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png" ContentType="image/pn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</p:sldIdLst>
  <p:sldSz cx="10058400" cy="7772400"/>
  <p:notesSz cx="10058400" cy="7772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rgbClr val="89163D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464B54"/>
                </a:solidFill>
                <a:latin typeface="Calibri"/>
                <a:cs typeface="Calibri"/>
              </a:defRPr>
            </a:lvl1pPr>
          </a:lstStyle>
          <a:p>
            <a:pPr marL="9192895">
              <a:lnSpc>
                <a:spcPts val="880"/>
              </a:lnSpc>
            </a:pPr>
            <a:fld id="{81D60167-4931-47E6-BA6A-407CBD079E47}" type="slidenum">
              <a:rPr dirty="0" sz="800" spc="-50"/>
              <a:t>#</a:t>
            </a:fld>
            <a:endParaRPr sz="8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rgbClr val="89163D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464B54"/>
                </a:solidFill>
                <a:latin typeface="Calibri"/>
                <a:cs typeface="Calibri"/>
              </a:defRPr>
            </a:lvl1pPr>
          </a:lstStyle>
          <a:p>
            <a:pPr marL="9192895">
              <a:lnSpc>
                <a:spcPts val="880"/>
              </a:lnSpc>
            </a:pPr>
            <a:fld id="{81D60167-4931-47E6-BA6A-407CBD079E47}" type="slidenum">
              <a:rPr dirty="0" sz="800" spc="-50"/>
              <a:t>#</a:t>
            </a:fld>
            <a:endParaRPr sz="8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rgbClr val="89163D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464B54"/>
                </a:solidFill>
                <a:latin typeface="Calibri"/>
                <a:cs typeface="Calibri"/>
              </a:defRPr>
            </a:lvl1pPr>
          </a:lstStyle>
          <a:p>
            <a:pPr marL="9192895">
              <a:lnSpc>
                <a:spcPts val="880"/>
              </a:lnSpc>
            </a:pPr>
            <a:fld id="{81D60167-4931-47E6-BA6A-407CBD079E47}" type="slidenum">
              <a:rPr dirty="0" sz="800" spc="-50"/>
              <a:t>#</a:t>
            </a:fld>
            <a:endParaRPr sz="8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57655"/>
            <a:ext cx="10058400" cy="565861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rgbClr val="89163D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464B54"/>
                </a:solidFill>
                <a:latin typeface="Calibri"/>
                <a:cs typeface="Calibri"/>
              </a:defRPr>
            </a:lvl1pPr>
          </a:lstStyle>
          <a:p>
            <a:pPr marL="9192895">
              <a:lnSpc>
                <a:spcPts val="880"/>
              </a:lnSpc>
            </a:pPr>
            <a:fld id="{81D60167-4931-47E6-BA6A-407CBD079E47}" type="slidenum">
              <a:rPr dirty="0" sz="800" spc="-50"/>
              <a:t>#</a:t>
            </a:fld>
            <a:endParaRPr sz="8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464B54"/>
                </a:solidFill>
                <a:latin typeface="Calibri"/>
                <a:cs typeface="Calibri"/>
              </a:defRPr>
            </a:lvl1pPr>
          </a:lstStyle>
          <a:p>
            <a:pPr marL="9192895">
              <a:lnSpc>
                <a:spcPts val="880"/>
              </a:lnSpc>
            </a:pPr>
            <a:fld id="{81D60167-4931-47E6-BA6A-407CBD079E47}" type="slidenum">
              <a:rPr dirty="0" sz="800" spc="-50"/>
              <a:t>#</a:t>
            </a:fld>
            <a:endParaRPr sz="8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700516" y="1225296"/>
            <a:ext cx="1080516" cy="46481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1214" y="1438136"/>
            <a:ext cx="9455970" cy="596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rgbClr val="89163D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98704" y="2129789"/>
            <a:ext cx="9512935" cy="3971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310383" y="6058478"/>
            <a:ext cx="9351010" cy="5645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464B54"/>
                </a:solidFill>
                <a:latin typeface="Calibri"/>
                <a:cs typeface="Calibri"/>
              </a:defRPr>
            </a:lvl1pPr>
          </a:lstStyle>
          <a:p>
            <a:pPr marL="9192895">
              <a:lnSpc>
                <a:spcPts val="880"/>
              </a:lnSpc>
            </a:pPr>
            <a:fld id="{81D60167-4931-47E6-BA6A-407CBD079E47}" type="slidenum">
              <a:rPr dirty="0" sz="800" spc="-50"/>
              <a:t>#</a:t>
            </a:fld>
            <a:endParaRPr sz="800"/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Relationship Id="rId3" Type="http://schemas.openxmlformats.org/officeDocument/2006/relationships/hyperlink" Target="http://www.ssa.gov/" TargetMode="Externa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jpg"/><Relationship Id="rId4" Type="http://schemas.openxmlformats.org/officeDocument/2006/relationships/image" Target="../media/image19.png"/><Relationship Id="rId5" Type="http://schemas.openxmlformats.org/officeDocument/2006/relationships/image" Target="../media/image20.jpg"/><Relationship Id="rId6" Type="http://schemas.openxmlformats.org/officeDocument/2006/relationships/image" Target="../media/image21.jpg"/><Relationship Id="rId7" Type="http://schemas.openxmlformats.org/officeDocument/2006/relationships/image" Target="../media/image22.jpg"/><Relationship Id="rId8" Type="http://schemas.openxmlformats.org/officeDocument/2006/relationships/image" Target="../media/image23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jpg"/><Relationship Id="rId4" Type="http://schemas.openxmlformats.org/officeDocument/2006/relationships/image" Target="../media/image26.png"/><Relationship Id="rId5" Type="http://schemas.openxmlformats.org/officeDocument/2006/relationships/image" Target="../media/image27.jpg"/><Relationship Id="rId6" Type="http://schemas.openxmlformats.org/officeDocument/2006/relationships/image" Target="../media/image28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Relationship Id="rId3" Type="http://schemas.openxmlformats.org/officeDocument/2006/relationships/image" Target="../media/image7.jpg"/><Relationship Id="rId4" Type="http://schemas.openxmlformats.org/officeDocument/2006/relationships/image" Target="../media/image8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g"/><Relationship Id="rId3" Type="http://schemas.openxmlformats.org/officeDocument/2006/relationships/image" Target="../media/image43.jpg"/><Relationship Id="rId4" Type="http://schemas.openxmlformats.org/officeDocument/2006/relationships/image" Target="../media/image44.jpg"/><Relationship Id="rId5" Type="http://schemas.openxmlformats.org/officeDocument/2006/relationships/image" Target="../media/image45.jpg"/><Relationship Id="rId6" Type="http://schemas.openxmlformats.org/officeDocument/2006/relationships/image" Target="../media/image46.jpg"/><Relationship Id="rId7" Type="http://schemas.openxmlformats.org/officeDocument/2006/relationships/image" Target="../media/image47.jp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g"/><Relationship Id="rId3" Type="http://schemas.openxmlformats.org/officeDocument/2006/relationships/image" Target="../media/image53.jp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g"/><Relationship Id="rId3" Type="http://schemas.openxmlformats.org/officeDocument/2006/relationships/image" Target="../media/image55.jpg"/><Relationship Id="rId4" Type="http://schemas.openxmlformats.org/officeDocument/2006/relationships/image" Target="../media/image56.jpg"/><Relationship Id="rId5" Type="http://schemas.openxmlformats.org/officeDocument/2006/relationships/image" Target="../media/image57.jpg"/><Relationship Id="rId6" Type="http://schemas.openxmlformats.org/officeDocument/2006/relationships/image" Target="../media/image58.jpg"/><Relationship Id="rId7" Type="http://schemas.openxmlformats.org/officeDocument/2006/relationships/image" Target="../media/image59.jp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0.jpg"/><Relationship Id="rId3" Type="http://schemas.openxmlformats.org/officeDocument/2006/relationships/image" Target="../media/image61.pn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edicare.gov/basics/costs/medicare-costs" TargetMode="External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sa.gov/redbook/eng/overview-disability.htm#%26a0%3D2" TargetMode="External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Relationship Id="rId3" Type="http://schemas.openxmlformats.org/officeDocument/2006/relationships/image" Target="../media/image63.png"/><Relationship Id="rId4" Type="http://schemas.openxmlformats.org/officeDocument/2006/relationships/image" Target="../media/image64.png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jpg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Relationship Id="rId3" Type="http://schemas.openxmlformats.org/officeDocument/2006/relationships/image" Target="../media/image67.png"/><Relationship Id="rId4" Type="http://schemas.openxmlformats.org/officeDocument/2006/relationships/image" Target="../media/image68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1057655"/>
            <a:ext cx="10058400" cy="5657215"/>
            <a:chOff x="0" y="1057655"/>
            <a:chExt cx="10058400" cy="565721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057655"/>
              <a:ext cx="10058400" cy="5657088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62771" y="5917692"/>
              <a:ext cx="1085087" cy="464819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8674131" y="5112519"/>
            <a:ext cx="561340" cy="2139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mfs.com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3508" y="2381450"/>
            <a:ext cx="2320925" cy="50292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100">
                <a:solidFill>
                  <a:srgbClr val="FFFFFF"/>
                </a:solidFill>
              </a:rPr>
              <a:t>Social</a:t>
            </a:r>
            <a:r>
              <a:rPr dirty="0" sz="3100" spc="-80">
                <a:solidFill>
                  <a:srgbClr val="FFFFFF"/>
                </a:solidFill>
              </a:rPr>
              <a:t> </a:t>
            </a:r>
            <a:r>
              <a:rPr dirty="0" sz="3100" spc="-10">
                <a:solidFill>
                  <a:srgbClr val="FFFFFF"/>
                </a:solidFill>
              </a:rPr>
              <a:t>Security</a:t>
            </a:r>
            <a:endParaRPr sz="3100"/>
          </a:p>
        </p:txBody>
      </p:sp>
      <p:sp>
        <p:nvSpPr>
          <p:cNvPr id="7" name="object 7" descr=""/>
          <p:cNvSpPr txBox="1"/>
          <p:nvPr/>
        </p:nvSpPr>
        <p:spPr>
          <a:xfrm>
            <a:off x="383497" y="2998669"/>
            <a:ext cx="2322195" cy="3016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Preparing</a:t>
            </a:r>
            <a:r>
              <a:rPr dirty="0" sz="18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Retirement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20039" y="5899403"/>
            <a:ext cx="3679190" cy="242570"/>
          </a:xfrm>
          <a:prstGeom prst="rect">
            <a:avLst/>
          </a:prstGeom>
          <a:ln w="7620">
            <a:solidFill>
              <a:srgbClr val="808285"/>
            </a:solidFill>
          </a:ln>
        </p:spPr>
        <p:txBody>
          <a:bodyPr wrap="square" lIns="0" tIns="32384" rIns="0" bIns="0" rtlCol="0" vert="horz">
            <a:spAutoFit/>
          </a:bodyPr>
          <a:lstStyle/>
          <a:p>
            <a:pPr marL="93980">
              <a:lnSpc>
                <a:spcPct val="100000"/>
              </a:lnSpc>
              <a:spcBef>
                <a:spcPts val="254"/>
              </a:spcBef>
            </a:pPr>
            <a:r>
              <a:rPr dirty="0" sz="1050">
                <a:solidFill>
                  <a:srgbClr val="413F42"/>
                </a:solidFill>
                <a:latin typeface="Calibri"/>
                <a:cs typeface="Calibri"/>
              </a:rPr>
              <a:t>NOT FDIC</a:t>
            </a:r>
            <a:r>
              <a:rPr dirty="0" sz="1050" spc="-10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413F42"/>
                </a:solidFill>
                <a:latin typeface="Calibri"/>
                <a:cs typeface="Calibri"/>
              </a:rPr>
              <a:t>INSURED</a:t>
            </a:r>
            <a:r>
              <a:rPr dirty="0" sz="1050" spc="-5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413F42"/>
                </a:solidFill>
                <a:latin typeface="Calibri"/>
                <a:cs typeface="Calibri"/>
              </a:rPr>
              <a:t>• MAY</a:t>
            </a:r>
            <a:r>
              <a:rPr dirty="0" sz="1050" spc="15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413F42"/>
                </a:solidFill>
                <a:latin typeface="Calibri"/>
                <a:cs typeface="Calibri"/>
              </a:rPr>
              <a:t>LOSE</a:t>
            </a:r>
            <a:r>
              <a:rPr dirty="0" sz="1050" spc="20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413F42"/>
                </a:solidFill>
                <a:latin typeface="Calibri"/>
                <a:cs typeface="Calibri"/>
              </a:rPr>
              <a:t>VALUE</a:t>
            </a:r>
            <a:r>
              <a:rPr dirty="0" sz="1050" spc="35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413F42"/>
                </a:solidFill>
                <a:latin typeface="Calibri"/>
                <a:cs typeface="Calibri"/>
              </a:rPr>
              <a:t>• NO</a:t>
            </a:r>
            <a:r>
              <a:rPr dirty="0" sz="1050" spc="-15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413F42"/>
                </a:solidFill>
                <a:latin typeface="Calibri"/>
                <a:cs typeface="Calibri"/>
              </a:rPr>
              <a:t>BANK </a:t>
            </a:r>
            <a:r>
              <a:rPr dirty="0" sz="1050" spc="-10">
                <a:solidFill>
                  <a:srgbClr val="413F42"/>
                </a:solidFill>
                <a:latin typeface="Calibri"/>
                <a:cs typeface="Calibri"/>
              </a:rPr>
              <a:t>GUARANTEE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50034" y="6234148"/>
            <a:ext cx="5048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34853.15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10383" y="6026855"/>
            <a:ext cx="9276080" cy="305435"/>
          </a:xfrm>
          <a:prstGeom prst="rect">
            <a:avLst/>
          </a:prstGeom>
        </p:spPr>
        <p:txBody>
          <a:bodyPr wrap="square" lIns="0" tIns="36195" rIns="0" bIns="0" rtlCol="0" vert="horz">
            <a:spAutoFit/>
          </a:bodyPr>
          <a:lstStyle/>
          <a:p>
            <a:pPr marL="12700" marR="5080">
              <a:lnSpc>
                <a:spcPts val="1010"/>
              </a:lnSpc>
              <a:spcBef>
                <a:spcPts val="285"/>
              </a:spcBef>
            </a:pP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*If</a:t>
            </a:r>
            <a:r>
              <a:rPr dirty="0" sz="10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some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of</a:t>
            </a:r>
            <a:r>
              <a:rPr dirty="0" sz="100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your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retirement</a:t>
            </a:r>
            <a:r>
              <a:rPr dirty="0" sz="100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benefits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are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withheld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because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of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 your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earnings,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your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monthly</a:t>
            </a:r>
            <a:r>
              <a:rPr dirty="0" sz="10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benefit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will</a:t>
            </a:r>
            <a:r>
              <a:rPr dirty="0" sz="10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increase</a:t>
            </a:r>
            <a:r>
              <a:rPr dirty="0" sz="1000" spc="-4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starting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at</a:t>
            </a:r>
            <a:r>
              <a:rPr dirty="0" sz="10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your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Full</a:t>
            </a:r>
            <a:r>
              <a:rPr dirty="0" sz="10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Retirement</a:t>
            </a:r>
            <a:r>
              <a:rPr dirty="0" sz="100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Age</a:t>
            </a:r>
            <a:r>
              <a:rPr dirty="0" sz="100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to</a:t>
            </a:r>
            <a:r>
              <a:rPr dirty="0" sz="1000" spc="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35">
                <a:solidFill>
                  <a:srgbClr val="464B54"/>
                </a:solidFill>
                <a:latin typeface="Calibri"/>
                <a:cs typeface="Calibri"/>
              </a:rPr>
              <a:t>take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into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account</a:t>
            </a:r>
            <a:r>
              <a:rPr dirty="0" sz="100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those months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in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 which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benefits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 were</a:t>
            </a:r>
            <a:r>
              <a:rPr dirty="0" sz="100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withheld.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10383" y="6325179"/>
            <a:ext cx="19589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 spc="-10">
                <a:solidFill>
                  <a:srgbClr val="413F42"/>
                </a:solidFill>
                <a:latin typeface="Calibri"/>
                <a:cs typeface="Calibri"/>
              </a:rPr>
              <a:t>Source:</a:t>
            </a:r>
            <a:r>
              <a:rPr dirty="0" sz="1000" spc="-20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13F42"/>
                </a:solidFill>
                <a:latin typeface="Calibri"/>
                <a:cs typeface="Calibri"/>
              </a:rPr>
              <a:t>Social</a:t>
            </a:r>
            <a:r>
              <a:rPr dirty="0" sz="1000" spc="-5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13F42"/>
                </a:solidFill>
                <a:latin typeface="Calibri"/>
                <a:cs typeface="Calibri"/>
              </a:rPr>
              <a:t>Security</a:t>
            </a:r>
            <a:r>
              <a:rPr dirty="0" sz="1000" spc="-25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13F42"/>
                </a:solidFill>
                <a:latin typeface="Calibri"/>
                <a:cs typeface="Calibri"/>
              </a:rPr>
              <a:t>Administration.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9490857" y="6492060"/>
            <a:ext cx="132715" cy="130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80"/>
              </a:lnSpc>
            </a:pPr>
            <a:r>
              <a:rPr dirty="0" sz="800" spc="-25">
                <a:solidFill>
                  <a:srgbClr val="464B54"/>
                </a:solidFill>
                <a:latin typeface="Calibri"/>
                <a:cs typeface="Calibri"/>
              </a:rPr>
              <a:t>10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pc="-25"/>
              <a:t>Retirement</a:t>
            </a:r>
            <a:r>
              <a:rPr dirty="0" spc="-100"/>
              <a:t> </a:t>
            </a:r>
            <a:r>
              <a:rPr dirty="0" spc="-10"/>
              <a:t>Benefits:</a:t>
            </a:r>
            <a:r>
              <a:rPr dirty="0" spc="-60"/>
              <a:t> </a:t>
            </a:r>
            <a:r>
              <a:rPr dirty="0" spc="-25"/>
              <a:t>Potential</a:t>
            </a:r>
            <a:r>
              <a:rPr dirty="0" spc="-75"/>
              <a:t> </a:t>
            </a:r>
            <a:r>
              <a:rPr dirty="0"/>
              <a:t>Options</a:t>
            </a:r>
            <a:r>
              <a:rPr dirty="0" spc="-70"/>
              <a:t> </a:t>
            </a:r>
            <a:r>
              <a:rPr dirty="0"/>
              <a:t>to</a:t>
            </a:r>
            <a:r>
              <a:rPr dirty="0" spc="-60"/>
              <a:t> </a:t>
            </a:r>
            <a:r>
              <a:rPr dirty="0"/>
              <a:t>Stop</a:t>
            </a:r>
            <a:r>
              <a:rPr dirty="0" spc="-55"/>
              <a:t> </a:t>
            </a:r>
            <a:r>
              <a:rPr dirty="0"/>
              <a:t>Social</a:t>
            </a:r>
            <a:r>
              <a:rPr dirty="0" spc="-100"/>
              <a:t> </a:t>
            </a:r>
            <a:r>
              <a:rPr dirty="0" spc="-10"/>
              <a:t>Security</a:t>
            </a:r>
            <a:r>
              <a:rPr dirty="0" spc="-80"/>
              <a:t> </a:t>
            </a:r>
            <a:r>
              <a:rPr dirty="0" spc="-10"/>
              <a:t>benefits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789431" y="2250948"/>
            <a:ext cx="2694940" cy="1013460"/>
          </a:xfrm>
          <a:prstGeom prst="rect">
            <a:avLst/>
          </a:prstGeom>
          <a:solidFill>
            <a:srgbClr val="005675"/>
          </a:solidFill>
        </p:spPr>
        <p:txBody>
          <a:bodyPr wrap="square" lIns="0" tIns="201295" rIns="0" bIns="0" rtlCol="0" vert="horz">
            <a:spAutoFit/>
          </a:bodyPr>
          <a:lstStyle/>
          <a:p>
            <a:pPr marL="299720">
              <a:lnSpc>
                <a:spcPct val="100000"/>
              </a:lnSpc>
              <a:spcBef>
                <a:spcPts val="1585"/>
              </a:spcBef>
            </a:pPr>
            <a:r>
              <a:rPr dirty="0" sz="3800" spc="-125" b="1">
                <a:solidFill>
                  <a:srgbClr val="FFFFFF"/>
                </a:solidFill>
                <a:latin typeface="Calibri"/>
                <a:cs typeface="Calibri"/>
              </a:rPr>
              <a:t>Before</a:t>
            </a:r>
            <a:r>
              <a:rPr dirty="0" sz="3800" spc="-7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800" spc="-25" b="1">
                <a:solidFill>
                  <a:srgbClr val="FFFFFF"/>
                </a:solidFill>
                <a:latin typeface="Calibri"/>
                <a:cs typeface="Calibri"/>
              </a:rPr>
              <a:t>FRA</a:t>
            </a:r>
            <a:endParaRPr sz="38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685032" y="2250948"/>
            <a:ext cx="2696210" cy="1013460"/>
          </a:xfrm>
          <a:prstGeom prst="rect">
            <a:avLst/>
          </a:prstGeom>
          <a:solidFill>
            <a:srgbClr val="42859C"/>
          </a:solidFill>
        </p:spPr>
        <p:txBody>
          <a:bodyPr wrap="square" lIns="0" tIns="201295" rIns="0" bIns="0" rtlCol="0" vert="horz">
            <a:spAutoFit/>
          </a:bodyPr>
          <a:lstStyle/>
          <a:p>
            <a:pPr marL="162560">
              <a:lnSpc>
                <a:spcPct val="100000"/>
              </a:lnSpc>
              <a:spcBef>
                <a:spcPts val="1585"/>
              </a:spcBef>
            </a:pPr>
            <a:r>
              <a:rPr dirty="0" sz="3800" spc="-180" b="1">
                <a:solidFill>
                  <a:srgbClr val="FFFFFF"/>
                </a:solidFill>
                <a:latin typeface="Calibri"/>
                <a:cs typeface="Calibri"/>
              </a:rPr>
              <a:t>At/After</a:t>
            </a:r>
            <a:r>
              <a:rPr dirty="0" sz="38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800" spc="-25" b="1">
                <a:solidFill>
                  <a:srgbClr val="FFFFFF"/>
                </a:solidFill>
                <a:latin typeface="Calibri"/>
                <a:cs typeface="Calibri"/>
              </a:rPr>
              <a:t>FRA</a:t>
            </a:r>
            <a:endParaRPr sz="38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583680" y="2250948"/>
            <a:ext cx="2696210" cy="1013460"/>
          </a:xfrm>
          <a:prstGeom prst="rect">
            <a:avLst/>
          </a:prstGeom>
          <a:solidFill>
            <a:srgbClr val="83AABC"/>
          </a:solidFill>
        </p:spPr>
        <p:txBody>
          <a:bodyPr wrap="square" lIns="0" tIns="201295" rIns="0" bIns="0" rtlCol="0" vert="horz">
            <a:spAutoFit/>
          </a:bodyPr>
          <a:lstStyle/>
          <a:p>
            <a:pPr marL="600075">
              <a:lnSpc>
                <a:spcPct val="100000"/>
              </a:lnSpc>
              <a:spcBef>
                <a:spcPts val="1585"/>
              </a:spcBef>
            </a:pPr>
            <a:r>
              <a:rPr dirty="0" sz="3800" spc="-180" b="1">
                <a:solidFill>
                  <a:srgbClr val="FFFFFF"/>
                </a:solidFill>
                <a:latin typeface="Calibri"/>
                <a:cs typeface="Calibri"/>
              </a:rPr>
              <a:t>Any</a:t>
            </a:r>
            <a:r>
              <a:rPr dirty="0" sz="3800" spc="-7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800" spc="-25" b="1">
                <a:solidFill>
                  <a:srgbClr val="FFFFFF"/>
                </a:solidFill>
                <a:latin typeface="Calibri"/>
                <a:cs typeface="Calibri"/>
              </a:rPr>
              <a:t>age</a:t>
            </a:r>
            <a:endParaRPr sz="38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290354" y="3276103"/>
            <a:ext cx="1711960" cy="2781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50" b="1">
                <a:solidFill>
                  <a:srgbClr val="464B54"/>
                </a:solidFill>
                <a:latin typeface="Calibri"/>
                <a:cs typeface="Calibri"/>
              </a:rPr>
              <a:t>GO</a:t>
            </a:r>
            <a:r>
              <a:rPr dirty="0" sz="1650" spc="-60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650" b="1">
                <a:solidFill>
                  <a:srgbClr val="464B54"/>
                </a:solidFill>
                <a:latin typeface="Calibri"/>
                <a:cs typeface="Calibri"/>
              </a:rPr>
              <a:t>BACK</a:t>
            </a:r>
            <a:r>
              <a:rPr dirty="0" sz="1650" spc="-25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650" b="1">
                <a:solidFill>
                  <a:srgbClr val="464B54"/>
                </a:solidFill>
                <a:latin typeface="Calibri"/>
                <a:cs typeface="Calibri"/>
              </a:rPr>
              <a:t>TO</a:t>
            </a:r>
            <a:r>
              <a:rPr dirty="0" sz="1650" spc="-40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650" spc="-20" b="1">
                <a:solidFill>
                  <a:srgbClr val="464B54"/>
                </a:solidFill>
                <a:latin typeface="Calibri"/>
                <a:cs typeface="Calibri"/>
              </a:rPr>
              <a:t>WORK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89431" y="3593591"/>
            <a:ext cx="2694940" cy="2306320"/>
          </a:xfrm>
          <a:prstGeom prst="rect">
            <a:avLst/>
          </a:prstGeom>
          <a:solidFill>
            <a:srgbClr val="005675"/>
          </a:solidFill>
        </p:spPr>
        <p:txBody>
          <a:bodyPr wrap="square" lIns="0" tIns="181610" rIns="0" bIns="0" rtlCol="0" vert="horz">
            <a:spAutoFit/>
          </a:bodyPr>
          <a:lstStyle/>
          <a:p>
            <a:pPr marL="358140" marR="222885" indent="-283845">
              <a:lnSpc>
                <a:spcPct val="102099"/>
              </a:lnSpc>
              <a:spcBef>
                <a:spcPts val="1430"/>
              </a:spcBef>
              <a:buFont typeface="Wingdings"/>
              <a:buChar char=""/>
              <a:tabLst>
                <a:tab pos="358140" algn="l"/>
              </a:tabLst>
            </a:pPr>
            <a:r>
              <a:rPr dirty="0" sz="1450">
                <a:solidFill>
                  <a:srgbClr val="FFFFFF"/>
                </a:solidFill>
                <a:latin typeface="Calibri"/>
                <a:cs typeface="Calibri"/>
              </a:rPr>
              <a:t>Benefits</a:t>
            </a:r>
            <a:r>
              <a:rPr dirty="0" sz="145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FFFFFF"/>
                </a:solidFill>
                <a:latin typeface="Calibri"/>
                <a:cs typeface="Calibri"/>
              </a:rPr>
              <a:t>will</a:t>
            </a:r>
            <a:r>
              <a:rPr dirty="0" sz="145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dirty="0" sz="145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spc="-10">
                <a:solidFill>
                  <a:srgbClr val="FFFFFF"/>
                </a:solidFill>
                <a:latin typeface="Calibri"/>
                <a:cs typeface="Calibri"/>
              </a:rPr>
              <a:t>temporarily withheld.*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685032" y="3593591"/>
            <a:ext cx="2696210" cy="2306320"/>
          </a:xfrm>
          <a:prstGeom prst="rect">
            <a:avLst/>
          </a:prstGeom>
          <a:solidFill>
            <a:srgbClr val="42859C"/>
          </a:solidFill>
        </p:spPr>
        <p:txBody>
          <a:bodyPr wrap="square" lIns="0" tIns="113664" rIns="0" bIns="0" rtlCol="0" vert="horz">
            <a:spAutoFit/>
          </a:bodyPr>
          <a:lstStyle/>
          <a:p>
            <a:pPr algn="just" marL="360680" marR="730885" indent="-283845">
              <a:lnSpc>
                <a:spcPct val="102400"/>
              </a:lnSpc>
              <a:spcBef>
                <a:spcPts val="894"/>
              </a:spcBef>
              <a:buFont typeface="Wingdings"/>
              <a:buChar char=""/>
              <a:tabLst>
                <a:tab pos="360680" algn="l"/>
              </a:tabLst>
            </a:pPr>
            <a:r>
              <a:rPr dirty="0" sz="1450">
                <a:solidFill>
                  <a:srgbClr val="FFFFFF"/>
                </a:solidFill>
                <a:latin typeface="Calibri"/>
                <a:cs typeface="Calibri"/>
              </a:rPr>
              <a:t>Eight</a:t>
            </a:r>
            <a:r>
              <a:rPr dirty="0" sz="145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FFFFFF"/>
                </a:solidFill>
                <a:latin typeface="Calibri"/>
                <a:cs typeface="Calibri"/>
              </a:rPr>
              <a:t>percent</a:t>
            </a:r>
            <a:r>
              <a:rPr dirty="0" sz="145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spc="-10">
                <a:solidFill>
                  <a:srgbClr val="FFFFFF"/>
                </a:solidFill>
                <a:latin typeface="Calibri"/>
                <a:cs typeface="Calibri"/>
              </a:rPr>
              <a:t>annual </a:t>
            </a:r>
            <a:r>
              <a:rPr dirty="0" sz="1450">
                <a:solidFill>
                  <a:srgbClr val="FFFFFF"/>
                </a:solidFill>
                <a:latin typeface="Calibri"/>
                <a:cs typeface="Calibri"/>
              </a:rPr>
              <a:t>growth</a:t>
            </a:r>
            <a:r>
              <a:rPr dirty="0" sz="14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FFFFFF"/>
                </a:solidFill>
                <a:latin typeface="Calibri"/>
                <a:cs typeface="Calibri"/>
              </a:rPr>
              <a:t>continues</a:t>
            </a:r>
            <a:r>
              <a:rPr dirty="0" sz="14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spc="-25">
                <a:solidFill>
                  <a:srgbClr val="FFFFFF"/>
                </a:solidFill>
                <a:latin typeface="Calibri"/>
                <a:cs typeface="Calibri"/>
              </a:rPr>
              <a:t>off </a:t>
            </a:r>
            <a:r>
              <a:rPr dirty="0" sz="1450">
                <a:solidFill>
                  <a:srgbClr val="FFFFFF"/>
                </a:solidFill>
                <a:latin typeface="Calibri"/>
                <a:cs typeface="Calibri"/>
              </a:rPr>
              <a:t>current</a:t>
            </a:r>
            <a:r>
              <a:rPr dirty="0" sz="14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spc="-10">
                <a:solidFill>
                  <a:srgbClr val="FFFFFF"/>
                </a:solidFill>
                <a:latin typeface="Calibri"/>
                <a:cs typeface="Calibri"/>
              </a:rPr>
              <a:t>amount.</a:t>
            </a:r>
            <a:endParaRPr sz="1450">
              <a:latin typeface="Calibri"/>
              <a:cs typeface="Calibri"/>
            </a:endParaRPr>
          </a:p>
          <a:p>
            <a:pPr algn="just" marL="360680" indent="-283210">
              <a:lnSpc>
                <a:spcPct val="100000"/>
              </a:lnSpc>
              <a:spcBef>
                <a:spcPts val="35"/>
              </a:spcBef>
              <a:buFont typeface="Wingdings"/>
              <a:buChar char=""/>
              <a:tabLst>
                <a:tab pos="360680" algn="l"/>
              </a:tabLst>
            </a:pPr>
            <a:r>
              <a:rPr dirty="0" sz="1450">
                <a:solidFill>
                  <a:srgbClr val="FFFFFF"/>
                </a:solidFill>
                <a:latin typeface="Calibri"/>
                <a:cs typeface="Calibri"/>
              </a:rPr>
              <a:t>Cannot</a:t>
            </a:r>
            <a:r>
              <a:rPr dirty="0" sz="14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FFFFFF"/>
                </a:solidFill>
                <a:latin typeface="Calibri"/>
                <a:cs typeface="Calibri"/>
              </a:rPr>
              <a:t>receive</a:t>
            </a:r>
            <a:r>
              <a:rPr dirty="0" sz="145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spc="-10">
                <a:solidFill>
                  <a:srgbClr val="FFFFFF"/>
                </a:solidFill>
                <a:latin typeface="Calibri"/>
                <a:cs typeface="Calibri"/>
              </a:rPr>
              <a:t>spousal</a:t>
            </a:r>
            <a:endParaRPr sz="1450">
              <a:latin typeface="Calibri"/>
              <a:cs typeface="Calibri"/>
            </a:endParaRPr>
          </a:p>
          <a:p>
            <a:pPr marL="360680" marR="435609">
              <a:lnSpc>
                <a:spcPct val="102400"/>
              </a:lnSpc>
              <a:spcBef>
                <a:spcPts val="5"/>
              </a:spcBef>
            </a:pPr>
            <a:r>
              <a:rPr dirty="0" sz="1450">
                <a:solidFill>
                  <a:srgbClr val="FFFFFF"/>
                </a:solidFill>
                <a:latin typeface="Calibri"/>
                <a:cs typeface="Calibri"/>
              </a:rPr>
              <a:t>benefits</a:t>
            </a:r>
            <a:r>
              <a:rPr dirty="0" sz="14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FFFFFF"/>
                </a:solidFill>
                <a:latin typeface="Calibri"/>
                <a:cs typeface="Calibri"/>
              </a:rPr>
              <a:t>nor</a:t>
            </a:r>
            <a:r>
              <a:rPr dirty="0" sz="145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FFFFFF"/>
                </a:solidFill>
                <a:latin typeface="Calibri"/>
                <a:cs typeface="Calibri"/>
              </a:rPr>
              <a:t>can</a:t>
            </a:r>
            <a:r>
              <a:rPr dirty="0" sz="14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spc="-20">
                <a:solidFill>
                  <a:srgbClr val="FFFFFF"/>
                </a:solidFill>
                <a:latin typeface="Calibri"/>
                <a:cs typeface="Calibri"/>
              </a:rPr>
              <a:t>your </a:t>
            </a:r>
            <a:r>
              <a:rPr dirty="0" sz="1450">
                <a:solidFill>
                  <a:srgbClr val="FFFFFF"/>
                </a:solidFill>
                <a:latin typeface="Calibri"/>
                <a:cs typeface="Calibri"/>
              </a:rPr>
              <a:t>spouse</a:t>
            </a:r>
            <a:r>
              <a:rPr dirty="0" sz="14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FFFFFF"/>
                </a:solidFill>
                <a:latin typeface="Calibri"/>
                <a:cs typeface="Calibri"/>
              </a:rPr>
              <a:t>receive</a:t>
            </a:r>
            <a:r>
              <a:rPr dirty="0" sz="145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5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spc="-10">
                <a:solidFill>
                  <a:srgbClr val="FFFFFF"/>
                </a:solidFill>
                <a:latin typeface="Calibri"/>
                <a:cs typeface="Calibri"/>
              </a:rPr>
              <a:t>spousal </a:t>
            </a:r>
            <a:r>
              <a:rPr dirty="0" sz="1450">
                <a:solidFill>
                  <a:srgbClr val="FFFFFF"/>
                </a:solidFill>
                <a:latin typeface="Calibri"/>
                <a:cs typeface="Calibri"/>
              </a:rPr>
              <a:t>benefit</a:t>
            </a:r>
            <a:r>
              <a:rPr dirty="0" sz="145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FFFFFF"/>
                </a:solidFill>
                <a:latin typeface="Calibri"/>
                <a:cs typeface="Calibri"/>
              </a:rPr>
              <a:t>off</a:t>
            </a:r>
            <a:r>
              <a:rPr dirty="0" sz="14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spc="-20">
                <a:solidFill>
                  <a:srgbClr val="FFFFFF"/>
                </a:solidFill>
                <a:latin typeface="Calibri"/>
                <a:cs typeface="Calibri"/>
              </a:rPr>
              <a:t>you.</a:t>
            </a:r>
            <a:endParaRPr sz="1450">
              <a:latin typeface="Calibri"/>
              <a:cs typeface="Calibri"/>
            </a:endParaRPr>
          </a:p>
          <a:p>
            <a:pPr marL="360680" marR="495934" indent="-283845">
              <a:lnSpc>
                <a:spcPts val="1789"/>
              </a:lnSpc>
              <a:spcBef>
                <a:spcPts val="55"/>
              </a:spcBef>
              <a:buFont typeface="Wingdings"/>
              <a:buChar char=""/>
              <a:tabLst>
                <a:tab pos="360680" algn="l"/>
              </a:tabLst>
            </a:pPr>
            <a:r>
              <a:rPr dirty="0" sz="1450">
                <a:solidFill>
                  <a:srgbClr val="FFFFFF"/>
                </a:solidFill>
                <a:latin typeface="Calibri"/>
                <a:cs typeface="Calibri"/>
              </a:rPr>
              <a:t>Medicare</a:t>
            </a:r>
            <a:r>
              <a:rPr dirty="0" sz="145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FFFFFF"/>
                </a:solidFill>
                <a:latin typeface="Calibri"/>
                <a:cs typeface="Calibri"/>
              </a:rPr>
              <a:t>premiums</a:t>
            </a:r>
            <a:r>
              <a:rPr dirty="0" sz="145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spc="-25">
                <a:solidFill>
                  <a:srgbClr val="FFFFFF"/>
                </a:solidFill>
                <a:latin typeface="Calibri"/>
                <a:cs typeface="Calibri"/>
              </a:rPr>
              <a:t>are </a:t>
            </a:r>
            <a:r>
              <a:rPr dirty="0" sz="1450">
                <a:solidFill>
                  <a:srgbClr val="FFFFFF"/>
                </a:solidFill>
                <a:latin typeface="Calibri"/>
                <a:cs typeface="Calibri"/>
              </a:rPr>
              <a:t>paid</a:t>
            </a:r>
            <a:r>
              <a:rPr dirty="0" sz="14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FFFFFF"/>
                </a:solidFill>
                <a:latin typeface="Calibri"/>
                <a:cs typeface="Calibri"/>
              </a:rPr>
              <a:t>out</a:t>
            </a:r>
            <a:r>
              <a:rPr dirty="0" sz="14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45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spc="-10">
                <a:solidFill>
                  <a:srgbClr val="FFFFFF"/>
                </a:solidFill>
                <a:latin typeface="Calibri"/>
                <a:cs typeface="Calibri"/>
              </a:rPr>
              <a:t>pocket.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188930" y="3276103"/>
            <a:ext cx="1706880" cy="2781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50" b="1">
                <a:solidFill>
                  <a:srgbClr val="464B54"/>
                </a:solidFill>
                <a:latin typeface="Calibri"/>
                <a:cs typeface="Calibri"/>
              </a:rPr>
              <a:t>SUSPEND</a:t>
            </a:r>
            <a:r>
              <a:rPr dirty="0" sz="1650" spc="-30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650" spc="-10" b="1">
                <a:solidFill>
                  <a:srgbClr val="464B54"/>
                </a:solidFill>
                <a:latin typeface="Calibri"/>
                <a:cs typeface="Calibri"/>
              </a:rPr>
              <a:t>BENEFITS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798133" y="3276103"/>
            <a:ext cx="2271395" cy="2781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50" spc="-10" b="1">
                <a:solidFill>
                  <a:srgbClr val="464B54"/>
                </a:solidFill>
                <a:latin typeface="Calibri"/>
                <a:cs typeface="Calibri"/>
              </a:rPr>
              <a:t>WITHDRAW</a:t>
            </a:r>
            <a:r>
              <a:rPr dirty="0" sz="1650" spc="-40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650" spc="-10" b="1">
                <a:solidFill>
                  <a:srgbClr val="464B54"/>
                </a:solidFill>
                <a:latin typeface="Calibri"/>
                <a:cs typeface="Calibri"/>
              </a:rPr>
              <a:t>APPLICATION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6583680" y="3593591"/>
            <a:ext cx="2696210" cy="2306320"/>
          </a:xfrm>
          <a:prstGeom prst="rect">
            <a:avLst/>
          </a:prstGeom>
          <a:solidFill>
            <a:srgbClr val="83AABC"/>
          </a:solidFill>
        </p:spPr>
        <p:txBody>
          <a:bodyPr wrap="square" lIns="0" tIns="125095" rIns="0" bIns="0" rtlCol="0" vert="horz">
            <a:spAutoFit/>
          </a:bodyPr>
          <a:lstStyle/>
          <a:p>
            <a:pPr marL="414020" marR="335280" indent="-283845">
              <a:lnSpc>
                <a:spcPct val="102099"/>
              </a:lnSpc>
              <a:spcBef>
                <a:spcPts val="985"/>
              </a:spcBef>
              <a:buFont typeface="Wingdings"/>
              <a:buChar char=""/>
              <a:tabLst>
                <a:tab pos="414020" algn="l"/>
              </a:tabLst>
            </a:pPr>
            <a:r>
              <a:rPr dirty="0" sz="1450">
                <a:solidFill>
                  <a:srgbClr val="FFFFFF"/>
                </a:solidFill>
                <a:latin typeface="Calibri"/>
                <a:cs typeface="Calibri"/>
              </a:rPr>
              <a:t>Must</a:t>
            </a:r>
            <a:r>
              <a:rPr dirty="0" sz="14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dirty="0" sz="14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FFFFFF"/>
                </a:solidFill>
                <a:latin typeface="Calibri"/>
                <a:cs typeface="Calibri"/>
              </a:rPr>
              <a:t>done</a:t>
            </a:r>
            <a:r>
              <a:rPr dirty="0" sz="14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FFFFFF"/>
                </a:solidFill>
                <a:latin typeface="Calibri"/>
                <a:cs typeface="Calibri"/>
              </a:rPr>
              <a:t>within</a:t>
            </a:r>
            <a:r>
              <a:rPr dirty="0" sz="145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spc="-10">
                <a:solidFill>
                  <a:srgbClr val="FFFFFF"/>
                </a:solidFill>
                <a:latin typeface="Calibri"/>
                <a:cs typeface="Calibri"/>
              </a:rPr>
              <a:t>first </a:t>
            </a:r>
            <a:r>
              <a:rPr dirty="0" sz="1450">
                <a:solidFill>
                  <a:srgbClr val="FFFFFF"/>
                </a:solidFill>
                <a:latin typeface="Calibri"/>
                <a:cs typeface="Calibri"/>
              </a:rPr>
              <a:t>twelve</a:t>
            </a:r>
            <a:r>
              <a:rPr dirty="0" sz="145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spc="-10">
                <a:solidFill>
                  <a:srgbClr val="FFFFFF"/>
                </a:solidFill>
                <a:latin typeface="Calibri"/>
                <a:cs typeface="Calibri"/>
              </a:rPr>
              <a:t>months</a:t>
            </a:r>
            <a:endParaRPr sz="1450">
              <a:latin typeface="Calibri"/>
              <a:cs typeface="Calibri"/>
            </a:endParaRPr>
          </a:p>
          <a:p>
            <a:pPr marL="414020" marR="544195" indent="-283845">
              <a:lnSpc>
                <a:spcPct val="102400"/>
              </a:lnSpc>
              <a:spcBef>
                <a:spcPts val="5"/>
              </a:spcBef>
              <a:buFont typeface="Wingdings"/>
              <a:buChar char=""/>
              <a:tabLst>
                <a:tab pos="414020" algn="l"/>
              </a:tabLst>
            </a:pPr>
            <a:r>
              <a:rPr dirty="0" sz="1450">
                <a:solidFill>
                  <a:srgbClr val="FFFFFF"/>
                </a:solidFill>
                <a:latin typeface="Calibri"/>
                <a:cs typeface="Calibri"/>
              </a:rPr>
              <a:t>Must repay</a:t>
            </a:r>
            <a:r>
              <a:rPr dirty="0" sz="145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spc="-10">
                <a:solidFill>
                  <a:srgbClr val="FFFFFF"/>
                </a:solidFill>
                <a:latin typeface="Calibri"/>
                <a:cs typeface="Calibri"/>
              </a:rPr>
              <a:t>everything </a:t>
            </a:r>
            <a:r>
              <a:rPr dirty="0" sz="1450">
                <a:solidFill>
                  <a:srgbClr val="FFFFFF"/>
                </a:solidFill>
                <a:latin typeface="Calibri"/>
                <a:cs typeface="Calibri"/>
              </a:rPr>
              <a:t>(Social</a:t>
            </a:r>
            <a:r>
              <a:rPr dirty="0" sz="14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FFFFFF"/>
                </a:solidFill>
                <a:latin typeface="Calibri"/>
                <a:cs typeface="Calibri"/>
              </a:rPr>
              <a:t>Security,</a:t>
            </a:r>
            <a:r>
              <a:rPr dirty="0" sz="14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spc="-20">
                <a:solidFill>
                  <a:srgbClr val="FFFFFF"/>
                </a:solidFill>
                <a:latin typeface="Calibri"/>
                <a:cs typeface="Calibri"/>
              </a:rPr>
              <a:t>taxes </a:t>
            </a:r>
            <a:r>
              <a:rPr dirty="0" sz="1450">
                <a:solidFill>
                  <a:srgbClr val="FFFFFF"/>
                </a:solidFill>
                <a:latin typeface="Calibri"/>
                <a:cs typeface="Calibri"/>
              </a:rPr>
              <a:t>withheld,</a:t>
            </a:r>
            <a:r>
              <a:rPr dirty="0" sz="145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spc="-10">
                <a:solidFill>
                  <a:srgbClr val="FFFFFF"/>
                </a:solidFill>
                <a:latin typeface="Calibri"/>
                <a:cs typeface="Calibri"/>
              </a:rPr>
              <a:t>Medicare)</a:t>
            </a:r>
            <a:endParaRPr sz="14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57656"/>
            <a:ext cx="10058400" cy="565861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3343" y="3239409"/>
            <a:ext cx="7261859" cy="5283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300" spc="-10">
                <a:solidFill>
                  <a:srgbClr val="FFFFFF"/>
                </a:solidFill>
              </a:rPr>
              <a:t>Options</a:t>
            </a:r>
            <a:r>
              <a:rPr dirty="0" sz="3300" spc="-150">
                <a:solidFill>
                  <a:srgbClr val="FFFFFF"/>
                </a:solidFill>
              </a:rPr>
              <a:t> </a:t>
            </a:r>
            <a:r>
              <a:rPr dirty="0" sz="3300">
                <a:solidFill>
                  <a:srgbClr val="FFFFFF"/>
                </a:solidFill>
              </a:rPr>
              <a:t>for</a:t>
            </a:r>
            <a:r>
              <a:rPr dirty="0" sz="3300" spc="-120">
                <a:solidFill>
                  <a:srgbClr val="FFFFFF"/>
                </a:solidFill>
              </a:rPr>
              <a:t> </a:t>
            </a:r>
            <a:r>
              <a:rPr dirty="0" sz="3300" spc="-20">
                <a:solidFill>
                  <a:srgbClr val="FFFFFF"/>
                </a:solidFill>
              </a:rPr>
              <a:t>Married</a:t>
            </a:r>
            <a:r>
              <a:rPr dirty="0" sz="3300" spc="-155">
                <a:solidFill>
                  <a:srgbClr val="FFFFFF"/>
                </a:solidFill>
              </a:rPr>
              <a:t> </a:t>
            </a:r>
            <a:r>
              <a:rPr dirty="0" sz="3300">
                <a:solidFill>
                  <a:srgbClr val="FFFFFF"/>
                </a:solidFill>
              </a:rPr>
              <a:t>Couples</a:t>
            </a:r>
            <a:r>
              <a:rPr dirty="0" sz="3300" spc="-150">
                <a:solidFill>
                  <a:srgbClr val="FFFFFF"/>
                </a:solidFill>
              </a:rPr>
              <a:t> </a:t>
            </a:r>
            <a:r>
              <a:rPr dirty="0" sz="3300">
                <a:solidFill>
                  <a:srgbClr val="FFFFFF"/>
                </a:solidFill>
              </a:rPr>
              <a:t>and</a:t>
            </a:r>
            <a:r>
              <a:rPr dirty="0" sz="3300" spc="-135">
                <a:solidFill>
                  <a:srgbClr val="FFFFFF"/>
                </a:solidFill>
              </a:rPr>
              <a:t> </a:t>
            </a:r>
            <a:r>
              <a:rPr dirty="0" sz="3300" spc="-10">
                <a:solidFill>
                  <a:srgbClr val="FFFFFF"/>
                </a:solidFill>
              </a:rPr>
              <a:t>Divorcees</a:t>
            </a:r>
            <a:endParaRPr sz="33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250" y="1438136"/>
            <a:ext cx="1957070" cy="378460"/>
          </a:xfrm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/>
              <a:t>Spousal</a:t>
            </a:r>
            <a:r>
              <a:rPr dirty="0" spc="-125"/>
              <a:t> </a:t>
            </a:r>
            <a:r>
              <a:rPr dirty="0" spc="-10"/>
              <a:t>Benefits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588263" y="2886455"/>
            <a:ext cx="8883650" cy="973455"/>
            <a:chOff x="588263" y="2886455"/>
            <a:chExt cx="8883650" cy="973455"/>
          </a:xfrm>
        </p:grpSpPr>
        <p:sp>
          <p:nvSpPr>
            <p:cNvPr id="4" name="object 4" descr=""/>
            <p:cNvSpPr/>
            <p:nvPr/>
          </p:nvSpPr>
          <p:spPr>
            <a:xfrm>
              <a:off x="950963" y="2886468"/>
              <a:ext cx="7736205" cy="969644"/>
            </a:xfrm>
            <a:custGeom>
              <a:avLst/>
              <a:gdLst/>
              <a:ahLst/>
              <a:cxnLst/>
              <a:rect l="l" t="t" r="r" b="b"/>
              <a:pathLst>
                <a:path w="7736205" h="969645">
                  <a:moveTo>
                    <a:pt x="332232" y="291084"/>
                  </a:moveTo>
                  <a:lnTo>
                    <a:pt x="0" y="291084"/>
                  </a:lnTo>
                  <a:lnTo>
                    <a:pt x="0" y="969264"/>
                  </a:lnTo>
                  <a:lnTo>
                    <a:pt x="332232" y="969264"/>
                  </a:lnTo>
                  <a:lnTo>
                    <a:pt x="332232" y="291084"/>
                  </a:lnTo>
                  <a:close/>
                </a:path>
                <a:path w="7736205" h="969645">
                  <a:moveTo>
                    <a:pt x="1813560" y="242316"/>
                  </a:moveTo>
                  <a:lnTo>
                    <a:pt x="1481340" y="242316"/>
                  </a:lnTo>
                  <a:lnTo>
                    <a:pt x="1481340" y="969264"/>
                  </a:lnTo>
                  <a:lnTo>
                    <a:pt x="1813560" y="969264"/>
                  </a:lnTo>
                  <a:lnTo>
                    <a:pt x="1813560" y="242316"/>
                  </a:lnTo>
                  <a:close/>
                </a:path>
                <a:path w="7736205" h="969645">
                  <a:moveTo>
                    <a:pt x="3293376" y="161544"/>
                  </a:moveTo>
                  <a:lnTo>
                    <a:pt x="2961144" y="161544"/>
                  </a:lnTo>
                  <a:lnTo>
                    <a:pt x="2961144" y="969264"/>
                  </a:lnTo>
                  <a:lnTo>
                    <a:pt x="3293376" y="969264"/>
                  </a:lnTo>
                  <a:lnTo>
                    <a:pt x="3293376" y="161544"/>
                  </a:lnTo>
                  <a:close/>
                </a:path>
                <a:path w="7736205" h="969645">
                  <a:moveTo>
                    <a:pt x="4774704" y="80772"/>
                  </a:moveTo>
                  <a:lnTo>
                    <a:pt x="4442472" y="80772"/>
                  </a:lnTo>
                  <a:lnTo>
                    <a:pt x="4442472" y="969264"/>
                  </a:lnTo>
                  <a:lnTo>
                    <a:pt x="4774704" y="969264"/>
                  </a:lnTo>
                  <a:lnTo>
                    <a:pt x="4774704" y="80772"/>
                  </a:lnTo>
                  <a:close/>
                </a:path>
                <a:path w="7736205" h="969645">
                  <a:moveTo>
                    <a:pt x="6254508" y="0"/>
                  </a:moveTo>
                  <a:lnTo>
                    <a:pt x="5923788" y="0"/>
                  </a:lnTo>
                  <a:lnTo>
                    <a:pt x="5923788" y="969264"/>
                  </a:lnTo>
                  <a:lnTo>
                    <a:pt x="6254508" y="969264"/>
                  </a:lnTo>
                  <a:lnTo>
                    <a:pt x="6254508" y="0"/>
                  </a:lnTo>
                  <a:close/>
                </a:path>
                <a:path w="7736205" h="969645">
                  <a:moveTo>
                    <a:pt x="7735824" y="0"/>
                  </a:moveTo>
                  <a:lnTo>
                    <a:pt x="7403605" y="0"/>
                  </a:lnTo>
                  <a:lnTo>
                    <a:pt x="7403605" y="969264"/>
                  </a:lnTo>
                  <a:lnTo>
                    <a:pt x="7735824" y="969264"/>
                  </a:lnTo>
                  <a:lnTo>
                    <a:pt x="7735824" y="0"/>
                  </a:lnTo>
                  <a:close/>
                </a:path>
              </a:pathLst>
            </a:custGeom>
            <a:solidFill>
              <a:srgbClr val="0056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373124" y="2886455"/>
              <a:ext cx="7736205" cy="969644"/>
            </a:xfrm>
            <a:custGeom>
              <a:avLst/>
              <a:gdLst/>
              <a:ahLst/>
              <a:cxnLst/>
              <a:rect l="l" t="t" r="r" b="b"/>
              <a:pathLst>
                <a:path w="7736205" h="969645">
                  <a:moveTo>
                    <a:pt x="332232" y="339864"/>
                  </a:moveTo>
                  <a:lnTo>
                    <a:pt x="0" y="339864"/>
                  </a:lnTo>
                  <a:lnTo>
                    <a:pt x="0" y="969276"/>
                  </a:lnTo>
                  <a:lnTo>
                    <a:pt x="332232" y="969276"/>
                  </a:lnTo>
                  <a:lnTo>
                    <a:pt x="332232" y="339864"/>
                  </a:lnTo>
                  <a:close/>
                </a:path>
                <a:path w="7736205" h="969645">
                  <a:moveTo>
                    <a:pt x="1812036" y="291096"/>
                  </a:moveTo>
                  <a:lnTo>
                    <a:pt x="1481328" y="291096"/>
                  </a:lnTo>
                  <a:lnTo>
                    <a:pt x="1481328" y="969276"/>
                  </a:lnTo>
                  <a:lnTo>
                    <a:pt x="1812036" y="969276"/>
                  </a:lnTo>
                  <a:lnTo>
                    <a:pt x="1812036" y="291096"/>
                  </a:lnTo>
                  <a:close/>
                </a:path>
                <a:path w="7736205" h="969645">
                  <a:moveTo>
                    <a:pt x="3293364" y="242328"/>
                  </a:moveTo>
                  <a:lnTo>
                    <a:pt x="2961132" y="242328"/>
                  </a:lnTo>
                  <a:lnTo>
                    <a:pt x="2961132" y="969276"/>
                  </a:lnTo>
                  <a:lnTo>
                    <a:pt x="3293364" y="969276"/>
                  </a:lnTo>
                  <a:lnTo>
                    <a:pt x="3293364" y="242328"/>
                  </a:lnTo>
                  <a:close/>
                </a:path>
                <a:path w="7736205" h="969645">
                  <a:moveTo>
                    <a:pt x="4774692" y="161556"/>
                  </a:moveTo>
                  <a:lnTo>
                    <a:pt x="4442460" y="161556"/>
                  </a:lnTo>
                  <a:lnTo>
                    <a:pt x="4442460" y="969276"/>
                  </a:lnTo>
                  <a:lnTo>
                    <a:pt x="4774692" y="969276"/>
                  </a:lnTo>
                  <a:lnTo>
                    <a:pt x="4774692" y="161556"/>
                  </a:lnTo>
                  <a:close/>
                </a:path>
                <a:path w="7736205" h="969645">
                  <a:moveTo>
                    <a:pt x="6254496" y="80772"/>
                  </a:moveTo>
                  <a:lnTo>
                    <a:pt x="5922264" y="80772"/>
                  </a:lnTo>
                  <a:lnTo>
                    <a:pt x="5922264" y="969276"/>
                  </a:lnTo>
                  <a:lnTo>
                    <a:pt x="6254496" y="969276"/>
                  </a:lnTo>
                  <a:lnTo>
                    <a:pt x="6254496" y="80772"/>
                  </a:lnTo>
                  <a:close/>
                </a:path>
                <a:path w="7736205" h="969645">
                  <a:moveTo>
                    <a:pt x="7735824" y="0"/>
                  </a:moveTo>
                  <a:lnTo>
                    <a:pt x="7403592" y="0"/>
                  </a:lnTo>
                  <a:lnTo>
                    <a:pt x="7403592" y="969276"/>
                  </a:lnTo>
                  <a:lnTo>
                    <a:pt x="7735824" y="969276"/>
                  </a:lnTo>
                  <a:lnTo>
                    <a:pt x="7735824" y="0"/>
                  </a:lnTo>
                  <a:close/>
                </a:path>
              </a:pathLst>
            </a:custGeom>
            <a:solidFill>
              <a:srgbClr val="B6B8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588263" y="3855719"/>
              <a:ext cx="8883650" cy="0"/>
            </a:xfrm>
            <a:custGeom>
              <a:avLst/>
              <a:gdLst/>
              <a:ahLst/>
              <a:cxnLst/>
              <a:rect l="l" t="t" r="r" b="b"/>
              <a:pathLst>
                <a:path w="8883650" h="0">
                  <a:moveTo>
                    <a:pt x="0" y="0"/>
                  </a:moveTo>
                  <a:lnTo>
                    <a:pt x="8883396" y="0"/>
                  </a:lnTo>
                </a:path>
              </a:pathLst>
            </a:custGeom>
            <a:ln w="7620">
              <a:solidFill>
                <a:srgbClr val="464B5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924559" y="2933168"/>
            <a:ext cx="38798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10">
                <a:solidFill>
                  <a:srgbClr val="464B54"/>
                </a:solidFill>
                <a:latin typeface="Calibri"/>
                <a:cs typeface="Calibri"/>
              </a:rPr>
              <a:t>35.0%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365472" y="2724427"/>
            <a:ext cx="38798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10">
                <a:solidFill>
                  <a:srgbClr val="464B54"/>
                </a:solidFill>
                <a:latin typeface="Calibri"/>
                <a:cs typeface="Calibri"/>
              </a:rPr>
              <a:t>45.8%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819900" y="2642131"/>
            <a:ext cx="86106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150">
                <a:solidFill>
                  <a:srgbClr val="464B54"/>
                </a:solidFill>
                <a:latin typeface="Calibri"/>
                <a:cs typeface="Calibri"/>
              </a:rPr>
              <a:t>50.0%</a:t>
            </a:r>
            <a:r>
              <a:rPr dirty="0" sz="1150" spc="16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baseline="-31400" sz="1725" spc="-15">
                <a:solidFill>
                  <a:srgbClr val="464B54"/>
                </a:solidFill>
                <a:latin typeface="Calibri"/>
                <a:cs typeface="Calibri"/>
              </a:rPr>
              <a:t>45.8%</a:t>
            </a:r>
            <a:endParaRPr baseline="-31400" sz="1725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8327359" y="2642131"/>
            <a:ext cx="80772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>
                <a:solidFill>
                  <a:srgbClr val="464B54"/>
                </a:solidFill>
                <a:latin typeface="Calibri"/>
                <a:cs typeface="Calibri"/>
              </a:rPr>
              <a:t>50.0%</a:t>
            </a:r>
            <a:r>
              <a:rPr dirty="0" sz="1150" spc="14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150" spc="-10">
                <a:solidFill>
                  <a:srgbClr val="464B54"/>
                </a:solidFill>
                <a:latin typeface="Calibri"/>
                <a:cs typeface="Calibri"/>
              </a:rPr>
              <a:t>50.0%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345183" y="2981960"/>
            <a:ext cx="38798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10">
                <a:solidFill>
                  <a:srgbClr val="464B54"/>
                </a:solidFill>
                <a:latin typeface="Calibri"/>
                <a:cs typeface="Calibri"/>
              </a:rPr>
              <a:t>32.5%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378987" y="2884447"/>
            <a:ext cx="86106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150">
                <a:solidFill>
                  <a:srgbClr val="464B54"/>
                </a:solidFill>
                <a:latin typeface="Calibri"/>
                <a:cs typeface="Calibri"/>
              </a:rPr>
              <a:t>37.5%</a:t>
            </a:r>
            <a:r>
              <a:rPr dirty="0" sz="1150" spc="16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baseline="-19323" sz="1725" spc="-15">
                <a:solidFill>
                  <a:srgbClr val="464B54"/>
                </a:solidFill>
                <a:latin typeface="Calibri"/>
                <a:cs typeface="Calibri"/>
              </a:rPr>
              <a:t>35.0%</a:t>
            </a:r>
            <a:endParaRPr baseline="-19323" sz="1725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847615" y="2803651"/>
            <a:ext cx="235331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1952625" algn="l"/>
              </a:tabLst>
            </a:pPr>
            <a:r>
              <a:rPr dirty="0" sz="1150">
                <a:solidFill>
                  <a:srgbClr val="464B54"/>
                </a:solidFill>
                <a:latin typeface="Calibri"/>
                <a:cs typeface="Calibri"/>
              </a:rPr>
              <a:t>41.7%</a:t>
            </a:r>
            <a:r>
              <a:rPr dirty="0" sz="1150" spc="14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baseline="-31400" sz="1725" spc="-15">
                <a:solidFill>
                  <a:srgbClr val="464B54"/>
                </a:solidFill>
                <a:latin typeface="Calibri"/>
                <a:cs typeface="Calibri"/>
              </a:rPr>
              <a:t>37.5%</a:t>
            </a:r>
            <a:r>
              <a:rPr dirty="0" baseline="-31400" sz="1725">
                <a:solidFill>
                  <a:srgbClr val="464B54"/>
                </a:solidFill>
                <a:latin typeface="Calibri"/>
                <a:cs typeface="Calibri"/>
              </a:rPr>
              <a:t>	</a:t>
            </a:r>
            <a:r>
              <a:rPr dirty="0" sz="1150" spc="-20">
                <a:solidFill>
                  <a:srgbClr val="464B54"/>
                </a:solidFill>
                <a:latin typeface="Calibri"/>
                <a:cs typeface="Calibri"/>
              </a:rPr>
              <a:t>41.7%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113512" y="3931435"/>
            <a:ext cx="191262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94155" algn="l"/>
              </a:tabLst>
            </a:pPr>
            <a:r>
              <a:rPr dirty="0" sz="1150">
                <a:solidFill>
                  <a:srgbClr val="464B54"/>
                </a:solidFill>
                <a:latin typeface="Calibri"/>
                <a:cs typeface="Calibri"/>
              </a:rPr>
              <a:t>Age</a:t>
            </a:r>
            <a:r>
              <a:rPr dirty="0" sz="1150" spc="-25">
                <a:solidFill>
                  <a:srgbClr val="464B54"/>
                </a:solidFill>
                <a:latin typeface="Calibri"/>
                <a:cs typeface="Calibri"/>
              </a:rPr>
              <a:t> 62</a:t>
            </a:r>
            <a:r>
              <a:rPr dirty="0" sz="1150">
                <a:solidFill>
                  <a:srgbClr val="464B54"/>
                </a:solidFill>
                <a:latin typeface="Calibri"/>
                <a:cs typeface="Calibri"/>
              </a:rPr>
              <a:t>	Age</a:t>
            </a:r>
            <a:r>
              <a:rPr dirty="0" sz="1150" spc="-25">
                <a:solidFill>
                  <a:srgbClr val="464B54"/>
                </a:solidFill>
                <a:latin typeface="Calibri"/>
                <a:cs typeface="Calibri"/>
              </a:rPr>
              <a:t> 63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074705" y="3931435"/>
            <a:ext cx="191262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92885" algn="l"/>
              </a:tabLst>
            </a:pPr>
            <a:r>
              <a:rPr dirty="0" sz="1150">
                <a:solidFill>
                  <a:srgbClr val="464B54"/>
                </a:solidFill>
                <a:latin typeface="Calibri"/>
                <a:cs typeface="Calibri"/>
              </a:rPr>
              <a:t>Age</a:t>
            </a:r>
            <a:r>
              <a:rPr dirty="0" sz="1150" spc="-25">
                <a:solidFill>
                  <a:srgbClr val="464B54"/>
                </a:solidFill>
                <a:latin typeface="Calibri"/>
                <a:cs typeface="Calibri"/>
              </a:rPr>
              <a:t> 64</a:t>
            </a:r>
            <a:r>
              <a:rPr dirty="0" sz="1150">
                <a:solidFill>
                  <a:srgbClr val="464B54"/>
                </a:solidFill>
                <a:latin typeface="Calibri"/>
                <a:cs typeface="Calibri"/>
              </a:rPr>
              <a:t>	Age</a:t>
            </a:r>
            <a:r>
              <a:rPr dirty="0" sz="115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150" spc="-25">
                <a:solidFill>
                  <a:srgbClr val="464B54"/>
                </a:solidFill>
                <a:latin typeface="Calibri"/>
                <a:cs typeface="Calibri"/>
              </a:rPr>
              <a:t>65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7035897" y="3931435"/>
            <a:ext cx="190944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91615" algn="l"/>
              </a:tabLst>
            </a:pPr>
            <a:r>
              <a:rPr dirty="0" sz="1150">
                <a:solidFill>
                  <a:srgbClr val="464B54"/>
                </a:solidFill>
                <a:latin typeface="Calibri"/>
                <a:cs typeface="Calibri"/>
              </a:rPr>
              <a:t>Age</a:t>
            </a:r>
            <a:r>
              <a:rPr dirty="0" sz="1150" spc="-25">
                <a:solidFill>
                  <a:srgbClr val="464B54"/>
                </a:solidFill>
                <a:latin typeface="Calibri"/>
                <a:cs typeface="Calibri"/>
              </a:rPr>
              <a:t> 66</a:t>
            </a:r>
            <a:r>
              <a:rPr dirty="0" sz="1150">
                <a:solidFill>
                  <a:srgbClr val="464B54"/>
                </a:solidFill>
                <a:latin typeface="Calibri"/>
                <a:cs typeface="Calibri"/>
              </a:rPr>
              <a:t>	Age</a:t>
            </a:r>
            <a:r>
              <a:rPr dirty="0" sz="1150" spc="-25">
                <a:solidFill>
                  <a:srgbClr val="464B54"/>
                </a:solidFill>
                <a:latin typeface="Calibri"/>
                <a:cs typeface="Calibri"/>
              </a:rPr>
              <a:t> 67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17" name="object 17" descr=""/>
          <p:cNvSpPr/>
          <p:nvPr/>
        </p:nvSpPr>
        <p:spPr>
          <a:xfrm>
            <a:off x="4559808" y="2505456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80772" y="80771"/>
                </a:moveTo>
                <a:lnTo>
                  <a:pt x="0" y="80771"/>
                </a:lnTo>
                <a:lnTo>
                  <a:pt x="0" y="0"/>
                </a:lnTo>
                <a:lnTo>
                  <a:pt x="80772" y="0"/>
                </a:lnTo>
                <a:lnTo>
                  <a:pt x="80772" y="80771"/>
                </a:lnTo>
                <a:close/>
              </a:path>
            </a:pathLst>
          </a:custGeom>
          <a:solidFill>
            <a:srgbClr val="00567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5207507" y="2505456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80772" y="80771"/>
                </a:moveTo>
                <a:lnTo>
                  <a:pt x="0" y="80771"/>
                </a:lnTo>
                <a:lnTo>
                  <a:pt x="0" y="0"/>
                </a:lnTo>
                <a:lnTo>
                  <a:pt x="80772" y="0"/>
                </a:lnTo>
                <a:lnTo>
                  <a:pt x="80772" y="80771"/>
                </a:lnTo>
                <a:close/>
              </a:path>
            </a:pathLst>
          </a:custGeom>
          <a:solidFill>
            <a:srgbClr val="B6B8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 txBox="1"/>
          <p:nvPr/>
        </p:nvSpPr>
        <p:spPr>
          <a:xfrm>
            <a:off x="301214" y="1782575"/>
            <a:ext cx="7322184" cy="84899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Based</a:t>
            </a:r>
            <a:r>
              <a:rPr dirty="0" sz="1450" spc="10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on</a:t>
            </a:r>
            <a:r>
              <a:rPr dirty="0" sz="1450" spc="-20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spouse’s</a:t>
            </a:r>
            <a:r>
              <a:rPr dirty="0" sz="1450" spc="10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FRA</a:t>
            </a:r>
            <a:r>
              <a:rPr dirty="0" sz="1450" spc="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benefit, earnings</a:t>
            </a:r>
            <a:r>
              <a:rPr dirty="0" sz="1450" spc="2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test</a:t>
            </a:r>
            <a:r>
              <a:rPr dirty="0" sz="1450" spc="1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applies</a:t>
            </a:r>
            <a:r>
              <a:rPr dirty="0" sz="1450" spc="10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to</a:t>
            </a:r>
            <a:r>
              <a:rPr dirty="0" sz="1450" spc="-1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spousal</a:t>
            </a:r>
            <a:r>
              <a:rPr dirty="0" sz="1450" spc="-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benefits</a:t>
            </a:r>
            <a:r>
              <a:rPr dirty="0" sz="1450" spc="10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until</a:t>
            </a:r>
            <a:r>
              <a:rPr dirty="0" sz="1450" spc="-10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Full</a:t>
            </a:r>
            <a:r>
              <a:rPr dirty="0" sz="1450" spc="10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Retirement</a:t>
            </a:r>
            <a:r>
              <a:rPr dirty="0" sz="1450" spc="10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spc="-25" i="1">
                <a:solidFill>
                  <a:srgbClr val="464B54"/>
                </a:solidFill>
                <a:latin typeface="Calibri"/>
                <a:cs typeface="Calibri"/>
              </a:rPr>
              <a:t>Age</a:t>
            </a:r>
            <a:endParaRPr sz="1450">
              <a:latin typeface="Calibri"/>
              <a:cs typeface="Calibri"/>
            </a:endParaRPr>
          </a:p>
          <a:p>
            <a:pPr marL="3392804">
              <a:lnSpc>
                <a:spcPct val="100000"/>
              </a:lnSpc>
              <a:spcBef>
                <a:spcPts val="1420"/>
              </a:spcBef>
            </a:pPr>
            <a:r>
              <a:rPr dirty="0" sz="1400" spc="-45" b="1">
                <a:solidFill>
                  <a:srgbClr val="464B54"/>
                </a:solidFill>
                <a:latin typeface="Calibri"/>
                <a:cs typeface="Calibri"/>
              </a:rPr>
              <a:t>Age</a:t>
            </a:r>
            <a:r>
              <a:rPr dirty="0" sz="1400" spc="-25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00" spc="-50" b="1">
                <a:solidFill>
                  <a:srgbClr val="464B54"/>
                </a:solidFill>
                <a:latin typeface="Calibri"/>
                <a:cs typeface="Calibri"/>
              </a:rPr>
              <a:t>When </a:t>
            </a:r>
            <a:r>
              <a:rPr dirty="0" sz="1400" spc="-80" b="1">
                <a:solidFill>
                  <a:srgbClr val="464B54"/>
                </a:solidFill>
                <a:latin typeface="Calibri"/>
                <a:cs typeface="Calibri"/>
              </a:rPr>
              <a:t>You</a:t>
            </a:r>
            <a:r>
              <a:rPr dirty="0" sz="1400" spc="-50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00" spc="-45" b="1">
                <a:solidFill>
                  <a:srgbClr val="464B54"/>
                </a:solidFill>
                <a:latin typeface="Calibri"/>
                <a:cs typeface="Calibri"/>
              </a:rPr>
              <a:t>Claim</a:t>
            </a:r>
            <a:r>
              <a:rPr dirty="0" sz="1400" spc="-50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00" spc="-30" b="1">
                <a:solidFill>
                  <a:srgbClr val="464B54"/>
                </a:solidFill>
                <a:latin typeface="Calibri"/>
                <a:cs typeface="Calibri"/>
              </a:rPr>
              <a:t>the</a:t>
            </a:r>
            <a:r>
              <a:rPr dirty="0" sz="1400" spc="-25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00" spc="-45" b="1">
                <a:solidFill>
                  <a:srgbClr val="464B54"/>
                </a:solidFill>
                <a:latin typeface="Calibri"/>
                <a:cs typeface="Calibri"/>
              </a:rPr>
              <a:t>Spousal</a:t>
            </a:r>
            <a:r>
              <a:rPr dirty="0" sz="1400" spc="-35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464B54"/>
                </a:solidFill>
                <a:latin typeface="Calibri"/>
                <a:cs typeface="Calibri"/>
              </a:rPr>
              <a:t>Benefit</a:t>
            </a:r>
            <a:endParaRPr sz="1400">
              <a:latin typeface="Calibri"/>
              <a:cs typeface="Calibri"/>
            </a:endParaRPr>
          </a:p>
          <a:p>
            <a:pPr marL="4377055">
              <a:lnSpc>
                <a:spcPct val="100000"/>
              </a:lnSpc>
              <a:spcBef>
                <a:spcPts val="225"/>
              </a:spcBef>
              <a:tabLst>
                <a:tab pos="5023485" algn="l"/>
              </a:tabLst>
            </a:pPr>
            <a:r>
              <a:rPr dirty="0" sz="1150">
                <a:solidFill>
                  <a:srgbClr val="464B54"/>
                </a:solidFill>
                <a:latin typeface="Calibri"/>
                <a:cs typeface="Calibri"/>
              </a:rPr>
              <a:t>FRA</a:t>
            </a:r>
            <a:r>
              <a:rPr dirty="0" sz="1150" spc="-4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150" spc="-25">
                <a:solidFill>
                  <a:srgbClr val="464B54"/>
                </a:solidFill>
                <a:latin typeface="Calibri"/>
                <a:cs typeface="Calibri"/>
              </a:rPr>
              <a:t>66</a:t>
            </a:r>
            <a:r>
              <a:rPr dirty="0" sz="1150">
                <a:solidFill>
                  <a:srgbClr val="464B54"/>
                </a:solidFill>
                <a:latin typeface="Calibri"/>
                <a:cs typeface="Calibri"/>
              </a:rPr>
              <a:t>	FRA</a:t>
            </a:r>
            <a:r>
              <a:rPr dirty="0" sz="1150" spc="-4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150" spc="-25">
                <a:solidFill>
                  <a:srgbClr val="464B54"/>
                </a:solidFill>
                <a:latin typeface="Calibri"/>
                <a:cs typeface="Calibri"/>
              </a:rPr>
              <a:t>67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310383" y="6325179"/>
            <a:ext cx="19589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Source: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Social</a:t>
            </a:r>
            <a:r>
              <a:rPr dirty="0" sz="100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Security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Administration.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9490857" y="6492060"/>
            <a:ext cx="132715" cy="130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80"/>
              </a:lnSpc>
            </a:pPr>
            <a:r>
              <a:rPr dirty="0" sz="800" spc="-25">
                <a:solidFill>
                  <a:srgbClr val="464B54"/>
                </a:solidFill>
                <a:latin typeface="Calibri"/>
                <a:cs typeface="Calibri"/>
              </a:rPr>
              <a:t>12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339360" y="4999735"/>
            <a:ext cx="2885440" cy="8928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8920" marR="39370" indent="-236854">
              <a:lnSpc>
                <a:spcPct val="101600"/>
              </a:lnSpc>
              <a:spcBef>
                <a:spcPts val="95"/>
              </a:spcBef>
              <a:buFont typeface="Wingdings"/>
              <a:buChar char=""/>
              <a:tabLst>
                <a:tab pos="248920" algn="l"/>
              </a:tabLst>
            </a:pP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Amount</a:t>
            </a:r>
            <a:r>
              <a:rPr dirty="0" sz="13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is</a:t>
            </a:r>
            <a:r>
              <a:rPr dirty="0" sz="13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based</a:t>
            </a:r>
            <a:r>
              <a:rPr dirty="0" sz="13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on</a:t>
            </a:r>
            <a:r>
              <a:rPr dirty="0" sz="13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your</a:t>
            </a:r>
            <a:r>
              <a:rPr dirty="0" sz="13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464B54"/>
                </a:solidFill>
                <a:latin typeface="Calibri"/>
                <a:cs typeface="Calibri"/>
              </a:rPr>
              <a:t>spouse’s</a:t>
            </a:r>
            <a:r>
              <a:rPr dirty="0" sz="13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 spc="-25">
                <a:solidFill>
                  <a:srgbClr val="464B54"/>
                </a:solidFill>
                <a:latin typeface="Calibri"/>
                <a:cs typeface="Calibri"/>
              </a:rPr>
              <a:t>FRA </a:t>
            </a:r>
            <a:r>
              <a:rPr dirty="0" sz="1300" spc="-10">
                <a:solidFill>
                  <a:srgbClr val="464B54"/>
                </a:solidFill>
                <a:latin typeface="Calibri"/>
                <a:cs typeface="Calibri"/>
              </a:rPr>
              <a:t>benefit</a:t>
            </a:r>
            <a:endParaRPr sz="1300">
              <a:latin typeface="Calibri"/>
              <a:cs typeface="Calibri"/>
            </a:endParaRPr>
          </a:p>
          <a:p>
            <a:pPr marL="248920" marR="5080" indent="-236854">
              <a:lnSpc>
                <a:spcPct val="101499"/>
              </a:lnSpc>
              <a:spcBef>
                <a:spcPts val="490"/>
              </a:spcBef>
              <a:buFont typeface="Wingdings"/>
              <a:buChar char=""/>
              <a:tabLst>
                <a:tab pos="248920" algn="l"/>
              </a:tabLst>
            </a:pPr>
            <a:r>
              <a:rPr dirty="0" sz="1300" spc="-10">
                <a:solidFill>
                  <a:srgbClr val="464B54"/>
                </a:solidFill>
                <a:latin typeface="Calibri"/>
                <a:cs typeface="Calibri"/>
              </a:rPr>
              <a:t>Percent</a:t>
            </a:r>
            <a:r>
              <a:rPr dirty="0" sz="13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is</a:t>
            </a:r>
            <a:r>
              <a:rPr dirty="0" sz="1300" spc="-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based</a:t>
            </a:r>
            <a:r>
              <a:rPr dirty="0" sz="1300" spc="-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on your</a:t>
            </a:r>
            <a:r>
              <a:rPr dirty="0" sz="13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age</a:t>
            </a:r>
            <a:r>
              <a:rPr dirty="0" sz="13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when</a:t>
            </a:r>
            <a:r>
              <a:rPr dirty="0" sz="1300" spc="-25">
                <a:solidFill>
                  <a:srgbClr val="464B54"/>
                </a:solidFill>
                <a:latin typeface="Calibri"/>
                <a:cs typeface="Calibri"/>
              </a:rPr>
              <a:t> you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receive</a:t>
            </a:r>
            <a:r>
              <a:rPr dirty="0" sz="1300" spc="-4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the</a:t>
            </a:r>
            <a:r>
              <a:rPr dirty="0" sz="1300" spc="-4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spousal</a:t>
            </a:r>
            <a:r>
              <a:rPr dirty="0" sz="13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464B54"/>
                </a:solidFill>
                <a:latin typeface="Calibri"/>
                <a:cs typeface="Calibri"/>
              </a:rPr>
              <a:t>benefit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3596148" y="4999735"/>
            <a:ext cx="2713355" cy="75438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248285" indent="-235585">
              <a:lnSpc>
                <a:spcPct val="100000"/>
              </a:lnSpc>
              <a:spcBef>
                <a:spcPts val="120"/>
              </a:spcBef>
              <a:buFont typeface="Wingdings"/>
              <a:buChar char=""/>
              <a:tabLst>
                <a:tab pos="248285" algn="l"/>
              </a:tabLst>
            </a:pPr>
            <a:r>
              <a:rPr dirty="0" sz="1300" spc="-10">
                <a:solidFill>
                  <a:srgbClr val="464B54"/>
                </a:solidFill>
                <a:latin typeface="Calibri"/>
                <a:cs typeface="Calibri"/>
              </a:rPr>
              <a:t>Available</a:t>
            </a:r>
            <a:r>
              <a:rPr dirty="0" sz="13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even</a:t>
            </a:r>
            <a:r>
              <a:rPr dirty="0" sz="13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if</a:t>
            </a:r>
            <a:r>
              <a:rPr dirty="0" sz="13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you</a:t>
            </a:r>
            <a:r>
              <a:rPr dirty="0" sz="13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did</a:t>
            </a:r>
            <a:r>
              <a:rPr dirty="0" sz="13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not</a:t>
            </a:r>
            <a:r>
              <a:rPr dirty="0" sz="13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 spc="-20">
                <a:solidFill>
                  <a:srgbClr val="464B54"/>
                </a:solidFill>
                <a:latin typeface="Calibri"/>
                <a:cs typeface="Calibri"/>
              </a:rPr>
              <a:t>work</a:t>
            </a:r>
            <a:endParaRPr sz="1300">
              <a:latin typeface="Calibri"/>
              <a:cs typeface="Calibri"/>
            </a:endParaRPr>
          </a:p>
          <a:p>
            <a:pPr marL="248920" marR="5080" indent="-236854">
              <a:lnSpc>
                <a:spcPct val="101600"/>
              </a:lnSpc>
              <a:spcBef>
                <a:spcPts val="980"/>
              </a:spcBef>
              <a:buFont typeface="Wingdings"/>
              <a:buChar char=""/>
              <a:tabLst>
                <a:tab pos="248920" algn="l"/>
              </a:tabLst>
            </a:pPr>
            <a:r>
              <a:rPr dirty="0" sz="1300" spc="-20">
                <a:solidFill>
                  <a:srgbClr val="464B54"/>
                </a:solidFill>
                <a:latin typeface="Calibri"/>
                <a:cs typeface="Calibri"/>
              </a:rPr>
              <a:t>Your</a:t>
            </a:r>
            <a:r>
              <a:rPr dirty="0" sz="13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spouse</a:t>
            </a:r>
            <a:r>
              <a:rPr dirty="0" sz="13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64676E"/>
                </a:solidFill>
                <a:latin typeface="Calibri"/>
                <a:cs typeface="Calibri"/>
              </a:rPr>
              <a:t>must</a:t>
            </a:r>
            <a:r>
              <a:rPr dirty="0" sz="1300" spc="-30">
                <a:solidFill>
                  <a:srgbClr val="64676E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64676E"/>
                </a:solidFill>
                <a:latin typeface="Calibri"/>
                <a:cs typeface="Calibri"/>
              </a:rPr>
              <a:t>be</a:t>
            </a:r>
            <a:r>
              <a:rPr dirty="0" sz="1300" spc="-25">
                <a:solidFill>
                  <a:srgbClr val="64676E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64676E"/>
                </a:solidFill>
                <a:latin typeface="Calibri"/>
                <a:cs typeface="Calibri"/>
              </a:rPr>
              <a:t>receiving</a:t>
            </a:r>
            <a:r>
              <a:rPr dirty="0" sz="1300" spc="-30">
                <a:solidFill>
                  <a:srgbClr val="64676E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his</a:t>
            </a:r>
            <a:r>
              <a:rPr dirty="0" sz="13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 spc="-25">
                <a:solidFill>
                  <a:srgbClr val="464B54"/>
                </a:solidFill>
                <a:latin typeface="Calibri"/>
                <a:cs typeface="Calibri"/>
              </a:rPr>
              <a:t>or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her</a:t>
            </a:r>
            <a:r>
              <a:rPr dirty="0" sz="13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464B54"/>
                </a:solidFill>
                <a:latin typeface="Calibri"/>
                <a:cs typeface="Calibri"/>
              </a:rPr>
              <a:t>retirement</a:t>
            </a:r>
            <a:r>
              <a:rPr dirty="0" sz="1300" spc="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464B54"/>
                </a:solidFill>
                <a:latin typeface="Calibri"/>
                <a:cs typeface="Calibri"/>
              </a:rPr>
              <a:t>benefit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6793487" y="4996717"/>
            <a:ext cx="2922905" cy="955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8920" marR="148590" indent="-236854">
              <a:lnSpc>
                <a:spcPct val="101499"/>
              </a:lnSpc>
              <a:spcBef>
                <a:spcPts val="95"/>
              </a:spcBef>
              <a:buFont typeface="Wingdings"/>
              <a:buChar char=""/>
              <a:tabLst>
                <a:tab pos="248920" algn="l"/>
              </a:tabLst>
            </a:pP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Receive</a:t>
            </a:r>
            <a:r>
              <a:rPr dirty="0" sz="1300" spc="-4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greater</a:t>
            </a:r>
            <a:r>
              <a:rPr dirty="0" sz="130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of</a:t>
            </a:r>
            <a:r>
              <a:rPr dirty="0" sz="130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your</a:t>
            </a:r>
            <a:r>
              <a:rPr dirty="0" sz="13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retirement</a:t>
            </a:r>
            <a:r>
              <a:rPr dirty="0" sz="13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 spc="-25">
                <a:solidFill>
                  <a:srgbClr val="464B54"/>
                </a:solidFill>
                <a:latin typeface="Calibri"/>
                <a:cs typeface="Calibri"/>
              </a:rPr>
              <a:t>or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spousal</a:t>
            </a:r>
            <a:r>
              <a:rPr dirty="0" sz="1300" spc="-4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464B54"/>
                </a:solidFill>
                <a:latin typeface="Calibri"/>
                <a:cs typeface="Calibri"/>
              </a:rPr>
              <a:t>benefit.</a:t>
            </a:r>
            <a:endParaRPr sz="1300">
              <a:latin typeface="Calibri"/>
              <a:cs typeface="Calibri"/>
            </a:endParaRPr>
          </a:p>
          <a:p>
            <a:pPr marL="248920" marR="5080" indent="-236854">
              <a:lnSpc>
                <a:spcPct val="101499"/>
              </a:lnSpc>
              <a:spcBef>
                <a:spcPts val="985"/>
              </a:spcBef>
              <a:buFont typeface="Wingdings"/>
              <a:buChar char=""/>
              <a:tabLst>
                <a:tab pos="248920" algn="l"/>
              </a:tabLst>
            </a:pP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Cannot</a:t>
            </a:r>
            <a:r>
              <a:rPr dirty="0" sz="130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start</a:t>
            </a:r>
            <a:r>
              <a:rPr dirty="0" sz="1300" spc="-4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with</a:t>
            </a:r>
            <a:r>
              <a:rPr dirty="0" sz="13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spousal</a:t>
            </a:r>
            <a:r>
              <a:rPr dirty="0" sz="13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and</a:t>
            </a:r>
            <a:r>
              <a:rPr dirty="0" sz="13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switch</a:t>
            </a:r>
            <a:r>
              <a:rPr dirty="0" sz="1300" spc="-25">
                <a:solidFill>
                  <a:srgbClr val="464B54"/>
                </a:solidFill>
                <a:latin typeface="Calibri"/>
                <a:cs typeface="Calibri"/>
              </a:rPr>
              <a:t> to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your</a:t>
            </a:r>
            <a:r>
              <a:rPr dirty="0" sz="13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own </a:t>
            </a:r>
            <a:r>
              <a:rPr dirty="0" sz="1300" spc="-10">
                <a:solidFill>
                  <a:srgbClr val="464B54"/>
                </a:solidFill>
                <a:latin typeface="Calibri"/>
                <a:cs typeface="Calibri"/>
              </a:rPr>
              <a:t>benefit*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3579876" y="4271772"/>
            <a:ext cx="2967355" cy="609600"/>
          </a:xfrm>
          <a:prstGeom prst="rect">
            <a:avLst/>
          </a:prstGeom>
          <a:solidFill>
            <a:srgbClr val="42859C"/>
          </a:solidFill>
        </p:spPr>
        <p:txBody>
          <a:bodyPr wrap="square" lIns="0" tIns="184785" rIns="0" bIns="0" rtlCol="0" vert="horz">
            <a:spAutoFit/>
          </a:bodyPr>
          <a:lstStyle/>
          <a:p>
            <a:pPr marL="964565">
              <a:lnSpc>
                <a:spcPct val="100000"/>
              </a:lnSpc>
              <a:spcBef>
                <a:spcPts val="1455"/>
              </a:spcBef>
            </a:pPr>
            <a:r>
              <a:rPr dirty="0" sz="1450" spc="-10" b="1">
                <a:solidFill>
                  <a:srgbClr val="FFFFFF"/>
                </a:solidFill>
                <a:latin typeface="Calibri"/>
                <a:cs typeface="Calibri"/>
              </a:rPr>
              <a:t>Requirements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335280" y="4271772"/>
            <a:ext cx="2967355" cy="609600"/>
          </a:xfrm>
          <a:prstGeom prst="rect">
            <a:avLst/>
          </a:prstGeom>
          <a:solidFill>
            <a:srgbClr val="42859C"/>
          </a:solidFill>
        </p:spPr>
        <p:txBody>
          <a:bodyPr wrap="square" lIns="0" tIns="184785" rIns="0" bIns="0" rtlCol="0" vert="horz">
            <a:spAutoFit/>
          </a:bodyPr>
          <a:lstStyle/>
          <a:p>
            <a:pPr algn="ctr" marL="4445">
              <a:lnSpc>
                <a:spcPct val="100000"/>
              </a:lnSpc>
              <a:spcBef>
                <a:spcPts val="1455"/>
              </a:spcBef>
            </a:pPr>
            <a:r>
              <a:rPr dirty="0" sz="1450" spc="-10" b="1">
                <a:solidFill>
                  <a:srgbClr val="FFFFFF"/>
                </a:solidFill>
                <a:latin typeface="Calibri"/>
                <a:cs typeface="Calibri"/>
              </a:rPr>
              <a:t>Calculation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6777228" y="4271772"/>
            <a:ext cx="2967355" cy="609600"/>
          </a:xfrm>
          <a:prstGeom prst="rect">
            <a:avLst/>
          </a:prstGeom>
          <a:solidFill>
            <a:srgbClr val="42859C"/>
          </a:solidFill>
        </p:spPr>
        <p:txBody>
          <a:bodyPr wrap="square" lIns="0" tIns="184785" rIns="0" bIns="0" rtlCol="0" vert="horz">
            <a:spAutoFit/>
          </a:bodyPr>
          <a:lstStyle/>
          <a:p>
            <a:pPr marL="619760">
              <a:lnSpc>
                <a:spcPct val="100000"/>
              </a:lnSpc>
              <a:spcBef>
                <a:spcPts val="1455"/>
              </a:spcBef>
            </a:pPr>
            <a:r>
              <a:rPr dirty="0" sz="1450" b="1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r>
              <a:rPr dirty="0" sz="145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spc="-10" b="1">
                <a:solidFill>
                  <a:srgbClr val="FFFFFF"/>
                </a:solidFill>
                <a:latin typeface="Calibri"/>
                <a:cs typeface="Calibri"/>
              </a:rPr>
              <a:t>both</a:t>
            </a:r>
            <a:r>
              <a:rPr dirty="0" sz="1450" spc="-7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spc="-10" b="1">
                <a:solidFill>
                  <a:srgbClr val="FFFFFF"/>
                </a:solidFill>
                <a:latin typeface="Calibri"/>
                <a:cs typeface="Calibri"/>
              </a:rPr>
              <a:t>spouses</a:t>
            </a:r>
            <a:r>
              <a:rPr dirty="0" sz="1450" spc="-7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spc="-10" b="1">
                <a:solidFill>
                  <a:srgbClr val="FFFFFF"/>
                </a:solidFill>
                <a:latin typeface="Calibri"/>
                <a:cs typeface="Calibri"/>
              </a:rPr>
              <a:t>worked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310383" y="6165513"/>
            <a:ext cx="768540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*The</a:t>
            </a:r>
            <a:r>
              <a:rPr dirty="0" sz="1000" spc="-5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option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to</a:t>
            </a:r>
            <a:r>
              <a:rPr dirty="0" sz="100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start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with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the</a:t>
            </a:r>
            <a:r>
              <a:rPr dirty="0" sz="10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spousal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benefit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and</a:t>
            </a:r>
            <a:r>
              <a:rPr dirty="0" sz="10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then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 switch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to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your</a:t>
            </a:r>
            <a:r>
              <a:rPr dirty="0" sz="1000" spc="-4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own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retirement</a:t>
            </a:r>
            <a:r>
              <a:rPr dirty="0" sz="100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benefit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was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only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 available</a:t>
            </a:r>
            <a:r>
              <a:rPr dirty="0" sz="1000" spc="-4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if</a:t>
            </a:r>
            <a:r>
              <a:rPr dirty="0" sz="10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you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 were</a:t>
            </a:r>
            <a:r>
              <a:rPr dirty="0" sz="1000" spc="-4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born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on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or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before</a:t>
            </a:r>
            <a:r>
              <a:rPr dirty="0" sz="1000" spc="-4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1/1/1954.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ts val="2745"/>
              </a:lnSpc>
              <a:spcBef>
                <a:spcPts val="114"/>
              </a:spcBef>
            </a:pPr>
            <a:r>
              <a:rPr dirty="0" spc="-10"/>
              <a:t>Calculating</a:t>
            </a:r>
            <a:r>
              <a:rPr dirty="0" spc="-65"/>
              <a:t> </a:t>
            </a:r>
            <a:r>
              <a:rPr dirty="0" spc="-10"/>
              <a:t>Spousal</a:t>
            </a:r>
            <a:r>
              <a:rPr dirty="0" spc="-70"/>
              <a:t> </a:t>
            </a:r>
            <a:r>
              <a:rPr dirty="0" spc="-10"/>
              <a:t>Benefits</a:t>
            </a:r>
          </a:p>
          <a:p>
            <a:pPr marL="12700">
              <a:lnSpc>
                <a:spcPts val="1725"/>
              </a:lnSpc>
            </a:pP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Spousal</a:t>
            </a:r>
            <a:r>
              <a:rPr dirty="0" sz="1450" spc="-10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benefits</a:t>
            </a:r>
            <a:r>
              <a:rPr dirty="0" sz="1450" spc="1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are</a:t>
            </a:r>
            <a:r>
              <a:rPr dirty="0" sz="1450" spc="-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based</a:t>
            </a:r>
            <a:r>
              <a:rPr dirty="0" sz="1450" spc="-20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on</a:t>
            </a:r>
            <a:r>
              <a:rPr dirty="0" sz="1450" spc="-1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higher</a:t>
            </a:r>
            <a:r>
              <a:rPr dirty="0" sz="1450" spc="1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earner’s</a:t>
            </a:r>
            <a:r>
              <a:rPr dirty="0" sz="1450" spc="-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benefit at</a:t>
            </a:r>
            <a:r>
              <a:rPr dirty="0" sz="1450" spc="-1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Full</a:t>
            </a:r>
            <a:r>
              <a:rPr dirty="0" sz="1450" spc="-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Retirement</a:t>
            </a:r>
            <a:r>
              <a:rPr dirty="0" sz="1450" spc="10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spc="-25" i="1">
                <a:solidFill>
                  <a:srgbClr val="464B54"/>
                </a:solidFill>
                <a:latin typeface="Calibri"/>
                <a:cs typeface="Calibri"/>
              </a:rPr>
              <a:t>Age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323087" y="2343911"/>
            <a:ext cx="9421495" cy="2682240"/>
          </a:xfrm>
          <a:custGeom>
            <a:avLst/>
            <a:gdLst/>
            <a:ahLst/>
            <a:cxnLst/>
            <a:rect l="l" t="t" r="r" b="b"/>
            <a:pathLst>
              <a:path w="9421495" h="2682240">
                <a:moveTo>
                  <a:pt x="0" y="257555"/>
                </a:moveTo>
                <a:lnTo>
                  <a:pt x="9416796" y="257555"/>
                </a:lnTo>
                <a:lnTo>
                  <a:pt x="9416796" y="2682239"/>
                </a:lnTo>
                <a:lnTo>
                  <a:pt x="0" y="2682239"/>
                </a:lnTo>
                <a:lnTo>
                  <a:pt x="0" y="257555"/>
                </a:lnTo>
                <a:close/>
              </a:path>
              <a:path w="9421495" h="2682240">
                <a:moveTo>
                  <a:pt x="0" y="0"/>
                </a:moveTo>
                <a:lnTo>
                  <a:pt x="9421367" y="0"/>
                </a:lnTo>
                <a:lnTo>
                  <a:pt x="9421367" y="342899"/>
                </a:lnTo>
                <a:lnTo>
                  <a:pt x="0" y="342899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4285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317753" y="2338577"/>
            <a:ext cx="9432290" cy="353695"/>
          </a:xfrm>
          <a:prstGeom prst="rect">
            <a:avLst/>
          </a:prstGeom>
          <a:solidFill>
            <a:srgbClr val="42859C"/>
          </a:solidFill>
        </p:spPr>
        <p:txBody>
          <a:bodyPr wrap="square" lIns="0" tIns="381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dirty="0" sz="1650" spc="-10">
                <a:solidFill>
                  <a:srgbClr val="FFFFFF"/>
                </a:solidFill>
                <a:latin typeface="Calibri"/>
                <a:cs typeface="Calibri"/>
              </a:rPr>
              <a:t>Diane</a:t>
            </a:r>
            <a:r>
              <a:rPr dirty="0" sz="165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6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50" spc="-20">
                <a:solidFill>
                  <a:srgbClr val="FFFFFF"/>
                </a:solidFill>
                <a:latin typeface="Calibri"/>
                <a:cs typeface="Calibri"/>
              </a:rPr>
              <a:t>Jack</a:t>
            </a:r>
            <a:endParaRPr sz="1650">
              <a:latin typeface="Calibri"/>
              <a:cs typeface="Calibri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310134" y="4712969"/>
            <a:ext cx="9435465" cy="396240"/>
            <a:chOff x="310134" y="4712969"/>
            <a:chExt cx="9435465" cy="396240"/>
          </a:xfrm>
        </p:grpSpPr>
        <p:sp>
          <p:nvSpPr>
            <p:cNvPr id="6" name="object 6" descr=""/>
            <p:cNvSpPr/>
            <p:nvPr/>
          </p:nvSpPr>
          <p:spPr>
            <a:xfrm>
              <a:off x="315468" y="4718303"/>
              <a:ext cx="9424670" cy="386080"/>
            </a:xfrm>
            <a:custGeom>
              <a:avLst/>
              <a:gdLst/>
              <a:ahLst/>
              <a:cxnLst/>
              <a:rect l="l" t="t" r="r" b="b"/>
              <a:pathLst>
                <a:path w="9424670" h="386079">
                  <a:moveTo>
                    <a:pt x="9424415" y="385572"/>
                  </a:moveTo>
                  <a:lnTo>
                    <a:pt x="0" y="385572"/>
                  </a:lnTo>
                  <a:lnTo>
                    <a:pt x="0" y="0"/>
                  </a:lnTo>
                  <a:lnTo>
                    <a:pt x="9424415" y="0"/>
                  </a:lnTo>
                  <a:lnTo>
                    <a:pt x="9424415" y="385572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315468" y="4718303"/>
              <a:ext cx="9424670" cy="386080"/>
            </a:xfrm>
            <a:custGeom>
              <a:avLst/>
              <a:gdLst/>
              <a:ahLst/>
              <a:cxnLst/>
              <a:rect l="l" t="t" r="r" b="b"/>
              <a:pathLst>
                <a:path w="9424670" h="386079">
                  <a:moveTo>
                    <a:pt x="0" y="0"/>
                  </a:moveTo>
                  <a:lnTo>
                    <a:pt x="9424415" y="0"/>
                  </a:lnTo>
                  <a:lnTo>
                    <a:pt x="9424415" y="385572"/>
                  </a:lnTo>
                  <a:lnTo>
                    <a:pt x="0" y="385572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511598" y="2722622"/>
            <a:ext cx="6923405" cy="2314575"/>
          </a:xfrm>
          <a:prstGeom prst="rect">
            <a:avLst/>
          </a:prstGeom>
        </p:spPr>
        <p:txBody>
          <a:bodyPr wrap="square" lIns="0" tIns="121285" rIns="0" bIns="0" rtlCol="0" vert="horz">
            <a:spAutoFit/>
          </a:bodyPr>
          <a:lstStyle/>
          <a:p>
            <a:pPr marL="201295" indent="-188595">
              <a:lnSpc>
                <a:spcPct val="100000"/>
              </a:lnSpc>
              <a:spcBef>
                <a:spcPts val="955"/>
              </a:spcBef>
              <a:buFont typeface="Wingdings"/>
              <a:buChar char=""/>
              <a:tabLst>
                <a:tab pos="201295" algn="l"/>
              </a:tabLst>
            </a:pP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Diane</a:t>
            </a:r>
            <a:r>
              <a:rPr dirty="0" sz="1450" spc="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is</a:t>
            </a:r>
            <a:r>
              <a:rPr dirty="0" sz="1450" spc="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the</a:t>
            </a:r>
            <a:r>
              <a:rPr dirty="0" sz="1450" spc="-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higher</a:t>
            </a:r>
            <a:r>
              <a:rPr dirty="0" sz="1450" spc="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spc="-10">
                <a:solidFill>
                  <a:srgbClr val="464B54"/>
                </a:solidFill>
                <a:latin typeface="Calibri"/>
                <a:cs typeface="Calibri"/>
              </a:rPr>
              <a:t>earner</a:t>
            </a:r>
            <a:endParaRPr sz="1450">
              <a:latin typeface="Calibri"/>
              <a:cs typeface="Calibri"/>
            </a:endParaRPr>
          </a:p>
          <a:p>
            <a:pPr marL="201295" indent="-188595">
              <a:lnSpc>
                <a:spcPct val="100000"/>
              </a:lnSpc>
              <a:spcBef>
                <a:spcPts val="865"/>
              </a:spcBef>
              <a:buFont typeface="Wingdings"/>
              <a:buChar char=""/>
              <a:tabLst>
                <a:tab pos="201295" algn="l"/>
              </a:tabLst>
            </a:pPr>
            <a:r>
              <a:rPr dirty="0" sz="1450" spc="-10">
                <a:solidFill>
                  <a:srgbClr val="464B54"/>
                </a:solidFill>
                <a:latin typeface="Calibri"/>
                <a:cs typeface="Calibri"/>
              </a:rPr>
              <a:t>Jack’s</a:t>
            </a:r>
            <a:r>
              <a:rPr dirty="0" sz="145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retirement</a:t>
            </a:r>
            <a:r>
              <a:rPr dirty="0" sz="1450" spc="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benefit is</a:t>
            </a:r>
            <a:r>
              <a:rPr dirty="0" sz="145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less than spousal</a:t>
            </a:r>
            <a:r>
              <a:rPr dirty="0" sz="1450" spc="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spc="-10">
                <a:solidFill>
                  <a:srgbClr val="464B54"/>
                </a:solidFill>
                <a:latin typeface="Calibri"/>
                <a:cs typeface="Calibri"/>
              </a:rPr>
              <a:t>benefit</a:t>
            </a:r>
            <a:endParaRPr sz="1450">
              <a:latin typeface="Calibri"/>
              <a:cs typeface="Calibri"/>
            </a:endParaRPr>
          </a:p>
          <a:p>
            <a:pPr marL="201295" indent="-188595">
              <a:lnSpc>
                <a:spcPct val="100000"/>
              </a:lnSpc>
              <a:spcBef>
                <a:spcPts val="865"/>
              </a:spcBef>
              <a:buFont typeface="Wingdings"/>
              <a:buChar char=""/>
              <a:tabLst>
                <a:tab pos="201295" algn="l"/>
              </a:tabLst>
            </a:pPr>
            <a:r>
              <a:rPr dirty="0" sz="1450" spc="-10">
                <a:solidFill>
                  <a:srgbClr val="464B54"/>
                </a:solidFill>
                <a:latin typeface="Calibri"/>
                <a:cs typeface="Calibri"/>
              </a:rPr>
              <a:t>Diane’s</a:t>
            </a:r>
            <a:r>
              <a:rPr dirty="0" sz="145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annual</a:t>
            </a:r>
            <a:r>
              <a:rPr dirty="0" sz="1450" spc="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Social</a:t>
            </a:r>
            <a:r>
              <a:rPr dirty="0" sz="145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Security</a:t>
            </a:r>
            <a:r>
              <a:rPr dirty="0" sz="1450" spc="-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retirement</a:t>
            </a:r>
            <a:r>
              <a:rPr dirty="0" sz="145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benefit</a:t>
            </a:r>
            <a:r>
              <a:rPr dirty="0" sz="145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spc="-25">
                <a:solidFill>
                  <a:srgbClr val="464B54"/>
                </a:solidFill>
                <a:latin typeface="Calibri"/>
                <a:cs typeface="Calibri"/>
              </a:rPr>
              <a:t>at</a:t>
            </a:r>
            <a:endParaRPr sz="1450">
              <a:latin typeface="Calibri"/>
              <a:cs typeface="Calibri"/>
            </a:endParaRPr>
          </a:p>
          <a:p>
            <a:pPr lvl="1" marL="548640" indent="-236220">
              <a:lnSpc>
                <a:spcPct val="100000"/>
              </a:lnSpc>
              <a:spcBef>
                <a:spcPts val="455"/>
              </a:spcBef>
              <a:buFont typeface="Wingdings"/>
              <a:buChar char=""/>
              <a:tabLst>
                <a:tab pos="548640" algn="l"/>
              </a:tabLst>
            </a:pP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Age</a:t>
            </a:r>
            <a:r>
              <a:rPr dirty="0" sz="1450" spc="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62:</a:t>
            </a:r>
            <a:r>
              <a:rPr dirty="0" sz="1450" spc="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spc="-10">
                <a:solidFill>
                  <a:srgbClr val="464B54"/>
                </a:solidFill>
                <a:latin typeface="Calibri"/>
                <a:cs typeface="Calibri"/>
              </a:rPr>
              <a:t>$7,000</a:t>
            </a:r>
            <a:endParaRPr sz="1450">
              <a:latin typeface="Calibri"/>
              <a:cs typeface="Calibri"/>
            </a:endParaRPr>
          </a:p>
          <a:p>
            <a:pPr lvl="1" marL="548640" indent="-236220">
              <a:lnSpc>
                <a:spcPct val="100000"/>
              </a:lnSpc>
              <a:spcBef>
                <a:spcPts val="455"/>
              </a:spcBef>
              <a:buFont typeface="Wingdings"/>
              <a:buChar char=""/>
              <a:tabLst>
                <a:tab pos="548640" algn="l"/>
              </a:tabLst>
            </a:pP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Age</a:t>
            </a:r>
            <a:r>
              <a:rPr dirty="0" sz="1450" spc="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67:</a:t>
            </a:r>
            <a:r>
              <a:rPr dirty="0" sz="1450" spc="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spc="-10">
                <a:solidFill>
                  <a:srgbClr val="464B54"/>
                </a:solidFill>
                <a:latin typeface="Calibri"/>
                <a:cs typeface="Calibri"/>
              </a:rPr>
              <a:t>$10,000</a:t>
            </a:r>
            <a:endParaRPr sz="1450">
              <a:latin typeface="Calibri"/>
              <a:cs typeface="Calibri"/>
            </a:endParaRPr>
          </a:p>
          <a:p>
            <a:pPr lvl="1" marL="548640" indent="-236220">
              <a:lnSpc>
                <a:spcPct val="100000"/>
              </a:lnSpc>
              <a:spcBef>
                <a:spcPts val="455"/>
              </a:spcBef>
              <a:buFont typeface="Wingdings"/>
              <a:buChar char=""/>
              <a:tabLst>
                <a:tab pos="548640" algn="l"/>
              </a:tabLst>
            </a:pP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Age</a:t>
            </a:r>
            <a:r>
              <a:rPr dirty="0" sz="1450" spc="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70:</a:t>
            </a:r>
            <a:r>
              <a:rPr dirty="0" sz="1450" spc="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spc="-10">
                <a:solidFill>
                  <a:srgbClr val="464B54"/>
                </a:solidFill>
                <a:latin typeface="Calibri"/>
                <a:cs typeface="Calibri"/>
              </a:rPr>
              <a:t>$12,400</a:t>
            </a:r>
            <a:endParaRPr sz="1450">
              <a:latin typeface="Calibri"/>
              <a:cs typeface="Calibri"/>
            </a:endParaRPr>
          </a:p>
          <a:p>
            <a:pPr marL="2223770">
              <a:lnSpc>
                <a:spcPct val="100000"/>
              </a:lnSpc>
              <a:spcBef>
                <a:spcPts val="1650"/>
              </a:spcBef>
            </a:pPr>
            <a:r>
              <a:rPr dirty="0" sz="1650">
                <a:solidFill>
                  <a:srgbClr val="FFFFFF"/>
                </a:solidFill>
                <a:latin typeface="Calibri"/>
                <a:cs typeface="Calibri"/>
              </a:rPr>
              <a:t>What</a:t>
            </a:r>
            <a:r>
              <a:rPr dirty="0" sz="165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165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50" spc="-10">
                <a:solidFill>
                  <a:srgbClr val="FFFFFF"/>
                </a:solidFill>
                <a:latin typeface="Calibri"/>
                <a:cs typeface="Calibri"/>
              </a:rPr>
              <a:t>Jack's</a:t>
            </a:r>
            <a:r>
              <a:rPr dirty="0" sz="165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50" spc="-10">
                <a:solidFill>
                  <a:srgbClr val="FFFFFF"/>
                </a:solidFill>
                <a:latin typeface="Calibri"/>
                <a:cs typeface="Calibri"/>
              </a:rPr>
              <a:t>maximum</a:t>
            </a:r>
            <a:r>
              <a:rPr dirty="0" sz="165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65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50" spc="-10">
                <a:solidFill>
                  <a:srgbClr val="FFFFFF"/>
                </a:solidFill>
                <a:latin typeface="Calibri"/>
                <a:cs typeface="Calibri"/>
              </a:rPr>
              <a:t>minimum</a:t>
            </a:r>
            <a:r>
              <a:rPr dirty="0" sz="165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50" spc="-10">
                <a:solidFill>
                  <a:srgbClr val="FFFFFF"/>
                </a:solidFill>
                <a:latin typeface="Calibri"/>
                <a:cs typeface="Calibri"/>
              </a:rPr>
              <a:t>spousal</a:t>
            </a:r>
            <a:r>
              <a:rPr dirty="0" sz="165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50" spc="-10">
                <a:solidFill>
                  <a:srgbClr val="FFFFFF"/>
                </a:solidFill>
                <a:latin typeface="Calibri"/>
                <a:cs typeface="Calibri"/>
              </a:rPr>
              <a:t>benefit?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10383" y="6325179"/>
            <a:ext cx="898461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For</a:t>
            </a:r>
            <a:r>
              <a:rPr dirty="0" sz="10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Illustrative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purposes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only.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Based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on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Full</a:t>
            </a:r>
            <a:r>
              <a:rPr dirty="0" sz="10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Retirement</a:t>
            </a:r>
            <a:r>
              <a:rPr dirty="0" sz="100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Age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(FRA)</a:t>
            </a:r>
            <a:r>
              <a:rPr dirty="0" sz="10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of</a:t>
            </a:r>
            <a:r>
              <a:rPr dirty="0" sz="100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66.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Calculations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 will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vary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if</a:t>
            </a:r>
            <a:r>
              <a:rPr dirty="0" sz="100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your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FRA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is</a:t>
            </a:r>
            <a:r>
              <a:rPr dirty="0" sz="100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different.</a:t>
            </a:r>
            <a:r>
              <a:rPr dirty="0" sz="100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Divorced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spousal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benefits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are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calculated</a:t>
            </a:r>
            <a:r>
              <a:rPr dirty="0" sz="100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in</a:t>
            </a:r>
            <a:r>
              <a:rPr dirty="0" sz="100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the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same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manner.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9660008" y="6490520"/>
            <a:ext cx="132715" cy="130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80"/>
              </a:lnSpc>
            </a:pPr>
            <a:r>
              <a:rPr dirty="0" sz="800" spc="-25">
                <a:solidFill>
                  <a:srgbClr val="413F42"/>
                </a:solidFill>
                <a:latin typeface="Calibri"/>
                <a:cs typeface="Calibri"/>
              </a:rPr>
              <a:t>13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ts val="2745"/>
              </a:lnSpc>
              <a:spcBef>
                <a:spcPts val="114"/>
              </a:spcBef>
            </a:pPr>
            <a:r>
              <a:rPr dirty="0" spc="-10"/>
              <a:t>Calculating</a:t>
            </a:r>
            <a:r>
              <a:rPr dirty="0" spc="-80"/>
              <a:t> </a:t>
            </a:r>
            <a:r>
              <a:rPr dirty="0" spc="-10"/>
              <a:t>Spousal</a:t>
            </a:r>
            <a:r>
              <a:rPr dirty="0" spc="-80"/>
              <a:t> </a:t>
            </a:r>
            <a:r>
              <a:rPr dirty="0" spc="-10"/>
              <a:t>Benefit</a:t>
            </a:r>
          </a:p>
          <a:p>
            <a:pPr marL="12700">
              <a:lnSpc>
                <a:spcPts val="1725"/>
              </a:lnSpc>
            </a:pP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Diane claims</a:t>
            </a:r>
            <a:r>
              <a:rPr dirty="0" sz="1450" spc="-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retirement</a:t>
            </a:r>
            <a:r>
              <a:rPr dirty="0" sz="1450" spc="10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benefit</a:t>
            </a:r>
            <a:r>
              <a:rPr dirty="0" sz="1450" spc="10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at</a:t>
            </a:r>
            <a:r>
              <a:rPr dirty="0" sz="1450" spc="-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Full</a:t>
            </a:r>
            <a:r>
              <a:rPr dirty="0" sz="1450" spc="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Retirement</a:t>
            </a:r>
            <a:r>
              <a:rPr dirty="0" sz="1450" spc="2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Age</a:t>
            </a:r>
            <a:r>
              <a:rPr dirty="0" sz="1450" spc="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of</a:t>
            </a:r>
            <a:r>
              <a:rPr dirty="0" sz="1450" spc="-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spc="-25" i="1">
                <a:solidFill>
                  <a:srgbClr val="464B54"/>
                </a:solidFill>
                <a:latin typeface="Calibri"/>
                <a:cs typeface="Calibri"/>
              </a:rPr>
              <a:t>67</a:t>
            </a:r>
            <a:endParaRPr sz="145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807720" y="3660647"/>
            <a:ext cx="8444865" cy="1721485"/>
            <a:chOff x="807720" y="3660647"/>
            <a:chExt cx="8444865" cy="1721485"/>
          </a:xfrm>
        </p:grpSpPr>
        <p:sp>
          <p:nvSpPr>
            <p:cNvPr id="4" name="object 4" descr=""/>
            <p:cNvSpPr/>
            <p:nvPr/>
          </p:nvSpPr>
          <p:spPr>
            <a:xfrm>
              <a:off x="2560319" y="3660647"/>
              <a:ext cx="716280" cy="1719580"/>
            </a:xfrm>
            <a:custGeom>
              <a:avLst/>
              <a:gdLst/>
              <a:ahLst/>
              <a:cxnLst/>
              <a:rect l="l" t="t" r="r" b="b"/>
              <a:pathLst>
                <a:path w="716279" h="1719579">
                  <a:moveTo>
                    <a:pt x="716280" y="1719071"/>
                  </a:moveTo>
                  <a:lnTo>
                    <a:pt x="0" y="1719071"/>
                  </a:lnTo>
                  <a:lnTo>
                    <a:pt x="0" y="0"/>
                  </a:lnTo>
                  <a:lnTo>
                    <a:pt x="716280" y="0"/>
                  </a:lnTo>
                  <a:lnTo>
                    <a:pt x="716280" y="1719071"/>
                  </a:lnTo>
                  <a:close/>
                </a:path>
              </a:pathLst>
            </a:custGeom>
            <a:solidFill>
              <a:srgbClr val="4679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807720" y="5379719"/>
              <a:ext cx="8444865" cy="0"/>
            </a:xfrm>
            <a:custGeom>
              <a:avLst/>
              <a:gdLst/>
              <a:ahLst/>
              <a:cxnLst/>
              <a:rect l="l" t="t" r="r" b="b"/>
              <a:pathLst>
                <a:path w="8444865" h="0">
                  <a:moveTo>
                    <a:pt x="0" y="0"/>
                  </a:moveTo>
                  <a:lnTo>
                    <a:pt x="8444483" y="0"/>
                  </a:lnTo>
                </a:path>
              </a:pathLst>
            </a:custGeom>
            <a:ln w="4572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2594860" y="3361469"/>
            <a:ext cx="648970" cy="2527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spc="-10">
                <a:latin typeface="Calibri"/>
                <a:cs typeface="Calibri"/>
              </a:rPr>
              <a:t>$10,000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10383" y="6325179"/>
            <a:ext cx="898461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>
                <a:solidFill>
                  <a:srgbClr val="1D1D1D"/>
                </a:solidFill>
                <a:latin typeface="Calibri"/>
                <a:cs typeface="Calibri"/>
              </a:rPr>
              <a:t>For</a:t>
            </a:r>
            <a:r>
              <a:rPr dirty="0" sz="1000" spc="-1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1D1D1D"/>
                </a:solidFill>
                <a:latin typeface="Calibri"/>
                <a:cs typeface="Calibri"/>
              </a:rPr>
              <a:t>Illustrative </a:t>
            </a:r>
            <a:r>
              <a:rPr dirty="0" sz="1000" spc="-10">
                <a:solidFill>
                  <a:srgbClr val="1D1D1D"/>
                </a:solidFill>
                <a:latin typeface="Calibri"/>
                <a:cs typeface="Calibri"/>
              </a:rPr>
              <a:t>purposes</a:t>
            </a:r>
            <a:r>
              <a:rPr dirty="0" sz="1000" spc="-3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1D1D1D"/>
                </a:solidFill>
                <a:latin typeface="Calibri"/>
                <a:cs typeface="Calibri"/>
              </a:rPr>
              <a:t>only.</a:t>
            </a:r>
            <a:r>
              <a:rPr dirty="0" sz="1000" spc="-2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1D1D1D"/>
                </a:solidFill>
                <a:latin typeface="Calibri"/>
                <a:cs typeface="Calibri"/>
              </a:rPr>
              <a:t>Based</a:t>
            </a:r>
            <a:r>
              <a:rPr dirty="0" sz="1000" spc="-2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1D1D1D"/>
                </a:solidFill>
                <a:latin typeface="Calibri"/>
                <a:cs typeface="Calibri"/>
              </a:rPr>
              <a:t>on</a:t>
            </a:r>
            <a:r>
              <a:rPr dirty="0" sz="1000" spc="-2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1D1D1D"/>
                </a:solidFill>
                <a:latin typeface="Calibri"/>
                <a:cs typeface="Calibri"/>
              </a:rPr>
              <a:t>Full</a:t>
            </a:r>
            <a:r>
              <a:rPr dirty="0" sz="1000" spc="-1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1D1D1D"/>
                </a:solidFill>
                <a:latin typeface="Calibri"/>
                <a:cs typeface="Calibri"/>
              </a:rPr>
              <a:t>Retirement</a:t>
            </a:r>
            <a:r>
              <a:rPr dirty="0" sz="1000" spc="-3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1D1D1D"/>
                </a:solidFill>
                <a:latin typeface="Calibri"/>
                <a:cs typeface="Calibri"/>
              </a:rPr>
              <a:t>Age</a:t>
            </a:r>
            <a:r>
              <a:rPr dirty="0" sz="1000" spc="-3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1D1D1D"/>
                </a:solidFill>
                <a:latin typeface="Calibri"/>
                <a:cs typeface="Calibri"/>
              </a:rPr>
              <a:t>(FRA)</a:t>
            </a:r>
            <a:r>
              <a:rPr dirty="0" sz="1000" spc="-1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1D1D1D"/>
                </a:solidFill>
                <a:latin typeface="Calibri"/>
                <a:cs typeface="Calibri"/>
              </a:rPr>
              <a:t>of</a:t>
            </a:r>
            <a:r>
              <a:rPr dirty="0" sz="1000" spc="-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1D1D1D"/>
                </a:solidFill>
                <a:latin typeface="Calibri"/>
                <a:cs typeface="Calibri"/>
              </a:rPr>
              <a:t>67.</a:t>
            </a:r>
            <a:r>
              <a:rPr dirty="0" sz="1000" spc="-1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1D1D1D"/>
                </a:solidFill>
                <a:latin typeface="Calibri"/>
                <a:cs typeface="Calibri"/>
              </a:rPr>
              <a:t>Calculations</a:t>
            </a:r>
            <a:r>
              <a:rPr dirty="0" sz="1000" spc="-10">
                <a:solidFill>
                  <a:srgbClr val="1D1D1D"/>
                </a:solidFill>
                <a:latin typeface="Calibri"/>
                <a:cs typeface="Calibri"/>
              </a:rPr>
              <a:t> will</a:t>
            </a:r>
            <a:r>
              <a:rPr dirty="0" sz="1000" spc="-2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1D1D1D"/>
                </a:solidFill>
                <a:latin typeface="Calibri"/>
                <a:cs typeface="Calibri"/>
              </a:rPr>
              <a:t>vary</a:t>
            </a:r>
            <a:r>
              <a:rPr dirty="0" sz="1000" spc="-2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1D1D1D"/>
                </a:solidFill>
                <a:latin typeface="Calibri"/>
                <a:cs typeface="Calibri"/>
              </a:rPr>
              <a:t>if</a:t>
            </a:r>
            <a:r>
              <a:rPr dirty="0" sz="1000" spc="-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1D1D1D"/>
                </a:solidFill>
                <a:latin typeface="Calibri"/>
                <a:cs typeface="Calibri"/>
              </a:rPr>
              <a:t>your</a:t>
            </a:r>
            <a:r>
              <a:rPr dirty="0" sz="1000" spc="-3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1D1D1D"/>
                </a:solidFill>
                <a:latin typeface="Calibri"/>
                <a:cs typeface="Calibri"/>
              </a:rPr>
              <a:t>FRA</a:t>
            </a:r>
            <a:r>
              <a:rPr dirty="0" sz="1000" spc="-2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1D1D1D"/>
                </a:solidFill>
                <a:latin typeface="Calibri"/>
                <a:cs typeface="Calibri"/>
              </a:rPr>
              <a:t>is</a:t>
            </a:r>
            <a:r>
              <a:rPr dirty="0" sz="1000" spc="-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1D1D1D"/>
                </a:solidFill>
                <a:latin typeface="Calibri"/>
                <a:cs typeface="Calibri"/>
              </a:rPr>
              <a:t>different.</a:t>
            </a:r>
            <a:r>
              <a:rPr dirty="0" sz="1000" spc="-3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1D1D1D"/>
                </a:solidFill>
                <a:latin typeface="Calibri"/>
                <a:cs typeface="Calibri"/>
              </a:rPr>
              <a:t>Divorced</a:t>
            </a:r>
            <a:r>
              <a:rPr dirty="0" sz="1000" spc="-2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1D1D1D"/>
                </a:solidFill>
                <a:latin typeface="Calibri"/>
                <a:cs typeface="Calibri"/>
              </a:rPr>
              <a:t>spousal</a:t>
            </a:r>
            <a:r>
              <a:rPr dirty="0" sz="1000" spc="-2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1D1D1D"/>
                </a:solidFill>
                <a:latin typeface="Calibri"/>
                <a:cs typeface="Calibri"/>
              </a:rPr>
              <a:t>benefits</a:t>
            </a:r>
            <a:r>
              <a:rPr dirty="0" sz="1000" spc="-2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1D1D1D"/>
                </a:solidFill>
                <a:latin typeface="Calibri"/>
                <a:cs typeface="Calibri"/>
              </a:rPr>
              <a:t>are</a:t>
            </a:r>
            <a:r>
              <a:rPr dirty="0" sz="1000" spc="-3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1D1D1D"/>
                </a:solidFill>
                <a:latin typeface="Calibri"/>
                <a:cs typeface="Calibri"/>
              </a:rPr>
              <a:t>calculated</a:t>
            </a:r>
            <a:r>
              <a:rPr dirty="0" sz="1000" spc="-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1D1D1D"/>
                </a:solidFill>
                <a:latin typeface="Calibri"/>
                <a:cs typeface="Calibri"/>
              </a:rPr>
              <a:t>in</a:t>
            </a:r>
            <a:r>
              <a:rPr dirty="0" sz="1000" spc="-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1D1D1D"/>
                </a:solidFill>
                <a:latin typeface="Calibri"/>
                <a:cs typeface="Calibri"/>
              </a:rPr>
              <a:t>the</a:t>
            </a:r>
            <a:r>
              <a:rPr dirty="0" sz="1000" spc="-2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1D1D1D"/>
                </a:solidFill>
                <a:latin typeface="Calibri"/>
                <a:cs typeface="Calibri"/>
              </a:rPr>
              <a:t>same</a:t>
            </a:r>
            <a:r>
              <a:rPr dirty="0" sz="1000" spc="-3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1D1D1D"/>
                </a:solidFill>
                <a:latin typeface="Calibri"/>
                <a:cs typeface="Calibri"/>
              </a:rPr>
              <a:t>manner.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9660008" y="6490520"/>
            <a:ext cx="132715" cy="130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80"/>
              </a:lnSpc>
            </a:pPr>
            <a:r>
              <a:rPr dirty="0" sz="800" spc="-25">
                <a:solidFill>
                  <a:srgbClr val="413F42"/>
                </a:solidFill>
                <a:latin typeface="Calibri"/>
                <a:cs typeface="Calibri"/>
              </a:rPr>
              <a:t>14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521995" y="5478319"/>
            <a:ext cx="2795270" cy="2527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>
                <a:latin typeface="Calibri"/>
                <a:cs typeface="Calibri"/>
              </a:rPr>
              <a:t>Diane's</a:t>
            </a:r>
            <a:r>
              <a:rPr dirty="0" sz="1450" spc="6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retirement</a:t>
            </a:r>
            <a:r>
              <a:rPr dirty="0" sz="1450" spc="6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benefit</a:t>
            </a:r>
            <a:r>
              <a:rPr dirty="0" sz="1450" spc="4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at</a:t>
            </a:r>
            <a:r>
              <a:rPr dirty="0" sz="1450" spc="6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age</a:t>
            </a:r>
            <a:r>
              <a:rPr dirty="0" sz="1450" spc="55">
                <a:latin typeface="Calibri"/>
                <a:cs typeface="Calibri"/>
              </a:rPr>
              <a:t> </a:t>
            </a:r>
            <a:r>
              <a:rPr dirty="0" sz="1450" spc="-25">
                <a:latin typeface="Calibri"/>
                <a:cs typeface="Calibri"/>
              </a:rPr>
              <a:t>67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314436" y="5478319"/>
            <a:ext cx="1610360" cy="2527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>
                <a:latin typeface="Calibri"/>
                <a:cs typeface="Calibri"/>
              </a:rPr>
              <a:t>Jack</a:t>
            </a:r>
            <a:r>
              <a:rPr dirty="0" sz="1450" spc="3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claims</a:t>
            </a:r>
            <a:r>
              <a:rPr dirty="0" sz="1450" spc="3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at</a:t>
            </a:r>
            <a:r>
              <a:rPr dirty="0" sz="1450" spc="4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age</a:t>
            </a:r>
            <a:r>
              <a:rPr dirty="0" sz="1450" spc="35">
                <a:latin typeface="Calibri"/>
                <a:cs typeface="Calibri"/>
              </a:rPr>
              <a:t> </a:t>
            </a:r>
            <a:r>
              <a:rPr dirty="0" sz="1450" spc="-25">
                <a:latin typeface="Calibri"/>
                <a:cs typeface="Calibri"/>
              </a:rPr>
              <a:t>67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984024" y="4850298"/>
            <a:ext cx="224790" cy="54165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350" spc="-50" b="1">
                <a:solidFill>
                  <a:srgbClr val="42859C"/>
                </a:solidFill>
                <a:latin typeface="Calibri"/>
                <a:cs typeface="Calibri"/>
              </a:rPr>
              <a:t>?</a:t>
            </a:r>
            <a:endParaRPr sz="33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ts val="2745"/>
              </a:lnSpc>
              <a:spcBef>
                <a:spcPts val="114"/>
              </a:spcBef>
            </a:pPr>
            <a:r>
              <a:rPr dirty="0" spc="-10"/>
              <a:t>Calculating</a:t>
            </a:r>
            <a:r>
              <a:rPr dirty="0" spc="-80"/>
              <a:t> </a:t>
            </a:r>
            <a:r>
              <a:rPr dirty="0" spc="-10"/>
              <a:t>Spousal</a:t>
            </a:r>
            <a:r>
              <a:rPr dirty="0" spc="-80"/>
              <a:t> </a:t>
            </a:r>
            <a:r>
              <a:rPr dirty="0" spc="-10"/>
              <a:t>Benefit</a:t>
            </a:r>
          </a:p>
          <a:p>
            <a:pPr marL="12700">
              <a:lnSpc>
                <a:spcPts val="1725"/>
              </a:lnSpc>
            </a:pP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Maximum</a:t>
            </a:r>
            <a:r>
              <a:rPr dirty="0" sz="1450" spc="-1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spousal</a:t>
            </a:r>
            <a:r>
              <a:rPr dirty="0" sz="1450" spc="-2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benefit at</a:t>
            </a:r>
            <a:r>
              <a:rPr dirty="0" sz="1450" spc="-20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Full</a:t>
            </a:r>
            <a:r>
              <a:rPr dirty="0" sz="1450" spc="-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Retirement</a:t>
            </a:r>
            <a:r>
              <a:rPr dirty="0" sz="1450" spc="10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spc="-25" i="1">
                <a:solidFill>
                  <a:srgbClr val="464B54"/>
                </a:solidFill>
                <a:latin typeface="Calibri"/>
                <a:cs typeface="Calibri"/>
              </a:rPr>
              <a:t>Age</a:t>
            </a:r>
            <a:endParaRPr sz="145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829055" y="3692652"/>
            <a:ext cx="8265159" cy="1698625"/>
            <a:chOff x="829055" y="3692652"/>
            <a:chExt cx="8265159" cy="1698625"/>
          </a:xfrm>
        </p:grpSpPr>
        <p:sp>
          <p:nvSpPr>
            <p:cNvPr id="4" name="object 4" descr=""/>
            <p:cNvSpPr/>
            <p:nvPr/>
          </p:nvSpPr>
          <p:spPr>
            <a:xfrm>
              <a:off x="1813547" y="3692651"/>
              <a:ext cx="6297295" cy="1696720"/>
            </a:xfrm>
            <a:custGeom>
              <a:avLst/>
              <a:gdLst/>
              <a:ahLst/>
              <a:cxnLst/>
              <a:rect l="l" t="t" r="r" b="b"/>
              <a:pathLst>
                <a:path w="6297295" h="1696720">
                  <a:moveTo>
                    <a:pt x="786384" y="0"/>
                  </a:moveTo>
                  <a:lnTo>
                    <a:pt x="0" y="0"/>
                  </a:lnTo>
                  <a:lnTo>
                    <a:pt x="0" y="1696224"/>
                  </a:lnTo>
                  <a:lnTo>
                    <a:pt x="786384" y="1696224"/>
                  </a:lnTo>
                  <a:lnTo>
                    <a:pt x="786384" y="0"/>
                  </a:lnTo>
                  <a:close/>
                </a:path>
                <a:path w="6297295" h="1696720">
                  <a:moveTo>
                    <a:pt x="6297180" y="847344"/>
                  </a:moveTo>
                  <a:lnTo>
                    <a:pt x="5509272" y="847344"/>
                  </a:lnTo>
                  <a:lnTo>
                    <a:pt x="5509272" y="1696224"/>
                  </a:lnTo>
                  <a:lnTo>
                    <a:pt x="6297180" y="1696224"/>
                  </a:lnTo>
                  <a:lnTo>
                    <a:pt x="6297180" y="847344"/>
                  </a:lnTo>
                  <a:close/>
                </a:path>
              </a:pathLst>
            </a:custGeom>
            <a:solidFill>
              <a:srgbClr val="4679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829055" y="5388864"/>
              <a:ext cx="8265159" cy="0"/>
            </a:xfrm>
            <a:custGeom>
              <a:avLst/>
              <a:gdLst/>
              <a:ahLst/>
              <a:cxnLst/>
              <a:rect l="l" t="t" r="r" b="b"/>
              <a:pathLst>
                <a:path w="8265159" h="0">
                  <a:moveTo>
                    <a:pt x="0" y="0"/>
                  </a:moveTo>
                  <a:lnTo>
                    <a:pt x="8264651" y="0"/>
                  </a:lnTo>
                </a:path>
              </a:pathLst>
            </a:custGeom>
            <a:ln w="4572">
              <a:solidFill>
                <a:srgbClr val="8989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1883154" y="3394964"/>
            <a:ext cx="648970" cy="2527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spc="-10">
                <a:latin typeface="Calibri"/>
                <a:cs typeface="Calibri"/>
              </a:rPr>
              <a:t>$10,000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10383" y="6325179"/>
            <a:ext cx="898461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>
                <a:solidFill>
                  <a:srgbClr val="1D1D1D"/>
                </a:solidFill>
                <a:latin typeface="Calibri"/>
                <a:cs typeface="Calibri"/>
              </a:rPr>
              <a:t>For</a:t>
            </a:r>
            <a:r>
              <a:rPr dirty="0" sz="1000" spc="-1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1D1D1D"/>
                </a:solidFill>
                <a:latin typeface="Calibri"/>
                <a:cs typeface="Calibri"/>
              </a:rPr>
              <a:t>Illustrative </a:t>
            </a:r>
            <a:r>
              <a:rPr dirty="0" sz="1000" spc="-10">
                <a:solidFill>
                  <a:srgbClr val="1D1D1D"/>
                </a:solidFill>
                <a:latin typeface="Calibri"/>
                <a:cs typeface="Calibri"/>
              </a:rPr>
              <a:t>purposes</a:t>
            </a:r>
            <a:r>
              <a:rPr dirty="0" sz="1000" spc="-3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1D1D1D"/>
                </a:solidFill>
                <a:latin typeface="Calibri"/>
                <a:cs typeface="Calibri"/>
              </a:rPr>
              <a:t>only.</a:t>
            </a:r>
            <a:r>
              <a:rPr dirty="0" sz="1000" spc="-2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1D1D1D"/>
                </a:solidFill>
                <a:latin typeface="Calibri"/>
                <a:cs typeface="Calibri"/>
              </a:rPr>
              <a:t>Based</a:t>
            </a:r>
            <a:r>
              <a:rPr dirty="0" sz="1000" spc="-2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1D1D1D"/>
                </a:solidFill>
                <a:latin typeface="Calibri"/>
                <a:cs typeface="Calibri"/>
              </a:rPr>
              <a:t>on</a:t>
            </a:r>
            <a:r>
              <a:rPr dirty="0" sz="1000" spc="-2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1D1D1D"/>
                </a:solidFill>
                <a:latin typeface="Calibri"/>
                <a:cs typeface="Calibri"/>
              </a:rPr>
              <a:t>Full</a:t>
            </a:r>
            <a:r>
              <a:rPr dirty="0" sz="1000" spc="-1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1D1D1D"/>
                </a:solidFill>
                <a:latin typeface="Calibri"/>
                <a:cs typeface="Calibri"/>
              </a:rPr>
              <a:t>Retirement</a:t>
            </a:r>
            <a:r>
              <a:rPr dirty="0" sz="1000" spc="-3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1D1D1D"/>
                </a:solidFill>
                <a:latin typeface="Calibri"/>
                <a:cs typeface="Calibri"/>
              </a:rPr>
              <a:t>Age</a:t>
            </a:r>
            <a:r>
              <a:rPr dirty="0" sz="1000" spc="-3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1D1D1D"/>
                </a:solidFill>
                <a:latin typeface="Calibri"/>
                <a:cs typeface="Calibri"/>
              </a:rPr>
              <a:t>(FRA)</a:t>
            </a:r>
            <a:r>
              <a:rPr dirty="0" sz="1000" spc="-1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1D1D1D"/>
                </a:solidFill>
                <a:latin typeface="Calibri"/>
                <a:cs typeface="Calibri"/>
              </a:rPr>
              <a:t>of</a:t>
            </a:r>
            <a:r>
              <a:rPr dirty="0" sz="1000" spc="-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1D1D1D"/>
                </a:solidFill>
                <a:latin typeface="Calibri"/>
                <a:cs typeface="Calibri"/>
              </a:rPr>
              <a:t>67.</a:t>
            </a:r>
            <a:r>
              <a:rPr dirty="0" sz="1000" spc="-1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1D1D1D"/>
                </a:solidFill>
                <a:latin typeface="Calibri"/>
                <a:cs typeface="Calibri"/>
              </a:rPr>
              <a:t>Calculations</a:t>
            </a:r>
            <a:r>
              <a:rPr dirty="0" sz="1000" spc="-10">
                <a:solidFill>
                  <a:srgbClr val="1D1D1D"/>
                </a:solidFill>
                <a:latin typeface="Calibri"/>
                <a:cs typeface="Calibri"/>
              </a:rPr>
              <a:t> will</a:t>
            </a:r>
            <a:r>
              <a:rPr dirty="0" sz="1000" spc="-2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1D1D1D"/>
                </a:solidFill>
                <a:latin typeface="Calibri"/>
                <a:cs typeface="Calibri"/>
              </a:rPr>
              <a:t>vary</a:t>
            </a:r>
            <a:r>
              <a:rPr dirty="0" sz="1000" spc="-2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1D1D1D"/>
                </a:solidFill>
                <a:latin typeface="Calibri"/>
                <a:cs typeface="Calibri"/>
              </a:rPr>
              <a:t>if</a:t>
            </a:r>
            <a:r>
              <a:rPr dirty="0" sz="1000" spc="-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1D1D1D"/>
                </a:solidFill>
                <a:latin typeface="Calibri"/>
                <a:cs typeface="Calibri"/>
              </a:rPr>
              <a:t>your</a:t>
            </a:r>
            <a:r>
              <a:rPr dirty="0" sz="1000" spc="-3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1D1D1D"/>
                </a:solidFill>
                <a:latin typeface="Calibri"/>
                <a:cs typeface="Calibri"/>
              </a:rPr>
              <a:t>FRA</a:t>
            </a:r>
            <a:r>
              <a:rPr dirty="0" sz="1000" spc="-2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1D1D1D"/>
                </a:solidFill>
                <a:latin typeface="Calibri"/>
                <a:cs typeface="Calibri"/>
              </a:rPr>
              <a:t>is</a:t>
            </a:r>
            <a:r>
              <a:rPr dirty="0" sz="1000" spc="-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1D1D1D"/>
                </a:solidFill>
                <a:latin typeface="Calibri"/>
                <a:cs typeface="Calibri"/>
              </a:rPr>
              <a:t>different.</a:t>
            </a:r>
            <a:r>
              <a:rPr dirty="0" sz="1000" spc="-3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1D1D1D"/>
                </a:solidFill>
                <a:latin typeface="Calibri"/>
                <a:cs typeface="Calibri"/>
              </a:rPr>
              <a:t>Divorced</a:t>
            </a:r>
            <a:r>
              <a:rPr dirty="0" sz="1000" spc="-2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1D1D1D"/>
                </a:solidFill>
                <a:latin typeface="Calibri"/>
                <a:cs typeface="Calibri"/>
              </a:rPr>
              <a:t>spousal</a:t>
            </a:r>
            <a:r>
              <a:rPr dirty="0" sz="1000" spc="-2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1D1D1D"/>
                </a:solidFill>
                <a:latin typeface="Calibri"/>
                <a:cs typeface="Calibri"/>
              </a:rPr>
              <a:t>benefits</a:t>
            </a:r>
            <a:r>
              <a:rPr dirty="0" sz="1000" spc="-2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1D1D1D"/>
                </a:solidFill>
                <a:latin typeface="Calibri"/>
                <a:cs typeface="Calibri"/>
              </a:rPr>
              <a:t>are</a:t>
            </a:r>
            <a:r>
              <a:rPr dirty="0" sz="1000" spc="-3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1D1D1D"/>
                </a:solidFill>
                <a:latin typeface="Calibri"/>
                <a:cs typeface="Calibri"/>
              </a:rPr>
              <a:t>calculated</a:t>
            </a:r>
            <a:r>
              <a:rPr dirty="0" sz="1000" spc="-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1D1D1D"/>
                </a:solidFill>
                <a:latin typeface="Calibri"/>
                <a:cs typeface="Calibri"/>
              </a:rPr>
              <a:t>in</a:t>
            </a:r>
            <a:r>
              <a:rPr dirty="0" sz="1000" spc="-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1D1D1D"/>
                </a:solidFill>
                <a:latin typeface="Calibri"/>
                <a:cs typeface="Calibri"/>
              </a:rPr>
              <a:t>the</a:t>
            </a:r>
            <a:r>
              <a:rPr dirty="0" sz="1000" spc="-2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1D1D1D"/>
                </a:solidFill>
                <a:latin typeface="Calibri"/>
                <a:cs typeface="Calibri"/>
              </a:rPr>
              <a:t>same</a:t>
            </a:r>
            <a:r>
              <a:rPr dirty="0" sz="1000" spc="-3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1D1D1D"/>
                </a:solidFill>
                <a:latin typeface="Calibri"/>
                <a:cs typeface="Calibri"/>
              </a:rPr>
              <a:t>manner.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9660008" y="6490520"/>
            <a:ext cx="170815" cy="130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80"/>
              </a:lnSpc>
            </a:pPr>
            <a:r>
              <a:rPr dirty="0" sz="800" spc="-25">
                <a:solidFill>
                  <a:srgbClr val="413F42"/>
                </a:solidFill>
                <a:latin typeface="Calibri"/>
                <a:cs typeface="Calibri"/>
              </a:rPr>
              <a:t>1</a:t>
            </a:r>
            <a:r>
              <a:rPr dirty="0" sz="800" spc="-25">
                <a:solidFill>
                  <a:srgbClr val="413F42"/>
                </a:solidFill>
                <a:latin typeface="Calibri"/>
                <a:cs typeface="Calibri"/>
              </a:rPr>
              <a:t>5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439664" y="4242313"/>
            <a:ext cx="552450" cy="2527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spc="-10">
                <a:latin typeface="Calibri"/>
                <a:cs typeface="Calibri"/>
              </a:rPr>
              <a:t>$5,000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808719" y="5485885"/>
            <a:ext cx="2795270" cy="2527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>
                <a:latin typeface="Calibri"/>
                <a:cs typeface="Calibri"/>
              </a:rPr>
              <a:t>Diane's</a:t>
            </a:r>
            <a:r>
              <a:rPr dirty="0" sz="1450" spc="6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retirement</a:t>
            </a:r>
            <a:r>
              <a:rPr dirty="0" sz="1450" spc="6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benefit</a:t>
            </a:r>
            <a:r>
              <a:rPr dirty="0" sz="1450" spc="4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at</a:t>
            </a:r>
            <a:r>
              <a:rPr dirty="0" sz="1450" spc="6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age</a:t>
            </a:r>
            <a:r>
              <a:rPr dirty="0" sz="1450" spc="55">
                <a:latin typeface="Calibri"/>
                <a:cs typeface="Calibri"/>
              </a:rPr>
              <a:t> </a:t>
            </a:r>
            <a:r>
              <a:rPr dirty="0" sz="1450" spc="-25">
                <a:latin typeface="Calibri"/>
                <a:cs typeface="Calibri"/>
              </a:rPr>
              <a:t>67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157381" y="5485885"/>
            <a:ext cx="1610360" cy="2527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>
                <a:latin typeface="Calibri"/>
                <a:cs typeface="Calibri"/>
              </a:rPr>
              <a:t>Jack</a:t>
            </a:r>
            <a:r>
              <a:rPr dirty="0" sz="1450" spc="1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claims</a:t>
            </a:r>
            <a:r>
              <a:rPr dirty="0" sz="1450" spc="3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at</a:t>
            </a:r>
            <a:r>
              <a:rPr dirty="0" sz="1450" spc="5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age</a:t>
            </a:r>
            <a:r>
              <a:rPr dirty="0" sz="1450" spc="40">
                <a:latin typeface="Calibri"/>
                <a:cs typeface="Calibri"/>
              </a:rPr>
              <a:t> </a:t>
            </a:r>
            <a:r>
              <a:rPr dirty="0" sz="1450" spc="-25">
                <a:latin typeface="Calibri"/>
                <a:cs typeface="Calibri"/>
              </a:rPr>
              <a:t>62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910767" y="5485885"/>
            <a:ext cx="1610360" cy="2527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>
                <a:latin typeface="Calibri"/>
                <a:cs typeface="Calibri"/>
              </a:rPr>
              <a:t>Jack</a:t>
            </a:r>
            <a:r>
              <a:rPr dirty="0" sz="1450" spc="3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claims</a:t>
            </a:r>
            <a:r>
              <a:rPr dirty="0" sz="1450" spc="2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at</a:t>
            </a:r>
            <a:r>
              <a:rPr dirty="0" sz="1450" spc="3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age</a:t>
            </a:r>
            <a:r>
              <a:rPr dirty="0" sz="1450" spc="45">
                <a:latin typeface="Calibri"/>
                <a:cs typeface="Calibri"/>
              </a:rPr>
              <a:t> </a:t>
            </a:r>
            <a:r>
              <a:rPr dirty="0" sz="1450" spc="-25">
                <a:latin typeface="Calibri"/>
                <a:cs typeface="Calibri"/>
              </a:rPr>
              <a:t>67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870234" y="4825956"/>
            <a:ext cx="224790" cy="54165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350" spc="-50" b="1">
                <a:solidFill>
                  <a:srgbClr val="46795E"/>
                </a:solidFill>
                <a:latin typeface="Calibri"/>
                <a:cs typeface="Calibri"/>
              </a:rPr>
              <a:t>?</a:t>
            </a:r>
            <a:endParaRPr sz="33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833372" y="3689603"/>
            <a:ext cx="788035" cy="1690370"/>
          </a:xfrm>
          <a:custGeom>
            <a:avLst/>
            <a:gdLst/>
            <a:ahLst/>
            <a:cxnLst/>
            <a:rect l="l" t="t" r="r" b="b"/>
            <a:pathLst>
              <a:path w="788035" h="1690370">
                <a:moveTo>
                  <a:pt x="787908" y="1690116"/>
                </a:moveTo>
                <a:lnTo>
                  <a:pt x="0" y="1690116"/>
                </a:lnTo>
                <a:lnTo>
                  <a:pt x="0" y="0"/>
                </a:lnTo>
                <a:lnTo>
                  <a:pt x="787908" y="0"/>
                </a:lnTo>
                <a:lnTo>
                  <a:pt x="787908" y="1690116"/>
                </a:lnTo>
                <a:close/>
              </a:path>
            </a:pathLst>
          </a:custGeom>
          <a:solidFill>
            <a:srgbClr val="46795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4588764" y="4829555"/>
            <a:ext cx="788035" cy="550545"/>
          </a:xfrm>
          <a:custGeom>
            <a:avLst/>
            <a:gdLst/>
            <a:ahLst/>
            <a:cxnLst/>
            <a:rect l="l" t="t" r="r" b="b"/>
            <a:pathLst>
              <a:path w="788035" h="550545">
                <a:moveTo>
                  <a:pt x="787908" y="550164"/>
                </a:moveTo>
                <a:lnTo>
                  <a:pt x="0" y="550164"/>
                </a:lnTo>
                <a:lnTo>
                  <a:pt x="0" y="0"/>
                </a:lnTo>
                <a:lnTo>
                  <a:pt x="787908" y="0"/>
                </a:lnTo>
                <a:lnTo>
                  <a:pt x="787908" y="550164"/>
                </a:lnTo>
                <a:close/>
              </a:path>
            </a:pathLst>
          </a:custGeom>
          <a:solidFill>
            <a:srgbClr val="46795E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850391" y="4533900"/>
            <a:ext cx="8265159" cy="848360"/>
            <a:chOff x="850391" y="4533900"/>
            <a:chExt cx="8265159" cy="848360"/>
          </a:xfrm>
        </p:grpSpPr>
        <p:sp>
          <p:nvSpPr>
            <p:cNvPr id="5" name="object 5" descr=""/>
            <p:cNvSpPr/>
            <p:nvPr/>
          </p:nvSpPr>
          <p:spPr>
            <a:xfrm>
              <a:off x="7344156" y="4533900"/>
              <a:ext cx="786765" cy="845819"/>
            </a:xfrm>
            <a:custGeom>
              <a:avLst/>
              <a:gdLst/>
              <a:ahLst/>
              <a:cxnLst/>
              <a:rect l="l" t="t" r="r" b="b"/>
              <a:pathLst>
                <a:path w="786765" h="845820">
                  <a:moveTo>
                    <a:pt x="786383" y="845820"/>
                  </a:moveTo>
                  <a:lnTo>
                    <a:pt x="0" y="845820"/>
                  </a:lnTo>
                  <a:lnTo>
                    <a:pt x="0" y="0"/>
                  </a:lnTo>
                  <a:lnTo>
                    <a:pt x="786383" y="0"/>
                  </a:lnTo>
                  <a:lnTo>
                    <a:pt x="786383" y="845820"/>
                  </a:lnTo>
                  <a:close/>
                </a:path>
              </a:pathLst>
            </a:custGeom>
            <a:solidFill>
              <a:srgbClr val="4679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850391" y="5379719"/>
              <a:ext cx="8265159" cy="0"/>
            </a:xfrm>
            <a:custGeom>
              <a:avLst/>
              <a:gdLst/>
              <a:ahLst/>
              <a:cxnLst/>
              <a:rect l="l" t="t" r="r" b="b"/>
              <a:pathLst>
                <a:path w="8265159" h="0">
                  <a:moveTo>
                    <a:pt x="0" y="0"/>
                  </a:moveTo>
                  <a:lnTo>
                    <a:pt x="8264652" y="0"/>
                  </a:lnTo>
                </a:path>
              </a:pathLst>
            </a:custGeom>
            <a:ln w="4572">
              <a:solidFill>
                <a:srgbClr val="8989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1904469" y="3391920"/>
            <a:ext cx="648970" cy="2527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spc="-10">
                <a:latin typeface="Calibri"/>
                <a:cs typeface="Calibri"/>
              </a:rPr>
              <a:t>$10,000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10383" y="6325179"/>
            <a:ext cx="898461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>
                <a:solidFill>
                  <a:srgbClr val="1D1D1D"/>
                </a:solidFill>
                <a:latin typeface="Calibri"/>
                <a:cs typeface="Calibri"/>
              </a:rPr>
              <a:t>For</a:t>
            </a:r>
            <a:r>
              <a:rPr dirty="0" sz="1000" spc="-1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1D1D1D"/>
                </a:solidFill>
                <a:latin typeface="Calibri"/>
                <a:cs typeface="Calibri"/>
              </a:rPr>
              <a:t>Illustrative </a:t>
            </a:r>
            <a:r>
              <a:rPr dirty="0" sz="1000" spc="-10">
                <a:solidFill>
                  <a:srgbClr val="1D1D1D"/>
                </a:solidFill>
                <a:latin typeface="Calibri"/>
                <a:cs typeface="Calibri"/>
              </a:rPr>
              <a:t>purposes</a:t>
            </a:r>
            <a:r>
              <a:rPr dirty="0" sz="1000" spc="-3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1D1D1D"/>
                </a:solidFill>
                <a:latin typeface="Calibri"/>
                <a:cs typeface="Calibri"/>
              </a:rPr>
              <a:t>only.</a:t>
            </a:r>
            <a:r>
              <a:rPr dirty="0" sz="1000" spc="-2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1D1D1D"/>
                </a:solidFill>
                <a:latin typeface="Calibri"/>
                <a:cs typeface="Calibri"/>
              </a:rPr>
              <a:t>Based</a:t>
            </a:r>
            <a:r>
              <a:rPr dirty="0" sz="1000" spc="-2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1D1D1D"/>
                </a:solidFill>
                <a:latin typeface="Calibri"/>
                <a:cs typeface="Calibri"/>
              </a:rPr>
              <a:t>on</a:t>
            </a:r>
            <a:r>
              <a:rPr dirty="0" sz="1000" spc="-2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1D1D1D"/>
                </a:solidFill>
                <a:latin typeface="Calibri"/>
                <a:cs typeface="Calibri"/>
              </a:rPr>
              <a:t>Full</a:t>
            </a:r>
            <a:r>
              <a:rPr dirty="0" sz="1000" spc="-1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1D1D1D"/>
                </a:solidFill>
                <a:latin typeface="Calibri"/>
                <a:cs typeface="Calibri"/>
              </a:rPr>
              <a:t>Retirement</a:t>
            </a:r>
            <a:r>
              <a:rPr dirty="0" sz="1000" spc="-3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1D1D1D"/>
                </a:solidFill>
                <a:latin typeface="Calibri"/>
                <a:cs typeface="Calibri"/>
              </a:rPr>
              <a:t>Age</a:t>
            </a:r>
            <a:r>
              <a:rPr dirty="0" sz="1000" spc="-3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1D1D1D"/>
                </a:solidFill>
                <a:latin typeface="Calibri"/>
                <a:cs typeface="Calibri"/>
              </a:rPr>
              <a:t>(FRA)</a:t>
            </a:r>
            <a:r>
              <a:rPr dirty="0" sz="1000" spc="-1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1D1D1D"/>
                </a:solidFill>
                <a:latin typeface="Calibri"/>
                <a:cs typeface="Calibri"/>
              </a:rPr>
              <a:t>of</a:t>
            </a:r>
            <a:r>
              <a:rPr dirty="0" sz="1000" spc="-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1D1D1D"/>
                </a:solidFill>
                <a:latin typeface="Calibri"/>
                <a:cs typeface="Calibri"/>
              </a:rPr>
              <a:t>67.</a:t>
            </a:r>
            <a:r>
              <a:rPr dirty="0" sz="1000" spc="-1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1D1D1D"/>
                </a:solidFill>
                <a:latin typeface="Calibri"/>
                <a:cs typeface="Calibri"/>
              </a:rPr>
              <a:t>Calculations</a:t>
            </a:r>
            <a:r>
              <a:rPr dirty="0" sz="1000" spc="-10">
                <a:solidFill>
                  <a:srgbClr val="1D1D1D"/>
                </a:solidFill>
                <a:latin typeface="Calibri"/>
                <a:cs typeface="Calibri"/>
              </a:rPr>
              <a:t> will</a:t>
            </a:r>
            <a:r>
              <a:rPr dirty="0" sz="1000" spc="-2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1D1D1D"/>
                </a:solidFill>
                <a:latin typeface="Calibri"/>
                <a:cs typeface="Calibri"/>
              </a:rPr>
              <a:t>vary</a:t>
            </a:r>
            <a:r>
              <a:rPr dirty="0" sz="1000" spc="-2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1D1D1D"/>
                </a:solidFill>
                <a:latin typeface="Calibri"/>
                <a:cs typeface="Calibri"/>
              </a:rPr>
              <a:t>if</a:t>
            </a:r>
            <a:r>
              <a:rPr dirty="0" sz="1000" spc="-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1D1D1D"/>
                </a:solidFill>
                <a:latin typeface="Calibri"/>
                <a:cs typeface="Calibri"/>
              </a:rPr>
              <a:t>your</a:t>
            </a:r>
            <a:r>
              <a:rPr dirty="0" sz="1000" spc="-3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1D1D1D"/>
                </a:solidFill>
                <a:latin typeface="Calibri"/>
                <a:cs typeface="Calibri"/>
              </a:rPr>
              <a:t>FRA</a:t>
            </a:r>
            <a:r>
              <a:rPr dirty="0" sz="1000" spc="-2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1D1D1D"/>
                </a:solidFill>
                <a:latin typeface="Calibri"/>
                <a:cs typeface="Calibri"/>
              </a:rPr>
              <a:t>is</a:t>
            </a:r>
            <a:r>
              <a:rPr dirty="0" sz="1000" spc="-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1D1D1D"/>
                </a:solidFill>
                <a:latin typeface="Calibri"/>
                <a:cs typeface="Calibri"/>
              </a:rPr>
              <a:t>different.</a:t>
            </a:r>
            <a:r>
              <a:rPr dirty="0" sz="1000" spc="-3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1D1D1D"/>
                </a:solidFill>
                <a:latin typeface="Calibri"/>
                <a:cs typeface="Calibri"/>
              </a:rPr>
              <a:t>Divorced</a:t>
            </a:r>
            <a:r>
              <a:rPr dirty="0" sz="1000" spc="-2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1D1D1D"/>
                </a:solidFill>
                <a:latin typeface="Calibri"/>
                <a:cs typeface="Calibri"/>
              </a:rPr>
              <a:t>spousal</a:t>
            </a:r>
            <a:r>
              <a:rPr dirty="0" sz="1000" spc="-2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1D1D1D"/>
                </a:solidFill>
                <a:latin typeface="Calibri"/>
                <a:cs typeface="Calibri"/>
              </a:rPr>
              <a:t>benefits</a:t>
            </a:r>
            <a:r>
              <a:rPr dirty="0" sz="1000" spc="-2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1D1D1D"/>
                </a:solidFill>
                <a:latin typeface="Calibri"/>
                <a:cs typeface="Calibri"/>
              </a:rPr>
              <a:t>are</a:t>
            </a:r>
            <a:r>
              <a:rPr dirty="0" sz="1000" spc="-3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1D1D1D"/>
                </a:solidFill>
                <a:latin typeface="Calibri"/>
                <a:cs typeface="Calibri"/>
              </a:rPr>
              <a:t>calculated</a:t>
            </a:r>
            <a:r>
              <a:rPr dirty="0" sz="1000" spc="-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1D1D1D"/>
                </a:solidFill>
                <a:latin typeface="Calibri"/>
                <a:cs typeface="Calibri"/>
              </a:rPr>
              <a:t>in</a:t>
            </a:r>
            <a:r>
              <a:rPr dirty="0" sz="1000" spc="-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1D1D1D"/>
                </a:solidFill>
                <a:latin typeface="Calibri"/>
                <a:cs typeface="Calibri"/>
              </a:rPr>
              <a:t>the</a:t>
            </a:r>
            <a:r>
              <a:rPr dirty="0" sz="1000" spc="-2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1D1D1D"/>
                </a:solidFill>
                <a:latin typeface="Calibri"/>
                <a:cs typeface="Calibri"/>
              </a:rPr>
              <a:t>same</a:t>
            </a:r>
            <a:r>
              <a:rPr dirty="0" sz="1000" spc="-3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1D1D1D"/>
                </a:solidFill>
                <a:latin typeface="Calibri"/>
                <a:cs typeface="Calibri"/>
              </a:rPr>
              <a:t>manner.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9660008" y="6490520"/>
            <a:ext cx="170815" cy="130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80"/>
              </a:lnSpc>
            </a:pPr>
            <a:r>
              <a:rPr dirty="0" sz="800" spc="-25">
                <a:solidFill>
                  <a:srgbClr val="413F42"/>
                </a:solidFill>
                <a:latin typeface="Calibri"/>
                <a:cs typeface="Calibri"/>
              </a:rPr>
              <a:t>1</a:t>
            </a:r>
            <a:r>
              <a:rPr dirty="0" sz="800" spc="-25">
                <a:solidFill>
                  <a:srgbClr val="413F42"/>
                </a:solidFill>
                <a:latin typeface="Calibri"/>
                <a:cs typeface="Calibri"/>
              </a:rPr>
              <a:t>6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705619" y="4531868"/>
            <a:ext cx="552450" cy="2527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spc="-10">
                <a:latin typeface="Calibri"/>
                <a:cs typeface="Calibri"/>
              </a:rPr>
              <a:t>$3,250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461002" y="4236223"/>
            <a:ext cx="552450" cy="2527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spc="-10">
                <a:latin typeface="Calibri"/>
                <a:cs typeface="Calibri"/>
              </a:rPr>
              <a:t>$5,000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830035" y="5478319"/>
            <a:ext cx="2795270" cy="2527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>
                <a:latin typeface="Calibri"/>
                <a:cs typeface="Calibri"/>
              </a:rPr>
              <a:t>Diane's</a:t>
            </a:r>
            <a:r>
              <a:rPr dirty="0" sz="1450" spc="6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retirement</a:t>
            </a:r>
            <a:r>
              <a:rPr dirty="0" sz="1450" spc="6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benefit</a:t>
            </a:r>
            <a:r>
              <a:rPr dirty="0" sz="1450" spc="4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at</a:t>
            </a:r>
            <a:r>
              <a:rPr dirty="0" sz="1450" spc="6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age</a:t>
            </a:r>
            <a:r>
              <a:rPr dirty="0" sz="1450" spc="55">
                <a:latin typeface="Calibri"/>
                <a:cs typeface="Calibri"/>
              </a:rPr>
              <a:t> </a:t>
            </a:r>
            <a:r>
              <a:rPr dirty="0" sz="1450" spc="-25">
                <a:latin typeface="Calibri"/>
                <a:cs typeface="Calibri"/>
              </a:rPr>
              <a:t>67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866885" y="5478319"/>
            <a:ext cx="2232660" cy="2527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>
                <a:latin typeface="Calibri"/>
                <a:cs typeface="Calibri"/>
              </a:rPr>
              <a:t>Jack</a:t>
            </a:r>
            <a:r>
              <a:rPr dirty="0" sz="1450" spc="4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claims</a:t>
            </a:r>
            <a:r>
              <a:rPr dirty="0" sz="1450" spc="4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spousal</a:t>
            </a:r>
            <a:r>
              <a:rPr dirty="0" sz="1450" spc="6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at</a:t>
            </a:r>
            <a:r>
              <a:rPr dirty="0" sz="1450" spc="3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age</a:t>
            </a:r>
            <a:r>
              <a:rPr dirty="0" sz="1450" spc="25">
                <a:latin typeface="Calibri"/>
                <a:cs typeface="Calibri"/>
              </a:rPr>
              <a:t> </a:t>
            </a:r>
            <a:r>
              <a:rPr dirty="0" sz="1450" spc="-25">
                <a:latin typeface="Calibri"/>
                <a:cs typeface="Calibri"/>
              </a:rPr>
              <a:t>62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6622161" y="5478319"/>
            <a:ext cx="2230755" cy="2527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>
                <a:latin typeface="Calibri"/>
                <a:cs typeface="Calibri"/>
              </a:rPr>
              <a:t>Jack</a:t>
            </a:r>
            <a:r>
              <a:rPr dirty="0" sz="1450" spc="4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claims</a:t>
            </a:r>
            <a:r>
              <a:rPr dirty="0" sz="1450" spc="3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spousal</a:t>
            </a:r>
            <a:r>
              <a:rPr dirty="0" sz="1450" spc="4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at</a:t>
            </a:r>
            <a:r>
              <a:rPr dirty="0" sz="1450" spc="4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age</a:t>
            </a:r>
            <a:r>
              <a:rPr dirty="0" sz="1450" spc="40">
                <a:latin typeface="Calibri"/>
                <a:cs typeface="Calibri"/>
              </a:rPr>
              <a:t> </a:t>
            </a:r>
            <a:r>
              <a:rPr dirty="0" sz="1450" spc="-25">
                <a:latin typeface="Calibri"/>
                <a:cs typeface="Calibri"/>
              </a:rPr>
              <a:t>67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ts val="2745"/>
              </a:lnSpc>
              <a:spcBef>
                <a:spcPts val="114"/>
              </a:spcBef>
            </a:pPr>
            <a:r>
              <a:rPr dirty="0" spc="-10"/>
              <a:t>Calculating</a:t>
            </a:r>
            <a:r>
              <a:rPr dirty="0" spc="-80"/>
              <a:t> </a:t>
            </a:r>
            <a:r>
              <a:rPr dirty="0" spc="-10"/>
              <a:t>Spousal</a:t>
            </a:r>
            <a:r>
              <a:rPr dirty="0" spc="-80"/>
              <a:t> </a:t>
            </a:r>
            <a:r>
              <a:rPr dirty="0" spc="-10"/>
              <a:t>Benefit</a:t>
            </a:r>
          </a:p>
          <a:p>
            <a:pPr marL="12700">
              <a:lnSpc>
                <a:spcPts val="1725"/>
              </a:lnSpc>
            </a:pP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Minimum</a:t>
            </a:r>
            <a:r>
              <a:rPr dirty="0" sz="1450" spc="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spousal benefit</a:t>
            </a:r>
            <a:r>
              <a:rPr dirty="0" sz="1450" spc="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at age </a:t>
            </a:r>
            <a:r>
              <a:rPr dirty="0" sz="1450" spc="-25" i="1">
                <a:solidFill>
                  <a:srgbClr val="464B54"/>
                </a:solidFill>
                <a:latin typeface="Calibri"/>
                <a:cs typeface="Calibri"/>
              </a:rPr>
              <a:t>62</a:t>
            </a:r>
            <a:endParaRPr sz="14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ts val="2745"/>
              </a:lnSpc>
              <a:spcBef>
                <a:spcPts val="114"/>
              </a:spcBef>
            </a:pPr>
            <a:r>
              <a:rPr dirty="0" spc="-10"/>
              <a:t>Calculating</a:t>
            </a:r>
            <a:r>
              <a:rPr dirty="0" spc="-65"/>
              <a:t> </a:t>
            </a:r>
            <a:r>
              <a:rPr dirty="0" spc="-10"/>
              <a:t>Spousal</a:t>
            </a:r>
            <a:r>
              <a:rPr dirty="0" spc="-70"/>
              <a:t> </a:t>
            </a:r>
            <a:r>
              <a:rPr dirty="0" spc="-10"/>
              <a:t>Benefit</a:t>
            </a:r>
          </a:p>
          <a:p>
            <a:pPr marL="12700">
              <a:lnSpc>
                <a:spcPts val="1725"/>
              </a:lnSpc>
            </a:pP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If</a:t>
            </a:r>
            <a:r>
              <a:rPr dirty="0" sz="1450" spc="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Diane</a:t>
            </a:r>
            <a:r>
              <a:rPr dirty="0" sz="1450" spc="1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claims</a:t>
            </a:r>
            <a:r>
              <a:rPr dirty="0" sz="1450" spc="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at</a:t>
            </a:r>
            <a:r>
              <a:rPr dirty="0" sz="1450" spc="-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age </a:t>
            </a:r>
            <a:r>
              <a:rPr dirty="0" sz="1450" spc="-25" i="1">
                <a:solidFill>
                  <a:srgbClr val="464B54"/>
                </a:solidFill>
                <a:latin typeface="Calibri"/>
                <a:cs typeface="Calibri"/>
              </a:rPr>
              <a:t>70</a:t>
            </a:r>
            <a:endParaRPr sz="145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850391" y="4533900"/>
            <a:ext cx="8265159" cy="848360"/>
            <a:chOff x="850391" y="4533900"/>
            <a:chExt cx="8265159" cy="848360"/>
          </a:xfrm>
        </p:grpSpPr>
        <p:sp>
          <p:nvSpPr>
            <p:cNvPr id="4" name="object 4" descr=""/>
            <p:cNvSpPr/>
            <p:nvPr/>
          </p:nvSpPr>
          <p:spPr>
            <a:xfrm>
              <a:off x="4599419" y="4533899"/>
              <a:ext cx="3520440" cy="845819"/>
            </a:xfrm>
            <a:custGeom>
              <a:avLst/>
              <a:gdLst/>
              <a:ahLst/>
              <a:cxnLst/>
              <a:rect l="l" t="t" r="r" b="b"/>
              <a:pathLst>
                <a:path w="3520440" h="845820">
                  <a:moveTo>
                    <a:pt x="765060" y="295656"/>
                  </a:moveTo>
                  <a:lnTo>
                    <a:pt x="0" y="295656"/>
                  </a:lnTo>
                  <a:lnTo>
                    <a:pt x="0" y="845820"/>
                  </a:lnTo>
                  <a:lnTo>
                    <a:pt x="765060" y="845820"/>
                  </a:lnTo>
                  <a:lnTo>
                    <a:pt x="765060" y="295656"/>
                  </a:lnTo>
                  <a:close/>
                </a:path>
                <a:path w="3520440" h="845820">
                  <a:moveTo>
                    <a:pt x="3520440" y="0"/>
                  </a:moveTo>
                  <a:lnTo>
                    <a:pt x="2755404" y="0"/>
                  </a:lnTo>
                  <a:lnTo>
                    <a:pt x="2755404" y="845820"/>
                  </a:lnTo>
                  <a:lnTo>
                    <a:pt x="3520440" y="845820"/>
                  </a:lnTo>
                  <a:lnTo>
                    <a:pt x="3520440" y="0"/>
                  </a:lnTo>
                  <a:close/>
                </a:path>
              </a:pathLst>
            </a:custGeom>
            <a:solidFill>
              <a:srgbClr val="4679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850391" y="5379719"/>
              <a:ext cx="8265159" cy="0"/>
            </a:xfrm>
            <a:custGeom>
              <a:avLst/>
              <a:gdLst/>
              <a:ahLst/>
              <a:cxnLst/>
              <a:rect l="l" t="t" r="r" b="b"/>
              <a:pathLst>
                <a:path w="8265159" h="0">
                  <a:moveTo>
                    <a:pt x="0" y="0"/>
                  </a:moveTo>
                  <a:lnTo>
                    <a:pt x="8264652" y="0"/>
                  </a:lnTo>
                </a:path>
              </a:pathLst>
            </a:custGeom>
            <a:ln w="4572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1904469" y="3391920"/>
            <a:ext cx="648970" cy="2527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spc="-10">
                <a:latin typeface="Calibri"/>
                <a:cs typeface="Calibri"/>
              </a:rPr>
              <a:t>$10,000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310383" y="6325179"/>
            <a:ext cx="898461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>
                <a:solidFill>
                  <a:srgbClr val="1D1D1D"/>
                </a:solidFill>
                <a:latin typeface="Calibri"/>
                <a:cs typeface="Calibri"/>
              </a:rPr>
              <a:t>For</a:t>
            </a:r>
            <a:r>
              <a:rPr dirty="0" sz="1000" spc="-1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1D1D1D"/>
                </a:solidFill>
                <a:latin typeface="Calibri"/>
                <a:cs typeface="Calibri"/>
              </a:rPr>
              <a:t>Illustrative </a:t>
            </a:r>
            <a:r>
              <a:rPr dirty="0" sz="1000" spc="-10">
                <a:solidFill>
                  <a:srgbClr val="1D1D1D"/>
                </a:solidFill>
                <a:latin typeface="Calibri"/>
                <a:cs typeface="Calibri"/>
              </a:rPr>
              <a:t>purposes</a:t>
            </a:r>
            <a:r>
              <a:rPr dirty="0" sz="1000" spc="-3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1D1D1D"/>
                </a:solidFill>
                <a:latin typeface="Calibri"/>
                <a:cs typeface="Calibri"/>
              </a:rPr>
              <a:t>only.</a:t>
            </a:r>
            <a:r>
              <a:rPr dirty="0" sz="1000" spc="-2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1D1D1D"/>
                </a:solidFill>
                <a:latin typeface="Calibri"/>
                <a:cs typeface="Calibri"/>
              </a:rPr>
              <a:t>Based</a:t>
            </a:r>
            <a:r>
              <a:rPr dirty="0" sz="1000" spc="-2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1D1D1D"/>
                </a:solidFill>
                <a:latin typeface="Calibri"/>
                <a:cs typeface="Calibri"/>
              </a:rPr>
              <a:t>on</a:t>
            </a:r>
            <a:r>
              <a:rPr dirty="0" sz="1000" spc="-2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1D1D1D"/>
                </a:solidFill>
                <a:latin typeface="Calibri"/>
                <a:cs typeface="Calibri"/>
              </a:rPr>
              <a:t>Full</a:t>
            </a:r>
            <a:r>
              <a:rPr dirty="0" sz="1000" spc="-1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1D1D1D"/>
                </a:solidFill>
                <a:latin typeface="Calibri"/>
                <a:cs typeface="Calibri"/>
              </a:rPr>
              <a:t>Retirement</a:t>
            </a:r>
            <a:r>
              <a:rPr dirty="0" sz="1000" spc="-3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1D1D1D"/>
                </a:solidFill>
                <a:latin typeface="Calibri"/>
                <a:cs typeface="Calibri"/>
              </a:rPr>
              <a:t>Age</a:t>
            </a:r>
            <a:r>
              <a:rPr dirty="0" sz="1000" spc="-3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1D1D1D"/>
                </a:solidFill>
                <a:latin typeface="Calibri"/>
                <a:cs typeface="Calibri"/>
              </a:rPr>
              <a:t>(FRA)</a:t>
            </a:r>
            <a:r>
              <a:rPr dirty="0" sz="1000" spc="-1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1D1D1D"/>
                </a:solidFill>
                <a:latin typeface="Calibri"/>
                <a:cs typeface="Calibri"/>
              </a:rPr>
              <a:t>of</a:t>
            </a:r>
            <a:r>
              <a:rPr dirty="0" sz="1000" spc="-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1D1D1D"/>
                </a:solidFill>
                <a:latin typeface="Calibri"/>
                <a:cs typeface="Calibri"/>
              </a:rPr>
              <a:t>67.</a:t>
            </a:r>
            <a:r>
              <a:rPr dirty="0" sz="1000" spc="-1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1D1D1D"/>
                </a:solidFill>
                <a:latin typeface="Calibri"/>
                <a:cs typeface="Calibri"/>
              </a:rPr>
              <a:t>Calculations</a:t>
            </a:r>
            <a:r>
              <a:rPr dirty="0" sz="1000" spc="-10">
                <a:solidFill>
                  <a:srgbClr val="1D1D1D"/>
                </a:solidFill>
                <a:latin typeface="Calibri"/>
                <a:cs typeface="Calibri"/>
              </a:rPr>
              <a:t> will</a:t>
            </a:r>
            <a:r>
              <a:rPr dirty="0" sz="1000" spc="-2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1D1D1D"/>
                </a:solidFill>
                <a:latin typeface="Calibri"/>
                <a:cs typeface="Calibri"/>
              </a:rPr>
              <a:t>vary</a:t>
            </a:r>
            <a:r>
              <a:rPr dirty="0" sz="1000" spc="-2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1D1D1D"/>
                </a:solidFill>
                <a:latin typeface="Calibri"/>
                <a:cs typeface="Calibri"/>
              </a:rPr>
              <a:t>if</a:t>
            </a:r>
            <a:r>
              <a:rPr dirty="0" sz="1000" spc="-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1D1D1D"/>
                </a:solidFill>
                <a:latin typeface="Calibri"/>
                <a:cs typeface="Calibri"/>
              </a:rPr>
              <a:t>your</a:t>
            </a:r>
            <a:r>
              <a:rPr dirty="0" sz="1000" spc="-3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1D1D1D"/>
                </a:solidFill>
                <a:latin typeface="Calibri"/>
                <a:cs typeface="Calibri"/>
              </a:rPr>
              <a:t>FRA</a:t>
            </a:r>
            <a:r>
              <a:rPr dirty="0" sz="1000" spc="-2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1D1D1D"/>
                </a:solidFill>
                <a:latin typeface="Calibri"/>
                <a:cs typeface="Calibri"/>
              </a:rPr>
              <a:t>is</a:t>
            </a:r>
            <a:r>
              <a:rPr dirty="0" sz="1000" spc="-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1D1D1D"/>
                </a:solidFill>
                <a:latin typeface="Calibri"/>
                <a:cs typeface="Calibri"/>
              </a:rPr>
              <a:t>different.</a:t>
            </a:r>
            <a:r>
              <a:rPr dirty="0" sz="1000" spc="-3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1D1D1D"/>
                </a:solidFill>
                <a:latin typeface="Calibri"/>
                <a:cs typeface="Calibri"/>
              </a:rPr>
              <a:t>Divorced</a:t>
            </a:r>
            <a:r>
              <a:rPr dirty="0" sz="1000" spc="-2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1D1D1D"/>
                </a:solidFill>
                <a:latin typeface="Calibri"/>
                <a:cs typeface="Calibri"/>
              </a:rPr>
              <a:t>spousal</a:t>
            </a:r>
            <a:r>
              <a:rPr dirty="0" sz="1000" spc="-2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1D1D1D"/>
                </a:solidFill>
                <a:latin typeface="Calibri"/>
                <a:cs typeface="Calibri"/>
              </a:rPr>
              <a:t>benefits</a:t>
            </a:r>
            <a:r>
              <a:rPr dirty="0" sz="1000" spc="-2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1D1D1D"/>
                </a:solidFill>
                <a:latin typeface="Calibri"/>
                <a:cs typeface="Calibri"/>
              </a:rPr>
              <a:t>are</a:t>
            </a:r>
            <a:r>
              <a:rPr dirty="0" sz="1000" spc="-3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1D1D1D"/>
                </a:solidFill>
                <a:latin typeface="Calibri"/>
                <a:cs typeface="Calibri"/>
              </a:rPr>
              <a:t>calculated</a:t>
            </a:r>
            <a:r>
              <a:rPr dirty="0" sz="1000" spc="-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1D1D1D"/>
                </a:solidFill>
                <a:latin typeface="Calibri"/>
                <a:cs typeface="Calibri"/>
              </a:rPr>
              <a:t>in</a:t>
            </a:r>
            <a:r>
              <a:rPr dirty="0" sz="1000" spc="-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1D1D1D"/>
                </a:solidFill>
                <a:latin typeface="Calibri"/>
                <a:cs typeface="Calibri"/>
              </a:rPr>
              <a:t>the</a:t>
            </a:r>
            <a:r>
              <a:rPr dirty="0" sz="1000" spc="-2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1D1D1D"/>
                </a:solidFill>
                <a:latin typeface="Calibri"/>
                <a:cs typeface="Calibri"/>
              </a:rPr>
              <a:t>same</a:t>
            </a:r>
            <a:r>
              <a:rPr dirty="0" sz="1000" spc="-3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1D1D1D"/>
                </a:solidFill>
                <a:latin typeface="Calibri"/>
                <a:cs typeface="Calibri"/>
              </a:rPr>
              <a:t>manner.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9660008" y="6490520"/>
            <a:ext cx="170815" cy="130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80"/>
              </a:lnSpc>
            </a:pPr>
            <a:r>
              <a:rPr dirty="0" sz="800" spc="-25">
                <a:solidFill>
                  <a:srgbClr val="413F42"/>
                </a:solidFill>
                <a:latin typeface="Calibri"/>
                <a:cs typeface="Calibri"/>
              </a:rPr>
              <a:t>1</a:t>
            </a:r>
            <a:r>
              <a:rPr dirty="0" sz="800" spc="-25">
                <a:solidFill>
                  <a:srgbClr val="413F42"/>
                </a:solidFill>
                <a:latin typeface="Calibri"/>
                <a:cs typeface="Calibri"/>
              </a:rPr>
              <a:t>7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705619" y="4531868"/>
            <a:ext cx="552450" cy="2527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spc="-10">
                <a:latin typeface="Calibri"/>
                <a:cs typeface="Calibri"/>
              </a:rPr>
              <a:t>$3,250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461002" y="4236223"/>
            <a:ext cx="552450" cy="2527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spc="-10">
                <a:latin typeface="Calibri"/>
                <a:cs typeface="Calibri"/>
              </a:rPr>
              <a:t>$5,000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707618" y="2986561"/>
            <a:ext cx="648970" cy="2527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spc="-10">
                <a:latin typeface="Calibri"/>
                <a:cs typeface="Calibri"/>
              </a:rPr>
              <a:t>$12,400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182151" y="5478319"/>
            <a:ext cx="2052320" cy="2527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>
                <a:latin typeface="Calibri"/>
                <a:cs typeface="Calibri"/>
              </a:rPr>
              <a:t>Diane's</a:t>
            </a:r>
            <a:r>
              <a:rPr dirty="0" sz="1450" spc="9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retirement</a:t>
            </a:r>
            <a:r>
              <a:rPr dirty="0" sz="1450" spc="85">
                <a:latin typeface="Calibri"/>
                <a:cs typeface="Calibri"/>
              </a:rPr>
              <a:t> </a:t>
            </a:r>
            <a:r>
              <a:rPr dirty="0" sz="1450" spc="-10">
                <a:latin typeface="Calibri"/>
                <a:cs typeface="Calibri"/>
              </a:rPr>
              <a:t>benefit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177427" y="5478319"/>
            <a:ext cx="1610360" cy="2527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>
                <a:latin typeface="Calibri"/>
                <a:cs typeface="Calibri"/>
              </a:rPr>
              <a:t>Jack</a:t>
            </a:r>
            <a:r>
              <a:rPr dirty="0" sz="1450" spc="3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claims</a:t>
            </a:r>
            <a:r>
              <a:rPr dirty="0" sz="1450" spc="3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at</a:t>
            </a:r>
            <a:r>
              <a:rPr dirty="0" sz="1450" spc="4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age</a:t>
            </a:r>
            <a:r>
              <a:rPr dirty="0" sz="1450" spc="35">
                <a:latin typeface="Calibri"/>
                <a:cs typeface="Calibri"/>
              </a:rPr>
              <a:t> </a:t>
            </a:r>
            <a:r>
              <a:rPr dirty="0" sz="1450" spc="-25">
                <a:latin typeface="Calibri"/>
                <a:cs typeface="Calibri"/>
              </a:rPr>
              <a:t>62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6932703" y="5478319"/>
            <a:ext cx="1610360" cy="2527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>
                <a:latin typeface="Calibri"/>
                <a:cs typeface="Calibri"/>
              </a:rPr>
              <a:t>Jack</a:t>
            </a:r>
            <a:r>
              <a:rPr dirty="0" sz="1450" spc="1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claims</a:t>
            </a:r>
            <a:r>
              <a:rPr dirty="0" sz="1450" spc="3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at</a:t>
            </a:r>
            <a:r>
              <a:rPr dirty="0" sz="1450" spc="5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age</a:t>
            </a:r>
            <a:r>
              <a:rPr dirty="0" sz="1450" spc="40">
                <a:latin typeface="Calibri"/>
                <a:cs typeface="Calibri"/>
              </a:rPr>
              <a:t> </a:t>
            </a:r>
            <a:r>
              <a:rPr dirty="0" sz="1450" spc="-25">
                <a:latin typeface="Calibri"/>
                <a:cs typeface="Calibri"/>
              </a:rPr>
              <a:t>67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8370783" y="4934158"/>
            <a:ext cx="180975" cy="4279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650" spc="-50" b="1">
                <a:solidFill>
                  <a:srgbClr val="42859C"/>
                </a:solidFill>
                <a:latin typeface="Calibri"/>
                <a:cs typeface="Calibri"/>
              </a:rPr>
              <a:t>?</a:t>
            </a:r>
            <a:endParaRPr sz="265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5618471" y="4934158"/>
            <a:ext cx="180975" cy="4279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650" spc="-50" b="1">
                <a:solidFill>
                  <a:srgbClr val="42859C"/>
                </a:solidFill>
                <a:latin typeface="Calibri"/>
                <a:cs typeface="Calibri"/>
              </a:rPr>
              <a:t>?</a:t>
            </a:r>
            <a:endParaRPr sz="265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2648711" y="3284220"/>
            <a:ext cx="765175" cy="2095500"/>
          </a:xfrm>
          <a:prstGeom prst="rect">
            <a:avLst/>
          </a:prstGeom>
          <a:solidFill>
            <a:srgbClr val="42859C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0"/>
              </a:spcBef>
            </a:pPr>
            <a:endParaRPr sz="1450">
              <a:latin typeface="Times New Roman"/>
              <a:cs typeface="Times New Roman"/>
            </a:endParaRPr>
          </a:p>
          <a:p>
            <a:pPr marL="250825" marR="250825" indent="-62865">
              <a:lnSpc>
                <a:spcPct val="110400"/>
              </a:lnSpc>
            </a:pPr>
            <a:r>
              <a:rPr dirty="0" sz="1450" spc="-25" b="1">
                <a:solidFill>
                  <a:srgbClr val="FFFFFF"/>
                </a:solidFill>
                <a:latin typeface="Calibri"/>
                <a:cs typeface="Calibri"/>
              </a:rPr>
              <a:t>AGE 70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845563" y="3689603"/>
            <a:ext cx="803275" cy="1687830"/>
          </a:xfrm>
          <a:prstGeom prst="rect">
            <a:avLst/>
          </a:prstGeom>
          <a:solidFill>
            <a:srgbClr val="46795E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10"/>
              </a:spcBef>
            </a:pPr>
            <a:endParaRPr sz="1450">
              <a:latin typeface="Times New Roman"/>
              <a:cs typeface="Times New Roman"/>
            </a:endParaRPr>
          </a:p>
          <a:p>
            <a:pPr marL="264795" marR="273685" indent="-61594">
              <a:lnSpc>
                <a:spcPct val="110400"/>
              </a:lnSpc>
              <a:spcBef>
                <a:spcPts val="5"/>
              </a:spcBef>
            </a:pPr>
            <a:r>
              <a:rPr dirty="0" sz="1450" spc="-25" b="1">
                <a:solidFill>
                  <a:srgbClr val="FFFFFF"/>
                </a:solidFill>
                <a:latin typeface="Calibri"/>
                <a:cs typeface="Calibri"/>
              </a:rPr>
              <a:t>AGE 67</a:t>
            </a:r>
            <a:endParaRPr sz="14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ts val="2745"/>
              </a:lnSpc>
              <a:spcBef>
                <a:spcPts val="114"/>
              </a:spcBef>
            </a:pPr>
            <a:r>
              <a:rPr dirty="0" spc="-10"/>
              <a:t>Calculating</a:t>
            </a:r>
            <a:r>
              <a:rPr dirty="0" spc="-80"/>
              <a:t> </a:t>
            </a:r>
            <a:r>
              <a:rPr dirty="0" spc="-10"/>
              <a:t>Spousal</a:t>
            </a:r>
            <a:r>
              <a:rPr dirty="0" spc="-80"/>
              <a:t> </a:t>
            </a:r>
            <a:r>
              <a:rPr dirty="0" spc="-10"/>
              <a:t>Benefit</a:t>
            </a:r>
          </a:p>
          <a:p>
            <a:pPr marL="12700">
              <a:lnSpc>
                <a:spcPts val="1725"/>
              </a:lnSpc>
            </a:pP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Spousal benefit</a:t>
            </a:r>
            <a:r>
              <a:rPr dirty="0" sz="1450" spc="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based</a:t>
            </a:r>
            <a:r>
              <a:rPr dirty="0" sz="1450" spc="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on</a:t>
            </a:r>
            <a:r>
              <a:rPr dirty="0" sz="1450" spc="-10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Diane’s</a:t>
            </a:r>
            <a:r>
              <a:rPr dirty="0" sz="1450" spc="10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benefit</a:t>
            </a:r>
            <a:r>
              <a:rPr dirty="0" sz="1450" spc="20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at</a:t>
            </a:r>
            <a:r>
              <a:rPr dirty="0" sz="1450" spc="-10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Full Retirement</a:t>
            </a:r>
            <a:r>
              <a:rPr dirty="0" sz="1450" spc="10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spc="-25" i="1">
                <a:solidFill>
                  <a:srgbClr val="464B54"/>
                </a:solidFill>
                <a:latin typeface="Calibri"/>
                <a:cs typeface="Calibri"/>
              </a:rPr>
              <a:t>Age</a:t>
            </a:r>
            <a:endParaRPr sz="145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850391" y="4533900"/>
            <a:ext cx="8265159" cy="848360"/>
            <a:chOff x="850391" y="4533900"/>
            <a:chExt cx="8265159" cy="848360"/>
          </a:xfrm>
        </p:grpSpPr>
        <p:sp>
          <p:nvSpPr>
            <p:cNvPr id="4" name="object 4" descr=""/>
            <p:cNvSpPr/>
            <p:nvPr/>
          </p:nvSpPr>
          <p:spPr>
            <a:xfrm>
              <a:off x="4599419" y="4533899"/>
              <a:ext cx="3520440" cy="845819"/>
            </a:xfrm>
            <a:custGeom>
              <a:avLst/>
              <a:gdLst/>
              <a:ahLst/>
              <a:cxnLst/>
              <a:rect l="l" t="t" r="r" b="b"/>
              <a:pathLst>
                <a:path w="3520440" h="845820">
                  <a:moveTo>
                    <a:pt x="765060" y="295656"/>
                  </a:moveTo>
                  <a:lnTo>
                    <a:pt x="0" y="295656"/>
                  </a:lnTo>
                  <a:lnTo>
                    <a:pt x="0" y="845820"/>
                  </a:lnTo>
                  <a:lnTo>
                    <a:pt x="765060" y="845820"/>
                  </a:lnTo>
                  <a:lnTo>
                    <a:pt x="765060" y="295656"/>
                  </a:lnTo>
                  <a:close/>
                </a:path>
                <a:path w="3520440" h="845820">
                  <a:moveTo>
                    <a:pt x="3520440" y="0"/>
                  </a:moveTo>
                  <a:lnTo>
                    <a:pt x="2755404" y="0"/>
                  </a:lnTo>
                  <a:lnTo>
                    <a:pt x="2755404" y="845820"/>
                  </a:lnTo>
                  <a:lnTo>
                    <a:pt x="3520440" y="845820"/>
                  </a:lnTo>
                  <a:lnTo>
                    <a:pt x="3520440" y="0"/>
                  </a:lnTo>
                  <a:close/>
                </a:path>
              </a:pathLst>
            </a:custGeom>
            <a:solidFill>
              <a:srgbClr val="4679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5404091" y="4533899"/>
              <a:ext cx="3519170" cy="845819"/>
            </a:xfrm>
            <a:custGeom>
              <a:avLst/>
              <a:gdLst/>
              <a:ahLst/>
              <a:cxnLst/>
              <a:rect l="l" t="t" r="r" b="b"/>
              <a:pathLst>
                <a:path w="3519170" h="845820">
                  <a:moveTo>
                    <a:pt x="765060" y="295656"/>
                  </a:moveTo>
                  <a:lnTo>
                    <a:pt x="0" y="295656"/>
                  </a:lnTo>
                  <a:lnTo>
                    <a:pt x="0" y="845820"/>
                  </a:lnTo>
                  <a:lnTo>
                    <a:pt x="765060" y="845820"/>
                  </a:lnTo>
                  <a:lnTo>
                    <a:pt x="765060" y="295656"/>
                  </a:lnTo>
                  <a:close/>
                </a:path>
                <a:path w="3519170" h="845820">
                  <a:moveTo>
                    <a:pt x="3518916" y="0"/>
                  </a:moveTo>
                  <a:lnTo>
                    <a:pt x="2753880" y="0"/>
                  </a:lnTo>
                  <a:lnTo>
                    <a:pt x="2753880" y="845820"/>
                  </a:lnTo>
                  <a:lnTo>
                    <a:pt x="3518916" y="845820"/>
                  </a:lnTo>
                  <a:lnTo>
                    <a:pt x="3518916" y="0"/>
                  </a:lnTo>
                  <a:close/>
                </a:path>
              </a:pathLst>
            </a:custGeom>
            <a:solidFill>
              <a:srgbClr val="4285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850391" y="5379719"/>
              <a:ext cx="8265159" cy="0"/>
            </a:xfrm>
            <a:custGeom>
              <a:avLst/>
              <a:gdLst/>
              <a:ahLst/>
              <a:cxnLst/>
              <a:rect l="l" t="t" r="r" b="b"/>
              <a:pathLst>
                <a:path w="8265159" h="0">
                  <a:moveTo>
                    <a:pt x="0" y="0"/>
                  </a:moveTo>
                  <a:lnTo>
                    <a:pt x="8264652" y="0"/>
                  </a:lnTo>
                </a:path>
              </a:pathLst>
            </a:custGeom>
            <a:ln w="4572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1904469" y="3391920"/>
            <a:ext cx="648970" cy="2527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spc="-10">
                <a:latin typeface="Calibri"/>
                <a:cs typeface="Calibri"/>
              </a:rPr>
              <a:t>$10,000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310383" y="6325179"/>
            <a:ext cx="898461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>
                <a:solidFill>
                  <a:srgbClr val="1D1D1D"/>
                </a:solidFill>
                <a:latin typeface="Calibri"/>
                <a:cs typeface="Calibri"/>
              </a:rPr>
              <a:t>For</a:t>
            </a:r>
            <a:r>
              <a:rPr dirty="0" sz="1000" spc="-1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1D1D1D"/>
                </a:solidFill>
                <a:latin typeface="Calibri"/>
                <a:cs typeface="Calibri"/>
              </a:rPr>
              <a:t>Illustrative </a:t>
            </a:r>
            <a:r>
              <a:rPr dirty="0" sz="1000" spc="-10">
                <a:solidFill>
                  <a:srgbClr val="1D1D1D"/>
                </a:solidFill>
                <a:latin typeface="Calibri"/>
                <a:cs typeface="Calibri"/>
              </a:rPr>
              <a:t>purposes</a:t>
            </a:r>
            <a:r>
              <a:rPr dirty="0" sz="1000" spc="-3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1D1D1D"/>
                </a:solidFill>
                <a:latin typeface="Calibri"/>
                <a:cs typeface="Calibri"/>
              </a:rPr>
              <a:t>only.</a:t>
            </a:r>
            <a:r>
              <a:rPr dirty="0" sz="1000" spc="-2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1D1D1D"/>
                </a:solidFill>
                <a:latin typeface="Calibri"/>
                <a:cs typeface="Calibri"/>
              </a:rPr>
              <a:t>Based</a:t>
            </a:r>
            <a:r>
              <a:rPr dirty="0" sz="1000" spc="-2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1D1D1D"/>
                </a:solidFill>
                <a:latin typeface="Calibri"/>
                <a:cs typeface="Calibri"/>
              </a:rPr>
              <a:t>on</a:t>
            </a:r>
            <a:r>
              <a:rPr dirty="0" sz="1000" spc="-2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1D1D1D"/>
                </a:solidFill>
                <a:latin typeface="Calibri"/>
                <a:cs typeface="Calibri"/>
              </a:rPr>
              <a:t>Full</a:t>
            </a:r>
            <a:r>
              <a:rPr dirty="0" sz="1000" spc="-1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1D1D1D"/>
                </a:solidFill>
                <a:latin typeface="Calibri"/>
                <a:cs typeface="Calibri"/>
              </a:rPr>
              <a:t>Retirement</a:t>
            </a:r>
            <a:r>
              <a:rPr dirty="0" sz="1000" spc="-3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1D1D1D"/>
                </a:solidFill>
                <a:latin typeface="Calibri"/>
                <a:cs typeface="Calibri"/>
              </a:rPr>
              <a:t>Age</a:t>
            </a:r>
            <a:r>
              <a:rPr dirty="0" sz="1000" spc="-3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1D1D1D"/>
                </a:solidFill>
                <a:latin typeface="Calibri"/>
                <a:cs typeface="Calibri"/>
              </a:rPr>
              <a:t>(FRA)</a:t>
            </a:r>
            <a:r>
              <a:rPr dirty="0" sz="1000" spc="-1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1D1D1D"/>
                </a:solidFill>
                <a:latin typeface="Calibri"/>
                <a:cs typeface="Calibri"/>
              </a:rPr>
              <a:t>of</a:t>
            </a:r>
            <a:r>
              <a:rPr dirty="0" sz="1000" spc="-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1D1D1D"/>
                </a:solidFill>
                <a:latin typeface="Calibri"/>
                <a:cs typeface="Calibri"/>
              </a:rPr>
              <a:t>67.</a:t>
            </a:r>
            <a:r>
              <a:rPr dirty="0" sz="1000" spc="-1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1D1D1D"/>
                </a:solidFill>
                <a:latin typeface="Calibri"/>
                <a:cs typeface="Calibri"/>
              </a:rPr>
              <a:t>Calculations</a:t>
            </a:r>
            <a:r>
              <a:rPr dirty="0" sz="1000" spc="-10">
                <a:solidFill>
                  <a:srgbClr val="1D1D1D"/>
                </a:solidFill>
                <a:latin typeface="Calibri"/>
                <a:cs typeface="Calibri"/>
              </a:rPr>
              <a:t> will</a:t>
            </a:r>
            <a:r>
              <a:rPr dirty="0" sz="1000" spc="-2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1D1D1D"/>
                </a:solidFill>
                <a:latin typeface="Calibri"/>
                <a:cs typeface="Calibri"/>
              </a:rPr>
              <a:t>vary</a:t>
            </a:r>
            <a:r>
              <a:rPr dirty="0" sz="1000" spc="-2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1D1D1D"/>
                </a:solidFill>
                <a:latin typeface="Calibri"/>
                <a:cs typeface="Calibri"/>
              </a:rPr>
              <a:t>if</a:t>
            </a:r>
            <a:r>
              <a:rPr dirty="0" sz="1000" spc="-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1D1D1D"/>
                </a:solidFill>
                <a:latin typeface="Calibri"/>
                <a:cs typeface="Calibri"/>
              </a:rPr>
              <a:t>your</a:t>
            </a:r>
            <a:r>
              <a:rPr dirty="0" sz="1000" spc="-3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1D1D1D"/>
                </a:solidFill>
                <a:latin typeface="Calibri"/>
                <a:cs typeface="Calibri"/>
              </a:rPr>
              <a:t>FRA</a:t>
            </a:r>
            <a:r>
              <a:rPr dirty="0" sz="1000" spc="-2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1D1D1D"/>
                </a:solidFill>
                <a:latin typeface="Calibri"/>
                <a:cs typeface="Calibri"/>
              </a:rPr>
              <a:t>is</a:t>
            </a:r>
            <a:r>
              <a:rPr dirty="0" sz="1000" spc="-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1D1D1D"/>
                </a:solidFill>
                <a:latin typeface="Calibri"/>
                <a:cs typeface="Calibri"/>
              </a:rPr>
              <a:t>different.</a:t>
            </a:r>
            <a:r>
              <a:rPr dirty="0" sz="1000" spc="-3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1D1D1D"/>
                </a:solidFill>
                <a:latin typeface="Calibri"/>
                <a:cs typeface="Calibri"/>
              </a:rPr>
              <a:t>Divorced</a:t>
            </a:r>
            <a:r>
              <a:rPr dirty="0" sz="1000" spc="-2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1D1D1D"/>
                </a:solidFill>
                <a:latin typeface="Calibri"/>
                <a:cs typeface="Calibri"/>
              </a:rPr>
              <a:t>spousal</a:t>
            </a:r>
            <a:r>
              <a:rPr dirty="0" sz="1000" spc="-2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1D1D1D"/>
                </a:solidFill>
                <a:latin typeface="Calibri"/>
                <a:cs typeface="Calibri"/>
              </a:rPr>
              <a:t>benefits</a:t>
            </a:r>
            <a:r>
              <a:rPr dirty="0" sz="1000" spc="-2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1D1D1D"/>
                </a:solidFill>
                <a:latin typeface="Calibri"/>
                <a:cs typeface="Calibri"/>
              </a:rPr>
              <a:t>are</a:t>
            </a:r>
            <a:r>
              <a:rPr dirty="0" sz="1000" spc="-3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1D1D1D"/>
                </a:solidFill>
                <a:latin typeface="Calibri"/>
                <a:cs typeface="Calibri"/>
              </a:rPr>
              <a:t>calculated</a:t>
            </a:r>
            <a:r>
              <a:rPr dirty="0" sz="1000" spc="-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1D1D1D"/>
                </a:solidFill>
                <a:latin typeface="Calibri"/>
                <a:cs typeface="Calibri"/>
              </a:rPr>
              <a:t>in</a:t>
            </a:r>
            <a:r>
              <a:rPr dirty="0" sz="1000" spc="-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1D1D1D"/>
                </a:solidFill>
                <a:latin typeface="Calibri"/>
                <a:cs typeface="Calibri"/>
              </a:rPr>
              <a:t>the</a:t>
            </a:r>
            <a:r>
              <a:rPr dirty="0" sz="1000" spc="-2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1D1D1D"/>
                </a:solidFill>
                <a:latin typeface="Calibri"/>
                <a:cs typeface="Calibri"/>
              </a:rPr>
              <a:t>same</a:t>
            </a:r>
            <a:r>
              <a:rPr dirty="0" sz="1000" spc="-3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1D1D1D"/>
                </a:solidFill>
                <a:latin typeface="Calibri"/>
                <a:cs typeface="Calibri"/>
              </a:rPr>
              <a:t>manner.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9660008" y="6490520"/>
            <a:ext cx="170815" cy="130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80"/>
              </a:lnSpc>
            </a:pPr>
            <a:r>
              <a:rPr dirty="0" sz="800" spc="-25">
                <a:solidFill>
                  <a:srgbClr val="413F42"/>
                </a:solidFill>
                <a:latin typeface="Calibri"/>
                <a:cs typeface="Calibri"/>
              </a:rPr>
              <a:t>1</a:t>
            </a:r>
            <a:r>
              <a:rPr dirty="0" sz="800" spc="-25">
                <a:solidFill>
                  <a:srgbClr val="413F42"/>
                </a:solidFill>
                <a:latin typeface="Calibri"/>
                <a:cs typeface="Calibri"/>
              </a:rPr>
              <a:t>8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705619" y="4531868"/>
            <a:ext cx="552450" cy="2527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spc="-10">
                <a:latin typeface="Calibri"/>
                <a:cs typeface="Calibri"/>
              </a:rPr>
              <a:t>$3,250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461002" y="4236223"/>
            <a:ext cx="552450" cy="2527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spc="-10">
                <a:latin typeface="Calibri"/>
                <a:cs typeface="Calibri"/>
              </a:rPr>
              <a:t>$5,000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707618" y="2986561"/>
            <a:ext cx="648970" cy="2527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spc="-10">
                <a:latin typeface="Calibri"/>
                <a:cs typeface="Calibri"/>
              </a:rPr>
              <a:t>$12,400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182151" y="5478319"/>
            <a:ext cx="2052320" cy="2527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>
                <a:latin typeface="Calibri"/>
                <a:cs typeface="Calibri"/>
              </a:rPr>
              <a:t>Diane's</a:t>
            </a:r>
            <a:r>
              <a:rPr dirty="0" sz="1450" spc="9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retirement</a:t>
            </a:r>
            <a:r>
              <a:rPr dirty="0" sz="1450" spc="85">
                <a:latin typeface="Calibri"/>
                <a:cs typeface="Calibri"/>
              </a:rPr>
              <a:t> </a:t>
            </a:r>
            <a:r>
              <a:rPr dirty="0" sz="1450" spc="-10">
                <a:latin typeface="Calibri"/>
                <a:cs typeface="Calibri"/>
              </a:rPr>
              <a:t>benefit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177427" y="5478319"/>
            <a:ext cx="1610360" cy="2527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>
                <a:latin typeface="Calibri"/>
                <a:cs typeface="Calibri"/>
              </a:rPr>
              <a:t>Jack</a:t>
            </a:r>
            <a:r>
              <a:rPr dirty="0" sz="1450" spc="3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claims</a:t>
            </a:r>
            <a:r>
              <a:rPr dirty="0" sz="1450" spc="3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at</a:t>
            </a:r>
            <a:r>
              <a:rPr dirty="0" sz="1450" spc="4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age</a:t>
            </a:r>
            <a:r>
              <a:rPr dirty="0" sz="1450" spc="35">
                <a:latin typeface="Calibri"/>
                <a:cs typeface="Calibri"/>
              </a:rPr>
              <a:t> </a:t>
            </a:r>
            <a:r>
              <a:rPr dirty="0" sz="1450" spc="-25">
                <a:latin typeface="Calibri"/>
                <a:cs typeface="Calibri"/>
              </a:rPr>
              <a:t>62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6932703" y="5478319"/>
            <a:ext cx="1610360" cy="2527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>
                <a:latin typeface="Calibri"/>
                <a:cs typeface="Calibri"/>
              </a:rPr>
              <a:t>Jack</a:t>
            </a:r>
            <a:r>
              <a:rPr dirty="0" sz="1450" spc="1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claims</a:t>
            </a:r>
            <a:r>
              <a:rPr dirty="0" sz="1450" spc="3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at</a:t>
            </a:r>
            <a:r>
              <a:rPr dirty="0" sz="1450" spc="5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age</a:t>
            </a:r>
            <a:r>
              <a:rPr dirty="0" sz="1450" spc="40">
                <a:latin typeface="Calibri"/>
                <a:cs typeface="Calibri"/>
              </a:rPr>
              <a:t> </a:t>
            </a:r>
            <a:r>
              <a:rPr dirty="0" sz="1450" spc="-25">
                <a:latin typeface="Calibri"/>
                <a:cs typeface="Calibri"/>
              </a:rPr>
              <a:t>67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648711" y="3284220"/>
            <a:ext cx="765175" cy="2095500"/>
          </a:xfrm>
          <a:prstGeom prst="rect">
            <a:avLst/>
          </a:prstGeom>
          <a:solidFill>
            <a:srgbClr val="42859C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0"/>
              </a:spcBef>
            </a:pPr>
            <a:endParaRPr sz="1450">
              <a:latin typeface="Times New Roman"/>
              <a:cs typeface="Times New Roman"/>
            </a:endParaRPr>
          </a:p>
          <a:p>
            <a:pPr marL="250825" marR="249554" indent="-60960">
              <a:lnSpc>
                <a:spcPct val="110400"/>
              </a:lnSpc>
            </a:pPr>
            <a:r>
              <a:rPr dirty="0" sz="1450" spc="-25" b="1">
                <a:solidFill>
                  <a:srgbClr val="FFFFFF"/>
                </a:solidFill>
                <a:latin typeface="Calibri"/>
                <a:cs typeface="Calibri"/>
              </a:rPr>
              <a:t>AGE 70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845563" y="3689603"/>
            <a:ext cx="765175" cy="1690370"/>
          </a:xfrm>
          <a:prstGeom prst="rect">
            <a:avLst/>
          </a:prstGeom>
          <a:solidFill>
            <a:srgbClr val="46795E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10"/>
              </a:spcBef>
            </a:pPr>
            <a:endParaRPr sz="1450">
              <a:latin typeface="Times New Roman"/>
              <a:cs typeface="Times New Roman"/>
            </a:endParaRPr>
          </a:p>
          <a:p>
            <a:pPr marL="264795" marR="235585" indent="-61594">
              <a:lnSpc>
                <a:spcPct val="110400"/>
              </a:lnSpc>
              <a:spcBef>
                <a:spcPts val="5"/>
              </a:spcBef>
            </a:pPr>
            <a:r>
              <a:rPr dirty="0" sz="1450" spc="-25" b="1">
                <a:solidFill>
                  <a:srgbClr val="FFFFFF"/>
                </a:solidFill>
                <a:latin typeface="Calibri"/>
                <a:cs typeface="Calibri"/>
              </a:rPr>
              <a:t>AGE 67</a:t>
            </a:r>
            <a:endParaRPr sz="14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ts val="2745"/>
              </a:lnSpc>
              <a:spcBef>
                <a:spcPts val="114"/>
              </a:spcBef>
            </a:pPr>
            <a:r>
              <a:rPr dirty="0" spc="-10"/>
              <a:t>Calculating</a:t>
            </a:r>
            <a:r>
              <a:rPr dirty="0" spc="-80"/>
              <a:t> </a:t>
            </a:r>
            <a:r>
              <a:rPr dirty="0" spc="-10"/>
              <a:t>Spousal</a:t>
            </a:r>
            <a:r>
              <a:rPr dirty="0" spc="-80"/>
              <a:t> </a:t>
            </a:r>
            <a:r>
              <a:rPr dirty="0" spc="-10"/>
              <a:t>Benefit</a:t>
            </a:r>
          </a:p>
          <a:p>
            <a:pPr marL="12700">
              <a:lnSpc>
                <a:spcPts val="1725"/>
              </a:lnSpc>
            </a:pP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If</a:t>
            </a:r>
            <a:r>
              <a:rPr dirty="0" sz="1450" spc="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Diane</a:t>
            </a:r>
            <a:r>
              <a:rPr dirty="0" sz="1450" spc="1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claims</a:t>
            </a:r>
            <a:r>
              <a:rPr dirty="0" sz="1450" spc="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at</a:t>
            </a:r>
            <a:r>
              <a:rPr dirty="0" sz="1450" spc="-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age </a:t>
            </a:r>
            <a:r>
              <a:rPr dirty="0" sz="1450" spc="-25" i="1">
                <a:solidFill>
                  <a:srgbClr val="464B54"/>
                </a:solidFill>
                <a:latin typeface="Calibri"/>
                <a:cs typeface="Calibri"/>
              </a:rPr>
              <a:t>62</a:t>
            </a:r>
            <a:endParaRPr sz="145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850391" y="4533900"/>
            <a:ext cx="8265159" cy="848360"/>
            <a:chOff x="850391" y="4533900"/>
            <a:chExt cx="8265159" cy="848360"/>
          </a:xfrm>
        </p:grpSpPr>
        <p:sp>
          <p:nvSpPr>
            <p:cNvPr id="4" name="object 4" descr=""/>
            <p:cNvSpPr/>
            <p:nvPr/>
          </p:nvSpPr>
          <p:spPr>
            <a:xfrm>
              <a:off x="4599419" y="4533899"/>
              <a:ext cx="3520440" cy="845819"/>
            </a:xfrm>
            <a:custGeom>
              <a:avLst/>
              <a:gdLst/>
              <a:ahLst/>
              <a:cxnLst/>
              <a:rect l="l" t="t" r="r" b="b"/>
              <a:pathLst>
                <a:path w="3520440" h="845820">
                  <a:moveTo>
                    <a:pt x="765060" y="295656"/>
                  </a:moveTo>
                  <a:lnTo>
                    <a:pt x="0" y="295656"/>
                  </a:lnTo>
                  <a:lnTo>
                    <a:pt x="0" y="845820"/>
                  </a:lnTo>
                  <a:lnTo>
                    <a:pt x="765060" y="845820"/>
                  </a:lnTo>
                  <a:lnTo>
                    <a:pt x="765060" y="295656"/>
                  </a:lnTo>
                  <a:close/>
                </a:path>
                <a:path w="3520440" h="845820">
                  <a:moveTo>
                    <a:pt x="3520440" y="0"/>
                  </a:moveTo>
                  <a:lnTo>
                    <a:pt x="2755404" y="0"/>
                  </a:lnTo>
                  <a:lnTo>
                    <a:pt x="2755404" y="845820"/>
                  </a:lnTo>
                  <a:lnTo>
                    <a:pt x="3520440" y="845820"/>
                  </a:lnTo>
                  <a:lnTo>
                    <a:pt x="3520440" y="0"/>
                  </a:lnTo>
                  <a:close/>
                </a:path>
              </a:pathLst>
            </a:custGeom>
            <a:solidFill>
              <a:srgbClr val="4679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5404091" y="4533899"/>
              <a:ext cx="3519170" cy="845819"/>
            </a:xfrm>
            <a:custGeom>
              <a:avLst/>
              <a:gdLst/>
              <a:ahLst/>
              <a:cxnLst/>
              <a:rect l="l" t="t" r="r" b="b"/>
              <a:pathLst>
                <a:path w="3519170" h="845820">
                  <a:moveTo>
                    <a:pt x="765060" y="295656"/>
                  </a:moveTo>
                  <a:lnTo>
                    <a:pt x="0" y="295656"/>
                  </a:lnTo>
                  <a:lnTo>
                    <a:pt x="0" y="845820"/>
                  </a:lnTo>
                  <a:lnTo>
                    <a:pt x="765060" y="845820"/>
                  </a:lnTo>
                  <a:lnTo>
                    <a:pt x="765060" y="295656"/>
                  </a:lnTo>
                  <a:close/>
                </a:path>
                <a:path w="3519170" h="845820">
                  <a:moveTo>
                    <a:pt x="3518916" y="0"/>
                  </a:moveTo>
                  <a:lnTo>
                    <a:pt x="2753880" y="0"/>
                  </a:lnTo>
                  <a:lnTo>
                    <a:pt x="2753880" y="845820"/>
                  </a:lnTo>
                  <a:lnTo>
                    <a:pt x="3518916" y="845820"/>
                  </a:lnTo>
                  <a:lnTo>
                    <a:pt x="3518916" y="0"/>
                  </a:lnTo>
                  <a:close/>
                </a:path>
              </a:pathLst>
            </a:custGeom>
            <a:solidFill>
              <a:srgbClr val="4285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850391" y="5379719"/>
              <a:ext cx="8265159" cy="0"/>
            </a:xfrm>
            <a:custGeom>
              <a:avLst/>
              <a:gdLst/>
              <a:ahLst/>
              <a:cxnLst/>
              <a:rect l="l" t="t" r="r" b="b"/>
              <a:pathLst>
                <a:path w="8265159" h="0">
                  <a:moveTo>
                    <a:pt x="0" y="0"/>
                  </a:moveTo>
                  <a:lnTo>
                    <a:pt x="8264652" y="0"/>
                  </a:lnTo>
                </a:path>
              </a:pathLst>
            </a:custGeom>
            <a:ln w="4572">
              <a:solidFill>
                <a:srgbClr val="8989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1148563" y="3897856"/>
            <a:ext cx="552450" cy="2527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spc="-10">
                <a:latin typeface="Calibri"/>
                <a:cs typeface="Calibri"/>
              </a:rPr>
              <a:t>$7,000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310383" y="6325179"/>
            <a:ext cx="898461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>
                <a:solidFill>
                  <a:srgbClr val="1D1D1D"/>
                </a:solidFill>
                <a:latin typeface="Calibri"/>
                <a:cs typeface="Calibri"/>
              </a:rPr>
              <a:t>For</a:t>
            </a:r>
            <a:r>
              <a:rPr dirty="0" sz="1000" spc="-1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1D1D1D"/>
                </a:solidFill>
                <a:latin typeface="Calibri"/>
                <a:cs typeface="Calibri"/>
              </a:rPr>
              <a:t>Illustrative </a:t>
            </a:r>
            <a:r>
              <a:rPr dirty="0" sz="1000" spc="-10">
                <a:solidFill>
                  <a:srgbClr val="1D1D1D"/>
                </a:solidFill>
                <a:latin typeface="Calibri"/>
                <a:cs typeface="Calibri"/>
              </a:rPr>
              <a:t>purposes</a:t>
            </a:r>
            <a:r>
              <a:rPr dirty="0" sz="1000" spc="-3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1D1D1D"/>
                </a:solidFill>
                <a:latin typeface="Calibri"/>
                <a:cs typeface="Calibri"/>
              </a:rPr>
              <a:t>only.</a:t>
            </a:r>
            <a:r>
              <a:rPr dirty="0" sz="1000" spc="-2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1D1D1D"/>
                </a:solidFill>
                <a:latin typeface="Calibri"/>
                <a:cs typeface="Calibri"/>
              </a:rPr>
              <a:t>Based</a:t>
            </a:r>
            <a:r>
              <a:rPr dirty="0" sz="1000" spc="-2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1D1D1D"/>
                </a:solidFill>
                <a:latin typeface="Calibri"/>
                <a:cs typeface="Calibri"/>
              </a:rPr>
              <a:t>on</a:t>
            </a:r>
            <a:r>
              <a:rPr dirty="0" sz="1000" spc="-2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1D1D1D"/>
                </a:solidFill>
                <a:latin typeface="Calibri"/>
                <a:cs typeface="Calibri"/>
              </a:rPr>
              <a:t>Full</a:t>
            </a:r>
            <a:r>
              <a:rPr dirty="0" sz="1000" spc="-1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1D1D1D"/>
                </a:solidFill>
                <a:latin typeface="Calibri"/>
                <a:cs typeface="Calibri"/>
              </a:rPr>
              <a:t>Retirement</a:t>
            </a:r>
            <a:r>
              <a:rPr dirty="0" sz="1000" spc="-3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1D1D1D"/>
                </a:solidFill>
                <a:latin typeface="Calibri"/>
                <a:cs typeface="Calibri"/>
              </a:rPr>
              <a:t>Age</a:t>
            </a:r>
            <a:r>
              <a:rPr dirty="0" sz="1000" spc="-3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1D1D1D"/>
                </a:solidFill>
                <a:latin typeface="Calibri"/>
                <a:cs typeface="Calibri"/>
              </a:rPr>
              <a:t>(FRA)</a:t>
            </a:r>
            <a:r>
              <a:rPr dirty="0" sz="1000" spc="-1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1D1D1D"/>
                </a:solidFill>
                <a:latin typeface="Calibri"/>
                <a:cs typeface="Calibri"/>
              </a:rPr>
              <a:t>of</a:t>
            </a:r>
            <a:r>
              <a:rPr dirty="0" sz="1000" spc="-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1D1D1D"/>
                </a:solidFill>
                <a:latin typeface="Calibri"/>
                <a:cs typeface="Calibri"/>
              </a:rPr>
              <a:t>67.</a:t>
            </a:r>
            <a:r>
              <a:rPr dirty="0" sz="1000" spc="-1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1D1D1D"/>
                </a:solidFill>
                <a:latin typeface="Calibri"/>
                <a:cs typeface="Calibri"/>
              </a:rPr>
              <a:t>Calculations</a:t>
            </a:r>
            <a:r>
              <a:rPr dirty="0" sz="1000" spc="-10">
                <a:solidFill>
                  <a:srgbClr val="1D1D1D"/>
                </a:solidFill>
                <a:latin typeface="Calibri"/>
                <a:cs typeface="Calibri"/>
              </a:rPr>
              <a:t> will</a:t>
            </a:r>
            <a:r>
              <a:rPr dirty="0" sz="1000" spc="-2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1D1D1D"/>
                </a:solidFill>
                <a:latin typeface="Calibri"/>
                <a:cs typeface="Calibri"/>
              </a:rPr>
              <a:t>vary</a:t>
            </a:r>
            <a:r>
              <a:rPr dirty="0" sz="1000" spc="-2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1D1D1D"/>
                </a:solidFill>
                <a:latin typeface="Calibri"/>
                <a:cs typeface="Calibri"/>
              </a:rPr>
              <a:t>if</a:t>
            </a:r>
            <a:r>
              <a:rPr dirty="0" sz="1000" spc="-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1D1D1D"/>
                </a:solidFill>
                <a:latin typeface="Calibri"/>
                <a:cs typeface="Calibri"/>
              </a:rPr>
              <a:t>your</a:t>
            </a:r>
            <a:r>
              <a:rPr dirty="0" sz="1000" spc="-3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1D1D1D"/>
                </a:solidFill>
                <a:latin typeface="Calibri"/>
                <a:cs typeface="Calibri"/>
              </a:rPr>
              <a:t>FRA</a:t>
            </a:r>
            <a:r>
              <a:rPr dirty="0" sz="1000" spc="-2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1D1D1D"/>
                </a:solidFill>
                <a:latin typeface="Calibri"/>
                <a:cs typeface="Calibri"/>
              </a:rPr>
              <a:t>is</a:t>
            </a:r>
            <a:r>
              <a:rPr dirty="0" sz="1000" spc="-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1D1D1D"/>
                </a:solidFill>
                <a:latin typeface="Calibri"/>
                <a:cs typeface="Calibri"/>
              </a:rPr>
              <a:t>different.</a:t>
            </a:r>
            <a:r>
              <a:rPr dirty="0" sz="1000" spc="-3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1D1D1D"/>
                </a:solidFill>
                <a:latin typeface="Calibri"/>
                <a:cs typeface="Calibri"/>
              </a:rPr>
              <a:t>Divorced</a:t>
            </a:r>
            <a:r>
              <a:rPr dirty="0" sz="1000" spc="-2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1D1D1D"/>
                </a:solidFill>
                <a:latin typeface="Calibri"/>
                <a:cs typeface="Calibri"/>
              </a:rPr>
              <a:t>spousal</a:t>
            </a:r>
            <a:r>
              <a:rPr dirty="0" sz="1000" spc="-2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1D1D1D"/>
                </a:solidFill>
                <a:latin typeface="Calibri"/>
                <a:cs typeface="Calibri"/>
              </a:rPr>
              <a:t>benefits</a:t>
            </a:r>
            <a:r>
              <a:rPr dirty="0" sz="1000" spc="-2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1D1D1D"/>
                </a:solidFill>
                <a:latin typeface="Calibri"/>
                <a:cs typeface="Calibri"/>
              </a:rPr>
              <a:t>are</a:t>
            </a:r>
            <a:r>
              <a:rPr dirty="0" sz="1000" spc="-3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1D1D1D"/>
                </a:solidFill>
                <a:latin typeface="Calibri"/>
                <a:cs typeface="Calibri"/>
              </a:rPr>
              <a:t>calculated</a:t>
            </a:r>
            <a:r>
              <a:rPr dirty="0" sz="1000" spc="-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1D1D1D"/>
                </a:solidFill>
                <a:latin typeface="Calibri"/>
                <a:cs typeface="Calibri"/>
              </a:rPr>
              <a:t>in</a:t>
            </a:r>
            <a:r>
              <a:rPr dirty="0" sz="1000" spc="-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1D1D1D"/>
                </a:solidFill>
                <a:latin typeface="Calibri"/>
                <a:cs typeface="Calibri"/>
              </a:rPr>
              <a:t>the</a:t>
            </a:r>
            <a:r>
              <a:rPr dirty="0" sz="1000" spc="-2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1D1D1D"/>
                </a:solidFill>
                <a:latin typeface="Calibri"/>
                <a:cs typeface="Calibri"/>
              </a:rPr>
              <a:t>same</a:t>
            </a:r>
            <a:r>
              <a:rPr dirty="0" sz="1000" spc="-3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1D1D1D"/>
                </a:solidFill>
                <a:latin typeface="Calibri"/>
                <a:cs typeface="Calibri"/>
              </a:rPr>
              <a:t>manner.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9660008" y="6490520"/>
            <a:ext cx="170815" cy="130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80"/>
              </a:lnSpc>
            </a:pPr>
            <a:r>
              <a:rPr dirty="0" sz="800" spc="-25">
                <a:solidFill>
                  <a:srgbClr val="413F42"/>
                </a:solidFill>
                <a:latin typeface="Calibri"/>
                <a:cs typeface="Calibri"/>
              </a:rPr>
              <a:t>1</a:t>
            </a:r>
            <a:r>
              <a:rPr dirty="0" sz="800" spc="-25">
                <a:solidFill>
                  <a:srgbClr val="413F42"/>
                </a:solidFill>
                <a:latin typeface="Calibri"/>
                <a:cs typeface="Calibri"/>
              </a:rPr>
              <a:t>9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904469" y="3391920"/>
            <a:ext cx="648970" cy="2527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spc="-10">
                <a:latin typeface="Calibri"/>
                <a:cs typeface="Calibri"/>
              </a:rPr>
              <a:t>$10,000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705619" y="4531868"/>
            <a:ext cx="552450" cy="2527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spc="-10">
                <a:latin typeface="Calibri"/>
                <a:cs typeface="Calibri"/>
              </a:rPr>
              <a:t>$3,250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7461002" y="4236223"/>
            <a:ext cx="552450" cy="2527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spc="-10">
                <a:latin typeface="Calibri"/>
                <a:cs typeface="Calibri"/>
              </a:rPr>
              <a:t>$5,000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707618" y="2986561"/>
            <a:ext cx="648970" cy="2527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spc="-10">
                <a:latin typeface="Calibri"/>
                <a:cs typeface="Calibri"/>
              </a:rPr>
              <a:t>$12,400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182151" y="5478319"/>
            <a:ext cx="2052320" cy="2527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>
                <a:latin typeface="Calibri"/>
                <a:cs typeface="Calibri"/>
              </a:rPr>
              <a:t>Diane's</a:t>
            </a:r>
            <a:r>
              <a:rPr dirty="0" sz="1450" spc="9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retirement</a:t>
            </a:r>
            <a:r>
              <a:rPr dirty="0" sz="1450" spc="85">
                <a:latin typeface="Calibri"/>
                <a:cs typeface="Calibri"/>
              </a:rPr>
              <a:t> </a:t>
            </a:r>
            <a:r>
              <a:rPr dirty="0" sz="1450" spc="-10">
                <a:latin typeface="Calibri"/>
                <a:cs typeface="Calibri"/>
              </a:rPr>
              <a:t>benefit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177427" y="5478319"/>
            <a:ext cx="1610360" cy="2527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>
                <a:latin typeface="Calibri"/>
                <a:cs typeface="Calibri"/>
              </a:rPr>
              <a:t>Jack</a:t>
            </a:r>
            <a:r>
              <a:rPr dirty="0" sz="1450" spc="3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claims</a:t>
            </a:r>
            <a:r>
              <a:rPr dirty="0" sz="1450" spc="3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at</a:t>
            </a:r>
            <a:r>
              <a:rPr dirty="0" sz="1450" spc="4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age</a:t>
            </a:r>
            <a:r>
              <a:rPr dirty="0" sz="1450" spc="35">
                <a:latin typeface="Calibri"/>
                <a:cs typeface="Calibri"/>
              </a:rPr>
              <a:t> </a:t>
            </a:r>
            <a:r>
              <a:rPr dirty="0" sz="1450" spc="-25">
                <a:latin typeface="Calibri"/>
                <a:cs typeface="Calibri"/>
              </a:rPr>
              <a:t>62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6932703" y="5478319"/>
            <a:ext cx="1610360" cy="2527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>
                <a:latin typeface="Calibri"/>
                <a:cs typeface="Calibri"/>
              </a:rPr>
              <a:t>Jack</a:t>
            </a:r>
            <a:r>
              <a:rPr dirty="0" sz="1450" spc="1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claims</a:t>
            </a:r>
            <a:r>
              <a:rPr dirty="0" sz="1450" spc="3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at</a:t>
            </a:r>
            <a:r>
              <a:rPr dirty="0" sz="1450" spc="5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age</a:t>
            </a:r>
            <a:r>
              <a:rPr dirty="0" sz="1450" spc="40">
                <a:latin typeface="Calibri"/>
                <a:cs typeface="Calibri"/>
              </a:rPr>
              <a:t> </a:t>
            </a:r>
            <a:r>
              <a:rPr dirty="0" sz="1450" spc="-25">
                <a:latin typeface="Calibri"/>
                <a:cs typeface="Calibri"/>
              </a:rPr>
              <a:t>67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2648711" y="3284220"/>
            <a:ext cx="765175" cy="2095500"/>
          </a:xfrm>
          <a:prstGeom prst="rect">
            <a:avLst/>
          </a:prstGeom>
          <a:solidFill>
            <a:srgbClr val="42859C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0"/>
              </a:spcBef>
            </a:pPr>
            <a:endParaRPr sz="1450">
              <a:latin typeface="Times New Roman"/>
              <a:cs typeface="Times New Roman"/>
            </a:endParaRPr>
          </a:p>
          <a:p>
            <a:pPr marL="250825" marR="249554" indent="-60960">
              <a:lnSpc>
                <a:spcPct val="110400"/>
              </a:lnSpc>
            </a:pPr>
            <a:r>
              <a:rPr dirty="0" sz="1450" spc="-25" b="1">
                <a:solidFill>
                  <a:srgbClr val="FFFFFF"/>
                </a:solidFill>
                <a:latin typeface="Calibri"/>
                <a:cs typeface="Calibri"/>
              </a:rPr>
              <a:t>AGE 70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845563" y="3689603"/>
            <a:ext cx="765175" cy="1690370"/>
          </a:xfrm>
          <a:prstGeom prst="rect">
            <a:avLst/>
          </a:prstGeom>
          <a:solidFill>
            <a:srgbClr val="46795E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10"/>
              </a:spcBef>
            </a:pPr>
            <a:endParaRPr sz="1450">
              <a:latin typeface="Times New Roman"/>
              <a:cs typeface="Times New Roman"/>
            </a:endParaRPr>
          </a:p>
          <a:p>
            <a:pPr marL="264795" marR="236854" indent="-62865">
              <a:lnSpc>
                <a:spcPct val="110400"/>
              </a:lnSpc>
              <a:spcBef>
                <a:spcPts val="5"/>
              </a:spcBef>
            </a:pPr>
            <a:r>
              <a:rPr dirty="0" sz="1450" spc="-25" b="1">
                <a:solidFill>
                  <a:srgbClr val="FFFFFF"/>
                </a:solidFill>
                <a:latin typeface="Calibri"/>
                <a:cs typeface="Calibri"/>
              </a:rPr>
              <a:t>AGE 67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040891" y="4197096"/>
            <a:ext cx="765175" cy="1183005"/>
          </a:xfrm>
          <a:prstGeom prst="rect">
            <a:avLst/>
          </a:prstGeom>
          <a:solidFill>
            <a:srgbClr val="774464"/>
          </a:solidFill>
        </p:spPr>
        <p:txBody>
          <a:bodyPr wrap="square" lIns="0" tIns="167640" rIns="0" bIns="0" rtlCol="0" vert="horz">
            <a:spAutoFit/>
          </a:bodyPr>
          <a:lstStyle/>
          <a:p>
            <a:pPr marL="296545" marR="203835" indent="-60960">
              <a:lnSpc>
                <a:spcPct val="110400"/>
              </a:lnSpc>
              <a:spcBef>
                <a:spcPts val="1320"/>
              </a:spcBef>
            </a:pPr>
            <a:r>
              <a:rPr dirty="0" sz="1450" spc="-25" b="1">
                <a:solidFill>
                  <a:srgbClr val="FFFFFF"/>
                </a:solidFill>
                <a:latin typeface="Calibri"/>
                <a:cs typeface="Calibri"/>
              </a:rPr>
              <a:t>AGE 62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4132629" y="4934158"/>
            <a:ext cx="180975" cy="4279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650" spc="-50" b="1">
                <a:solidFill>
                  <a:srgbClr val="774464"/>
                </a:solidFill>
                <a:latin typeface="Calibri"/>
                <a:cs typeface="Calibri"/>
              </a:rPr>
              <a:t>?</a:t>
            </a:r>
            <a:endParaRPr sz="265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6885281" y="4934158"/>
            <a:ext cx="180975" cy="4279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650" spc="-50" b="1">
                <a:solidFill>
                  <a:srgbClr val="774464"/>
                </a:solidFill>
                <a:latin typeface="Calibri"/>
                <a:cs typeface="Calibri"/>
              </a:rPr>
              <a:t>?</a:t>
            </a:r>
            <a:endParaRPr sz="2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62771" y="5917692"/>
            <a:ext cx="1085087" cy="464819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293624" y="3695192"/>
            <a:ext cx="7791450" cy="19951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45720">
              <a:lnSpc>
                <a:spcPct val="100600"/>
              </a:lnSpc>
              <a:spcBef>
                <a:spcPts val="90"/>
              </a:spcBef>
            </a:pPr>
            <a:r>
              <a:rPr dirty="0" sz="1150" spc="-25" b="1">
                <a:solidFill>
                  <a:srgbClr val="413F42"/>
                </a:solidFill>
                <a:latin typeface="Calibri"/>
                <a:cs typeface="Calibri"/>
              </a:rPr>
              <a:t>This </a:t>
            </a:r>
            <a:r>
              <a:rPr dirty="0" sz="1150" spc="-35" b="1">
                <a:solidFill>
                  <a:srgbClr val="413F42"/>
                </a:solidFill>
                <a:latin typeface="Calibri"/>
                <a:cs typeface="Calibri"/>
              </a:rPr>
              <a:t>presentation</a:t>
            </a:r>
            <a:r>
              <a:rPr dirty="0" sz="1150" spc="-25" b="1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150" spc="-10" b="1">
                <a:solidFill>
                  <a:srgbClr val="413F42"/>
                </a:solidFill>
                <a:latin typeface="Calibri"/>
                <a:cs typeface="Calibri"/>
              </a:rPr>
              <a:t>is </a:t>
            </a:r>
            <a:r>
              <a:rPr dirty="0" sz="1150" spc="-25" b="1">
                <a:solidFill>
                  <a:srgbClr val="413F42"/>
                </a:solidFill>
                <a:latin typeface="Calibri"/>
                <a:cs typeface="Calibri"/>
              </a:rPr>
              <a:t>for</a:t>
            </a:r>
            <a:r>
              <a:rPr dirty="0" sz="1150" spc="-30" b="1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150" spc="-40" b="1">
                <a:solidFill>
                  <a:srgbClr val="413F42"/>
                </a:solidFill>
                <a:latin typeface="Calibri"/>
                <a:cs typeface="Calibri"/>
              </a:rPr>
              <a:t>informational</a:t>
            </a:r>
            <a:r>
              <a:rPr dirty="0" sz="1150" spc="-25" b="1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150" spc="-10" b="1">
                <a:solidFill>
                  <a:srgbClr val="413F42"/>
                </a:solidFill>
                <a:latin typeface="Calibri"/>
                <a:cs typeface="Calibri"/>
              </a:rPr>
              <a:t>use</a:t>
            </a:r>
            <a:r>
              <a:rPr dirty="0" sz="1150" spc="-30" b="1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150" spc="-50" b="1">
                <a:solidFill>
                  <a:srgbClr val="413F42"/>
                </a:solidFill>
                <a:latin typeface="Calibri"/>
                <a:cs typeface="Calibri"/>
              </a:rPr>
              <a:t>only.</a:t>
            </a:r>
            <a:r>
              <a:rPr dirty="0" sz="1150" spc="-15" b="1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150" spc="-25" b="1">
                <a:solidFill>
                  <a:srgbClr val="413F42"/>
                </a:solidFill>
                <a:latin typeface="Calibri"/>
                <a:cs typeface="Calibri"/>
              </a:rPr>
              <a:t>MFS</a:t>
            </a:r>
            <a:r>
              <a:rPr dirty="0" sz="1150" spc="-45" b="1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150" spc="-10" b="1">
                <a:solidFill>
                  <a:srgbClr val="413F42"/>
                </a:solidFill>
                <a:latin typeface="Calibri"/>
                <a:cs typeface="Calibri"/>
              </a:rPr>
              <a:t>does</a:t>
            </a:r>
            <a:r>
              <a:rPr dirty="0" sz="1150" spc="-30" b="1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150" spc="-20" b="1">
                <a:solidFill>
                  <a:srgbClr val="413F42"/>
                </a:solidFill>
                <a:latin typeface="Calibri"/>
                <a:cs typeface="Calibri"/>
              </a:rPr>
              <a:t>not </a:t>
            </a:r>
            <a:r>
              <a:rPr dirty="0" sz="1150" spc="-35" b="1">
                <a:solidFill>
                  <a:srgbClr val="413F42"/>
                </a:solidFill>
                <a:latin typeface="Calibri"/>
                <a:cs typeface="Calibri"/>
              </a:rPr>
              <a:t>provide</a:t>
            </a:r>
            <a:r>
              <a:rPr dirty="0" sz="1150" spc="-30" b="1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150" spc="-35" b="1">
                <a:solidFill>
                  <a:srgbClr val="413F42"/>
                </a:solidFill>
                <a:latin typeface="Calibri"/>
                <a:cs typeface="Calibri"/>
              </a:rPr>
              <a:t>tax,</a:t>
            </a:r>
            <a:r>
              <a:rPr dirty="0" sz="1150" spc="-15" b="1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150" spc="-30" b="1">
                <a:solidFill>
                  <a:srgbClr val="413F42"/>
                </a:solidFill>
                <a:latin typeface="Calibri"/>
                <a:cs typeface="Calibri"/>
              </a:rPr>
              <a:t>legal,</a:t>
            </a:r>
            <a:r>
              <a:rPr dirty="0" sz="1150" spc="-15" b="1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150" spc="-30" b="1">
                <a:solidFill>
                  <a:srgbClr val="413F42"/>
                </a:solidFill>
                <a:latin typeface="Calibri"/>
                <a:cs typeface="Calibri"/>
              </a:rPr>
              <a:t>accounting</a:t>
            </a:r>
            <a:r>
              <a:rPr dirty="0" sz="1150" spc="-20" b="1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150" b="1">
                <a:solidFill>
                  <a:srgbClr val="413F42"/>
                </a:solidFill>
                <a:latin typeface="Calibri"/>
                <a:cs typeface="Calibri"/>
              </a:rPr>
              <a:t>or</a:t>
            </a:r>
            <a:r>
              <a:rPr dirty="0" sz="1150" spc="-15" b="1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150" spc="-25" b="1">
                <a:solidFill>
                  <a:srgbClr val="413F42"/>
                </a:solidFill>
                <a:latin typeface="Calibri"/>
                <a:cs typeface="Calibri"/>
              </a:rPr>
              <a:t>Social</a:t>
            </a:r>
            <a:r>
              <a:rPr dirty="0" sz="1150" spc="-35" b="1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150" spc="-25" b="1">
                <a:solidFill>
                  <a:srgbClr val="413F42"/>
                </a:solidFill>
                <a:latin typeface="Calibri"/>
                <a:cs typeface="Calibri"/>
              </a:rPr>
              <a:t>Security</a:t>
            </a:r>
            <a:r>
              <a:rPr dirty="0" sz="1150" spc="-30" b="1">
                <a:solidFill>
                  <a:srgbClr val="413F42"/>
                </a:solidFill>
                <a:latin typeface="Calibri"/>
                <a:cs typeface="Calibri"/>
              </a:rPr>
              <a:t> advice.</a:t>
            </a:r>
            <a:r>
              <a:rPr dirty="0" sz="1150" spc="-15" b="1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150" spc="-25" b="1">
                <a:solidFill>
                  <a:srgbClr val="413F42"/>
                </a:solidFill>
                <a:latin typeface="Calibri"/>
                <a:cs typeface="Calibri"/>
              </a:rPr>
              <a:t>Contact</a:t>
            </a:r>
            <a:r>
              <a:rPr dirty="0" sz="1150" spc="-20" b="1">
                <a:solidFill>
                  <a:srgbClr val="413F42"/>
                </a:solidFill>
                <a:latin typeface="Calibri"/>
                <a:cs typeface="Calibri"/>
              </a:rPr>
              <a:t> the</a:t>
            </a:r>
            <a:r>
              <a:rPr dirty="0" sz="1150" spc="-30" b="1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150" spc="-10" b="1">
                <a:solidFill>
                  <a:srgbClr val="413F42"/>
                </a:solidFill>
                <a:latin typeface="Calibri"/>
                <a:cs typeface="Calibri"/>
              </a:rPr>
              <a:t>Social </a:t>
            </a:r>
            <a:r>
              <a:rPr dirty="0" sz="1150" spc="-25" b="1">
                <a:solidFill>
                  <a:srgbClr val="413F42"/>
                </a:solidFill>
                <a:latin typeface="Calibri"/>
                <a:cs typeface="Calibri"/>
              </a:rPr>
              <a:t>Security </a:t>
            </a:r>
            <a:r>
              <a:rPr dirty="0" sz="1150" spc="-45" b="1">
                <a:solidFill>
                  <a:srgbClr val="413F42"/>
                </a:solidFill>
                <a:latin typeface="Calibri"/>
                <a:cs typeface="Calibri"/>
              </a:rPr>
              <a:t>Administration</a:t>
            </a:r>
            <a:r>
              <a:rPr dirty="0" sz="1150" spc="-35" b="1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150" spc="-20" b="1">
                <a:solidFill>
                  <a:srgbClr val="413F42"/>
                </a:solidFill>
                <a:latin typeface="Calibri"/>
                <a:cs typeface="Calibri"/>
              </a:rPr>
              <a:t>at</a:t>
            </a:r>
            <a:r>
              <a:rPr dirty="0" sz="1150" spc="-5" b="1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150" spc="-10" b="1">
                <a:solidFill>
                  <a:srgbClr val="413F42"/>
                </a:solidFill>
                <a:latin typeface="Calibri"/>
                <a:cs typeface="Calibri"/>
              </a:rPr>
              <a:t>1-800-772-</a:t>
            </a:r>
            <a:r>
              <a:rPr dirty="0" sz="1150" spc="-20" b="1">
                <a:solidFill>
                  <a:srgbClr val="413F42"/>
                </a:solidFill>
                <a:latin typeface="Calibri"/>
                <a:cs typeface="Calibri"/>
              </a:rPr>
              <a:t>1213</a:t>
            </a:r>
            <a:r>
              <a:rPr dirty="0" sz="1150" spc="-30" b="1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150" b="1">
                <a:solidFill>
                  <a:srgbClr val="413F42"/>
                </a:solidFill>
                <a:latin typeface="Calibri"/>
                <a:cs typeface="Calibri"/>
              </a:rPr>
              <a:t>or </a:t>
            </a:r>
            <a:r>
              <a:rPr dirty="0" sz="1150" spc="-55" b="1">
                <a:solidFill>
                  <a:srgbClr val="413F42"/>
                </a:solidFill>
                <a:latin typeface="Calibri"/>
                <a:cs typeface="Calibri"/>
                <a:hlinkClick r:id="rId3"/>
              </a:rPr>
              <a:t>www.ssa.gov</a:t>
            </a:r>
            <a:r>
              <a:rPr dirty="0" sz="1150" spc="-35" b="1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150" spc="-20" b="1">
                <a:solidFill>
                  <a:srgbClr val="413F42"/>
                </a:solidFill>
                <a:latin typeface="Calibri"/>
                <a:cs typeface="Calibri"/>
              </a:rPr>
              <a:t>to</a:t>
            </a:r>
            <a:r>
              <a:rPr dirty="0" sz="1150" spc="-10" b="1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150" spc="-30" b="1">
                <a:solidFill>
                  <a:srgbClr val="413F42"/>
                </a:solidFill>
                <a:latin typeface="Calibri"/>
                <a:cs typeface="Calibri"/>
              </a:rPr>
              <a:t>determine </a:t>
            </a:r>
            <a:r>
              <a:rPr dirty="0" sz="1150" spc="-10" b="1">
                <a:solidFill>
                  <a:srgbClr val="413F42"/>
                </a:solidFill>
                <a:latin typeface="Calibri"/>
                <a:cs typeface="Calibri"/>
              </a:rPr>
              <a:t>the</a:t>
            </a:r>
            <a:r>
              <a:rPr dirty="0" sz="1150" spc="-15" b="1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150" spc="-30" b="1">
                <a:solidFill>
                  <a:srgbClr val="413F42"/>
                </a:solidFill>
                <a:latin typeface="Calibri"/>
                <a:cs typeface="Calibri"/>
              </a:rPr>
              <a:t>benefits</a:t>
            </a:r>
            <a:r>
              <a:rPr dirty="0" sz="1150" spc="-25" b="1">
                <a:solidFill>
                  <a:srgbClr val="413F42"/>
                </a:solidFill>
                <a:latin typeface="Calibri"/>
                <a:cs typeface="Calibri"/>
              </a:rPr>
              <a:t> that</a:t>
            </a:r>
            <a:r>
              <a:rPr dirty="0" sz="1150" spc="-35" b="1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150" spc="-40" b="1">
                <a:solidFill>
                  <a:srgbClr val="413F42"/>
                </a:solidFill>
                <a:latin typeface="Calibri"/>
                <a:cs typeface="Calibri"/>
              </a:rPr>
              <a:t>may</a:t>
            </a:r>
            <a:r>
              <a:rPr dirty="0" sz="1150" spc="-25" b="1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150" b="1">
                <a:solidFill>
                  <a:srgbClr val="413F42"/>
                </a:solidFill>
                <a:latin typeface="Calibri"/>
                <a:cs typeface="Calibri"/>
              </a:rPr>
              <a:t>be </a:t>
            </a:r>
            <a:r>
              <a:rPr dirty="0" sz="1150" spc="-40" b="1">
                <a:solidFill>
                  <a:srgbClr val="413F42"/>
                </a:solidFill>
                <a:latin typeface="Calibri"/>
                <a:cs typeface="Calibri"/>
              </a:rPr>
              <a:t>available</a:t>
            </a:r>
            <a:r>
              <a:rPr dirty="0" sz="1150" spc="-30" b="1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150" spc="-20" b="1">
                <a:solidFill>
                  <a:srgbClr val="413F42"/>
                </a:solidFill>
                <a:latin typeface="Calibri"/>
                <a:cs typeface="Calibri"/>
              </a:rPr>
              <a:t>to</a:t>
            </a:r>
            <a:r>
              <a:rPr dirty="0" sz="1150" spc="-10" b="1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150" spc="-30" b="1">
                <a:solidFill>
                  <a:srgbClr val="413F42"/>
                </a:solidFill>
                <a:latin typeface="Calibri"/>
                <a:cs typeface="Calibri"/>
              </a:rPr>
              <a:t>participants</a:t>
            </a:r>
            <a:r>
              <a:rPr dirty="0" sz="1150" spc="-20" b="1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150" spc="-25" b="1">
                <a:solidFill>
                  <a:srgbClr val="413F42"/>
                </a:solidFill>
                <a:latin typeface="Calibri"/>
                <a:cs typeface="Calibri"/>
              </a:rPr>
              <a:t>and spouses.</a:t>
            </a:r>
            <a:r>
              <a:rPr dirty="0" sz="1150" spc="-15" b="1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150" spc="-35" b="1">
                <a:solidFill>
                  <a:srgbClr val="413F42"/>
                </a:solidFill>
                <a:latin typeface="Calibri"/>
                <a:cs typeface="Calibri"/>
              </a:rPr>
              <a:t>Participants</a:t>
            </a:r>
            <a:r>
              <a:rPr dirty="0" sz="1150" spc="-15" b="1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150" spc="-30" b="1">
                <a:solidFill>
                  <a:srgbClr val="413F42"/>
                </a:solidFill>
                <a:latin typeface="Calibri"/>
                <a:cs typeface="Calibri"/>
              </a:rPr>
              <a:t>should</a:t>
            </a:r>
            <a:r>
              <a:rPr dirty="0" sz="1150" spc="-35" b="1">
                <a:solidFill>
                  <a:srgbClr val="413F42"/>
                </a:solidFill>
                <a:latin typeface="Calibri"/>
                <a:cs typeface="Calibri"/>
              </a:rPr>
              <a:t> obtain </a:t>
            </a:r>
            <a:r>
              <a:rPr dirty="0" sz="1150" spc="-20" b="1">
                <a:solidFill>
                  <a:srgbClr val="413F42"/>
                </a:solidFill>
                <a:latin typeface="Calibri"/>
                <a:cs typeface="Calibri"/>
              </a:rPr>
              <a:t>and</a:t>
            </a:r>
            <a:r>
              <a:rPr dirty="0" sz="1150" spc="-25" b="1">
                <a:solidFill>
                  <a:srgbClr val="413F42"/>
                </a:solidFill>
                <a:latin typeface="Calibri"/>
                <a:cs typeface="Calibri"/>
              </a:rPr>
              <a:t> speak</a:t>
            </a:r>
            <a:r>
              <a:rPr dirty="0" sz="1150" spc="-30" b="1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150" spc="-35" b="1">
                <a:solidFill>
                  <a:srgbClr val="413F42"/>
                </a:solidFill>
                <a:latin typeface="Calibri"/>
                <a:cs typeface="Calibri"/>
              </a:rPr>
              <a:t>with</a:t>
            </a:r>
            <a:r>
              <a:rPr dirty="0" sz="1150" spc="-25" b="1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150" b="1">
                <a:solidFill>
                  <a:srgbClr val="413F42"/>
                </a:solidFill>
                <a:latin typeface="Calibri"/>
                <a:cs typeface="Calibri"/>
              </a:rPr>
              <a:t>an</a:t>
            </a:r>
            <a:r>
              <a:rPr dirty="0" sz="1150" spc="-5" b="1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150" spc="-40" b="1">
                <a:solidFill>
                  <a:srgbClr val="413F42"/>
                </a:solidFill>
                <a:latin typeface="Calibri"/>
                <a:cs typeface="Calibri"/>
              </a:rPr>
              <a:t>investment</a:t>
            </a:r>
            <a:r>
              <a:rPr dirty="0" sz="1150" spc="-35" b="1">
                <a:solidFill>
                  <a:srgbClr val="413F42"/>
                </a:solidFill>
                <a:latin typeface="Calibri"/>
                <a:cs typeface="Calibri"/>
              </a:rPr>
              <a:t> professional regarding </a:t>
            </a:r>
            <a:r>
              <a:rPr dirty="0" sz="1150" spc="-45" b="1">
                <a:solidFill>
                  <a:srgbClr val="413F42"/>
                </a:solidFill>
                <a:latin typeface="Calibri"/>
                <a:cs typeface="Calibri"/>
              </a:rPr>
              <a:t>tax</a:t>
            </a:r>
            <a:r>
              <a:rPr dirty="0" sz="1150" spc="-15" b="1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150" spc="-10" b="1">
                <a:solidFill>
                  <a:srgbClr val="413F42"/>
                </a:solidFill>
                <a:latin typeface="Calibri"/>
                <a:cs typeface="Calibri"/>
              </a:rPr>
              <a:t>and</a:t>
            </a:r>
            <a:r>
              <a:rPr dirty="0" sz="1150" spc="-5" b="1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150" spc="-30" b="1">
                <a:solidFill>
                  <a:srgbClr val="413F42"/>
                </a:solidFill>
                <a:latin typeface="Calibri"/>
                <a:cs typeface="Calibri"/>
              </a:rPr>
              <a:t>legal</a:t>
            </a:r>
            <a:r>
              <a:rPr dirty="0" sz="1150" spc="-25" b="1">
                <a:solidFill>
                  <a:srgbClr val="413F42"/>
                </a:solidFill>
                <a:latin typeface="Calibri"/>
                <a:cs typeface="Calibri"/>
              </a:rPr>
              <a:t> advice</a:t>
            </a:r>
            <a:r>
              <a:rPr dirty="0" sz="1150" spc="-30" b="1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150" spc="-20" b="1">
                <a:solidFill>
                  <a:srgbClr val="413F42"/>
                </a:solidFill>
                <a:latin typeface="Calibri"/>
                <a:cs typeface="Calibri"/>
              </a:rPr>
              <a:t>based </a:t>
            </a:r>
            <a:r>
              <a:rPr dirty="0" sz="1150" spc="-10" b="1">
                <a:solidFill>
                  <a:srgbClr val="413F42"/>
                </a:solidFill>
                <a:latin typeface="Calibri"/>
                <a:cs typeface="Calibri"/>
              </a:rPr>
              <a:t>on</a:t>
            </a:r>
            <a:r>
              <a:rPr dirty="0" sz="1150" spc="-25" b="1">
                <a:solidFill>
                  <a:srgbClr val="413F42"/>
                </a:solidFill>
                <a:latin typeface="Calibri"/>
                <a:cs typeface="Calibri"/>
              </a:rPr>
              <a:t> their</a:t>
            </a:r>
            <a:r>
              <a:rPr dirty="0" sz="1150" spc="-10" b="1">
                <a:solidFill>
                  <a:srgbClr val="413F42"/>
                </a:solidFill>
                <a:latin typeface="Calibri"/>
                <a:cs typeface="Calibri"/>
              </a:rPr>
              <a:t> particular circumstances.</a:t>
            </a:r>
            <a:endParaRPr sz="1150">
              <a:latin typeface="Calibri"/>
              <a:cs typeface="Calibri"/>
            </a:endParaRPr>
          </a:p>
          <a:p>
            <a:pPr marL="12700" marR="180340">
              <a:lnSpc>
                <a:spcPct val="100400"/>
              </a:lnSpc>
              <a:spcBef>
                <a:spcPts val="825"/>
              </a:spcBef>
            </a:pPr>
            <a:r>
              <a:rPr dirty="0" sz="1150" spc="-20" b="1">
                <a:solidFill>
                  <a:srgbClr val="413F42"/>
                </a:solidFill>
                <a:latin typeface="Calibri"/>
                <a:cs typeface="Calibri"/>
              </a:rPr>
              <a:t>MFS</a:t>
            </a:r>
            <a:r>
              <a:rPr dirty="0" sz="1150" spc="-15" b="1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150" spc="-20" b="1">
                <a:solidFill>
                  <a:srgbClr val="413F42"/>
                </a:solidFill>
                <a:latin typeface="Calibri"/>
                <a:cs typeface="Calibri"/>
              </a:rPr>
              <a:t>Fund</a:t>
            </a:r>
            <a:r>
              <a:rPr dirty="0" sz="1150" spc="-40" b="1">
                <a:solidFill>
                  <a:srgbClr val="413F42"/>
                </a:solidFill>
                <a:latin typeface="Calibri"/>
                <a:cs typeface="Calibri"/>
              </a:rPr>
              <a:t> Distributors,</a:t>
            </a:r>
            <a:r>
              <a:rPr dirty="0" sz="1150" spc="-15" b="1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150" spc="-10" b="1">
                <a:solidFill>
                  <a:srgbClr val="413F42"/>
                </a:solidFill>
                <a:latin typeface="Calibri"/>
                <a:cs typeface="Calibri"/>
              </a:rPr>
              <a:t>Inc.</a:t>
            </a:r>
            <a:r>
              <a:rPr dirty="0" sz="1150" spc="-15" b="1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150" spc="-40" b="1">
                <a:solidFill>
                  <a:srgbClr val="413F42"/>
                </a:solidFill>
                <a:latin typeface="Calibri"/>
                <a:cs typeface="Calibri"/>
              </a:rPr>
              <a:t>may</a:t>
            </a:r>
            <a:r>
              <a:rPr dirty="0" sz="1150" spc="-35" b="1">
                <a:solidFill>
                  <a:srgbClr val="413F42"/>
                </a:solidFill>
                <a:latin typeface="Calibri"/>
                <a:cs typeface="Calibri"/>
              </a:rPr>
              <a:t> have</a:t>
            </a:r>
            <a:r>
              <a:rPr dirty="0" sz="1150" spc="-45" b="1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150" spc="-30" b="1">
                <a:solidFill>
                  <a:srgbClr val="413F42"/>
                </a:solidFill>
                <a:latin typeface="Calibri"/>
                <a:cs typeface="Calibri"/>
              </a:rPr>
              <a:t>sponsored</a:t>
            </a:r>
            <a:r>
              <a:rPr dirty="0" sz="1150" spc="-35" b="1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150" spc="-25" b="1">
                <a:solidFill>
                  <a:srgbClr val="413F42"/>
                </a:solidFill>
                <a:latin typeface="Calibri"/>
                <a:cs typeface="Calibri"/>
              </a:rPr>
              <a:t>this</a:t>
            </a:r>
            <a:r>
              <a:rPr dirty="0" sz="1150" spc="-30" b="1">
                <a:solidFill>
                  <a:srgbClr val="413F42"/>
                </a:solidFill>
                <a:latin typeface="Calibri"/>
                <a:cs typeface="Calibri"/>
              </a:rPr>
              <a:t> seminar</a:t>
            </a:r>
            <a:r>
              <a:rPr dirty="0" sz="1150" spc="-35" b="1">
                <a:solidFill>
                  <a:srgbClr val="413F42"/>
                </a:solidFill>
                <a:latin typeface="Calibri"/>
                <a:cs typeface="Calibri"/>
              </a:rPr>
              <a:t> by</a:t>
            </a:r>
            <a:r>
              <a:rPr dirty="0" sz="1150" spc="-15" b="1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150" spc="-35" b="1">
                <a:solidFill>
                  <a:srgbClr val="413F42"/>
                </a:solidFill>
                <a:latin typeface="Calibri"/>
                <a:cs typeface="Calibri"/>
              </a:rPr>
              <a:t>paying</a:t>
            </a:r>
            <a:r>
              <a:rPr dirty="0" sz="1150" spc="-20" b="1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150" spc="-25" b="1">
                <a:solidFill>
                  <a:srgbClr val="413F42"/>
                </a:solidFill>
                <a:latin typeface="Calibri"/>
                <a:cs typeface="Calibri"/>
              </a:rPr>
              <a:t>for</a:t>
            </a:r>
            <a:r>
              <a:rPr dirty="0" sz="1150" spc="-30" b="1">
                <a:solidFill>
                  <a:srgbClr val="413F42"/>
                </a:solidFill>
                <a:latin typeface="Calibri"/>
                <a:cs typeface="Calibri"/>
              </a:rPr>
              <a:t> all</a:t>
            </a:r>
            <a:r>
              <a:rPr dirty="0" sz="1150" spc="-15" b="1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150" b="1">
                <a:solidFill>
                  <a:srgbClr val="413F42"/>
                </a:solidFill>
                <a:latin typeface="Calibri"/>
                <a:cs typeface="Calibri"/>
              </a:rPr>
              <a:t>or</a:t>
            </a:r>
            <a:r>
              <a:rPr dirty="0" sz="1150" spc="-15" b="1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150" b="1">
                <a:solidFill>
                  <a:srgbClr val="413F42"/>
                </a:solidFill>
                <a:latin typeface="Calibri"/>
                <a:cs typeface="Calibri"/>
              </a:rPr>
              <a:t>a</a:t>
            </a:r>
            <a:r>
              <a:rPr dirty="0" sz="1150" spc="15" b="1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150" spc="-30" b="1">
                <a:solidFill>
                  <a:srgbClr val="413F42"/>
                </a:solidFill>
                <a:latin typeface="Calibri"/>
                <a:cs typeface="Calibri"/>
              </a:rPr>
              <a:t>portion</a:t>
            </a:r>
            <a:r>
              <a:rPr dirty="0" sz="1150" spc="-40" b="1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150" spc="-10" b="1">
                <a:solidFill>
                  <a:srgbClr val="413F42"/>
                </a:solidFill>
                <a:latin typeface="Calibri"/>
                <a:cs typeface="Calibri"/>
              </a:rPr>
              <a:t>of</a:t>
            </a:r>
            <a:r>
              <a:rPr dirty="0" sz="1150" spc="-20" b="1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150" spc="-10" b="1">
                <a:solidFill>
                  <a:srgbClr val="413F42"/>
                </a:solidFill>
                <a:latin typeface="Calibri"/>
                <a:cs typeface="Calibri"/>
              </a:rPr>
              <a:t>the</a:t>
            </a:r>
            <a:r>
              <a:rPr dirty="0" sz="1150" spc="-15" b="1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150" spc="-30" b="1">
                <a:solidFill>
                  <a:srgbClr val="413F42"/>
                </a:solidFill>
                <a:latin typeface="Calibri"/>
                <a:cs typeface="Calibri"/>
              </a:rPr>
              <a:t>associated</a:t>
            </a:r>
            <a:r>
              <a:rPr dirty="0" sz="1150" spc="-35" b="1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150" spc="-25" b="1">
                <a:solidFill>
                  <a:srgbClr val="413F42"/>
                </a:solidFill>
                <a:latin typeface="Calibri"/>
                <a:cs typeface="Calibri"/>
              </a:rPr>
              <a:t>costs.</a:t>
            </a:r>
            <a:r>
              <a:rPr dirty="0" sz="1150" spc="-35" b="1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150" spc="-10" b="1">
                <a:solidFill>
                  <a:srgbClr val="413F42"/>
                </a:solidFill>
                <a:latin typeface="Calibri"/>
                <a:cs typeface="Calibri"/>
              </a:rPr>
              <a:t>Such</a:t>
            </a:r>
            <a:r>
              <a:rPr dirty="0" sz="1150" spc="-35" b="1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150" spc="-10" b="1">
                <a:solidFill>
                  <a:srgbClr val="413F42"/>
                </a:solidFill>
                <a:latin typeface="Calibri"/>
                <a:cs typeface="Calibri"/>
              </a:rPr>
              <a:t>sponsorship </a:t>
            </a:r>
            <a:r>
              <a:rPr dirty="0" sz="1150" spc="-40" b="1">
                <a:solidFill>
                  <a:srgbClr val="413F42"/>
                </a:solidFill>
                <a:latin typeface="Calibri"/>
                <a:cs typeface="Calibri"/>
              </a:rPr>
              <a:t>may</a:t>
            </a:r>
            <a:r>
              <a:rPr dirty="0" sz="1150" spc="-25" b="1">
                <a:solidFill>
                  <a:srgbClr val="413F42"/>
                </a:solidFill>
                <a:latin typeface="Calibri"/>
                <a:cs typeface="Calibri"/>
              </a:rPr>
              <a:t> create</a:t>
            </a:r>
            <a:r>
              <a:rPr dirty="0" sz="1150" spc="-45" b="1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150" b="1">
                <a:solidFill>
                  <a:srgbClr val="413F42"/>
                </a:solidFill>
                <a:latin typeface="Calibri"/>
                <a:cs typeface="Calibri"/>
              </a:rPr>
              <a:t>a</a:t>
            </a:r>
            <a:r>
              <a:rPr dirty="0" sz="1150" spc="15" b="1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150" spc="-25" b="1">
                <a:solidFill>
                  <a:srgbClr val="413F42"/>
                </a:solidFill>
                <a:latin typeface="Calibri"/>
                <a:cs typeface="Calibri"/>
              </a:rPr>
              <a:t>conflict</a:t>
            </a:r>
            <a:r>
              <a:rPr dirty="0" sz="1150" spc="-20" b="1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150" spc="-10" b="1">
                <a:solidFill>
                  <a:srgbClr val="413F42"/>
                </a:solidFill>
                <a:latin typeface="Calibri"/>
                <a:cs typeface="Calibri"/>
              </a:rPr>
              <a:t>of</a:t>
            </a:r>
            <a:r>
              <a:rPr dirty="0" sz="1150" spc="-20" b="1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150" spc="-35" b="1">
                <a:solidFill>
                  <a:srgbClr val="413F42"/>
                </a:solidFill>
                <a:latin typeface="Calibri"/>
                <a:cs typeface="Calibri"/>
              </a:rPr>
              <a:t>interest </a:t>
            </a:r>
            <a:r>
              <a:rPr dirty="0" sz="1150" spc="-10" b="1">
                <a:solidFill>
                  <a:srgbClr val="413F42"/>
                </a:solidFill>
                <a:latin typeface="Calibri"/>
                <a:cs typeface="Calibri"/>
              </a:rPr>
              <a:t>to</a:t>
            </a:r>
            <a:r>
              <a:rPr dirty="0" sz="1150" b="1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150" spc="-10" b="1">
                <a:solidFill>
                  <a:srgbClr val="413F42"/>
                </a:solidFill>
                <a:latin typeface="Calibri"/>
                <a:cs typeface="Calibri"/>
              </a:rPr>
              <a:t>the </a:t>
            </a:r>
            <a:r>
              <a:rPr dirty="0" sz="1150" spc="-35" b="1">
                <a:solidFill>
                  <a:srgbClr val="413F42"/>
                </a:solidFill>
                <a:latin typeface="Calibri"/>
                <a:cs typeface="Calibri"/>
              </a:rPr>
              <a:t>extent</a:t>
            </a:r>
            <a:r>
              <a:rPr dirty="0" sz="1150" spc="-20" b="1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150" spc="-35" b="1">
                <a:solidFill>
                  <a:srgbClr val="413F42"/>
                </a:solidFill>
                <a:latin typeface="Calibri"/>
                <a:cs typeface="Calibri"/>
              </a:rPr>
              <a:t>that</a:t>
            </a:r>
            <a:r>
              <a:rPr dirty="0" sz="1150" spc="-20" b="1">
                <a:solidFill>
                  <a:srgbClr val="413F42"/>
                </a:solidFill>
                <a:latin typeface="Calibri"/>
                <a:cs typeface="Calibri"/>
              </a:rPr>
              <a:t> the</a:t>
            </a:r>
            <a:r>
              <a:rPr dirty="0" sz="1150" spc="-40" b="1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150" spc="-35" b="1">
                <a:solidFill>
                  <a:srgbClr val="413F42"/>
                </a:solidFill>
                <a:latin typeface="Calibri"/>
                <a:cs typeface="Calibri"/>
              </a:rPr>
              <a:t>broker</a:t>
            </a:r>
            <a:r>
              <a:rPr dirty="0" sz="1150" spc="-15" b="1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150" spc="-30" b="1">
                <a:solidFill>
                  <a:srgbClr val="413F42"/>
                </a:solidFill>
                <a:latin typeface="Calibri"/>
                <a:cs typeface="Calibri"/>
              </a:rPr>
              <a:t>dealer's financial</a:t>
            </a:r>
            <a:r>
              <a:rPr dirty="0" sz="1150" spc="-25" b="1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150" spc="-30" b="1">
                <a:solidFill>
                  <a:srgbClr val="413F42"/>
                </a:solidFill>
                <a:latin typeface="Calibri"/>
                <a:cs typeface="Calibri"/>
              </a:rPr>
              <a:t>advisor</a:t>
            </a:r>
            <a:r>
              <a:rPr dirty="0" sz="1150" spc="-15" b="1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150" spc="-30" b="1">
                <a:solidFill>
                  <a:srgbClr val="413F42"/>
                </a:solidFill>
                <a:latin typeface="Calibri"/>
                <a:cs typeface="Calibri"/>
              </a:rPr>
              <a:t>considers </a:t>
            </a:r>
            <a:r>
              <a:rPr dirty="0" sz="1150" spc="-20" b="1">
                <a:solidFill>
                  <a:srgbClr val="413F42"/>
                </a:solidFill>
                <a:latin typeface="Calibri"/>
                <a:cs typeface="Calibri"/>
              </a:rPr>
              <a:t>the</a:t>
            </a:r>
            <a:r>
              <a:rPr dirty="0" sz="1150" spc="-30" b="1">
                <a:solidFill>
                  <a:srgbClr val="413F42"/>
                </a:solidFill>
                <a:latin typeface="Calibri"/>
                <a:cs typeface="Calibri"/>
              </a:rPr>
              <a:t> sponsorship</a:t>
            </a:r>
            <a:r>
              <a:rPr dirty="0" sz="1150" spc="-25" b="1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150" spc="-30" b="1">
                <a:solidFill>
                  <a:srgbClr val="413F42"/>
                </a:solidFill>
                <a:latin typeface="Calibri"/>
                <a:cs typeface="Calibri"/>
              </a:rPr>
              <a:t>when</a:t>
            </a:r>
            <a:r>
              <a:rPr dirty="0" sz="1150" spc="-25" b="1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150" spc="-10" b="1">
                <a:solidFill>
                  <a:srgbClr val="413F42"/>
                </a:solidFill>
                <a:latin typeface="Calibri"/>
                <a:cs typeface="Calibri"/>
              </a:rPr>
              <a:t>rendering </a:t>
            </a:r>
            <a:r>
              <a:rPr dirty="0" sz="1150" spc="-25" b="1">
                <a:solidFill>
                  <a:srgbClr val="413F42"/>
                </a:solidFill>
                <a:latin typeface="Calibri"/>
                <a:cs typeface="Calibri"/>
              </a:rPr>
              <a:t>advice</a:t>
            </a:r>
            <a:r>
              <a:rPr dirty="0" sz="1150" spc="-45" b="1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150" spc="-20" b="1">
                <a:solidFill>
                  <a:srgbClr val="413F42"/>
                </a:solidFill>
                <a:latin typeface="Calibri"/>
                <a:cs typeface="Calibri"/>
              </a:rPr>
              <a:t>to</a:t>
            </a:r>
            <a:r>
              <a:rPr dirty="0" sz="1150" spc="-25" b="1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150" spc="-10" b="1">
                <a:solidFill>
                  <a:srgbClr val="413F42"/>
                </a:solidFill>
                <a:latin typeface="Calibri"/>
                <a:cs typeface="Calibri"/>
              </a:rPr>
              <a:t>customers.</a:t>
            </a:r>
            <a:endParaRPr sz="1150">
              <a:latin typeface="Calibri"/>
              <a:cs typeface="Calibri"/>
            </a:endParaRPr>
          </a:p>
          <a:p>
            <a:pPr marL="12700" marR="5080">
              <a:lnSpc>
                <a:spcPct val="100400"/>
              </a:lnSpc>
              <a:spcBef>
                <a:spcPts val="819"/>
              </a:spcBef>
            </a:pPr>
            <a:r>
              <a:rPr dirty="0" sz="1150" spc="-20" b="1">
                <a:solidFill>
                  <a:srgbClr val="413F42"/>
                </a:solidFill>
                <a:latin typeface="Calibri"/>
                <a:cs typeface="Calibri"/>
              </a:rPr>
              <a:t>The</a:t>
            </a:r>
            <a:r>
              <a:rPr dirty="0" sz="1150" spc="-45" b="1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150" spc="-40" b="1">
                <a:solidFill>
                  <a:srgbClr val="413F42"/>
                </a:solidFill>
                <a:latin typeface="Calibri"/>
                <a:cs typeface="Calibri"/>
              </a:rPr>
              <a:t>views</a:t>
            </a:r>
            <a:r>
              <a:rPr dirty="0" sz="1150" spc="-30" b="1">
                <a:solidFill>
                  <a:srgbClr val="413F42"/>
                </a:solidFill>
                <a:latin typeface="Calibri"/>
                <a:cs typeface="Calibri"/>
              </a:rPr>
              <a:t> expressed</a:t>
            </a:r>
            <a:r>
              <a:rPr dirty="0" sz="1150" spc="-40" b="1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150" spc="-10" b="1">
                <a:solidFill>
                  <a:srgbClr val="413F42"/>
                </a:solidFill>
                <a:latin typeface="Calibri"/>
                <a:cs typeface="Calibri"/>
              </a:rPr>
              <a:t>in</a:t>
            </a:r>
            <a:r>
              <a:rPr dirty="0" sz="1150" spc="-20" b="1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150" spc="-25" b="1">
                <a:solidFill>
                  <a:srgbClr val="413F42"/>
                </a:solidFill>
                <a:latin typeface="Calibri"/>
                <a:cs typeface="Calibri"/>
              </a:rPr>
              <a:t>this</a:t>
            </a:r>
            <a:r>
              <a:rPr dirty="0" sz="1150" spc="-20" b="1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150" spc="-35" b="1">
                <a:solidFill>
                  <a:srgbClr val="413F42"/>
                </a:solidFill>
                <a:latin typeface="Calibri"/>
                <a:cs typeface="Calibri"/>
              </a:rPr>
              <a:t>presentation</a:t>
            </a:r>
            <a:r>
              <a:rPr dirty="0" sz="1150" spc="-50" b="1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150" spc="-20" b="1">
                <a:solidFill>
                  <a:srgbClr val="413F42"/>
                </a:solidFill>
                <a:latin typeface="Calibri"/>
                <a:cs typeface="Calibri"/>
              </a:rPr>
              <a:t>are</a:t>
            </a:r>
            <a:r>
              <a:rPr dirty="0" sz="1150" spc="-40" b="1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150" spc="-25" b="1">
                <a:solidFill>
                  <a:srgbClr val="413F42"/>
                </a:solidFill>
                <a:latin typeface="Calibri"/>
                <a:cs typeface="Calibri"/>
              </a:rPr>
              <a:t>those</a:t>
            </a:r>
            <a:r>
              <a:rPr dirty="0" sz="1150" spc="-55" b="1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150" b="1">
                <a:solidFill>
                  <a:srgbClr val="413F42"/>
                </a:solidFill>
                <a:latin typeface="Calibri"/>
                <a:cs typeface="Calibri"/>
              </a:rPr>
              <a:t>of</a:t>
            </a:r>
            <a:r>
              <a:rPr dirty="0" sz="1150" spc="-20" b="1">
                <a:solidFill>
                  <a:srgbClr val="413F42"/>
                </a:solidFill>
                <a:latin typeface="Calibri"/>
                <a:cs typeface="Calibri"/>
              </a:rPr>
              <a:t> MFS</a:t>
            </a:r>
            <a:r>
              <a:rPr dirty="0" sz="1150" spc="-55" b="1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150" spc="-10" b="1">
                <a:solidFill>
                  <a:srgbClr val="413F42"/>
                </a:solidFill>
                <a:latin typeface="Calibri"/>
                <a:cs typeface="Calibri"/>
              </a:rPr>
              <a:t>and</a:t>
            </a:r>
            <a:r>
              <a:rPr dirty="0" sz="1150" spc="-20" b="1">
                <a:solidFill>
                  <a:srgbClr val="413F42"/>
                </a:solidFill>
                <a:latin typeface="Calibri"/>
                <a:cs typeface="Calibri"/>
              </a:rPr>
              <a:t> are</a:t>
            </a:r>
            <a:r>
              <a:rPr dirty="0" sz="1150" spc="-40" b="1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150" spc="-20" b="1">
                <a:solidFill>
                  <a:srgbClr val="413F42"/>
                </a:solidFill>
                <a:latin typeface="Calibri"/>
                <a:cs typeface="Calibri"/>
              </a:rPr>
              <a:t>subject</a:t>
            </a:r>
            <a:r>
              <a:rPr dirty="0" sz="1150" spc="-50" b="1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150" b="1">
                <a:solidFill>
                  <a:srgbClr val="413F42"/>
                </a:solidFill>
                <a:latin typeface="Calibri"/>
                <a:cs typeface="Calibri"/>
              </a:rPr>
              <a:t>to</a:t>
            </a:r>
            <a:r>
              <a:rPr dirty="0" sz="1150" spc="-10" b="1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150" spc="-20" b="1">
                <a:solidFill>
                  <a:srgbClr val="413F42"/>
                </a:solidFill>
                <a:latin typeface="Calibri"/>
                <a:cs typeface="Calibri"/>
              </a:rPr>
              <a:t>change</a:t>
            </a:r>
            <a:r>
              <a:rPr dirty="0" sz="1150" spc="-50" b="1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150" spc="-10" b="1">
                <a:solidFill>
                  <a:srgbClr val="413F42"/>
                </a:solidFill>
                <a:latin typeface="Calibri"/>
                <a:cs typeface="Calibri"/>
              </a:rPr>
              <a:t>at</a:t>
            </a:r>
            <a:r>
              <a:rPr dirty="0" sz="1150" spc="-15" b="1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150" spc="-35" b="1">
                <a:solidFill>
                  <a:srgbClr val="413F42"/>
                </a:solidFill>
                <a:latin typeface="Calibri"/>
                <a:cs typeface="Calibri"/>
              </a:rPr>
              <a:t>any</a:t>
            </a:r>
            <a:r>
              <a:rPr dirty="0" sz="1150" spc="-45" b="1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150" spc="-30" b="1">
                <a:solidFill>
                  <a:srgbClr val="413F42"/>
                </a:solidFill>
                <a:latin typeface="Calibri"/>
                <a:cs typeface="Calibri"/>
              </a:rPr>
              <a:t>time.</a:t>
            </a:r>
            <a:r>
              <a:rPr dirty="0" sz="1150" spc="-45" b="1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150" spc="-20" b="1">
                <a:solidFill>
                  <a:srgbClr val="413F42"/>
                </a:solidFill>
                <a:latin typeface="Calibri"/>
                <a:cs typeface="Calibri"/>
              </a:rPr>
              <a:t>These</a:t>
            </a:r>
            <a:r>
              <a:rPr dirty="0" sz="1150" spc="-40" b="1">
                <a:solidFill>
                  <a:srgbClr val="413F42"/>
                </a:solidFill>
                <a:latin typeface="Calibri"/>
                <a:cs typeface="Calibri"/>
              </a:rPr>
              <a:t> views</a:t>
            </a:r>
            <a:r>
              <a:rPr dirty="0" sz="1150" spc="-30" b="1">
                <a:solidFill>
                  <a:srgbClr val="413F42"/>
                </a:solidFill>
                <a:latin typeface="Calibri"/>
                <a:cs typeface="Calibri"/>
              </a:rPr>
              <a:t> should</a:t>
            </a:r>
            <a:r>
              <a:rPr dirty="0" sz="1150" spc="-40" b="1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150" spc="-20" b="1">
                <a:solidFill>
                  <a:srgbClr val="413F42"/>
                </a:solidFill>
                <a:latin typeface="Calibri"/>
                <a:cs typeface="Calibri"/>
              </a:rPr>
              <a:t>not</a:t>
            </a:r>
            <a:r>
              <a:rPr dirty="0" sz="1150" spc="-45" b="1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150" b="1">
                <a:solidFill>
                  <a:srgbClr val="413F42"/>
                </a:solidFill>
                <a:latin typeface="Calibri"/>
                <a:cs typeface="Calibri"/>
              </a:rPr>
              <a:t>be</a:t>
            </a:r>
            <a:r>
              <a:rPr dirty="0" sz="1150" spc="-20" b="1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150" spc="-10" b="1">
                <a:solidFill>
                  <a:srgbClr val="413F42"/>
                </a:solidFill>
                <a:latin typeface="Calibri"/>
                <a:cs typeface="Calibri"/>
              </a:rPr>
              <a:t>relied</a:t>
            </a:r>
            <a:r>
              <a:rPr dirty="0" sz="1150" spc="500" b="1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150" spc="-25" b="1">
                <a:solidFill>
                  <a:srgbClr val="413F42"/>
                </a:solidFill>
                <a:latin typeface="Calibri"/>
                <a:cs typeface="Calibri"/>
              </a:rPr>
              <a:t>upon</a:t>
            </a:r>
            <a:r>
              <a:rPr dirty="0" sz="1150" spc="-45" b="1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150" b="1">
                <a:solidFill>
                  <a:srgbClr val="413F42"/>
                </a:solidFill>
                <a:latin typeface="Calibri"/>
                <a:cs typeface="Calibri"/>
              </a:rPr>
              <a:t>as</a:t>
            </a:r>
            <a:r>
              <a:rPr dirty="0" sz="1150" spc="-5" b="1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150" spc="-40" b="1">
                <a:solidFill>
                  <a:srgbClr val="413F42"/>
                </a:solidFill>
                <a:latin typeface="Calibri"/>
                <a:cs typeface="Calibri"/>
              </a:rPr>
              <a:t>investment</a:t>
            </a:r>
            <a:r>
              <a:rPr dirty="0" sz="1150" spc="-25" b="1">
                <a:solidFill>
                  <a:srgbClr val="413F42"/>
                </a:solidFill>
                <a:latin typeface="Calibri"/>
                <a:cs typeface="Calibri"/>
              </a:rPr>
              <a:t> advice, </a:t>
            </a:r>
            <a:r>
              <a:rPr dirty="0" sz="1150" b="1">
                <a:solidFill>
                  <a:srgbClr val="413F42"/>
                </a:solidFill>
                <a:latin typeface="Calibri"/>
                <a:cs typeface="Calibri"/>
              </a:rPr>
              <a:t>as</a:t>
            </a:r>
            <a:r>
              <a:rPr dirty="0" sz="1150" spc="-15" b="1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150" spc="-25" b="1">
                <a:solidFill>
                  <a:srgbClr val="413F42"/>
                </a:solidFill>
                <a:latin typeface="Calibri"/>
                <a:cs typeface="Calibri"/>
              </a:rPr>
              <a:t>securities</a:t>
            </a:r>
            <a:r>
              <a:rPr dirty="0" sz="1150" spc="-40" b="1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150" spc="-35" b="1">
                <a:solidFill>
                  <a:srgbClr val="413F42"/>
                </a:solidFill>
                <a:latin typeface="Calibri"/>
                <a:cs typeface="Calibri"/>
              </a:rPr>
              <a:t>recommendations,</a:t>
            </a:r>
            <a:r>
              <a:rPr dirty="0" sz="1150" spc="-25" b="1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150" b="1">
                <a:solidFill>
                  <a:srgbClr val="413F42"/>
                </a:solidFill>
                <a:latin typeface="Calibri"/>
                <a:cs typeface="Calibri"/>
              </a:rPr>
              <a:t>or</a:t>
            </a:r>
            <a:r>
              <a:rPr dirty="0" sz="1150" spc="-20" b="1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150" b="1">
                <a:solidFill>
                  <a:srgbClr val="413F42"/>
                </a:solidFill>
                <a:latin typeface="Calibri"/>
                <a:cs typeface="Calibri"/>
              </a:rPr>
              <a:t>as</a:t>
            </a:r>
            <a:r>
              <a:rPr dirty="0" sz="1150" spc="-20" b="1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150" b="1">
                <a:solidFill>
                  <a:srgbClr val="413F42"/>
                </a:solidFill>
                <a:latin typeface="Calibri"/>
                <a:cs typeface="Calibri"/>
              </a:rPr>
              <a:t>an</a:t>
            </a:r>
            <a:r>
              <a:rPr dirty="0" sz="1150" spc="-5" b="1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150" spc="-35" b="1">
                <a:solidFill>
                  <a:srgbClr val="413F42"/>
                </a:solidFill>
                <a:latin typeface="Calibri"/>
                <a:cs typeface="Calibri"/>
              </a:rPr>
              <a:t>indication</a:t>
            </a:r>
            <a:r>
              <a:rPr dirty="0" sz="1150" spc="-55" b="1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150" b="1">
                <a:solidFill>
                  <a:srgbClr val="413F42"/>
                </a:solidFill>
                <a:latin typeface="Calibri"/>
                <a:cs typeface="Calibri"/>
              </a:rPr>
              <a:t>of</a:t>
            </a:r>
            <a:r>
              <a:rPr dirty="0" sz="1150" spc="-20" b="1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150" spc="-35" b="1">
                <a:solidFill>
                  <a:srgbClr val="413F42"/>
                </a:solidFill>
                <a:latin typeface="Calibri"/>
                <a:cs typeface="Calibri"/>
              </a:rPr>
              <a:t>trading</a:t>
            </a:r>
            <a:r>
              <a:rPr dirty="0" sz="1150" spc="-25" b="1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150" spc="-35" b="1">
                <a:solidFill>
                  <a:srgbClr val="413F42"/>
                </a:solidFill>
                <a:latin typeface="Calibri"/>
                <a:cs typeface="Calibri"/>
              </a:rPr>
              <a:t>intent</a:t>
            </a:r>
            <a:r>
              <a:rPr dirty="0" sz="1150" spc="-30" b="1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150" spc="-10" b="1">
                <a:solidFill>
                  <a:srgbClr val="413F42"/>
                </a:solidFill>
                <a:latin typeface="Calibri"/>
                <a:cs typeface="Calibri"/>
              </a:rPr>
              <a:t>on</a:t>
            </a:r>
            <a:r>
              <a:rPr dirty="0" sz="1150" spc="-35" b="1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150" spc="-25" b="1">
                <a:solidFill>
                  <a:srgbClr val="413F42"/>
                </a:solidFill>
                <a:latin typeface="Calibri"/>
                <a:cs typeface="Calibri"/>
              </a:rPr>
              <a:t>behalf </a:t>
            </a:r>
            <a:r>
              <a:rPr dirty="0" sz="1150" spc="-10" b="1">
                <a:solidFill>
                  <a:srgbClr val="413F42"/>
                </a:solidFill>
                <a:latin typeface="Calibri"/>
                <a:cs typeface="Calibri"/>
              </a:rPr>
              <a:t>of</a:t>
            </a:r>
            <a:r>
              <a:rPr dirty="0" sz="1150" spc="-30" b="1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150" spc="-35" b="1">
                <a:solidFill>
                  <a:srgbClr val="413F42"/>
                </a:solidFill>
                <a:latin typeface="Calibri"/>
                <a:cs typeface="Calibri"/>
              </a:rPr>
              <a:t>any </a:t>
            </a:r>
            <a:r>
              <a:rPr dirty="0" sz="1150" spc="-25" b="1">
                <a:solidFill>
                  <a:srgbClr val="413F42"/>
                </a:solidFill>
                <a:latin typeface="Calibri"/>
                <a:cs typeface="Calibri"/>
              </a:rPr>
              <a:t>other</a:t>
            </a:r>
            <a:r>
              <a:rPr dirty="0" sz="1150" spc="-35" b="1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150" spc="-20" b="1">
                <a:solidFill>
                  <a:srgbClr val="413F42"/>
                </a:solidFill>
                <a:latin typeface="Calibri"/>
                <a:cs typeface="Calibri"/>
              </a:rPr>
              <a:t>MFS</a:t>
            </a:r>
            <a:r>
              <a:rPr dirty="0" sz="1150" spc="-25" b="1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150" spc="-10" b="1">
                <a:solidFill>
                  <a:srgbClr val="413F42"/>
                </a:solidFill>
                <a:latin typeface="Calibri"/>
                <a:cs typeface="Calibri"/>
              </a:rPr>
              <a:t>investment product.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04269" y="6301240"/>
            <a:ext cx="3002280" cy="1885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50">
                <a:solidFill>
                  <a:srgbClr val="413F42"/>
                </a:solidFill>
                <a:latin typeface="Calibri"/>
                <a:cs typeface="Calibri"/>
              </a:rPr>
              <a:t>MFS</a:t>
            </a:r>
            <a:r>
              <a:rPr dirty="0" sz="1050" spc="10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413F42"/>
                </a:solidFill>
                <a:latin typeface="Calibri"/>
                <a:cs typeface="Calibri"/>
              </a:rPr>
              <a:t>Fund</a:t>
            </a:r>
            <a:r>
              <a:rPr dirty="0" sz="1050" spc="20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050" spc="-10">
                <a:solidFill>
                  <a:srgbClr val="413F42"/>
                </a:solidFill>
                <a:latin typeface="Calibri"/>
                <a:cs typeface="Calibri"/>
              </a:rPr>
              <a:t>Distributors,</a:t>
            </a:r>
            <a:r>
              <a:rPr dirty="0" sz="1050" spc="20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413F42"/>
                </a:solidFill>
                <a:latin typeface="Calibri"/>
                <a:cs typeface="Calibri"/>
              </a:rPr>
              <a:t>Inc.,</a:t>
            </a:r>
            <a:r>
              <a:rPr dirty="0" sz="1050" spc="-20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413F42"/>
                </a:solidFill>
                <a:latin typeface="Calibri"/>
                <a:cs typeface="Calibri"/>
              </a:rPr>
              <a:t>Member</a:t>
            </a:r>
            <a:r>
              <a:rPr dirty="0" sz="1050" spc="10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413F42"/>
                </a:solidFill>
                <a:latin typeface="Calibri"/>
                <a:cs typeface="Calibri"/>
              </a:rPr>
              <a:t>SIPC, Boston,</a:t>
            </a:r>
            <a:r>
              <a:rPr dirty="0" sz="1050" spc="20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050" spc="-25">
                <a:solidFill>
                  <a:srgbClr val="413F42"/>
                </a:solidFill>
                <a:latin typeface="Calibri"/>
                <a:cs typeface="Calibri"/>
              </a:rPr>
              <a:t>MA</a:t>
            </a:r>
            <a:endParaRPr sz="1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ts val="2745"/>
              </a:lnSpc>
              <a:spcBef>
                <a:spcPts val="114"/>
              </a:spcBef>
            </a:pPr>
            <a:r>
              <a:rPr dirty="0" spc="-10"/>
              <a:t>Calculating</a:t>
            </a:r>
            <a:r>
              <a:rPr dirty="0" spc="-80"/>
              <a:t> </a:t>
            </a:r>
            <a:r>
              <a:rPr dirty="0" spc="-10"/>
              <a:t>Spousal</a:t>
            </a:r>
            <a:r>
              <a:rPr dirty="0" spc="-80"/>
              <a:t> </a:t>
            </a:r>
            <a:r>
              <a:rPr dirty="0" spc="-10"/>
              <a:t>Benefit</a:t>
            </a:r>
          </a:p>
          <a:p>
            <a:pPr marL="12700">
              <a:lnSpc>
                <a:spcPts val="1725"/>
              </a:lnSpc>
            </a:pP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Spousal</a:t>
            </a:r>
            <a:r>
              <a:rPr dirty="0" sz="1450" spc="-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benefit based</a:t>
            </a:r>
            <a:r>
              <a:rPr dirty="0" sz="1450" spc="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on</a:t>
            </a:r>
            <a:r>
              <a:rPr dirty="0" sz="1450" spc="-1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spc="-10" i="1">
                <a:solidFill>
                  <a:srgbClr val="464B54"/>
                </a:solidFill>
                <a:latin typeface="Calibri"/>
                <a:cs typeface="Calibri"/>
              </a:rPr>
              <a:t>Diane’s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 benefit</a:t>
            </a:r>
            <a:r>
              <a:rPr dirty="0" sz="1450" spc="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at</a:t>
            </a:r>
            <a:r>
              <a:rPr dirty="0" sz="1450" spc="-1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Full</a:t>
            </a:r>
            <a:r>
              <a:rPr dirty="0" sz="1450" spc="-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Retirement</a:t>
            </a:r>
            <a:r>
              <a:rPr dirty="0" sz="1450" spc="20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Age</a:t>
            </a:r>
            <a:r>
              <a:rPr dirty="0" sz="1450" spc="-1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regardless of</a:t>
            </a:r>
            <a:r>
              <a:rPr dirty="0" sz="1450" spc="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when Diane</a:t>
            </a:r>
            <a:r>
              <a:rPr dirty="0" sz="1450" spc="-10" i="1">
                <a:solidFill>
                  <a:srgbClr val="464B54"/>
                </a:solidFill>
                <a:latin typeface="Calibri"/>
                <a:cs typeface="Calibri"/>
              </a:rPr>
              <a:t> claims</a:t>
            </a:r>
            <a:endParaRPr sz="145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862583" y="4745735"/>
            <a:ext cx="8263255" cy="909319"/>
            <a:chOff x="862583" y="4745735"/>
            <a:chExt cx="8263255" cy="909319"/>
          </a:xfrm>
        </p:grpSpPr>
        <p:sp>
          <p:nvSpPr>
            <p:cNvPr id="4" name="object 4" descr=""/>
            <p:cNvSpPr/>
            <p:nvPr/>
          </p:nvSpPr>
          <p:spPr>
            <a:xfrm>
              <a:off x="3808476" y="4745748"/>
              <a:ext cx="3520440" cy="906780"/>
            </a:xfrm>
            <a:custGeom>
              <a:avLst/>
              <a:gdLst/>
              <a:ahLst/>
              <a:cxnLst/>
              <a:rect l="l" t="t" r="r" b="b"/>
              <a:pathLst>
                <a:path w="3520440" h="906779">
                  <a:moveTo>
                    <a:pt x="765048" y="316992"/>
                  </a:moveTo>
                  <a:lnTo>
                    <a:pt x="0" y="316992"/>
                  </a:lnTo>
                  <a:lnTo>
                    <a:pt x="0" y="906780"/>
                  </a:lnTo>
                  <a:lnTo>
                    <a:pt x="765048" y="906780"/>
                  </a:lnTo>
                  <a:lnTo>
                    <a:pt x="765048" y="316992"/>
                  </a:lnTo>
                  <a:close/>
                </a:path>
                <a:path w="3520440" h="906779">
                  <a:moveTo>
                    <a:pt x="3520440" y="0"/>
                  </a:moveTo>
                  <a:lnTo>
                    <a:pt x="2755392" y="0"/>
                  </a:lnTo>
                  <a:lnTo>
                    <a:pt x="2755392" y="906780"/>
                  </a:lnTo>
                  <a:lnTo>
                    <a:pt x="3520440" y="906780"/>
                  </a:lnTo>
                  <a:lnTo>
                    <a:pt x="3520440" y="0"/>
                  </a:lnTo>
                  <a:close/>
                </a:path>
              </a:pathLst>
            </a:custGeom>
            <a:solidFill>
              <a:srgbClr val="774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611624" y="4745748"/>
              <a:ext cx="3520440" cy="906780"/>
            </a:xfrm>
            <a:custGeom>
              <a:avLst/>
              <a:gdLst/>
              <a:ahLst/>
              <a:cxnLst/>
              <a:rect l="l" t="t" r="r" b="b"/>
              <a:pathLst>
                <a:path w="3520440" h="906779">
                  <a:moveTo>
                    <a:pt x="765048" y="316992"/>
                  </a:moveTo>
                  <a:lnTo>
                    <a:pt x="0" y="316992"/>
                  </a:lnTo>
                  <a:lnTo>
                    <a:pt x="0" y="906780"/>
                  </a:lnTo>
                  <a:lnTo>
                    <a:pt x="765048" y="906780"/>
                  </a:lnTo>
                  <a:lnTo>
                    <a:pt x="765048" y="316992"/>
                  </a:lnTo>
                  <a:close/>
                </a:path>
                <a:path w="3520440" h="906779">
                  <a:moveTo>
                    <a:pt x="3520440" y="0"/>
                  </a:moveTo>
                  <a:lnTo>
                    <a:pt x="2755392" y="0"/>
                  </a:lnTo>
                  <a:lnTo>
                    <a:pt x="2755392" y="906780"/>
                  </a:lnTo>
                  <a:lnTo>
                    <a:pt x="3520440" y="906780"/>
                  </a:lnTo>
                  <a:lnTo>
                    <a:pt x="3520440" y="0"/>
                  </a:lnTo>
                  <a:close/>
                </a:path>
              </a:pathLst>
            </a:custGeom>
            <a:solidFill>
              <a:srgbClr val="4679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5414759" y="4745748"/>
              <a:ext cx="3520440" cy="906780"/>
            </a:xfrm>
            <a:custGeom>
              <a:avLst/>
              <a:gdLst/>
              <a:ahLst/>
              <a:cxnLst/>
              <a:rect l="l" t="t" r="r" b="b"/>
              <a:pathLst>
                <a:path w="3520440" h="906779">
                  <a:moveTo>
                    <a:pt x="765048" y="316992"/>
                  </a:moveTo>
                  <a:lnTo>
                    <a:pt x="0" y="316992"/>
                  </a:lnTo>
                  <a:lnTo>
                    <a:pt x="0" y="906780"/>
                  </a:lnTo>
                  <a:lnTo>
                    <a:pt x="765048" y="906780"/>
                  </a:lnTo>
                  <a:lnTo>
                    <a:pt x="765048" y="316992"/>
                  </a:lnTo>
                  <a:close/>
                </a:path>
                <a:path w="3520440" h="906779">
                  <a:moveTo>
                    <a:pt x="3520440" y="0"/>
                  </a:moveTo>
                  <a:lnTo>
                    <a:pt x="2755404" y="0"/>
                  </a:lnTo>
                  <a:lnTo>
                    <a:pt x="2755404" y="906780"/>
                  </a:lnTo>
                  <a:lnTo>
                    <a:pt x="3520440" y="906780"/>
                  </a:lnTo>
                  <a:lnTo>
                    <a:pt x="3520440" y="0"/>
                  </a:lnTo>
                  <a:close/>
                </a:path>
              </a:pathLst>
            </a:custGeom>
            <a:solidFill>
              <a:srgbClr val="4285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862583" y="5652515"/>
              <a:ext cx="8263255" cy="0"/>
            </a:xfrm>
            <a:custGeom>
              <a:avLst/>
              <a:gdLst/>
              <a:ahLst/>
              <a:cxnLst/>
              <a:rect l="l" t="t" r="r" b="b"/>
              <a:pathLst>
                <a:path w="8263255" h="0">
                  <a:moveTo>
                    <a:pt x="0" y="0"/>
                  </a:moveTo>
                  <a:lnTo>
                    <a:pt x="8263128" y="0"/>
                  </a:lnTo>
                </a:path>
              </a:pathLst>
            </a:custGeom>
            <a:ln w="4572">
              <a:solidFill>
                <a:srgbClr val="8989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1159267" y="4085356"/>
            <a:ext cx="552450" cy="2527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spc="-10">
                <a:latin typeface="Calibri"/>
                <a:cs typeface="Calibri"/>
              </a:rPr>
              <a:t>$7,000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915172" y="3541310"/>
            <a:ext cx="648970" cy="2527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spc="-10">
                <a:latin typeface="Calibri"/>
                <a:cs typeface="Calibri"/>
              </a:rPr>
              <a:t>$10,000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717799" y="4765044"/>
            <a:ext cx="552450" cy="2527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spc="-10">
                <a:latin typeface="Calibri"/>
                <a:cs typeface="Calibri"/>
              </a:rPr>
              <a:t>$3,250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7471729" y="4448083"/>
            <a:ext cx="552450" cy="2527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spc="-10">
                <a:latin typeface="Calibri"/>
                <a:cs typeface="Calibri"/>
              </a:rPr>
              <a:t>$5,000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719798" y="3106978"/>
            <a:ext cx="648970" cy="2527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spc="-10">
                <a:latin typeface="Calibri"/>
                <a:cs typeface="Calibri"/>
              </a:rPr>
              <a:t>$12,400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215646" y="5751068"/>
            <a:ext cx="2052320" cy="2527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>
                <a:latin typeface="Calibri"/>
                <a:cs typeface="Calibri"/>
              </a:rPr>
              <a:t>Diane's</a:t>
            </a:r>
            <a:r>
              <a:rPr dirty="0" sz="1450" spc="9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retirement</a:t>
            </a:r>
            <a:r>
              <a:rPr dirty="0" sz="1450" spc="85">
                <a:latin typeface="Calibri"/>
                <a:cs typeface="Calibri"/>
              </a:rPr>
              <a:t> </a:t>
            </a:r>
            <a:r>
              <a:rPr dirty="0" sz="1450" spc="-10">
                <a:latin typeface="Calibri"/>
                <a:cs typeface="Calibri"/>
              </a:rPr>
              <a:t>benefit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190134" y="5751068"/>
            <a:ext cx="1610360" cy="2527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>
                <a:latin typeface="Calibri"/>
                <a:cs typeface="Calibri"/>
              </a:rPr>
              <a:t>Jack</a:t>
            </a:r>
            <a:r>
              <a:rPr dirty="0" sz="1450" spc="3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claims</a:t>
            </a:r>
            <a:r>
              <a:rPr dirty="0" sz="1450" spc="3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at</a:t>
            </a:r>
            <a:r>
              <a:rPr dirty="0" sz="1450" spc="4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age</a:t>
            </a:r>
            <a:r>
              <a:rPr dirty="0" sz="1450" spc="35">
                <a:latin typeface="Calibri"/>
                <a:cs typeface="Calibri"/>
              </a:rPr>
              <a:t> </a:t>
            </a:r>
            <a:r>
              <a:rPr dirty="0" sz="1450" spc="-25">
                <a:latin typeface="Calibri"/>
                <a:cs typeface="Calibri"/>
              </a:rPr>
              <a:t>62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6943521" y="5751068"/>
            <a:ext cx="1610360" cy="2527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>
                <a:latin typeface="Calibri"/>
                <a:cs typeface="Calibri"/>
              </a:rPr>
              <a:t>Jack</a:t>
            </a:r>
            <a:r>
              <a:rPr dirty="0" sz="1450" spc="3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claims</a:t>
            </a:r>
            <a:r>
              <a:rPr dirty="0" sz="1450" spc="3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at</a:t>
            </a:r>
            <a:r>
              <a:rPr dirty="0" sz="1450" spc="4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age</a:t>
            </a:r>
            <a:r>
              <a:rPr dirty="0" sz="1450" spc="35">
                <a:latin typeface="Calibri"/>
                <a:cs typeface="Calibri"/>
              </a:rPr>
              <a:t> </a:t>
            </a:r>
            <a:r>
              <a:rPr dirty="0" sz="1450" spc="-25">
                <a:latin typeface="Calibri"/>
                <a:cs typeface="Calibri"/>
              </a:rPr>
              <a:t>67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6" name="object 16" descr=""/>
          <p:cNvSpPr/>
          <p:nvPr/>
        </p:nvSpPr>
        <p:spPr>
          <a:xfrm>
            <a:off x="2374392" y="2665475"/>
            <a:ext cx="104139" cy="104139"/>
          </a:xfrm>
          <a:custGeom>
            <a:avLst/>
            <a:gdLst/>
            <a:ahLst/>
            <a:cxnLst/>
            <a:rect l="l" t="t" r="r" b="b"/>
            <a:pathLst>
              <a:path w="104139" h="104139">
                <a:moveTo>
                  <a:pt x="103632" y="103632"/>
                </a:moveTo>
                <a:lnTo>
                  <a:pt x="0" y="103632"/>
                </a:lnTo>
                <a:lnTo>
                  <a:pt x="0" y="0"/>
                </a:lnTo>
                <a:lnTo>
                  <a:pt x="103632" y="0"/>
                </a:lnTo>
                <a:lnTo>
                  <a:pt x="103632" y="103632"/>
                </a:lnTo>
                <a:close/>
              </a:path>
            </a:pathLst>
          </a:custGeom>
          <a:solidFill>
            <a:srgbClr val="77446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 txBox="1"/>
          <p:nvPr/>
        </p:nvSpPr>
        <p:spPr>
          <a:xfrm>
            <a:off x="2514120" y="2570500"/>
            <a:ext cx="1421765" cy="2527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>
                <a:latin typeface="Calibri"/>
                <a:cs typeface="Calibri"/>
              </a:rPr>
              <a:t>Diane</a:t>
            </a:r>
            <a:r>
              <a:rPr dirty="0" sz="1450" spc="2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claims</a:t>
            </a:r>
            <a:r>
              <a:rPr dirty="0" sz="1450" spc="4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at</a:t>
            </a:r>
            <a:r>
              <a:rPr dirty="0" sz="1450" spc="65">
                <a:latin typeface="Calibri"/>
                <a:cs typeface="Calibri"/>
              </a:rPr>
              <a:t> </a:t>
            </a:r>
            <a:r>
              <a:rPr dirty="0" sz="1450" spc="-25">
                <a:latin typeface="Calibri"/>
                <a:cs typeface="Calibri"/>
              </a:rPr>
              <a:t>62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8" name="object 18" descr=""/>
          <p:cNvSpPr/>
          <p:nvPr/>
        </p:nvSpPr>
        <p:spPr>
          <a:xfrm>
            <a:off x="4236720" y="2665475"/>
            <a:ext cx="104139" cy="104139"/>
          </a:xfrm>
          <a:custGeom>
            <a:avLst/>
            <a:gdLst/>
            <a:ahLst/>
            <a:cxnLst/>
            <a:rect l="l" t="t" r="r" b="b"/>
            <a:pathLst>
              <a:path w="104139" h="104139">
                <a:moveTo>
                  <a:pt x="103632" y="103632"/>
                </a:moveTo>
                <a:lnTo>
                  <a:pt x="0" y="103632"/>
                </a:lnTo>
                <a:lnTo>
                  <a:pt x="0" y="0"/>
                </a:lnTo>
                <a:lnTo>
                  <a:pt x="103632" y="0"/>
                </a:lnTo>
                <a:lnTo>
                  <a:pt x="103632" y="103632"/>
                </a:lnTo>
                <a:close/>
              </a:path>
            </a:pathLst>
          </a:custGeom>
          <a:solidFill>
            <a:srgbClr val="46795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 txBox="1"/>
          <p:nvPr/>
        </p:nvSpPr>
        <p:spPr>
          <a:xfrm>
            <a:off x="4376387" y="2570500"/>
            <a:ext cx="1529715" cy="2527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>
                <a:latin typeface="Calibri"/>
                <a:cs typeface="Calibri"/>
              </a:rPr>
              <a:t>Diane</a:t>
            </a:r>
            <a:r>
              <a:rPr dirty="0" sz="1450" spc="2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claims</a:t>
            </a:r>
            <a:r>
              <a:rPr dirty="0" sz="1450" spc="4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at</a:t>
            </a:r>
            <a:r>
              <a:rPr dirty="0" sz="1450" spc="65">
                <a:latin typeface="Calibri"/>
                <a:cs typeface="Calibri"/>
              </a:rPr>
              <a:t> </a:t>
            </a:r>
            <a:r>
              <a:rPr dirty="0" sz="1450" spc="-25">
                <a:latin typeface="Calibri"/>
                <a:cs typeface="Calibri"/>
              </a:rPr>
              <a:t>FRA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20" name="object 20" descr=""/>
          <p:cNvSpPr/>
          <p:nvPr/>
        </p:nvSpPr>
        <p:spPr>
          <a:xfrm>
            <a:off x="6205728" y="2665475"/>
            <a:ext cx="104139" cy="104139"/>
          </a:xfrm>
          <a:custGeom>
            <a:avLst/>
            <a:gdLst/>
            <a:ahLst/>
            <a:cxnLst/>
            <a:rect l="l" t="t" r="r" b="b"/>
            <a:pathLst>
              <a:path w="104139" h="104139">
                <a:moveTo>
                  <a:pt x="103632" y="103632"/>
                </a:moveTo>
                <a:lnTo>
                  <a:pt x="0" y="103632"/>
                </a:lnTo>
                <a:lnTo>
                  <a:pt x="0" y="0"/>
                </a:lnTo>
                <a:lnTo>
                  <a:pt x="103632" y="0"/>
                </a:lnTo>
                <a:lnTo>
                  <a:pt x="103632" y="103632"/>
                </a:lnTo>
                <a:close/>
              </a:path>
            </a:pathLst>
          </a:custGeom>
          <a:solidFill>
            <a:srgbClr val="4285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 txBox="1"/>
          <p:nvPr/>
        </p:nvSpPr>
        <p:spPr>
          <a:xfrm>
            <a:off x="6345414" y="2570500"/>
            <a:ext cx="1421765" cy="2527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>
                <a:latin typeface="Calibri"/>
                <a:cs typeface="Calibri"/>
              </a:rPr>
              <a:t>Diane</a:t>
            </a:r>
            <a:r>
              <a:rPr dirty="0" sz="1450" spc="2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claims</a:t>
            </a:r>
            <a:r>
              <a:rPr dirty="0" sz="1450" spc="4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at</a:t>
            </a:r>
            <a:r>
              <a:rPr dirty="0" sz="1450" spc="65">
                <a:latin typeface="Calibri"/>
                <a:cs typeface="Calibri"/>
              </a:rPr>
              <a:t> </a:t>
            </a:r>
            <a:r>
              <a:rPr dirty="0" sz="1450" spc="-25">
                <a:latin typeface="Calibri"/>
                <a:cs typeface="Calibri"/>
              </a:rPr>
              <a:t>70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310383" y="6325179"/>
            <a:ext cx="915035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>
                <a:solidFill>
                  <a:srgbClr val="1D1D1D"/>
                </a:solidFill>
                <a:latin typeface="Calibri"/>
                <a:cs typeface="Calibri"/>
              </a:rPr>
              <a:t>For</a:t>
            </a:r>
            <a:r>
              <a:rPr dirty="0" sz="1000" spc="-2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1D1D1D"/>
                </a:solidFill>
                <a:latin typeface="Calibri"/>
                <a:cs typeface="Calibri"/>
              </a:rPr>
              <a:t>Illustrative </a:t>
            </a:r>
            <a:r>
              <a:rPr dirty="0" sz="1000" spc="-10">
                <a:solidFill>
                  <a:srgbClr val="1D1D1D"/>
                </a:solidFill>
                <a:latin typeface="Calibri"/>
                <a:cs typeface="Calibri"/>
              </a:rPr>
              <a:t>purposes</a:t>
            </a:r>
            <a:r>
              <a:rPr dirty="0" sz="1000" spc="-3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1D1D1D"/>
                </a:solidFill>
                <a:latin typeface="Calibri"/>
                <a:cs typeface="Calibri"/>
              </a:rPr>
              <a:t>only. </a:t>
            </a:r>
            <a:r>
              <a:rPr dirty="0" sz="1000" spc="-10">
                <a:solidFill>
                  <a:srgbClr val="1D1D1D"/>
                </a:solidFill>
                <a:latin typeface="Calibri"/>
                <a:cs typeface="Calibri"/>
              </a:rPr>
              <a:t>Based</a:t>
            </a:r>
            <a:r>
              <a:rPr dirty="0" sz="1000" spc="-2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1D1D1D"/>
                </a:solidFill>
                <a:latin typeface="Calibri"/>
                <a:cs typeface="Calibri"/>
              </a:rPr>
              <a:t>on</a:t>
            </a:r>
            <a:r>
              <a:rPr dirty="0" sz="1000" spc="-3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1D1D1D"/>
                </a:solidFill>
                <a:latin typeface="Calibri"/>
                <a:cs typeface="Calibri"/>
              </a:rPr>
              <a:t>Full</a:t>
            </a:r>
            <a:r>
              <a:rPr dirty="0" sz="1000" spc="-1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1D1D1D"/>
                </a:solidFill>
                <a:latin typeface="Calibri"/>
                <a:cs typeface="Calibri"/>
              </a:rPr>
              <a:t>Retirement</a:t>
            </a:r>
            <a:r>
              <a:rPr dirty="0" sz="1000" spc="-4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1D1D1D"/>
                </a:solidFill>
                <a:latin typeface="Calibri"/>
                <a:cs typeface="Calibri"/>
              </a:rPr>
              <a:t>Age</a:t>
            </a:r>
            <a:r>
              <a:rPr dirty="0" sz="1000" spc="-3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1D1D1D"/>
                </a:solidFill>
                <a:latin typeface="Calibri"/>
                <a:cs typeface="Calibri"/>
              </a:rPr>
              <a:t>(FRA)</a:t>
            </a:r>
            <a:r>
              <a:rPr dirty="0" sz="1000" spc="-2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1D1D1D"/>
                </a:solidFill>
                <a:latin typeface="Calibri"/>
                <a:cs typeface="Calibri"/>
              </a:rPr>
              <a:t>of</a:t>
            </a:r>
            <a:r>
              <a:rPr dirty="0" sz="1000" spc="-1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1D1D1D"/>
                </a:solidFill>
                <a:latin typeface="Calibri"/>
                <a:cs typeface="Calibri"/>
              </a:rPr>
              <a:t>67.</a:t>
            </a:r>
            <a:r>
              <a:rPr dirty="0" sz="1000" spc="-1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1D1D1D"/>
                </a:solidFill>
                <a:latin typeface="Calibri"/>
                <a:cs typeface="Calibri"/>
              </a:rPr>
              <a:t>Calculations</a:t>
            </a:r>
            <a:r>
              <a:rPr dirty="0" sz="1000" spc="-1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1D1D1D"/>
                </a:solidFill>
                <a:latin typeface="Calibri"/>
                <a:cs typeface="Calibri"/>
              </a:rPr>
              <a:t>may</a:t>
            </a:r>
            <a:r>
              <a:rPr dirty="0" sz="1000" spc="-3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1D1D1D"/>
                </a:solidFill>
                <a:latin typeface="Calibri"/>
                <a:cs typeface="Calibri"/>
              </a:rPr>
              <a:t>vary</a:t>
            </a:r>
            <a:r>
              <a:rPr dirty="0" sz="1000" spc="-2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1D1D1D"/>
                </a:solidFill>
                <a:latin typeface="Calibri"/>
                <a:cs typeface="Calibri"/>
              </a:rPr>
              <a:t>if</a:t>
            </a:r>
            <a:r>
              <a:rPr dirty="0" sz="1000" spc="-2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1D1D1D"/>
                </a:solidFill>
                <a:latin typeface="Calibri"/>
                <a:cs typeface="Calibri"/>
              </a:rPr>
              <a:t>client's</a:t>
            </a:r>
            <a:r>
              <a:rPr dirty="0" sz="1000" spc="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1D1D1D"/>
                </a:solidFill>
                <a:latin typeface="Calibri"/>
                <a:cs typeface="Calibri"/>
              </a:rPr>
              <a:t>FRA</a:t>
            </a:r>
            <a:r>
              <a:rPr dirty="0" sz="1000" spc="-2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1D1D1D"/>
                </a:solidFill>
                <a:latin typeface="Calibri"/>
                <a:cs typeface="Calibri"/>
              </a:rPr>
              <a:t>is</a:t>
            </a:r>
            <a:r>
              <a:rPr dirty="0" sz="1000" spc="-2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1D1D1D"/>
                </a:solidFill>
                <a:latin typeface="Calibri"/>
                <a:cs typeface="Calibri"/>
              </a:rPr>
              <a:t>different.</a:t>
            </a:r>
            <a:r>
              <a:rPr dirty="0" sz="1000" spc="-3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1D1D1D"/>
                </a:solidFill>
                <a:latin typeface="Calibri"/>
                <a:cs typeface="Calibri"/>
              </a:rPr>
              <a:t>Divorced</a:t>
            </a:r>
            <a:r>
              <a:rPr dirty="0" sz="1000" spc="-3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1D1D1D"/>
                </a:solidFill>
                <a:latin typeface="Calibri"/>
                <a:cs typeface="Calibri"/>
              </a:rPr>
              <a:t>spousal</a:t>
            </a:r>
            <a:r>
              <a:rPr dirty="0" sz="1000" spc="-2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1D1D1D"/>
                </a:solidFill>
                <a:latin typeface="Calibri"/>
                <a:cs typeface="Calibri"/>
              </a:rPr>
              <a:t>benefits</a:t>
            </a:r>
            <a:r>
              <a:rPr dirty="0" sz="1000" spc="-1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1D1D1D"/>
                </a:solidFill>
                <a:latin typeface="Calibri"/>
                <a:cs typeface="Calibri"/>
              </a:rPr>
              <a:t>are</a:t>
            </a:r>
            <a:r>
              <a:rPr dirty="0" sz="1000" spc="-3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1D1D1D"/>
                </a:solidFill>
                <a:latin typeface="Calibri"/>
                <a:cs typeface="Calibri"/>
              </a:rPr>
              <a:t>calculated</a:t>
            </a:r>
            <a:r>
              <a:rPr dirty="0" sz="1000" spc="-1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1D1D1D"/>
                </a:solidFill>
                <a:latin typeface="Calibri"/>
                <a:cs typeface="Calibri"/>
              </a:rPr>
              <a:t>in</a:t>
            </a:r>
            <a:r>
              <a:rPr dirty="0" sz="1000" spc="-1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1D1D1D"/>
                </a:solidFill>
                <a:latin typeface="Calibri"/>
                <a:cs typeface="Calibri"/>
              </a:rPr>
              <a:t>the </a:t>
            </a:r>
            <a:r>
              <a:rPr dirty="0" sz="1000" spc="-10">
                <a:solidFill>
                  <a:srgbClr val="1D1D1D"/>
                </a:solidFill>
                <a:latin typeface="Calibri"/>
                <a:cs typeface="Calibri"/>
              </a:rPr>
              <a:t>same</a:t>
            </a:r>
            <a:r>
              <a:rPr dirty="0" sz="1000" spc="-3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1D1D1D"/>
                </a:solidFill>
                <a:latin typeface="Calibri"/>
                <a:cs typeface="Calibri"/>
              </a:rPr>
              <a:t>manner.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9490857" y="6492060"/>
            <a:ext cx="132715" cy="130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80"/>
              </a:lnSpc>
            </a:pPr>
            <a:r>
              <a:rPr dirty="0" sz="800" spc="-25">
                <a:solidFill>
                  <a:srgbClr val="464B54"/>
                </a:solidFill>
                <a:latin typeface="Calibri"/>
                <a:cs typeface="Calibri"/>
              </a:rPr>
              <a:t>20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1053083" y="4383023"/>
            <a:ext cx="765175" cy="1270000"/>
          </a:xfrm>
          <a:prstGeom prst="rect">
            <a:avLst/>
          </a:prstGeom>
          <a:solidFill>
            <a:srgbClr val="774464"/>
          </a:solidFill>
        </p:spPr>
        <p:txBody>
          <a:bodyPr wrap="square" lIns="0" tIns="106680" rIns="0" bIns="0" rtlCol="0" vert="horz">
            <a:spAutoFit/>
          </a:bodyPr>
          <a:lstStyle/>
          <a:p>
            <a:pPr marL="264795" marR="237490" indent="-62865">
              <a:lnSpc>
                <a:spcPct val="110300"/>
              </a:lnSpc>
              <a:spcBef>
                <a:spcPts val="840"/>
              </a:spcBef>
            </a:pPr>
            <a:r>
              <a:rPr dirty="0" sz="1450" spc="-25" b="1">
                <a:solidFill>
                  <a:srgbClr val="FFFFFF"/>
                </a:solidFill>
                <a:latin typeface="Calibri"/>
                <a:cs typeface="Calibri"/>
              </a:rPr>
              <a:t>AGE 62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1856232" y="3838955"/>
            <a:ext cx="765175" cy="1813560"/>
          </a:xfrm>
          <a:prstGeom prst="rect">
            <a:avLst/>
          </a:prstGeom>
          <a:solidFill>
            <a:srgbClr val="46795E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1450">
              <a:latin typeface="Times New Roman"/>
              <a:cs typeface="Times New Roman"/>
            </a:endParaRPr>
          </a:p>
          <a:p>
            <a:pPr marL="280035" marR="220345" indent="-61594">
              <a:lnSpc>
                <a:spcPct val="110300"/>
              </a:lnSpc>
            </a:pPr>
            <a:r>
              <a:rPr dirty="0" sz="1450" spc="-25" b="1">
                <a:solidFill>
                  <a:srgbClr val="FFFFFF"/>
                </a:solidFill>
                <a:latin typeface="Calibri"/>
                <a:cs typeface="Calibri"/>
              </a:rPr>
              <a:t>AGE 67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2660903" y="3404615"/>
            <a:ext cx="765175" cy="2247900"/>
          </a:xfrm>
          <a:prstGeom prst="rect">
            <a:avLst/>
          </a:prstGeom>
          <a:solidFill>
            <a:srgbClr val="42859C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10"/>
              </a:spcBef>
            </a:pPr>
            <a:endParaRPr sz="1450">
              <a:latin typeface="Times New Roman"/>
              <a:cs typeface="Times New Roman"/>
            </a:endParaRPr>
          </a:p>
          <a:p>
            <a:pPr marL="237490" marR="262890" indent="-61594">
              <a:lnSpc>
                <a:spcPct val="110300"/>
              </a:lnSpc>
            </a:pPr>
            <a:r>
              <a:rPr dirty="0" sz="1450" spc="-25" b="1">
                <a:solidFill>
                  <a:srgbClr val="FFFFFF"/>
                </a:solidFill>
                <a:latin typeface="Calibri"/>
                <a:cs typeface="Calibri"/>
              </a:rPr>
              <a:t>AGE 70</a:t>
            </a:r>
            <a:endParaRPr sz="14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ts val="2745"/>
              </a:lnSpc>
              <a:spcBef>
                <a:spcPts val="114"/>
              </a:spcBef>
            </a:pPr>
            <a:r>
              <a:rPr dirty="0"/>
              <a:t>What</a:t>
            </a:r>
            <a:r>
              <a:rPr dirty="0" spc="-65"/>
              <a:t> </a:t>
            </a:r>
            <a:r>
              <a:rPr dirty="0"/>
              <a:t>if</a:t>
            </a:r>
            <a:r>
              <a:rPr dirty="0" spc="-65"/>
              <a:t> </a:t>
            </a:r>
            <a:r>
              <a:rPr dirty="0"/>
              <a:t>Jack</a:t>
            </a:r>
            <a:r>
              <a:rPr dirty="0" spc="-70"/>
              <a:t> </a:t>
            </a:r>
            <a:r>
              <a:rPr dirty="0" spc="-10"/>
              <a:t>Applies</a:t>
            </a:r>
            <a:r>
              <a:rPr dirty="0" spc="-80"/>
              <a:t> </a:t>
            </a:r>
            <a:r>
              <a:rPr dirty="0" spc="-20"/>
              <a:t>First</a:t>
            </a:r>
          </a:p>
          <a:p>
            <a:pPr marL="12700">
              <a:lnSpc>
                <a:spcPts val="1725"/>
              </a:lnSpc>
            </a:pP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Low</a:t>
            </a:r>
            <a:r>
              <a:rPr dirty="0" sz="1450" spc="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earner</a:t>
            </a:r>
            <a:r>
              <a:rPr dirty="0" sz="1450" spc="10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starts</a:t>
            </a:r>
            <a:r>
              <a:rPr dirty="0" sz="1450" spc="10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with</a:t>
            </a:r>
            <a:r>
              <a:rPr dirty="0" sz="1450" spc="-1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their</a:t>
            </a:r>
            <a:r>
              <a:rPr dirty="0" sz="1450" spc="10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retirement</a:t>
            </a:r>
            <a:r>
              <a:rPr dirty="0" sz="1450" spc="20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benefit,</a:t>
            </a:r>
            <a:r>
              <a:rPr dirty="0" sz="1450" spc="1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receives</a:t>
            </a:r>
            <a:r>
              <a:rPr dirty="0" sz="1450" spc="10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“top</a:t>
            </a:r>
            <a:r>
              <a:rPr dirty="0" sz="1450" spc="10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off”</a:t>
            </a:r>
            <a:r>
              <a:rPr dirty="0" sz="1450" spc="-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after</a:t>
            </a:r>
            <a:r>
              <a:rPr dirty="0" sz="1450" spc="10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spouse</a:t>
            </a:r>
            <a:r>
              <a:rPr dirty="0" sz="1450" spc="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spc="-10" i="1">
                <a:solidFill>
                  <a:srgbClr val="464B54"/>
                </a:solidFill>
                <a:latin typeface="Calibri"/>
                <a:cs typeface="Calibri"/>
              </a:rPr>
              <a:t>applies</a:t>
            </a:r>
            <a:endParaRPr sz="145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365760" y="2368295"/>
            <a:ext cx="2651760" cy="1874520"/>
            <a:chOff x="365760" y="2368295"/>
            <a:chExt cx="2651760" cy="187452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5760" y="2368295"/>
              <a:ext cx="2651759" cy="187452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1856" y="2371344"/>
              <a:ext cx="2639568" cy="761999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371856" y="2371344"/>
            <a:ext cx="2639695" cy="1866900"/>
          </a:xfrm>
          <a:prstGeom prst="rect">
            <a:avLst/>
          </a:prstGeom>
          <a:ln w="10667">
            <a:solidFill>
              <a:srgbClr val="B1B6BF"/>
            </a:solidFill>
          </a:ln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endParaRPr sz="1650">
              <a:latin typeface="Times New Roman"/>
              <a:cs typeface="Times New Roman"/>
            </a:endParaRPr>
          </a:p>
          <a:p>
            <a:pPr marL="565150">
              <a:lnSpc>
                <a:spcPct val="100000"/>
              </a:lnSpc>
            </a:pPr>
            <a:r>
              <a:rPr dirty="0" sz="1650" spc="-45" b="1">
                <a:solidFill>
                  <a:srgbClr val="FFFFFF"/>
                </a:solidFill>
                <a:latin typeface="Calibri"/>
                <a:cs typeface="Calibri"/>
              </a:rPr>
              <a:t>WHEN</a:t>
            </a:r>
            <a:r>
              <a:rPr dirty="0" sz="165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50" spc="-60" b="1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dirty="0" sz="165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50" spc="-20" b="1">
                <a:solidFill>
                  <a:srgbClr val="FFFFFF"/>
                </a:solidFill>
                <a:latin typeface="Calibri"/>
                <a:cs typeface="Calibri"/>
              </a:rPr>
              <a:t>APPLY</a:t>
            </a:r>
            <a:endParaRPr sz="16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695"/>
              </a:spcBef>
            </a:pPr>
            <a:endParaRPr sz="1650">
              <a:latin typeface="Calibri"/>
              <a:cs typeface="Calibri"/>
            </a:endParaRPr>
          </a:p>
          <a:p>
            <a:pPr marL="561975" marR="466090" indent="-52069">
              <a:lnSpc>
                <a:spcPct val="100000"/>
              </a:lnSpc>
            </a:pPr>
            <a:r>
              <a:rPr dirty="0" sz="1650" spc="-10">
                <a:solidFill>
                  <a:srgbClr val="464B54"/>
                </a:solidFill>
                <a:latin typeface="Calibri"/>
                <a:cs typeface="Calibri"/>
              </a:rPr>
              <a:t>Start</a:t>
            </a:r>
            <a:r>
              <a:rPr dirty="0" sz="1650" spc="-6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464B54"/>
                </a:solidFill>
                <a:latin typeface="Calibri"/>
                <a:cs typeface="Calibri"/>
              </a:rPr>
              <a:t>with</a:t>
            </a:r>
            <a:r>
              <a:rPr dirty="0" sz="1650" spc="-5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650" spc="-10">
                <a:solidFill>
                  <a:srgbClr val="464B54"/>
                </a:solidFill>
                <a:latin typeface="Calibri"/>
                <a:cs typeface="Calibri"/>
              </a:rPr>
              <a:t>your</a:t>
            </a:r>
            <a:r>
              <a:rPr dirty="0" sz="1650" spc="-7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650" spc="-25">
                <a:solidFill>
                  <a:srgbClr val="464B54"/>
                </a:solidFill>
                <a:latin typeface="Calibri"/>
                <a:cs typeface="Calibri"/>
              </a:rPr>
              <a:t>own </a:t>
            </a:r>
            <a:r>
              <a:rPr dirty="0" sz="1650" spc="-20">
                <a:solidFill>
                  <a:srgbClr val="464B54"/>
                </a:solidFill>
                <a:latin typeface="Calibri"/>
                <a:cs typeface="Calibri"/>
              </a:rPr>
              <a:t>retirement</a:t>
            </a:r>
            <a:r>
              <a:rPr dirty="0" sz="1650" spc="-10">
                <a:solidFill>
                  <a:srgbClr val="464B54"/>
                </a:solidFill>
                <a:latin typeface="Calibri"/>
                <a:cs typeface="Calibri"/>
              </a:rPr>
              <a:t> benefit</a:t>
            </a:r>
            <a:endParaRPr sz="1650">
              <a:latin typeface="Calibri"/>
              <a:cs typeface="Calibri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3700272" y="2392679"/>
            <a:ext cx="2651760" cy="1858010"/>
            <a:chOff x="3700272" y="2392679"/>
            <a:chExt cx="2651760" cy="1858010"/>
          </a:xfrm>
        </p:grpSpPr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00272" y="2392679"/>
              <a:ext cx="2651759" cy="1857755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07892" y="2400299"/>
              <a:ext cx="2639568" cy="760475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3704844" y="2397251"/>
            <a:ext cx="2641600" cy="1847214"/>
          </a:xfrm>
          <a:prstGeom prst="rect">
            <a:avLst/>
          </a:prstGeom>
          <a:ln w="10668">
            <a:solidFill>
              <a:srgbClr val="B1B6BF"/>
            </a:solidFill>
          </a:ln>
        </p:spPr>
        <p:txBody>
          <a:bodyPr wrap="square" lIns="0" tIns="218440" rIns="0" bIns="0" rtlCol="0" vert="horz">
            <a:spAutoFit/>
          </a:bodyPr>
          <a:lstStyle/>
          <a:p>
            <a:pPr algn="ctr" marL="8890">
              <a:lnSpc>
                <a:spcPct val="100000"/>
              </a:lnSpc>
              <a:spcBef>
                <a:spcPts val="1720"/>
              </a:spcBef>
            </a:pPr>
            <a:r>
              <a:rPr dirty="0" sz="1650" spc="-45" b="1">
                <a:solidFill>
                  <a:srgbClr val="FFFFFF"/>
                </a:solidFill>
                <a:latin typeface="Calibri"/>
                <a:cs typeface="Calibri"/>
              </a:rPr>
              <a:t>WHEN</a:t>
            </a:r>
            <a:r>
              <a:rPr dirty="0" sz="165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50" spc="-40" b="1">
                <a:solidFill>
                  <a:srgbClr val="FFFFFF"/>
                </a:solidFill>
                <a:latin typeface="Calibri"/>
                <a:cs typeface="Calibri"/>
              </a:rPr>
              <a:t>SPOUSE</a:t>
            </a:r>
            <a:r>
              <a:rPr dirty="0" sz="165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50" spc="-10" b="1">
                <a:solidFill>
                  <a:srgbClr val="FFFFFF"/>
                </a:solidFill>
                <a:latin typeface="Calibri"/>
                <a:cs typeface="Calibri"/>
              </a:rPr>
              <a:t>APPLIES</a:t>
            </a:r>
            <a:endParaRPr sz="16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910"/>
              </a:spcBef>
            </a:pPr>
            <a:endParaRPr sz="1650">
              <a:latin typeface="Calibri"/>
              <a:cs typeface="Calibri"/>
            </a:endParaRPr>
          </a:p>
          <a:p>
            <a:pPr algn="ctr" marL="158115" marR="111125">
              <a:lnSpc>
                <a:spcPct val="100000"/>
              </a:lnSpc>
            </a:pPr>
            <a:r>
              <a:rPr dirty="0" sz="1650" spc="-60">
                <a:solidFill>
                  <a:srgbClr val="464B54"/>
                </a:solidFill>
                <a:latin typeface="Calibri"/>
                <a:cs typeface="Calibri"/>
              </a:rPr>
              <a:t>Top</a:t>
            </a:r>
            <a:r>
              <a:rPr dirty="0" sz="165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464B54"/>
                </a:solidFill>
                <a:latin typeface="Calibri"/>
                <a:cs typeface="Calibri"/>
              </a:rPr>
              <a:t>off</a:t>
            </a:r>
            <a:r>
              <a:rPr dirty="0" sz="1650" spc="-6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650" spc="-10">
                <a:solidFill>
                  <a:srgbClr val="464B54"/>
                </a:solidFill>
                <a:latin typeface="Calibri"/>
                <a:cs typeface="Calibri"/>
              </a:rPr>
              <a:t>current</a:t>
            </a:r>
            <a:r>
              <a:rPr dirty="0" sz="1650" spc="-5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650" spc="-10">
                <a:solidFill>
                  <a:srgbClr val="464B54"/>
                </a:solidFill>
                <a:latin typeface="Calibri"/>
                <a:cs typeface="Calibri"/>
              </a:rPr>
              <a:t>amount</a:t>
            </a:r>
            <a:r>
              <a:rPr dirty="0" sz="1650" spc="-7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650" spc="-20">
                <a:solidFill>
                  <a:srgbClr val="464B54"/>
                </a:solidFill>
                <a:latin typeface="Calibri"/>
                <a:cs typeface="Calibri"/>
              </a:rPr>
              <a:t>with excess</a:t>
            </a:r>
            <a:r>
              <a:rPr dirty="0" sz="1650" spc="-4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650" spc="-10">
                <a:solidFill>
                  <a:srgbClr val="464B54"/>
                </a:solidFill>
                <a:latin typeface="Calibri"/>
                <a:cs typeface="Calibri"/>
              </a:rPr>
              <a:t>spousal</a:t>
            </a:r>
            <a:r>
              <a:rPr dirty="0" sz="1650" spc="-6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650" spc="-10">
                <a:solidFill>
                  <a:srgbClr val="464B54"/>
                </a:solidFill>
                <a:latin typeface="Calibri"/>
                <a:cs typeface="Calibri"/>
              </a:rPr>
              <a:t>benefit</a:t>
            </a:r>
            <a:endParaRPr sz="1650">
              <a:latin typeface="Calibri"/>
              <a:cs typeface="Calibri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7016496" y="2392679"/>
            <a:ext cx="2651760" cy="1858010"/>
            <a:chOff x="7016496" y="2392679"/>
            <a:chExt cx="2651760" cy="1858010"/>
          </a:xfrm>
        </p:grpSpPr>
        <p:pic>
          <p:nvPicPr>
            <p:cNvPr id="12" name="object 1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16496" y="2392679"/>
              <a:ext cx="2651759" cy="1857755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22592" y="2397251"/>
              <a:ext cx="2639567" cy="762000"/>
            </a:xfrm>
            <a:prstGeom prst="rect">
              <a:avLst/>
            </a:prstGeom>
          </p:spPr>
        </p:pic>
      </p:grpSp>
      <p:sp>
        <p:nvSpPr>
          <p:cNvPr id="14" name="object 14" descr=""/>
          <p:cNvSpPr txBox="1"/>
          <p:nvPr/>
        </p:nvSpPr>
        <p:spPr>
          <a:xfrm>
            <a:off x="7022592" y="2397251"/>
            <a:ext cx="2639695" cy="1847214"/>
          </a:xfrm>
          <a:prstGeom prst="rect">
            <a:avLst/>
          </a:prstGeom>
          <a:ln w="10667">
            <a:solidFill>
              <a:srgbClr val="B1B6BF"/>
            </a:solidFill>
          </a:ln>
        </p:spPr>
        <p:txBody>
          <a:bodyPr wrap="square" lIns="0" tIns="153035" rIns="0" bIns="0" rtlCol="0" vert="horz">
            <a:spAutoFit/>
          </a:bodyPr>
          <a:lstStyle/>
          <a:p>
            <a:pPr algn="ctr" marL="106045" marR="97790">
              <a:lnSpc>
                <a:spcPts val="1880"/>
              </a:lnSpc>
              <a:spcBef>
                <a:spcPts val="1205"/>
              </a:spcBef>
            </a:pPr>
            <a:r>
              <a:rPr dirty="0" sz="1650" spc="-90" b="1">
                <a:solidFill>
                  <a:srgbClr val="FFFFFF"/>
                </a:solidFill>
                <a:latin typeface="Calibri"/>
                <a:cs typeface="Calibri"/>
              </a:rPr>
              <a:t>TOTAL</a:t>
            </a:r>
            <a:r>
              <a:rPr dirty="0" sz="165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50" spc="-60" b="1">
                <a:solidFill>
                  <a:srgbClr val="FFFFFF"/>
                </a:solidFill>
                <a:latin typeface="Calibri"/>
                <a:cs typeface="Calibri"/>
              </a:rPr>
              <a:t>AMOUNT</a:t>
            </a:r>
            <a:r>
              <a:rPr dirty="0" sz="165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50" spc="-35" b="1">
                <a:solidFill>
                  <a:srgbClr val="FFFFFF"/>
                </a:solidFill>
                <a:latin typeface="Calibri"/>
                <a:cs typeface="Calibri"/>
              </a:rPr>
              <a:t>AFTER</a:t>
            </a:r>
            <a:r>
              <a:rPr dirty="0" sz="165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50" spc="-55" b="1">
                <a:solidFill>
                  <a:srgbClr val="FFFFFF"/>
                </a:solidFill>
                <a:latin typeface="Calibri"/>
                <a:cs typeface="Calibri"/>
              </a:rPr>
              <a:t>YOUR </a:t>
            </a:r>
            <a:r>
              <a:rPr dirty="0" sz="1650" spc="-40" b="1">
                <a:solidFill>
                  <a:srgbClr val="FFFFFF"/>
                </a:solidFill>
                <a:latin typeface="Calibri"/>
                <a:cs typeface="Calibri"/>
              </a:rPr>
              <a:t>SPOUSE </a:t>
            </a:r>
            <a:r>
              <a:rPr dirty="0" sz="1650" spc="-10" b="1">
                <a:solidFill>
                  <a:srgbClr val="FFFFFF"/>
                </a:solidFill>
                <a:latin typeface="Calibri"/>
                <a:cs typeface="Calibri"/>
              </a:rPr>
              <a:t>APPLIES</a:t>
            </a:r>
            <a:endParaRPr sz="1650">
              <a:latin typeface="Calibri"/>
              <a:cs typeface="Calibri"/>
            </a:endParaRPr>
          </a:p>
          <a:p>
            <a:pPr algn="ctr" marL="144145" marR="98425">
              <a:lnSpc>
                <a:spcPct val="100000"/>
              </a:lnSpc>
              <a:spcBef>
                <a:spcPts val="1665"/>
              </a:spcBef>
            </a:pPr>
            <a:r>
              <a:rPr dirty="0" sz="1650" spc="-10">
                <a:solidFill>
                  <a:srgbClr val="464B54"/>
                </a:solidFill>
                <a:latin typeface="Calibri"/>
                <a:cs typeface="Calibri"/>
              </a:rPr>
              <a:t>Current</a:t>
            </a:r>
            <a:r>
              <a:rPr dirty="0" sz="1650" spc="-5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650" spc="-10">
                <a:solidFill>
                  <a:srgbClr val="464B54"/>
                </a:solidFill>
                <a:latin typeface="Calibri"/>
                <a:cs typeface="Calibri"/>
              </a:rPr>
              <a:t>benefit</a:t>
            </a:r>
            <a:r>
              <a:rPr dirty="0" sz="165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464B54"/>
                </a:solidFill>
                <a:latin typeface="Calibri"/>
                <a:cs typeface="Calibri"/>
              </a:rPr>
              <a:t>+</a:t>
            </a:r>
            <a:r>
              <a:rPr dirty="0" sz="165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650" spc="-10">
                <a:solidFill>
                  <a:srgbClr val="464B54"/>
                </a:solidFill>
                <a:latin typeface="Calibri"/>
                <a:cs typeface="Calibri"/>
              </a:rPr>
              <a:t>excess spousal</a:t>
            </a:r>
            <a:r>
              <a:rPr dirty="0" sz="1650" spc="-5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650" spc="-10">
                <a:solidFill>
                  <a:srgbClr val="464B54"/>
                </a:solidFill>
                <a:latin typeface="Calibri"/>
                <a:cs typeface="Calibri"/>
              </a:rPr>
              <a:t>benefit</a:t>
            </a:r>
            <a:r>
              <a:rPr dirty="0" sz="1650" spc="-5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464B54"/>
                </a:solidFill>
                <a:latin typeface="Calibri"/>
                <a:cs typeface="Calibri"/>
              </a:rPr>
              <a:t>=</a:t>
            </a:r>
            <a:r>
              <a:rPr dirty="0" sz="165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650" spc="-20">
                <a:solidFill>
                  <a:srgbClr val="464B54"/>
                </a:solidFill>
                <a:latin typeface="Calibri"/>
                <a:cs typeface="Calibri"/>
              </a:rPr>
              <a:t>total </a:t>
            </a:r>
            <a:r>
              <a:rPr dirty="0" sz="1650" spc="-10">
                <a:solidFill>
                  <a:srgbClr val="464B54"/>
                </a:solidFill>
                <a:latin typeface="Calibri"/>
                <a:cs typeface="Calibri"/>
              </a:rPr>
              <a:t>amount</a:t>
            </a:r>
            <a:r>
              <a:rPr dirty="0" sz="1650" spc="-6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650" spc="-10">
                <a:solidFill>
                  <a:srgbClr val="464B54"/>
                </a:solidFill>
                <a:latin typeface="Calibri"/>
                <a:cs typeface="Calibri"/>
              </a:rPr>
              <a:t>after</a:t>
            </a:r>
            <a:r>
              <a:rPr dirty="0" sz="1650" spc="-4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650" spc="-10">
                <a:solidFill>
                  <a:srgbClr val="464B54"/>
                </a:solidFill>
                <a:latin typeface="Calibri"/>
                <a:cs typeface="Calibri"/>
              </a:rPr>
              <a:t>spouse</a:t>
            </a:r>
            <a:r>
              <a:rPr dirty="0" sz="1650" spc="-5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650" spc="-10">
                <a:solidFill>
                  <a:srgbClr val="464B54"/>
                </a:solidFill>
                <a:latin typeface="Calibri"/>
                <a:cs typeface="Calibri"/>
              </a:rPr>
              <a:t>applies</a:t>
            </a:r>
            <a:endParaRPr sz="1650">
              <a:latin typeface="Calibri"/>
              <a:cs typeface="Calibri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184640" y="3381281"/>
            <a:ext cx="399217" cy="599233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517628" y="3349131"/>
            <a:ext cx="399216" cy="597918"/>
          </a:xfrm>
          <a:prstGeom prst="rect">
            <a:avLst/>
          </a:prstGeom>
        </p:spPr>
      </p:pic>
      <p:sp>
        <p:nvSpPr>
          <p:cNvPr id="17" name="object 17" descr=""/>
          <p:cNvSpPr txBox="1"/>
          <p:nvPr/>
        </p:nvSpPr>
        <p:spPr>
          <a:xfrm>
            <a:off x="651803" y="4577596"/>
            <a:ext cx="2148205" cy="1232535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algn="ctr" marL="12065" marR="5080" indent="635">
              <a:lnSpc>
                <a:spcPts val="3170"/>
              </a:lnSpc>
              <a:spcBef>
                <a:spcPts val="190"/>
              </a:spcBef>
            </a:pPr>
            <a:r>
              <a:rPr dirty="0" sz="2650" spc="-50" b="1">
                <a:solidFill>
                  <a:srgbClr val="42859C"/>
                </a:solidFill>
                <a:latin typeface="Calibri"/>
                <a:cs typeface="Calibri"/>
              </a:rPr>
              <a:t>Excess</a:t>
            </a:r>
            <a:r>
              <a:rPr dirty="0" sz="2650" spc="-100" b="1">
                <a:solidFill>
                  <a:srgbClr val="42859C"/>
                </a:solidFill>
                <a:latin typeface="Calibri"/>
                <a:cs typeface="Calibri"/>
              </a:rPr>
              <a:t> </a:t>
            </a:r>
            <a:r>
              <a:rPr dirty="0" sz="2650" spc="-10" b="1">
                <a:solidFill>
                  <a:srgbClr val="42859C"/>
                </a:solidFill>
                <a:latin typeface="Calibri"/>
                <a:cs typeface="Calibri"/>
              </a:rPr>
              <a:t>spousal </a:t>
            </a:r>
            <a:r>
              <a:rPr dirty="0" sz="2650" spc="-70" b="1">
                <a:solidFill>
                  <a:srgbClr val="42859C"/>
                </a:solidFill>
                <a:latin typeface="Calibri"/>
                <a:cs typeface="Calibri"/>
              </a:rPr>
              <a:t>benefit</a:t>
            </a:r>
            <a:r>
              <a:rPr dirty="0" sz="2650" spc="-40" b="1">
                <a:solidFill>
                  <a:srgbClr val="42859C"/>
                </a:solidFill>
                <a:latin typeface="Calibri"/>
                <a:cs typeface="Calibri"/>
              </a:rPr>
              <a:t> </a:t>
            </a:r>
            <a:r>
              <a:rPr dirty="0" sz="2650" spc="-70" b="1">
                <a:solidFill>
                  <a:srgbClr val="42859C"/>
                </a:solidFill>
                <a:latin typeface="Calibri"/>
                <a:cs typeface="Calibri"/>
              </a:rPr>
              <a:t>(spousal </a:t>
            </a:r>
            <a:r>
              <a:rPr dirty="0" sz="2650" spc="-45" b="1">
                <a:solidFill>
                  <a:srgbClr val="42859C"/>
                </a:solidFill>
                <a:latin typeface="Calibri"/>
                <a:cs typeface="Calibri"/>
              </a:rPr>
              <a:t>top</a:t>
            </a:r>
            <a:r>
              <a:rPr dirty="0" sz="2650" spc="-100" b="1">
                <a:solidFill>
                  <a:srgbClr val="42859C"/>
                </a:solidFill>
                <a:latin typeface="Calibri"/>
                <a:cs typeface="Calibri"/>
              </a:rPr>
              <a:t> </a:t>
            </a:r>
            <a:r>
              <a:rPr dirty="0" sz="2650" spc="-20" b="1">
                <a:solidFill>
                  <a:srgbClr val="42859C"/>
                </a:solidFill>
                <a:latin typeface="Calibri"/>
                <a:cs typeface="Calibri"/>
              </a:rPr>
              <a:t>off)*</a:t>
            </a:r>
            <a:endParaRPr sz="265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3992329" y="4577596"/>
            <a:ext cx="2050414" cy="1232535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algn="ctr" marL="12065" marR="5080" indent="3175">
              <a:lnSpc>
                <a:spcPts val="3170"/>
              </a:lnSpc>
              <a:spcBef>
                <a:spcPts val="190"/>
              </a:spcBef>
            </a:pPr>
            <a:r>
              <a:rPr dirty="0" sz="2650" spc="-10" b="1">
                <a:solidFill>
                  <a:srgbClr val="42859C"/>
                </a:solidFill>
                <a:latin typeface="Calibri"/>
                <a:cs typeface="Calibri"/>
              </a:rPr>
              <a:t>Maximum </a:t>
            </a:r>
            <a:r>
              <a:rPr dirty="0" sz="2650" spc="-75" b="1">
                <a:solidFill>
                  <a:srgbClr val="42859C"/>
                </a:solidFill>
                <a:latin typeface="Calibri"/>
                <a:cs typeface="Calibri"/>
              </a:rPr>
              <a:t>spousal</a:t>
            </a:r>
            <a:r>
              <a:rPr dirty="0" sz="2650" spc="-50" b="1">
                <a:solidFill>
                  <a:srgbClr val="42859C"/>
                </a:solidFill>
                <a:latin typeface="Calibri"/>
                <a:cs typeface="Calibri"/>
              </a:rPr>
              <a:t> </a:t>
            </a:r>
            <a:r>
              <a:rPr dirty="0" sz="2650" spc="-65" b="1">
                <a:solidFill>
                  <a:srgbClr val="42859C"/>
                </a:solidFill>
                <a:latin typeface="Calibri"/>
                <a:cs typeface="Calibri"/>
              </a:rPr>
              <a:t>benefit </a:t>
            </a:r>
            <a:r>
              <a:rPr dirty="0" sz="2650" spc="-30" b="1">
                <a:solidFill>
                  <a:srgbClr val="42859C"/>
                </a:solidFill>
                <a:latin typeface="Calibri"/>
                <a:cs typeface="Calibri"/>
              </a:rPr>
              <a:t>at</a:t>
            </a:r>
            <a:r>
              <a:rPr dirty="0" sz="2650" spc="-114" b="1">
                <a:solidFill>
                  <a:srgbClr val="42859C"/>
                </a:solidFill>
                <a:latin typeface="Calibri"/>
                <a:cs typeface="Calibri"/>
              </a:rPr>
              <a:t> </a:t>
            </a:r>
            <a:r>
              <a:rPr dirty="0" sz="2650" spc="-60" b="1">
                <a:solidFill>
                  <a:srgbClr val="42859C"/>
                </a:solidFill>
                <a:latin typeface="Calibri"/>
                <a:cs typeface="Calibri"/>
              </a:rPr>
              <a:t>your</a:t>
            </a:r>
            <a:r>
              <a:rPr dirty="0" sz="2650" spc="-90" b="1">
                <a:solidFill>
                  <a:srgbClr val="42859C"/>
                </a:solidFill>
                <a:latin typeface="Calibri"/>
                <a:cs typeface="Calibri"/>
              </a:rPr>
              <a:t> </a:t>
            </a:r>
            <a:r>
              <a:rPr dirty="0" sz="2650" spc="-25" b="1">
                <a:solidFill>
                  <a:srgbClr val="42859C"/>
                </a:solidFill>
                <a:latin typeface="Calibri"/>
                <a:cs typeface="Calibri"/>
              </a:rPr>
              <a:t>FRA</a:t>
            </a:r>
            <a:endParaRPr sz="265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7223331" y="4778797"/>
            <a:ext cx="2157730" cy="83058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37160" marR="5080" indent="-125095">
              <a:lnSpc>
                <a:spcPts val="3170"/>
              </a:lnSpc>
              <a:spcBef>
                <a:spcPts val="195"/>
              </a:spcBef>
            </a:pPr>
            <a:r>
              <a:rPr dirty="0" sz="2650" spc="-75" b="1">
                <a:solidFill>
                  <a:srgbClr val="42859C"/>
                </a:solidFill>
                <a:latin typeface="Calibri"/>
                <a:cs typeface="Calibri"/>
              </a:rPr>
              <a:t>Your</a:t>
            </a:r>
            <a:r>
              <a:rPr dirty="0" sz="2650" spc="-70" b="1">
                <a:solidFill>
                  <a:srgbClr val="42859C"/>
                </a:solidFill>
                <a:latin typeface="Calibri"/>
                <a:cs typeface="Calibri"/>
              </a:rPr>
              <a:t> </a:t>
            </a:r>
            <a:r>
              <a:rPr dirty="0" sz="2650" spc="-65" b="1">
                <a:solidFill>
                  <a:srgbClr val="42859C"/>
                </a:solidFill>
                <a:latin typeface="Calibri"/>
                <a:cs typeface="Calibri"/>
              </a:rPr>
              <a:t>retirement </a:t>
            </a:r>
            <a:r>
              <a:rPr dirty="0" sz="2650" spc="-70" b="1">
                <a:solidFill>
                  <a:srgbClr val="42859C"/>
                </a:solidFill>
                <a:latin typeface="Calibri"/>
                <a:cs typeface="Calibri"/>
              </a:rPr>
              <a:t>benefit</a:t>
            </a:r>
            <a:r>
              <a:rPr dirty="0" sz="2650" spc="-80" b="1">
                <a:solidFill>
                  <a:srgbClr val="42859C"/>
                </a:solidFill>
                <a:latin typeface="Calibri"/>
                <a:cs typeface="Calibri"/>
              </a:rPr>
              <a:t> </a:t>
            </a:r>
            <a:r>
              <a:rPr dirty="0" sz="2650" spc="-30" b="1">
                <a:solidFill>
                  <a:srgbClr val="42859C"/>
                </a:solidFill>
                <a:latin typeface="Calibri"/>
                <a:cs typeface="Calibri"/>
              </a:rPr>
              <a:t>at</a:t>
            </a:r>
            <a:r>
              <a:rPr dirty="0" sz="2650" spc="-70" b="1">
                <a:solidFill>
                  <a:srgbClr val="42859C"/>
                </a:solidFill>
                <a:latin typeface="Calibri"/>
                <a:cs typeface="Calibri"/>
              </a:rPr>
              <a:t> </a:t>
            </a:r>
            <a:r>
              <a:rPr dirty="0" sz="2650" spc="-25" b="1">
                <a:solidFill>
                  <a:srgbClr val="42859C"/>
                </a:solidFill>
                <a:latin typeface="Calibri"/>
                <a:cs typeface="Calibri"/>
              </a:rPr>
              <a:t>FRA</a:t>
            </a:r>
            <a:endParaRPr sz="2650">
              <a:latin typeface="Calibri"/>
              <a:cs typeface="Calibri"/>
            </a:endParaRPr>
          </a:p>
        </p:txBody>
      </p:sp>
      <p:sp>
        <p:nvSpPr>
          <p:cNvPr id="20" name="object 20" descr=""/>
          <p:cNvSpPr/>
          <p:nvPr/>
        </p:nvSpPr>
        <p:spPr>
          <a:xfrm>
            <a:off x="2999232" y="4948428"/>
            <a:ext cx="617220" cy="213360"/>
          </a:xfrm>
          <a:custGeom>
            <a:avLst/>
            <a:gdLst/>
            <a:ahLst/>
            <a:cxnLst/>
            <a:rect l="l" t="t" r="r" b="b"/>
            <a:pathLst>
              <a:path w="617220" h="213360">
                <a:moveTo>
                  <a:pt x="617220" y="213360"/>
                </a:moveTo>
                <a:lnTo>
                  <a:pt x="0" y="213360"/>
                </a:lnTo>
                <a:lnTo>
                  <a:pt x="0" y="0"/>
                </a:lnTo>
                <a:lnTo>
                  <a:pt x="617220" y="0"/>
                </a:lnTo>
                <a:lnTo>
                  <a:pt x="617220" y="213360"/>
                </a:lnTo>
                <a:close/>
              </a:path>
            </a:pathLst>
          </a:custGeom>
          <a:solidFill>
            <a:srgbClr val="8789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2999232" y="5268468"/>
            <a:ext cx="617220" cy="212090"/>
          </a:xfrm>
          <a:custGeom>
            <a:avLst/>
            <a:gdLst/>
            <a:ahLst/>
            <a:cxnLst/>
            <a:rect l="l" t="t" r="r" b="b"/>
            <a:pathLst>
              <a:path w="617220" h="212089">
                <a:moveTo>
                  <a:pt x="617220" y="211836"/>
                </a:moveTo>
                <a:lnTo>
                  <a:pt x="0" y="211836"/>
                </a:lnTo>
                <a:lnTo>
                  <a:pt x="0" y="0"/>
                </a:lnTo>
                <a:lnTo>
                  <a:pt x="617220" y="0"/>
                </a:lnTo>
                <a:lnTo>
                  <a:pt x="617220" y="211836"/>
                </a:lnTo>
                <a:close/>
              </a:path>
            </a:pathLst>
          </a:custGeom>
          <a:solidFill>
            <a:srgbClr val="8789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6341364" y="5108447"/>
            <a:ext cx="619125" cy="213360"/>
          </a:xfrm>
          <a:custGeom>
            <a:avLst/>
            <a:gdLst/>
            <a:ahLst/>
            <a:cxnLst/>
            <a:rect l="l" t="t" r="r" b="b"/>
            <a:pathLst>
              <a:path w="619125" h="213360">
                <a:moveTo>
                  <a:pt x="618743" y="213359"/>
                </a:moveTo>
                <a:lnTo>
                  <a:pt x="0" y="213359"/>
                </a:lnTo>
                <a:lnTo>
                  <a:pt x="0" y="0"/>
                </a:lnTo>
                <a:lnTo>
                  <a:pt x="618743" y="0"/>
                </a:lnTo>
                <a:lnTo>
                  <a:pt x="618743" y="213359"/>
                </a:lnTo>
                <a:close/>
              </a:path>
            </a:pathLst>
          </a:custGeom>
          <a:solidFill>
            <a:srgbClr val="8789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 txBox="1"/>
          <p:nvPr/>
        </p:nvSpPr>
        <p:spPr>
          <a:xfrm>
            <a:off x="310383" y="6325179"/>
            <a:ext cx="488505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*If</a:t>
            </a:r>
            <a:r>
              <a:rPr dirty="0" sz="10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you</a:t>
            </a:r>
            <a:r>
              <a:rPr dirty="0" sz="100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are</a:t>
            </a:r>
            <a:r>
              <a:rPr dirty="0" sz="1000" spc="-4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under</a:t>
            </a:r>
            <a:r>
              <a:rPr dirty="0" sz="1000" spc="-4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FRA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when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your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spouse</a:t>
            </a:r>
            <a:r>
              <a:rPr dirty="0" sz="1000" spc="-4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applies,</a:t>
            </a:r>
            <a:r>
              <a:rPr dirty="0" sz="1000" spc="-4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the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 excess</a:t>
            </a:r>
            <a:r>
              <a:rPr dirty="0" sz="100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spousal</a:t>
            </a:r>
            <a:r>
              <a:rPr dirty="0" sz="100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benefit</a:t>
            </a:r>
            <a:r>
              <a:rPr dirty="0" sz="100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will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also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be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reduced.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9490857" y="6492060"/>
            <a:ext cx="132715" cy="130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80"/>
              </a:lnSpc>
            </a:pPr>
            <a:r>
              <a:rPr dirty="0" sz="800" spc="-25">
                <a:solidFill>
                  <a:srgbClr val="464B54"/>
                </a:solidFill>
                <a:latin typeface="Calibri"/>
                <a:cs typeface="Calibri"/>
              </a:rPr>
              <a:t>21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/>
              <a:t>Case</a:t>
            </a:r>
            <a:r>
              <a:rPr dirty="0" spc="-70"/>
              <a:t> </a:t>
            </a:r>
            <a:r>
              <a:rPr dirty="0"/>
              <a:t>Study:</a:t>
            </a:r>
            <a:r>
              <a:rPr dirty="0" spc="-65"/>
              <a:t> </a:t>
            </a:r>
            <a:r>
              <a:rPr dirty="0"/>
              <a:t>What</a:t>
            </a:r>
            <a:r>
              <a:rPr dirty="0" spc="-80"/>
              <a:t> </a:t>
            </a:r>
            <a:r>
              <a:rPr dirty="0"/>
              <a:t>if</a:t>
            </a:r>
            <a:r>
              <a:rPr dirty="0" spc="-55"/>
              <a:t> </a:t>
            </a:r>
            <a:r>
              <a:rPr dirty="0"/>
              <a:t>Jack</a:t>
            </a:r>
            <a:r>
              <a:rPr dirty="0" spc="-60"/>
              <a:t> </a:t>
            </a:r>
            <a:r>
              <a:rPr dirty="0" spc="-10"/>
              <a:t>Applies</a:t>
            </a:r>
            <a:r>
              <a:rPr dirty="0" spc="-75"/>
              <a:t> </a:t>
            </a:r>
            <a:r>
              <a:rPr dirty="0"/>
              <a:t>for</a:t>
            </a:r>
            <a:r>
              <a:rPr dirty="0" spc="-70"/>
              <a:t> </a:t>
            </a:r>
            <a:r>
              <a:rPr dirty="0"/>
              <a:t>His</a:t>
            </a:r>
            <a:r>
              <a:rPr dirty="0" spc="-70"/>
              <a:t> </a:t>
            </a:r>
            <a:r>
              <a:rPr dirty="0" spc="-10"/>
              <a:t>Benefit</a:t>
            </a:r>
            <a:r>
              <a:rPr dirty="0" spc="-80"/>
              <a:t> </a:t>
            </a:r>
            <a:r>
              <a:rPr dirty="0"/>
              <a:t>at</a:t>
            </a:r>
            <a:r>
              <a:rPr dirty="0" spc="-55"/>
              <a:t> </a:t>
            </a:r>
            <a:r>
              <a:rPr dirty="0" spc="-25"/>
              <a:t>62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1092708" y="2458211"/>
            <a:ext cx="7874634" cy="2684145"/>
          </a:xfrm>
          <a:custGeom>
            <a:avLst/>
            <a:gdLst/>
            <a:ahLst/>
            <a:cxnLst/>
            <a:rect l="l" t="t" r="r" b="b"/>
            <a:pathLst>
              <a:path w="7874634" h="2684145">
                <a:moveTo>
                  <a:pt x="0" y="259080"/>
                </a:moveTo>
                <a:lnTo>
                  <a:pt x="7874508" y="259080"/>
                </a:lnTo>
                <a:lnTo>
                  <a:pt x="7874508" y="2683764"/>
                </a:lnTo>
                <a:lnTo>
                  <a:pt x="0" y="2683764"/>
                </a:lnTo>
                <a:lnTo>
                  <a:pt x="0" y="259080"/>
                </a:lnTo>
                <a:close/>
              </a:path>
              <a:path w="7874634" h="2684145">
                <a:moveTo>
                  <a:pt x="0" y="0"/>
                </a:moveTo>
                <a:lnTo>
                  <a:pt x="7874508" y="0"/>
                </a:lnTo>
                <a:lnTo>
                  <a:pt x="7874508" y="344424"/>
                </a:lnTo>
                <a:lnTo>
                  <a:pt x="0" y="344424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4285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1087374" y="2452877"/>
            <a:ext cx="7885430" cy="355600"/>
          </a:xfrm>
          <a:prstGeom prst="rect">
            <a:avLst/>
          </a:prstGeom>
          <a:solidFill>
            <a:srgbClr val="42859C"/>
          </a:solidFill>
        </p:spPr>
        <p:txBody>
          <a:bodyPr wrap="square" lIns="0" tIns="39370" rIns="0" bIns="0" rtlCol="0" vert="horz">
            <a:spAutoFit/>
          </a:bodyPr>
          <a:lstStyle/>
          <a:p>
            <a:pPr algn="ctr" marL="1905">
              <a:lnSpc>
                <a:spcPct val="100000"/>
              </a:lnSpc>
              <a:spcBef>
                <a:spcPts val="310"/>
              </a:spcBef>
            </a:pPr>
            <a:r>
              <a:rPr dirty="0" sz="1650" spc="-10">
                <a:solidFill>
                  <a:srgbClr val="FFFFFF"/>
                </a:solidFill>
                <a:latin typeface="Calibri"/>
                <a:cs typeface="Calibri"/>
              </a:rPr>
              <a:t>Diane</a:t>
            </a:r>
            <a:r>
              <a:rPr dirty="0" sz="165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6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50" spc="-20">
                <a:solidFill>
                  <a:srgbClr val="FFFFFF"/>
                </a:solidFill>
                <a:latin typeface="Calibri"/>
                <a:cs typeface="Calibri"/>
              </a:rPr>
              <a:t>Jack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10383" y="6325179"/>
            <a:ext cx="898461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For</a:t>
            </a:r>
            <a:r>
              <a:rPr dirty="0" sz="10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Illustrative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purposes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only.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Based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on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Full</a:t>
            </a:r>
            <a:r>
              <a:rPr dirty="0" sz="10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Retirement</a:t>
            </a:r>
            <a:r>
              <a:rPr dirty="0" sz="100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Age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(FRA)</a:t>
            </a:r>
            <a:r>
              <a:rPr dirty="0" sz="10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of</a:t>
            </a:r>
            <a:r>
              <a:rPr dirty="0" sz="100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67.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Calculations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 will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vary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if</a:t>
            </a:r>
            <a:r>
              <a:rPr dirty="0" sz="100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your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FRA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is</a:t>
            </a:r>
            <a:r>
              <a:rPr dirty="0" sz="100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different.</a:t>
            </a:r>
            <a:r>
              <a:rPr dirty="0" sz="100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Divorced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spousal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benefits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are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calculated</a:t>
            </a:r>
            <a:r>
              <a:rPr dirty="0" sz="100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in</a:t>
            </a:r>
            <a:r>
              <a:rPr dirty="0" sz="100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the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same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manner.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9660008" y="6490520"/>
            <a:ext cx="132715" cy="130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80"/>
              </a:lnSpc>
            </a:pPr>
            <a:r>
              <a:rPr dirty="0" sz="800" spc="-25">
                <a:solidFill>
                  <a:srgbClr val="413F42"/>
                </a:solidFill>
                <a:latin typeface="Calibri"/>
                <a:cs typeface="Calibri"/>
              </a:rPr>
              <a:t>13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087374" y="5136642"/>
            <a:ext cx="7885430" cy="396240"/>
          </a:xfrm>
          <a:prstGeom prst="rect">
            <a:avLst/>
          </a:prstGeom>
          <a:solidFill>
            <a:srgbClr val="808285"/>
          </a:solidFill>
          <a:ln w="3175">
            <a:solidFill>
              <a:srgbClr val="808285"/>
            </a:solidFill>
          </a:ln>
        </p:spPr>
        <p:txBody>
          <a:bodyPr wrap="square" lIns="0" tIns="59055" rIns="0" bIns="0" rtlCol="0" vert="horz">
            <a:spAutoFit/>
          </a:bodyPr>
          <a:lstStyle/>
          <a:p>
            <a:pPr algn="ctr" marL="104775">
              <a:lnSpc>
                <a:spcPct val="100000"/>
              </a:lnSpc>
              <a:spcBef>
                <a:spcPts val="465"/>
              </a:spcBef>
            </a:pPr>
            <a:r>
              <a:rPr dirty="0" sz="1650">
                <a:solidFill>
                  <a:srgbClr val="FFFFFF"/>
                </a:solidFill>
                <a:latin typeface="Calibri"/>
                <a:cs typeface="Calibri"/>
              </a:rPr>
              <a:t>What</a:t>
            </a:r>
            <a:r>
              <a:rPr dirty="0" sz="165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FFFFFF"/>
                </a:solidFill>
                <a:latin typeface="Calibri"/>
                <a:cs typeface="Calibri"/>
              </a:rPr>
              <a:t>will</a:t>
            </a:r>
            <a:r>
              <a:rPr dirty="0" sz="165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FFFFFF"/>
                </a:solidFill>
                <a:latin typeface="Calibri"/>
                <a:cs typeface="Calibri"/>
              </a:rPr>
              <a:t>Jack</a:t>
            </a:r>
            <a:r>
              <a:rPr dirty="0" sz="165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50" spc="-10">
                <a:solidFill>
                  <a:srgbClr val="FFFFFF"/>
                </a:solidFill>
                <a:latin typeface="Calibri"/>
                <a:cs typeface="Calibri"/>
              </a:rPr>
              <a:t>receive</a:t>
            </a:r>
            <a:r>
              <a:rPr dirty="0" sz="165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dirty="0" sz="165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FFFFFF"/>
                </a:solidFill>
                <a:latin typeface="Calibri"/>
                <a:cs typeface="Calibri"/>
              </a:rPr>
              <a:t>age</a:t>
            </a:r>
            <a:r>
              <a:rPr dirty="0" sz="165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FFFFFF"/>
                </a:solidFill>
                <a:latin typeface="Calibri"/>
                <a:cs typeface="Calibri"/>
              </a:rPr>
              <a:t>62?</a:t>
            </a:r>
            <a:r>
              <a:rPr dirty="0" sz="165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FFFFFF"/>
                </a:solidFill>
                <a:latin typeface="Calibri"/>
                <a:cs typeface="Calibri"/>
              </a:rPr>
              <a:t>When</a:t>
            </a:r>
            <a:r>
              <a:rPr dirty="0" sz="165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50" spc="-10">
                <a:solidFill>
                  <a:srgbClr val="FFFFFF"/>
                </a:solidFill>
                <a:latin typeface="Calibri"/>
                <a:cs typeface="Calibri"/>
              </a:rPr>
              <a:t>Diane</a:t>
            </a:r>
            <a:r>
              <a:rPr dirty="0" sz="165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50" spc="-10">
                <a:solidFill>
                  <a:srgbClr val="FFFFFF"/>
                </a:solidFill>
                <a:latin typeface="Calibri"/>
                <a:cs typeface="Calibri"/>
              </a:rPr>
              <a:t>applies?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574291" y="3054096"/>
            <a:ext cx="3432175" cy="754380"/>
          </a:xfrm>
          <a:prstGeom prst="rect">
            <a:avLst/>
          </a:prstGeom>
          <a:solidFill>
            <a:srgbClr val="EFEFF0"/>
          </a:solidFill>
        </p:spPr>
        <p:txBody>
          <a:bodyPr wrap="square" lIns="0" tIns="793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625"/>
              </a:spcBef>
            </a:pPr>
            <a:endParaRPr sz="1300">
              <a:latin typeface="Times New Roman"/>
              <a:cs typeface="Times New Roman"/>
            </a:endParaRPr>
          </a:p>
          <a:p>
            <a:pPr marL="1134745">
              <a:lnSpc>
                <a:spcPct val="100000"/>
              </a:lnSpc>
            </a:pP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Jack</a:t>
            </a:r>
            <a:r>
              <a:rPr dirty="0" sz="1300" spc="-5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retires</a:t>
            </a:r>
            <a:r>
              <a:rPr dirty="0" sz="13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at</a:t>
            </a:r>
            <a:r>
              <a:rPr dirty="0" sz="1300" spc="-5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 spc="-25" b="1" i="1">
                <a:solidFill>
                  <a:srgbClr val="464B54"/>
                </a:solidFill>
                <a:latin typeface="Calibri"/>
                <a:cs typeface="Calibri"/>
              </a:rPr>
              <a:t>62</a:t>
            </a:r>
            <a:r>
              <a:rPr dirty="0" sz="1300" spc="-25">
                <a:solidFill>
                  <a:srgbClr val="464B54"/>
                </a:solidFill>
                <a:latin typeface="Calibri"/>
                <a:cs typeface="Calibri"/>
              </a:rPr>
              <a:t>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053584" y="3054096"/>
            <a:ext cx="3432175" cy="754380"/>
          </a:xfrm>
          <a:prstGeom prst="rect">
            <a:avLst/>
          </a:prstGeom>
          <a:solidFill>
            <a:srgbClr val="EFEFF0"/>
          </a:solidFill>
        </p:spPr>
        <p:txBody>
          <a:bodyPr wrap="square" lIns="0" tIns="86360" rIns="0" bIns="0" rtlCol="0" vert="horz">
            <a:spAutoFit/>
          </a:bodyPr>
          <a:lstStyle/>
          <a:p>
            <a:pPr marL="375920" marR="617220">
              <a:lnSpc>
                <a:spcPct val="127699"/>
              </a:lnSpc>
              <a:spcBef>
                <a:spcPts val="680"/>
              </a:spcBef>
            </a:pPr>
            <a:r>
              <a:rPr dirty="0" sz="1300" spc="-10">
                <a:solidFill>
                  <a:srgbClr val="464B54"/>
                </a:solidFill>
                <a:latin typeface="Calibri"/>
                <a:cs typeface="Calibri"/>
              </a:rPr>
              <a:t>Jack’s</a:t>
            </a:r>
            <a:r>
              <a:rPr dirty="0" sz="1300" spc="-4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464B54"/>
                </a:solidFill>
                <a:latin typeface="Calibri"/>
                <a:cs typeface="Calibri"/>
              </a:rPr>
              <a:t>retirement</a:t>
            </a:r>
            <a:r>
              <a:rPr dirty="0" sz="13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benefit</a:t>
            </a:r>
            <a:r>
              <a:rPr dirty="0" sz="13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 b="1" i="1">
                <a:solidFill>
                  <a:srgbClr val="464B54"/>
                </a:solidFill>
                <a:latin typeface="Calibri"/>
                <a:cs typeface="Calibri"/>
              </a:rPr>
              <a:t>62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:</a:t>
            </a:r>
            <a:r>
              <a:rPr dirty="0" sz="1300" spc="14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464B54"/>
                </a:solidFill>
                <a:latin typeface="Calibri"/>
                <a:cs typeface="Calibri"/>
              </a:rPr>
              <a:t>$1,400 Jack’s</a:t>
            </a:r>
            <a:r>
              <a:rPr dirty="0" sz="1300" spc="-4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464B54"/>
                </a:solidFill>
                <a:latin typeface="Calibri"/>
                <a:cs typeface="Calibri"/>
              </a:rPr>
              <a:t>retirement</a:t>
            </a:r>
            <a:r>
              <a:rPr dirty="0" sz="13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benefit</a:t>
            </a:r>
            <a:r>
              <a:rPr dirty="0" sz="130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 b="1" i="1">
                <a:solidFill>
                  <a:srgbClr val="464B54"/>
                </a:solidFill>
                <a:latin typeface="Calibri"/>
                <a:cs typeface="Calibri"/>
              </a:rPr>
              <a:t>67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:</a:t>
            </a:r>
            <a:r>
              <a:rPr dirty="0" sz="1300" spc="16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464B54"/>
                </a:solidFill>
                <a:latin typeface="Calibri"/>
                <a:cs typeface="Calibri"/>
              </a:rPr>
              <a:t>$2,000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574291" y="4117847"/>
            <a:ext cx="3432175" cy="754380"/>
          </a:xfrm>
          <a:prstGeom prst="rect">
            <a:avLst/>
          </a:prstGeom>
          <a:solidFill>
            <a:srgbClr val="CFCFD1"/>
          </a:solidFill>
        </p:spPr>
        <p:txBody>
          <a:bodyPr wrap="square" lIns="0" tIns="793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625"/>
              </a:spcBef>
            </a:pPr>
            <a:endParaRPr sz="1300">
              <a:latin typeface="Times New Roman"/>
              <a:cs typeface="Times New Roman"/>
            </a:endParaRPr>
          </a:p>
          <a:p>
            <a:pPr marL="304165">
              <a:lnSpc>
                <a:spcPct val="100000"/>
              </a:lnSpc>
            </a:pP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Diane</a:t>
            </a:r>
            <a:r>
              <a:rPr dirty="0" sz="130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is</a:t>
            </a:r>
            <a:r>
              <a:rPr dirty="0" sz="13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also</a:t>
            </a:r>
            <a:r>
              <a:rPr dirty="0" sz="13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 b="1" i="1">
                <a:solidFill>
                  <a:srgbClr val="464B54"/>
                </a:solidFill>
                <a:latin typeface="Calibri"/>
                <a:cs typeface="Calibri"/>
              </a:rPr>
              <a:t>62</a:t>
            </a:r>
            <a:r>
              <a:rPr dirty="0" sz="1300" spc="-50" b="1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and</a:t>
            </a:r>
            <a:r>
              <a:rPr dirty="0" sz="13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plans</a:t>
            </a:r>
            <a:r>
              <a:rPr dirty="0" sz="130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to</a:t>
            </a:r>
            <a:r>
              <a:rPr dirty="0" sz="1300" spc="-4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work</a:t>
            </a:r>
            <a:r>
              <a:rPr dirty="0" sz="130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until</a:t>
            </a:r>
            <a:r>
              <a:rPr dirty="0" sz="13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 spc="-25" b="1" i="1">
                <a:solidFill>
                  <a:srgbClr val="464B54"/>
                </a:solidFill>
                <a:latin typeface="Calibri"/>
                <a:cs typeface="Calibri"/>
              </a:rPr>
              <a:t>67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053584" y="4117847"/>
            <a:ext cx="3432175" cy="754380"/>
          </a:xfrm>
          <a:prstGeom prst="rect">
            <a:avLst/>
          </a:prstGeom>
          <a:solidFill>
            <a:srgbClr val="CFCFD1"/>
          </a:solidFill>
        </p:spPr>
        <p:txBody>
          <a:bodyPr wrap="square" lIns="0" tIns="793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625"/>
              </a:spcBef>
            </a:pPr>
            <a:endParaRPr sz="1300">
              <a:latin typeface="Times New Roman"/>
              <a:cs typeface="Times New Roman"/>
            </a:endParaRPr>
          </a:p>
          <a:p>
            <a:pPr marL="307340">
              <a:lnSpc>
                <a:spcPct val="100000"/>
              </a:lnSpc>
            </a:pPr>
            <a:r>
              <a:rPr dirty="0" sz="1300" spc="-10">
                <a:solidFill>
                  <a:srgbClr val="464B54"/>
                </a:solidFill>
                <a:latin typeface="Calibri"/>
                <a:cs typeface="Calibri"/>
              </a:rPr>
              <a:t>Diane’s</a:t>
            </a:r>
            <a:r>
              <a:rPr dirty="0" sz="13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464B54"/>
                </a:solidFill>
                <a:latin typeface="Calibri"/>
                <a:cs typeface="Calibri"/>
              </a:rPr>
              <a:t>retirement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 benefit</a:t>
            </a:r>
            <a:r>
              <a:rPr dirty="0" sz="13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 i="1">
                <a:solidFill>
                  <a:srgbClr val="464B54"/>
                </a:solidFill>
                <a:latin typeface="Calibri"/>
                <a:cs typeface="Calibri"/>
              </a:rPr>
              <a:t>at</a:t>
            </a:r>
            <a:r>
              <a:rPr dirty="0" sz="1300" spc="-30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 b="1" i="1">
                <a:solidFill>
                  <a:srgbClr val="464B54"/>
                </a:solidFill>
                <a:latin typeface="Calibri"/>
                <a:cs typeface="Calibri"/>
              </a:rPr>
              <a:t>67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:</a:t>
            </a:r>
            <a:r>
              <a:rPr dirty="0" sz="1300" spc="20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464B54"/>
                </a:solidFill>
                <a:latin typeface="Calibri"/>
                <a:cs typeface="Calibri"/>
              </a:rPr>
              <a:t>$10,000</a:t>
            </a:r>
            <a:endParaRPr sz="1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787375" y="3301941"/>
            <a:ext cx="1773555" cy="3016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>
                <a:solidFill>
                  <a:srgbClr val="464B54"/>
                </a:solidFill>
                <a:latin typeface="Calibri"/>
                <a:cs typeface="Calibri"/>
              </a:rPr>
              <a:t>After</a:t>
            </a:r>
            <a:r>
              <a:rPr dirty="0" sz="1800" spc="-5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800" spc="-30" b="1">
                <a:solidFill>
                  <a:srgbClr val="464B54"/>
                </a:solidFill>
                <a:latin typeface="Calibri"/>
                <a:cs typeface="Calibri"/>
              </a:rPr>
              <a:t>Diane</a:t>
            </a:r>
            <a:r>
              <a:rPr dirty="0" sz="1800" spc="-75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464B54"/>
                </a:solidFill>
                <a:latin typeface="Calibri"/>
                <a:cs typeface="Calibri"/>
              </a:rPr>
              <a:t>applies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933774" y="3768396"/>
            <a:ext cx="1478915" cy="4794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413384" marR="5080" indent="-401320">
              <a:lnSpc>
                <a:spcPct val="102699"/>
              </a:lnSpc>
              <a:spcBef>
                <a:spcPts val="90"/>
              </a:spcBef>
            </a:pPr>
            <a:r>
              <a:rPr dirty="0" sz="1450" spc="-10" i="1">
                <a:solidFill>
                  <a:srgbClr val="464B54"/>
                </a:solidFill>
                <a:latin typeface="Calibri"/>
                <a:cs typeface="Calibri"/>
              </a:rPr>
              <a:t>Jack’s</a:t>
            </a:r>
            <a:r>
              <a:rPr dirty="0" sz="1450" spc="-50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total</a:t>
            </a:r>
            <a:r>
              <a:rPr dirty="0" sz="1450" spc="-3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spc="-10" i="1">
                <a:solidFill>
                  <a:srgbClr val="464B54"/>
                </a:solidFill>
                <a:latin typeface="Calibri"/>
                <a:cs typeface="Calibri"/>
              </a:rPr>
              <a:t>amount</a:t>
            </a:r>
            <a:r>
              <a:rPr dirty="0" sz="1450" spc="-10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is</a:t>
            </a:r>
            <a:r>
              <a:rPr dirty="0" sz="1450" spc="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now</a:t>
            </a:r>
            <a:r>
              <a:rPr dirty="0" sz="1450" spc="-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spc="-50" i="1">
                <a:solidFill>
                  <a:srgbClr val="464B54"/>
                </a:solidFill>
                <a:latin typeface="Calibri"/>
                <a:cs typeface="Calibri"/>
              </a:rPr>
              <a:t>…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ts val="2745"/>
              </a:lnSpc>
              <a:spcBef>
                <a:spcPts val="114"/>
              </a:spcBef>
            </a:pPr>
            <a:r>
              <a:rPr dirty="0"/>
              <a:t>Case</a:t>
            </a:r>
            <a:r>
              <a:rPr dirty="0" spc="-65"/>
              <a:t> </a:t>
            </a:r>
            <a:r>
              <a:rPr dirty="0"/>
              <a:t>Study:</a:t>
            </a:r>
            <a:r>
              <a:rPr dirty="0" spc="-55"/>
              <a:t> </a:t>
            </a:r>
            <a:r>
              <a:rPr dirty="0"/>
              <a:t>What</a:t>
            </a:r>
            <a:r>
              <a:rPr dirty="0" spc="-90"/>
              <a:t> </a:t>
            </a:r>
            <a:r>
              <a:rPr dirty="0"/>
              <a:t>if</a:t>
            </a:r>
            <a:r>
              <a:rPr dirty="0" spc="-50"/>
              <a:t> </a:t>
            </a:r>
            <a:r>
              <a:rPr dirty="0"/>
              <a:t>Jack</a:t>
            </a:r>
            <a:r>
              <a:rPr dirty="0" spc="-50"/>
              <a:t> </a:t>
            </a:r>
            <a:r>
              <a:rPr dirty="0" spc="-10"/>
              <a:t>Applies</a:t>
            </a:r>
            <a:r>
              <a:rPr dirty="0" spc="-65"/>
              <a:t> </a:t>
            </a:r>
            <a:r>
              <a:rPr dirty="0"/>
              <a:t>for</a:t>
            </a:r>
            <a:r>
              <a:rPr dirty="0" spc="-85"/>
              <a:t> </a:t>
            </a:r>
            <a:r>
              <a:rPr dirty="0"/>
              <a:t>His</a:t>
            </a:r>
            <a:r>
              <a:rPr dirty="0" spc="-65"/>
              <a:t> </a:t>
            </a:r>
            <a:r>
              <a:rPr dirty="0"/>
              <a:t>Benefit</a:t>
            </a:r>
            <a:r>
              <a:rPr dirty="0" spc="-45"/>
              <a:t> </a:t>
            </a:r>
            <a:r>
              <a:rPr dirty="0"/>
              <a:t>at</a:t>
            </a:r>
            <a:r>
              <a:rPr dirty="0" spc="-70"/>
              <a:t> </a:t>
            </a:r>
            <a:r>
              <a:rPr dirty="0" spc="-25"/>
              <a:t>62</a:t>
            </a:r>
          </a:p>
          <a:p>
            <a:pPr marL="12700">
              <a:lnSpc>
                <a:spcPts val="1725"/>
              </a:lnSpc>
            </a:pP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Start</a:t>
            </a:r>
            <a:r>
              <a:rPr dirty="0" sz="1450" spc="-20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with (reduced)</a:t>
            </a:r>
            <a:r>
              <a:rPr dirty="0" sz="1450" spc="-1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retirement</a:t>
            </a:r>
            <a:r>
              <a:rPr dirty="0" sz="1450" spc="30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benefit;</a:t>
            </a:r>
            <a:r>
              <a:rPr dirty="0" sz="1450" spc="10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top</a:t>
            </a:r>
            <a:r>
              <a:rPr dirty="0" sz="1450" spc="-30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off</a:t>
            </a:r>
            <a:r>
              <a:rPr dirty="0" sz="1450" spc="-1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with</a:t>
            </a:r>
            <a:r>
              <a:rPr dirty="0" sz="1450" spc="-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excess spousal</a:t>
            </a:r>
            <a:r>
              <a:rPr dirty="0" sz="1450" spc="-20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benefit when Diane</a:t>
            </a:r>
            <a:r>
              <a:rPr dirty="0" sz="1450" spc="-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spc="-10" i="1">
                <a:solidFill>
                  <a:srgbClr val="464B54"/>
                </a:solidFill>
                <a:latin typeface="Calibri"/>
                <a:cs typeface="Calibri"/>
              </a:rPr>
              <a:t>applies</a:t>
            </a:r>
            <a:endParaRPr sz="1450">
              <a:latin typeface="Calibri"/>
              <a:cs typeface="Calibri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3634739" y="2648711"/>
            <a:ext cx="6350" cy="2338070"/>
            <a:chOff x="3634739" y="2648711"/>
            <a:chExt cx="6350" cy="2338070"/>
          </a:xfrm>
        </p:grpSpPr>
        <p:sp>
          <p:nvSpPr>
            <p:cNvPr id="6" name="object 6" descr=""/>
            <p:cNvSpPr/>
            <p:nvPr/>
          </p:nvSpPr>
          <p:spPr>
            <a:xfrm>
              <a:off x="3634727" y="2648711"/>
              <a:ext cx="6350" cy="739140"/>
            </a:xfrm>
            <a:custGeom>
              <a:avLst/>
              <a:gdLst/>
              <a:ahLst/>
              <a:cxnLst/>
              <a:rect l="l" t="t" r="r" b="b"/>
              <a:pathLst>
                <a:path w="6350" h="739139">
                  <a:moveTo>
                    <a:pt x="6096" y="734568"/>
                  </a:moveTo>
                  <a:lnTo>
                    <a:pt x="0" y="734568"/>
                  </a:lnTo>
                  <a:lnTo>
                    <a:pt x="0" y="739140"/>
                  </a:lnTo>
                  <a:lnTo>
                    <a:pt x="6096" y="739140"/>
                  </a:lnTo>
                  <a:lnTo>
                    <a:pt x="6096" y="734568"/>
                  </a:lnTo>
                  <a:close/>
                </a:path>
                <a:path w="6350" h="739139">
                  <a:moveTo>
                    <a:pt x="6096" y="723900"/>
                  </a:moveTo>
                  <a:lnTo>
                    <a:pt x="0" y="723900"/>
                  </a:lnTo>
                  <a:lnTo>
                    <a:pt x="0" y="728472"/>
                  </a:lnTo>
                  <a:lnTo>
                    <a:pt x="6096" y="728472"/>
                  </a:lnTo>
                  <a:lnTo>
                    <a:pt x="6096" y="723900"/>
                  </a:lnTo>
                  <a:close/>
                </a:path>
                <a:path w="6350" h="739139">
                  <a:moveTo>
                    <a:pt x="6096" y="713232"/>
                  </a:moveTo>
                  <a:lnTo>
                    <a:pt x="0" y="713232"/>
                  </a:lnTo>
                  <a:lnTo>
                    <a:pt x="0" y="717804"/>
                  </a:lnTo>
                  <a:lnTo>
                    <a:pt x="6096" y="717804"/>
                  </a:lnTo>
                  <a:lnTo>
                    <a:pt x="6096" y="713232"/>
                  </a:lnTo>
                  <a:close/>
                </a:path>
                <a:path w="6350" h="739139">
                  <a:moveTo>
                    <a:pt x="6096" y="702564"/>
                  </a:moveTo>
                  <a:lnTo>
                    <a:pt x="0" y="702564"/>
                  </a:lnTo>
                  <a:lnTo>
                    <a:pt x="0" y="707136"/>
                  </a:lnTo>
                  <a:lnTo>
                    <a:pt x="6096" y="707136"/>
                  </a:lnTo>
                  <a:lnTo>
                    <a:pt x="6096" y="702564"/>
                  </a:lnTo>
                  <a:close/>
                </a:path>
                <a:path w="6350" h="739139">
                  <a:moveTo>
                    <a:pt x="6096" y="691896"/>
                  </a:moveTo>
                  <a:lnTo>
                    <a:pt x="0" y="691896"/>
                  </a:lnTo>
                  <a:lnTo>
                    <a:pt x="0" y="696468"/>
                  </a:lnTo>
                  <a:lnTo>
                    <a:pt x="6096" y="696468"/>
                  </a:lnTo>
                  <a:lnTo>
                    <a:pt x="6096" y="691896"/>
                  </a:lnTo>
                  <a:close/>
                </a:path>
                <a:path w="6350" h="739139">
                  <a:moveTo>
                    <a:pt x="6096" y="681228"/>
                  </a:moveTo>
                  <a:lnTo>
                    <a:pt x="0" y="681228"/>
                  </a:lnTo>
                  <a:lnTo>
                    <a:pt x="0" y="687324"/>
                  </a:lnTo>
                  <a:lnTo>
                    <a:pt x="6096" y="687324"/>
                  </a:lnTo>
                  <a:lnTo>
                    <a:pt x="6096" y="681228"/>
                  </a:lnTo>
                  <a:close/>
                </a:path>
                <a:path w="6350" h="739139">
                  <a:moveTo>
                    <a:pt x="6096" y="670560"/>
                  </a:moveTo>
                  <a:lnTo>
                    <a:pt x="0" y="670560"/>
                  </a:lnTo>
                  <a:lnTo>
                    <a:pt x="0" y="676656"/>
                  </a:lnTo>
                  <a:lnTo>
                    <a:pt x="6096" y="676656"/>
                  </a:lnTo>
                  <a:lnTo>
                    <a:pt x="6096" y="670560"/>
                  </a:lnTo>
                  <a:close/>
                </a:path>
                <a:path w="6350" h="739139">
                  <a:moveTo>
                    <a:pt x="6096" y="659892"/>
                  </a:moveTo>
                  <a:lnTo>
                    <a:pt x="0" y="659892"/>
                  </a:lnTo>
                  <a:lnTo>
                    <a:pt x="0" y="665988"/>
                  </a:lnTo>
                  <a:lnTo>
                    <a:pt x="6096" y="665988"/>
                  </a:lnTo>
                  <a:lnTo>
                    <a:pt x="6096" y="659892"/>
                  </a:lnTo>
                  <a:close/>
                </a:path>
                <a:path w="6350" h="739139">
                  <a:moveTo>
                    <a:pt x="6096" y="650748"/>
                  </a:moveTo>
                  <a:lnTo>
                    <a:pt x="0" y="650748"/>
                  </a:lnTo>
                  <a:lnTo>
                    <a:pt x="0" y="655320"/>
                  </a:lnTo>
                  <a:lnTo>
                    <a:pt x="6096" y="655320"/>
                  </a:lnTo>
                  <a:lnTo>
                    <a:pt x="6096" y="650748"/>
                  </a:lnTo>
                  <a:close/>
                </a:path>
                <a:path w="6350" h="739139">
                  <a:moveTo>
                    <a:pt x="6096" y="640080"/>
                  </a:moveTo>
                  <a:lnTo>
                    <a:pt x="0" y="640080"/>
                  </a:lnTo>
                  <a:lnTo>
                    <a:pt x="0" y="644652"/>
                  </a:lnTo>
                  <a:lnTo>
                    <a:pt x="6096" y="644652"/>
                  </a:lnTo>
                  <a:lnTo>
                    <a:pt x="6096" y="640080"/>
                  </a:lnTo>
                  <a:close/>
                </a:path>
                <a:path w="6350" h="739139">
                  <a:moveTo>
                    <a:pt x="6096" y="629412"/>
                  </a:moveTo>
                  <a:lnTo>
                    <a:pt x="0" y="629412"/>
                  </a:lnTo>
                  <a:lnTo>
                    <a:pt x="0" y="633984"/>
                  </a:lnTo>
                  <a:lnTo>
                    <a:pt x="6096" y="633984"/>
                  </a:lnTo>
                  <a:lnTo>
                    <a:pt x="6096" y="629412"/>
                  </a:lnTo>
                  <a:close/>
                </a:path>
                <a:path w="6350" h="739139">
                  <a:moveTo>
                    <a:pt x="6096" y="618744"/>
                  </a:moveTo>
                  <a:lnTo>
                    <a:pt x="0" y="618744"/>
                  </a:lnTo>
                  <a:lnTo>
                    <a:pt x="0" y="623316"/>
                  </a:lnTo>
                  <a:lnTo>
                    <a:pt x="6096" y="623316"/>
                  </a:lnTo>
                  <a:lnTo>
                    <a:pt x="6096" y="618744"/>
                  </a:lnTo>
                  <a:close/>
                </a:path>
                <a:path w="6350" h="739139">
                  <a:moveTo>
                    <a:pt x="6096" y="608076"/>
                  </a:moveTo>
                  <a:lnTo>
                    <a:pt x="0" y="608076"/>
                  </a:lnTo>
                  <a:lnTo>
                    <a:pt x="0" y="612648"/>
                  </a:lnTo>
                  <a:lnTo>
                    <a:pt x="6096" y="612648"/>
                  </a:lnTo>
                  <a:lnTo>
                    <a:pt x="6096" y="608076"/>
                  </a:lnTo>
                  <a:close/>
                </a:path>
                <a:path w="6350" h="739139">
                  <a:moveTo>
                    <a:pt x="6096" y="597408"/>
                  </a:moveTo>
                  <a:lnTo>
                    <a:pt x="0" y="597408"/>
                  </a:lnTo>
                  <a:lnTo>
                    <a:pt x="0" y="603504"/>
                  </a:lnTo>
                  <a:lnTo>
                    <a:pt x="6096" y="603504"/>
                  </a:lnTo>
                  <a:lnTo>
                    <a:pt x="6096" y="597408"/>
                  </a:lnTo>
                  <a:close/>
                </a:path>
                <a:path w="6350" h="739139">
                  <a:moveTo>
                    <a:pt x="6096" y="586740"/>
                  </a:moveTo>
                  <a:lnTo>
                    <a:pt x="0" y="586740"/>
                  </a:lnTo>
                  <a:lnTo>
                    <a:pt x="0" y="592836"/>
                  </a:lnTo>
                  <a:lnTo>
                    <a:pt x="6096" y="592836"/>
                  </a:lnTo>
                  <a:lnTo>
                    <a:pt x="6096" y="586740"/>
                  </a:lnTo>
                  <a:close/>
                </a:path>
                <a:path w="6350" h="739139">
                  <a:moveTo>
                    <a:pt x="6096" y="576072"/>
                  </a:moveTo>
                  <a:lnTo>
                    <a:pt x="0" y="576072"/>
                  </a:lnTo>
                  <a:lnTo>
                    <a:pt x="0" y="582168"/>
                  </a:lnTo>
                  <a:lnTo>
                    <a:pt x="6096" y="582168"/>
                  </a:lnTo>
                  <a:lnTo>
                    <a:pt x="6096" y="576072"/>
                  </a:lnTo>
                  <a:close/>
                </a:path>
                <a:path w="6350" h="739139">
                  <a:moveTo>
                    <a:pt x="6096" y="566928"/>
                  </a:moveTo>
                  <a:lnTo>
                    <a:pt x="0" y="566928"/>
                  </a:lnTo>
                  <a:lnTo>
                    <a:pt x="0" y="571500"/>
                  </a:lnTo>
                  <a:lnTo>
                    <a:pt x="6096" y="571500"/>
                  </a:lnTo>
                  <a:lnTo>
                    <a:pt x="6096" y="566928"/>
                  </a:lnTo>
                  <a:close/>
                </a:path>
                <a:path w="6350" h="739139">
                  <a:moveTo>
                    <a:pt x="6096" y="556260"/>
                  </a:moveTo>
                  <a:lnTo>
                    <a:pt x="0" y="556260"/>
                  </a:lnTo>
                  <a:lnTo>
                    <a:pt x="0" y="560832"/>
                  </a:lnTo>
                  <a:lnTo>
                    <a:pt x="6096" y="560832"/>
                  </a:lnTo>
                  <a:lnTo>
                    <a:pt x="6096" y="556260"/>
                  </a:lnTo>
                  <a:close/>
                </a:path>
                <a:path w="6350" h="739139">
                  <a:moveTo>
                    <a:pt x="6096" y="545592"/>
                  </a:moveTo>
                  <a:lnTo>
                    <a:pt x="0" y="545592"/>
                  </a:lnTo>
                  <a:lnTo>
                    <a:pt x="0" y="550164"/>
                  </a:lnTo>
                  <a:lnTo>
                    <a:pt x="6096" y="550164"/>
                  </a:lnTo>
                  <a:lnTo>
                    <a:pt x="6096" y="545592"/>
                  </a:lnTo>
                  <a:close/>
                </a:path>
                <a:path w="6350" h="739139">
                  <a:moveTo>
                    <a:pt x="6096" y="534924"/>
                  </a:moveTo>
                  <a:lnTo>
                    <a:pt x="0" y="534924"/>
                  </a:lnTo>
                  <a:lnTo>
                    <a:pt x="0" y="539496"/>
                  </a:lnTo>
                  <a:lnTo>
                    <a:pt x="6096" y="539496"/>
                  </a:lnTo>
                  <a:lnTo>
                    <a:pt x="6096" y="534924"/>
                  </a:lnTo>
                  <a:close/>
                </a:path>
                <a:path w="6350" h="739139">
                  <a:moveTo>
                    <a:pt x="6096" y="524256"/>
                  </a:moveTo>
                  <a:lnTo>
                    <a:pt x="0" y="524256"/>
                  </a:lnTo>
                  <a:lnTo>
                    <a:pt x="0" y="528828"/>
                  </a:lnTo>
                  <a:lnTo>
                    <a:pt x="6096" y="528828"/>
                  </a:lnTo>
                  <a:lnTo>
                    <a:pt x="6096" y="524256"/>
                  </a:lnTo>
                  <a:close/>
                </a:path>
                <a:path w="6350" h="739139">
                  <a:moveTo>
                    <a:pt x="6096" y="513588"/>
                  </a:moveTo>
                  <a:lnTo>
                    <a:pt x="0" y="513588"/>
                  </a:lnTo>
                  <a:lnTo>
                    <a:pt x="0" y="519684"/>
                  </a:lnTo>
                  <a:lnTo>
                    <a:pt x="6096" y="519684"/>
                  </a:lnTo>
                  <a:lnTo>
                    <a:pt x="6096" y="513588"/>
                  </a:lnTo>
                  <a:close/>
                </a:path>
                <a:path w="6350" h="739139">
                  <a:moveTo>
                    <a:pt x="6096" y="502920"/>
                  </a:moveTo>
                  <a:lnTo>
                    <a:pt x="0" y="502920"/>
                  </a:lnTo>
                  <a:lnTo>
                    <a:pt x="0" y="509016"/>
                  </a:lnTo>
                  <a:lnTo>
                    <a:pt x="6096" y="509016"/>
                  </a:lnTo>
                  <a:lnTo>
                    <a:pt x="6096" y="502920"/>
                  </a:lnTo>
                  <a:close/>
                </a:path>
                <a:path w="6350" h="739139">
                  <a:moveTo>
                    <a:pt x="6096" y="492252"/>
                  </a:moveTo>
                  <a:lnTo>
                    <a:pt x="0" y="492252"/>
                  </a:lnTo>
                  <a:lnTo>
                    <a:pt x="0" y="498348"/>
                  </a:lnTo>
                  <a:lnTo>
                    <a:pt x="6096" y="498348"/>
                  </a:lnTo>
                  <a:lnTo>
                    <a:pt x="6096" y="492252"/>
                  </a:lnTo>
                  <a:close/>
                </a:path>
                <a:path w="6350" h="739139">
                  <a:moveTo>
                    <a:pt x="6096" y="483108"/>
                  </a:moveTo>
                  <a:lnTo>
                    <a:pt x="0" y="483108"/>
                  </a:lnTo>
                  <a:lnTo>
                    <a:pt x="0" y="487680"/>
                  </a:lnTo>
                  <a:lnTo>
                    <a:pt x="6096" y="487680"/>
                  </a:lnTo>
                  <a:lnTo>
                    <a:pt x="6096" y="483108"/>
                  </a:lnTo>
                  <a:close/>
                </a:path>
                <a:path w="6350" h="739139">
                  <a:moveTo>
                    <a:pt x="6096" y="472440"/>
                  </a:moveTo>
                  <a:lnTo>
                    <a:pt x="0" y="472440"/>
                  </a:lnTo>
                  <a:lnTo>
                    <a:pt x="0" y="477012"/>
                  </a:lnTo>
                  <a:lnTo>
                    <a:pt x="6096" y="477012"/>
                  </a:lnTo>
                  <a:lnTo>
                    <a:pt x="6096" y="472440"/>
                  </a:lnTo>
                  <a:close/>
                </a:path>
                <a:path w="6350" h="739139">
                  <a:moveTo>
                    <a:pt x="6096" y="461772"/>
                  </a:moveTo>
                  <a:lnTo>
                    <a:pt x="0" y="461772"/>
                  </a:lnTo>
                  <a:lnTo>
                    <a:pt x="0" y="466344"/>
                  </a:lnTo>
                  <a:lnTo>
                    <a:pt x="6096" y="466344"/>
                  </a:lnTo>
                  <a:lnTo>
                    <a:pt x="6096" y="461772"/>
                  </a:lnTo>
                  <a:close/>
                </a:path>
                <a:path w="6350" h="739139">
                  <a:moveTo>
                    <a:pt x="6096" y="451104"/>
                  </a:moveTo>
                  <a:lnTo>
                    <a:pt x="0" y="451104"/>
                  </a:lnTo>
                  <a:lnTo>
                    <a:pt x="0" y="455676"/>
                  </a:lnTo>
                  <a:lnTo>
                    <a:pt x="6096" y="455676"/>
                  </a:lnTo>
                  <a:lnTo>
                    <a:pt x="6096" y="451104"/>
                  </a:lnTo>
                  <a:close/>
                </a:path>
                <a:path w="6350" h="739139">
                  <a:moveTo>
                    <a:pt x="6096" y="440436"/>
                  </a:moveTo>
                  <a:lnTo>
                    <a:pt x="0" y="440436"/>
                  </a:lnTo>
                  <a:lnTo>
                    <a:pt x="0" y="445008"/>
                  </a:lnTo>
                  <a:lnTo>
                    <a:pt x="6096" y="445008"/>
                  </a:lnTo>
                  <a:lnTo>
                    <a:pt x="6096" y="440436"/>
                  </a:lnTo>
                  <a:close/>
                </a:path>
                <a:path w="6350" h="739139">
                  <a:moveTo>
                    <a:pt x="6096" y="429768"/>
                  </a:moveTo>
                  <a:lnTo>
                    <a:pt x="0" y="429768"/>
                  </a:lnTo>
                  <a:lnTo>
                    <a:pt x="0" y="435864"/>
                  </a:lnTo>
                  <a:lnTo>
                    <a:pt x="6096" y="435864"/>
                  </a:lnTo>
                  <a:lnTo>
                    <a:pt x="6096" y="429768"/>
                  </a:lnTo>
                  <a:close/>
                </a:path>
                <a:path w="6350" h="739139">
                  <a:moveTo>
                    <a:pt x="6096" y="419100"/>
                  </a:moveTo>
                  <a:lnTo>
                    <a:pt x="0" y="419100"/>
                  </a:lnTo>
                  <a:lnTo>
                    <a:pt x="0" y="425196"/>
                  </a:lnTo>
                  <a:lnTo>
                    <a:pt x="6096" y="425196"/>
                  </a:lnTo>
                  <a:lnTo>
                    <a:pt x="6096" y="419100"/>
                  </a:lnTo>
                  <a:close/>
                </a:path>
                <a:path w="6350" h="739139">
                  <a:moveTo>
                    <a:pt x="6096" y="408432"/>
                  </a:moveTo>
                  <a:lnTo>
                    <a:pt x="0" y="408432"/>
                  </a:lnTo>
                  <a:lnTo>
                    <a:pt x="0" y="414528"/>
                  </a:lnTo>
                  <a:lnTo>
                    <a:pt x="6096" y="414528"/>
                  </a:lnTo>
                  <a:lnTo>
                    <a:pt x="6096" y="408432"/>
                  </a:lnTo>
                  <a:close/>
                </a:path>
                <a:path w="6350" h="739139">
                  <a:moveTo>
                    <a:pt x="6096" y="399288"/>
                  </a:moveTo>
                  <a:lnTo>
                    <a:pt x="0" y="399288"/>
                  </a:lnTo>
                  <a:lnTo>
                    <a:pt x="0" y="403860"/>
                  </a:lnTo>
                  <a:lnTo>
                    <a:pt x="6096" y="403860"/>
                  </a:lnTo>
                  <a:lnTo>
                    <a:pt x="6096" y="399288"/>
                  </a:lnTo>
                  <a:close/>
                </a:path>
                <a:path w="6350" h="739139">
                  <a:moveTo>
                    <a:pt x="6096" y="388620"/>
                  </a:moveTo>
                  <a:lnTo>
                    <a:pt x="0" y="388620"/>
                  </a:lnTo>
                  <a:lnTo>
                    <a:pt x="0" y="393192"/>
                  </a:lnTo>
                  <a:lnTo>
                    <a:pt x="6096" y="393192"/>
                  </a:lnTo>
                  <a:lnTo>
                    <a:pt x="6096" y="388620"/>
                  </a:lnTo>
                  <a:close/>
                </a:path>
                <a:path w="6350" h="739139">
                  <a:moveTo>
                    <a:pt x="6096" y="377952"/>
                  </a:moveTo>
                  <a:lnTo>
                    <a:pt x="0" y="377952"/>
                  </a:lnTo>
                  <a:lnTo>
                    <a:pt x="0" y="382524"/>
                  </a:lnTo>
                  <a:lnTo>
                    <a:pt x="6096" y="382524"/>
                  </a:lnTo>
                  <a:lnTo>
                    <a:pt x="6096" y="377952"/>
                  </a:lnTo>
                  <a:close/>
                </a:path>
                <a:path w="6350" h="739139">
                  <a:moveTo>
                    <a:pt x="6096" y="367284"/>
                  </a:moveTo>
                  <a:lnTo>
                    <a:pt x="0" y="367284"/>
                  </a:lnTo>
                  <a:lnTo>
                    <a:pt x="0" y="371856"/>
                  </a:lnTo>
                  <a:lnTo>
                    <a:pt x="6096" y="371856"/>
                  </a:lnTo>
                  <a:lnTo>
                    <a:pt x="6096" y="367284"/>
                  </a:lnTo>
                  <a:close/>
                </a:path>
                <a:path w="6350" h="739139">
                  <a:moveTo>
                    <a:pt x="6096" y="356616"/>
                  </a:moveTo>
                  <a:lnTo>
                    <a:pt x="0" y="356616"/>
                  </a:lnTo>
                  <a:lnTo>
                    <a:pt x="0" y="361188"/>
                  </a:lnTo>
                  <a:lnTo>
                    <a:pt x="6096" y="361188"/>
                  </a:lnTo>
                  <a:lnTo>
                    <a:pt x="6096" y="356616"/>
                  </a:lnTo>
                  <a:close/>
                </a:path>
                <a:path w="6350" h="739139">
                  <a:moveTo>
                    <a:pt x="6096" y="345948"/>
                  </a:moveTo>
                  <a:lnTo>
                    <a:pt x="0" y="345948"/>
                  </a:lnTo>
                  <a:lnTo>
                    <a:pt x="0" y="352044"/>
                  </a:lnTo>
                  <a:lnTo>
                    <a:pt x="6096" y="352044"/>
                  </a:lnTo>
                  <a:lnTo>
                    <a:pt x="6096" y="345948"/>
                  </a:lnTo>
                  <a:close/>
                </a:path>
                <a:path w="6350" h="739139">
                  <a:moveTo>
                    <a:pt x="6096" y="335280"/>
                  </a:moveTo>
                  <a:lnTo>
                    <a:pt x="0" y="335280"/>
                  </a:lnTo>
                  <a:lnTo>
                    <a:pt x="0" y="341376"/>
                  </a:lnTo>
                  <a:lnTo>
                    <a:pt x="6096" y="341376"/>
                  </a:lnTo>
                  <a:lnTo>
                    <a:pt x="6096" y="335280"/>
                  </a:lnTo>
                  <a:close/>
                </a:path>
                <a:path w="6350" h="739139">
                  <a:moveTo>
                    <a:pt x="6096" y="324612"/>
                  </a:moveTo>
                  <a:lnTo>
                    <a:pt x="0" y="324612"/>
                  </a:lnTo>
                  <a:lnTo>
                    <a:pt x="0" y="330708"/>
                  </a:lnTo>
                  <a:lnTo>
                    <a:pt x="6096" y="330708"/>
                  </a:lnTo>
                  <a:lnTo>
                    <a:pt x="6096" y="324612"/>
                  </a:lnTo>
                  <a:close/>
                </a:path>
                <a:path w="6350" h="739139">
                  <a:moveTo>
                    <a:pt x="6096" y="315468"/>
                  </a:moveTo>
                  <a:lnTo>
                    <a:pt x="0" y="315468"/>
                  </a:lnTo>
                  <a:lnTo>
                    <a:pt x="0" y="320040"/>
                  </a:lnTo>
                  <a:lnTo>
                    <a:pt x="6096" y="320040"/>
                  </a:lnTo>
                  <a:lnTo>
                    <a:pt x="6096" y="315468"/>
                  </a:lnTo>
                  <a:close/>
                </a:path>
                <a:path w="6350" h="739139">
                  <a:moveTo>
                    <a:pt x="6096" y="304800"/>
                  </a:moveTo>
                  <a:lnTo>
                    <a:pt x="0" y="304800"/>
                  </a:lnTo>
                  <a:lnTo>
                    <a:pt x="0" y="309372"/>
                  </a:lnTo>
                  <a:lnTo>
                    <a:pt x="6096" y="309372"/>
                  </a:lnTo>
                  <a:lnTo>
                    <a:pt x="6096" y="304800"/>
                  </a:lnTo>
                  <a:close/>
                </a:path>
                <a:path w="6350" h="739139">
                  <a:moveTo>
                    <a:pt x="6096" y="294132"/>
                  </a:moveTo>
                  <a:lnTo>
                    <a:pt x="0" y="294132"/>
                  </a:lnTo>
                  <a:lnTo>
                    <a:pt x="0" y="298704"/>
                  </a:lnTo>
                  <a:lnTo>
                    <a:pt x="6096" y="298704"/>
                  </a:lnTo>
                  <a:lnTo>
                    <a:pt x="6096" y="294132"/>
                  </a:lnTo>
                  <a:close/>
                </a:path>
                <a:path w="6350" h="739139">
                  <a:moveTo>
                    <a:pt x="6096" y="283464"/>
                  </a:moveTo>
                  <a:lnTo>
                    <a:pt x="0" y="283464"/>
                  </a:lnTo>
                  <a:lnTo>
                    <a:pt x="0" y="288036"/>
                  </a:lnTo>
                  <a:lnTo>
                    <a:pt x="6096" y="288036"/>
                  </a:lnTo>
                  <a:lnTo>
                    <a:pt x="6096" y="283464"/>
                  </a:lnTo>
                  <a:close/>
                </a:path>
                <a:path w="6350" h="739139">
                  <a:moveTo>
                    <a:pt x="6096" y="272796"/>
                  </a:moveTo>
                  <a:lnTo>
                    <a:pt x="0" y="272796"/>
                  </a:lnTo>
                  <a:lnTo>
                    <a:pt x="0" y="277368"/>
                  </a:lnTo>
                  <a:lnTo>
                    <a:pt x="6096" y="277368"/>
                  </a:lnTo>
                  <a:lnTo>
                    <a:pt x="6096" y="272796"/>
                  </a:lnTo>
                  <a:close/>
                </a:path>
                <a:path w="6350" h="739139">
                  <a:moveTo>
                    <a:pt x="6096" y="262128"/>
                  </a:moveTo>
                  <a:lnTo>
                    <a:pt x="0" y="262128"/>
                  </a:lnTo>
                  <a:lnTo>
                    <a:pt x="0" y="268224"/>
                  </a:lnTo>
                  <a:lnTo>
                    <a:pt x="6096" y="268224"/>
                  </a:lnTo>
                  <a:lnTo>
                    <a:pt x="6096" y="262128"/>
                  </a:lnTo>
                  <a:close/>
                </a:path>
                <a:path w="6350" h="739139">
                  <a:moveTo>
                    <a:pt x="6096" y="251460"/>
                  </a:moveTo>
                  <a:lnTo>
                    <a:pt x="0" y="251460"/>
                  </a:lnTo>
                  <a:lnTo>
                    <a:pt x="0" y="257556"/>
                  </a:lnTo>
                  <a:lnTo>
                    <a:pt x="6096" y="257556"/>
                  </a:lnTo>
                  <a:lnTo>
                    <a:pt x="6096" y="251460"/>
                  </a:lnTo>
                  <a:close/>
                </a:path>
                <a:path w="6350" h="739139">
                  <a:moveTo>
                    <a:pt x="6096" y="240792"/>
                  </a:moveTo>
                  <a:lnTo>
                    <a:pt x="0" y="240792"/>
                  </a:lnTo>
                  <a:lnTo>
                    <a:pt x="0" y="246888"/>
                  </a:lnTo>
                  <a:lnTo>
                    <a:pt x="6096" y="246888"/>
                  </a:lnTo>
                  <a:lnTo>
                    <a:pt x="6096" y="240792"/>
                  </a:lnTo>
                  <a:close/>
                </a:path>
                <a:path w="6350" h="739139">
                  <a:moveTo>
                    <a:pt x="6096" y="231648"/>
                  </a:moveTo>
                  <a:lnTo>
                    <a:pt x="0" y="231648"/>
                  </a:lnTo>
                  <a:lnTo>
                    <a:pt x="0" y="236220"/>
                  </a:lnTo>
                  <a:lnTo>
                    <a:pt x="6096" y="236220"/>
                  </a:lnTo>
                  <a:lnTo>
                    <a:pt x="6096" y="231648"/>
                  </a:lnTo>
                  <a:close/>
                </a:path>
                <a:path w="6350" h="739139">
                  <a:moveTo>
                    <a:pt x="6096" y="220980"/>
                  </a:moveTo>
                  <a:lnTo>
                    <a:pt x="0" y="220980"/>
                  </a:lnTo>
                  <a:lnTo>
                    <a:pt x="0" y="225552"/>
                  </a:lnTo>
                  <a:lnTo>
                    <a:pt x="6096" y="225552"/>
                  </a:lnTo>
                  <a:lnTo>
                    <a:pt x="6096" y="220980"/>
                  </a:lnTo>
                  <a:close/>
                </a:path>
                <a:path w="6350" h="739139">
                  <a:moveTo>
                    <a:pt x="6096" y="210312"/>
                  </a:moveTo>
                  <a:lnTo>
                    <a:pt x="0" y="210312"/>
                  </a:lnTo>
                  <a:lnTo>
                    <a:pt x="0" y="214884"/>
                  </a:lnTo>
                  <a:lnTo>
                    <a:pt x="6096" y="214884"/>
                  </a:lnTo>
                  <a:lnTo>
                    <a:pt x="6096" y="210312"/>
                  </a:lnTo>
                  <a:close/>
                </a:path>
                <a:path w="6350" h="739139">
                  <a:moveTo>
                    <a:pt x="6096" y="199644"/>
                  </a:moveTo>
                  <a:lnTo>
                    <a:pt x="0" y="199644"/>
                  </a:lnTo>
                  <a:lnTo>
                    <a:pt x="0" y="204216"/>
                  </a:lnTo>
                  <a:lnTo>
                    <a:pt x="6096" y="204216"/>
                  </a:lnTo>
                  <a:lnTo>
                    <a:pt x="6096" y="199644"/>
                  </a:lnTo>
                  <a:close/>
                </a:path>
                <a:path w="6350" h="739139">
                  <a:moveTo>
                    <a:pt x="6096" y="188976"/>
                  </a:moveTo>
                  <a:lnTo>
                    <a:pt x="0" y="188976"/>
                  </a:lnTo>
                  <a:lnTo>
                    <a:pt x="0" y="193548"/>
                  </a:lnTo>
                  <a:lnTo>
                    <a:pt x="6096" y="193548"/>
                  </a:lnTo>
                  <a:lnTo>
                    <a:pt x="6096" y="188976"/>
                  </a:lnTo>
                  <a:close/>
                </a:path>
                <a:path w="6350" h="739139">
                  <a:moveTo>
                    <a:pt x="6096" y="178308"/>
                  </a:moveTo>
                  <a:lnTo>
                    <a:pt x="0" y="178308"/>
                  </a:lnTo>
                  <a:lnTo>
                    <a:pt x="0" y="184404"/>
                  </a:lnTo>
                  <a:lnTo>
                    <a:pt x="6096" y="184404"/>
                  </a:lnTo>
                  <a:lnTo>
                    <a:pt x="6096" y="178308"/>
                  </a:lnTo>
                  <a:close/>
                </a:path>
                <a:path w="6350" h="739139">
                  <a:moveTo>
                    <a:pt x="6096" y="167640"/>
                  </a:moveTo>
                  <a:lnTo>
                    <a:pt x="0" y="167640"/>
                  </a:lnTo>
                  <a:lnTo>
                    <a:pt x="0" y="173736"/>
                  </a:lnTo>
                  <a:lnTo>
                    <a:pt x="6096" y="173736"/>
                  </a:lnTo>
                  <a:lnTo>
                    <a:pt x="6096" y="167640"/>
                  </a:lnTo>
                  <a:close/>
                </a:path>
                <a:path w="6350" h="739139">
                  <a:moveTo>
                    <a:pt x="6096" y="156972"/>
                  </a:moveTo>
                  <a:lnTo>
                    <a:pt x="0" y="156972"/>
                  </a:lnTo>
                  <a:lnTo>
                    <a:pt x="0" y="163068"/>
                  </a:lnTo>
                  <a:lnTo>
                    <a:pt x="6096" y="163068"/>
                  </a:lnTo>
                  <a:lnTo>
                    <a:pt x="6096" y="156972"/>
                  </a:lnTo>
                  <a:close/>
                </a:path>
                <a:path w="6350" h="739139">
                  <a:moveTo>
                    <a:pt x="6096" y="147828"/>
                  </a:moveTo>
                  <a:lnTo>
                    <a:pt x="0" y="147828"/>
                  </a:lnTo>
                  <a:lnTo>
                    <a:pt x="0" y="152400"/>
                  </a:lnTo>
                  <a:lnTo>
                    <a:pt x="6096" y="152400"/>
                  </a:lnTo>
                  <a:lnTo>
                    <a:pt x="6096" y="147828"/>
                  </a:lnTo>
                  <a:close/>
                </a:path>
                <a:path w="6350" h="739139">
                  <a:moveTo>
                    <a:pt x="6096" y="137160"/>
                  </a:moveTo>
                  <a:lnTo>
                    <a:pt x="0" y="137160"/>
                  </a:lnTo>
                  <a:lnTo>
                    <a:pt x="0" y="141732"/>
                  </a:lnTo>
                  <a:lnTo>
                    <a:pt x="6096" y="141732"/>
                  </a:lnTo>
                  <a:lnTo>
                    <a:pt x="6096" y="137160"/>
                  </a:lnTo>
                  <a:close/>
                </a:path>
                <a:path w="6350" h="739139">
                  <a:moveTo>
                    <a:pt x="6096" y="126492"/>
                  </a:moveTo>
                  <a:lnTo>
                    <a:pt x="0" y="126492"/>
                  </a:lnTo>
                  <a:lnTo>
                    <a:pt x="0" y="131064"/>
                  </a:lnTo>
                  <a:lnTo>
                    <a:pt x="6096" y="131064"/>
                  </a:lnTo>
                  <a:lnTo>
                    <a:pt x="6096" y="126492"/>
                  </a:lnTo>
                  <a:close/>
                </a:path>
                <a:path w="6350" h="739139">
                  <a:moveTo>
                    <a:pt x="6096" y="115824"/>
                  </a:moveTo>
                  <a:lnTo>
                    <a:pt x="0" y="115824"/>
                  </a:lnTo>
                  <a:lnTo>
                    <a:pt x="0" y="120396"/>
                  </a:lnTo>
                  <a:lnTo>
                    <a:pt x="6096" y="120396"/>
                  </a:lnTo>
                  <a:lnTo>
                    <a:pt x="6096" y="115824"/>
                  </a:lnTo>
                  <a:close/>
                </a:path>
                <a:path w="6350" h="739139">
                  <a:moveTo>
                    <a:pt x="6096" y="105156"/>
                  </a:moveTo>
                  <a:lnTo>
                    <a:pt x="0" y="105156"/>
                  </a:lnTo>
                  <a:lnTo>
                    <a:pt x="0" y="109728"/>
                  </a:lnTo>
                  <a:lnTo>
                    <a:pt x="6096" y="109728"/>
                  </a:lnTo>
                  <a:lnTo>
                    <a:pt x="6096" y="105156"/>
                  </a:lnTo>
                  <a:close/>
                </a:path>
                <a:path w="6350" h="739139">
                  <a:moveTo>
                    <a:pt x="6096" y="94488"/>
                  </a:moveTo>
                  <a:lnTo>
                    <a:pt x="0" y="94488"/>
                  </a:lnTo>
                  <a:lnTo>
                    <a:pt x="0" y="100584"/>
                  </a:lnTo>
                  <a:lnTo>
                    <a:pt x="6096" y="100584"/>
                  </a:lnTo>
                  <a:lnTo>
                    <a:pt x="6096" y="94488"/>
                  </a:lnTo>
                  <a:close/>
                </a:path>
                <a:path w="6350" h="739139">
                  <a:moveTo>
                    <a:pt x="6096" y="83820"/>
                  </a:moveTo>
                  <a:lnTo>
                    <a:pt x="0" y="83820"/>
                  </a:lnTo>
                  <a:lnTo>
                    <a:pt x="0" y="89916"/>
                  </a:lnTo>
                  <a:lnTo>
                    <a:pt x="6096" y="89916"/>
                  </a:lnTo>
                  <a:lnTo>
                    <a:pt x="6096" y="83820"/>
                  </a:lnTo>
                  <a:close/>
                </a:path>
                <a:path w="6350" h="739139">
                  <a:moveTo>
                    <a:pt x="6096" y="73152"/>
                  </a:moveTo>
                  <a:lnTo>
                    <a:pt x="0" y="73152"/>
                  </a:lnTo>
                  <a:lnTo>
                    <a:pt x="0" y="79248"/>
                  </a:lnTo>
                  <a:lnTo>
                    <a:pt x="6096" y="79248"/>
                  </a:lnTo>
                  <a:lnTo>
                    <a:pt x="6096" y="73152"/>
                  </a:lnTo>
                  <a:close/>
                </a:path>
                <a:path w="6350" h="739139">
                  <a:moveTo>
                    <a:pt x="6096" y="64008"/>
                  </a:moveTo>
                  <a:lnTo>
                    <a:pt x="0" y="64008"/>
                  </a:lnTo>
                  <a:lnTo>
                    <a:pt x="0" y="68580"/>
                  </a:lnTo>
                  <a:lnTo>
                    <a:pt x="6096" y="68580"/>
                  </a:lnTo>
                  <a:lnTo>
                    <a:pt x="6096" y="64008"/>
                  </a:lnTo>
                  <a:close/>
                </a:path>
                <a:path w="6350" h="739139">
                  <a:moveTo>
                    <a:pt x="6096" y="53340"/>
                  </a:moveTo>
                  <a:lnTo>
                    <a:pt x="0" y="53340"/>
                  </a:lnTo>
                  <a:lnTo>
                    <a:pt x="0" y="57912"/>
                  </a:lnTo>
                  <a:lnTo>
                    <a:pt x="6096" y="57912"/>
                  </a:lnTo>
                  <a:lnTo>
                    <a:pt x="6096" y="53340"/>
                  </a:lnTo>
                  <a:close/>
                </a:path>
                <a:path w="6350" h="739139">
                  <a:moveTo>
                    <a:pt x="6096" y="42672"/>
                  </a:moveTo>
                  <a:lnTo>
                    <a:pt x="0" y="42672"/>
                  </a:lnTo>
                  <a:lnTo>
                    <a:pt x="0" y="47244"/>
                  </a:lnTo>
                  <a:lnTo>
                    <a:pt x="6096" y="47244"/>
                  </a:lnTo>
                  <a:lnTo>
                    <a:pt x="6096" y="42672"/>
                  </a:lnTo>
                  <a:close/>
                </a:path>
                <a:path w="6350" h="739139">
                  <a:moveTo>
                    <a:pt x="6096" y="32004"/>
                  </a:moveTo>
                  <a:lnTo>
                    <a:pt x="0" y="32004"/>
                  </a:lnTo>
                  <a:lnTo>
                    <a:pt x="0" y="36576"/>
                  </a:lnTo>
                  <a:lnTo>
                    <a:pt x="6096" y="36576"/>
                  </a:lnTo>
                  <a:lnTo>
                    <a:pt x="6096" y="32004"/>
                  </a:lnTo>
                  <a:close/>
                </a:path>
                <a:path w="6350" h="739139">
                  <a:moveTo>
                    <a:pt x="6096" y="21336"/>
                  </a:moveTo>
                  <a:lnTo>
                    <a:pt x="0" y="21336"/>
                  </a:lnTo>
                  <a:lnTo>
                    <a:pt x="0" y="25908"/>
                  </a:lnTo>
                  <a:lnTo>
                    <a:pt x="6096" y="25908"/>
                  </a:lnTo>
                  <a:lnTo>
                    <a:pt x="6096" y="21336"/>
                  </a:lnTo>
                  <a:close/>
                </a:path>
                <a:path w="6350" h="739139">
                  <a:moveTo>
                    <a:pt x="6096" y="10668"/>
                  </a:moveTo>
                  <a:lnTo>
                    <a:pt x="0" y="10668"/>
                  </a:lnTo>
                  <a:lnTo>
                    <a:pt x="0" y="16764"/>
                  </a:lnTo>
                  <a:lnTo>
                    <a:pt x="6096" y="16764"/>
                  </a:lnTo>
                  <a:lnTo>
                    <a:pt x="6096" y="10668"/>
                  </a:lnTo>
                  <a:close/>
                </a:path>
                <a:path w="6350" h="739139">
                  <a:moveTo>
                    <a:pt x="609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6096" y="0"/>
                  </a:lnTo>
                  <a:close/>
                </a:path>
              </a:pathLst>
            </a:custGeom>
            <a:solidFill>
              <a:srgbClr val="4285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3634727" y="3383279"/>
              <a:ext cx="6350" cy="737870"/>
            </a:xfrm>
            <a:custGeom>
              <a:avLst/>
              <a:gdLst/>
              <a:ahLst/>
              <a:cxnLst/>
              <a:rect l="l" t="t" r="r" b="b"/>
              <a:pathLst>
                <a:path w="6350" h="737870">
                  <a:moveTo>
                    <a:pt x="6096" y="733056"/>
                  </a:moveTo>
                  <a:lnTo>
                    <a:pt x="0" y="733056"/>
                  </a:lnTo>
                  <a:lnTo>
                    <a:pt x="0" y="737628"/>
                  </a:lnTo>
                  <a:lnTo>
                    <a:pt x="6096" y="737628"/>
                  </a:lnTo>
                  <a:lnTo>
                    <a:pt x="6096" y="733056"/>
                  </a:lnTo>
                  <a:close/>
                </a:path>
                <a:path w="6350" h="737870">
                  <a:moveTo>
                    <a:pt x="6096" y="722376"/>
                  </a:moveTo>
                  <a:lnTo>
                    <a:pt x="0" y="722376"/>
                  </a:lnTo>
                  <a:lnTo>
                    <a:pt x="0" y="726948"/>
                  </a:lnTo>
                  <a:lnTo>
                    <a:pt x="6096" y="726948"/>
                  </a:lnTo>
                  <a:lnTo>
                    <a:pt x="6096" y="722376"/>
                  </a:lnTo>
                  <a:close/>
                </a:path>
                <a:path w="6350" h="737870">
                  <a:moveTo>
                    <a:pt x="6096" y="711708"/>
                  </a:moveTo>
                  <a:lnTo>
                    <a:pt x="0" y="711708"/>
                  </a:lnTo>
                  <a:lnTo>
                    <a:pt x="0" y="716292"/>
                  </a:lnTo>
                  <a:lnTo>
                    <a:pt x="6096" y="716292"/>
                  </a:lnTo>
                  <a:lnTo>
                    <a:pt x="6096" y="711708"/>
                  </a:lnTo>
                  <a:close/>
                </a:path>
                <a:path w="6350" h="737870">
                  <a:moveTo>
                    <a:pt x="6096" y="701040"/>
                  </a:moveTo>
                  <a:lnTo>
                    <a:pt x="0" y="701040"/>
                  </a:lnTo>
                  <a:lnTo>
                    <a:pt x="0" y="707136"/>
                  </a:lnTo>
                  <a:lnTo>
                    <a:pt x="6096" y="707136"/>
                  </a:lnTo>
                  <a:lnTo>
                    <a:pt x="6096" y="701040"/>
                  </a:lnTo>
                  <a:close/>
                </a:path>
                <a:path w="6350" h="737870">
                  <a:moveTo>
                    <a:pt x="6096" y="690372"/>
                  </a:moveTo>
                  <a:lnTo>
                    <a:pt x="0" y="690372"/>
                  </a:lnTo>
                  <a:lnTo>
                    <a:pt x="0" y="696480"/>
                  </a:lnTo>
                  <a:lnTo>
                    <a:pt x="6096" y="696480"/>
                  </a:lnTo>
                  <a:lnTo>
                    <a:pt x="6096" y="690372"/>
                  </a:lnTo>
                  <a:close/>
                </a:path>
                <a:path w="6350" h="737870">
                  <a:moveTo>
                    <a:pt x="6096" y="679716"/>
                  </a:moveTo>
                  <a:lnTo>
                    <a:pt x="0" y="679716"/>
                  </a:lnTo>
                  <a:lnTo>
                    <a:pt x="0" y="685800"/>
                  </a:lnTo>
                  <a:lnTo>
                    <a:pt x="6096" y="685800"/>
                  </a:lnTo>
                  <a:lnTo>
                    <a:pt x="6096" y="679716"/>
                  </a:lnTo>
                  <a:close/>
                </a:path>
                <a:path w="6350" h="737870">
                  <a:moveTo>
                    <a:pt x="6096" y="670560"/>
                  </a:moveTo>
                  <a:lnTo>
                    <a:pt x="0" y="670560"/>
                  </a:lnTo>
                  <a:lnTo>
                    <a:pt x="0" y="675132"/>
                  </a:lnTo>
                  <a:lnTo>
                    <a:pt x="6096" y="675132"/>
                  </a:lnTo>
                  <a:lnTo>
                    <a:pt x="6096" y="670560"/>
                  </a:lnTo>
                  <a:close/>
                </a:path>
                <a:path w="6350" h="737870">
                  <a:moveTo>
                    <a:pt x="6096" y="659904"/>
                  </a:moveTo>
                  <a:lnTo>
                    <a:pt x="0" y="659904"/>
                  </a:lnTo>
                  <a:lnTo>
                    <a:pt x="0" y="664464"/>
                  </a:lnTo>
                  <a:lnTo>
                    <a:pt x="6096" y="664464"/>
                  </a:lnTo>
                  <a:lnTo>
                    <a:pt x="6096" y="659904"/>
                  </a:lnTo>
                  <a:close/>
                </a:path>
                <a:path w="6350" h="737870">
                  <a:moveTo>
                    <a:pt x="6096" y="649224"/>
                  </a:moveTo>
                  <a:lnTo>
                    <a:pt x="0" y="649224"/>
                  </a:lnTo>
                  <a:lnTo>
                    <a:pt x="0" y="653796"/>
                  </a:lnTo>
                  <a:lnTo>
                    <a:pt x="6096" y="653796"/>
                  </a:lnTo>
                  <a:lnTo>
                    <a:pt x="6096" y="649224"/>
                  </a:lnTo>
                  <a:close/>
                </a:path>
                <a:path w="6350" h="737870">
                  <a:moveTo>
                    <a:pt x="6096" y="638556"/>
                  </a:moveTo>
                  <a:lnTo>
                    <a:pt x="0" y="638556"/>
                  </a:lnTo>
                  <a:lnTo>
                    <a:pt x="0" y="643140"/>
                  </a:lnTo>
                  <a:lnTo>
                    <a:pt x="6096" y="643140"/>
                  </a:lnTo>
                  <a:lnTo>
                    <a:pt x="6096" y="638556"/>
                  </a:lnTo>
                  <a:close/>
                </a:path>
                <a:path w="6350" h="737870">
                  <a:moveTo>
                    <a:pt x="6096" y="627888"/>
                  </a:moveTo>
                  <a:lnTo>
                    <a:pt x="0" y="627888"/>
                  </a:lnTo>
                  <a:lnTo>
                    <a:pt x="0" y="632460"/>
                  </a:lnTo>
                  <a:lnTo>
                    <a:pt x="6096" y="632460"/>
                  </a:lnTo>
                  <a:lnTo>
                    <a:pt x="6096" y="627888"/>
                  </a:lnTo>
                  <a:close/>
                </a:path>
                <a:path w="6350" h="737870">
                  <a:moveTo>
                    <a:pt x="6096" y="617220"/>
                  </a:moveTo>
                  <a:lnTo>
                    <a:pt x="0" y="617220"/>
                  </a:lnTo>
                  <a:lnTo>
                    <a:pt x="0" y="623328"/>
                  </a:lnTo>
                  <a:lnTo>
                    <a:pt x="6096" y="623328"/>
                  </a:lnTo>
                  <a:lnTo>
                    <a:pt x="6096" y="617220"/>
                  </a:lnTo>
                  <a:close/>
                </a:path>
                <a:path w="6350" h="737870">
                  <a:moveTo>
                    <a:pt x="6096" y="606552"/>
                  </a:moveTo>
                  <a:lnTo>
                    <a:pt x="0" y="606552"/>
                  </a:lnTo>
                  <a:lnTo>
                    <a:pt x="0" y="612648"/>
                  </a:lnTo>
                  <a:lnTo>
                    <a:pt x="6096" y="612648"/>
                  </a:lnTo>
                  <a:lnTo>
                    <a:pt x="6096" y="606552"/>
                  </a:lnTo>
                  <a:close/>
                </a:path>
                <a:path w="6350" h="737870">
                  <a:moveTo>
                    <a:pt x="6096" y="595884"/>
                  </a:moveTo>
                  <a:lnTo>
                    <a:pt x="0" y="595884"/>
                  </a:lnTo>
                  <a:lnTo>
                    <a:pt x="0" y="601992"/>
                  </a:lnTo>
                  <a:lnTo>
                    <a:pt x="6096" y="601992"/>
                  </a:lnTo>
                  <a:lnTo>
                    <a:pt x="6096" y="595884"/>
                  </a:lnTo>
                  <a:close/>
                </a:path>
                <a:path w="6350" h="737870">
                  <a:moveTo>
                    <a:pt x="6096" y="586740"/>
                  </a:moveTo>
                  <a:lnTo>
                    <a:pt x="0" y="586740"/>
                  </a:lnTo>
                  <a:lnTo>
                    <a:pt x="0" y="591312"/>
                  </a:lnTo>
                  <a:lnTo>
                    <a:pt x="6096" y="591312"/>
                  </a:lnTo>
                  <a:lnTo>
                    <a:pt x="6096" y="586740"/>
                  </a:lnTo>
                  <a:close/>
                </a:path>
                <a:path w="6350" h="737870">
                  <a:moveTo>
                    <a:pt x="6096" y="576072"/>
                  </a:moveTo>
                  <a:lnTo>
                    <a:pt x="0" y="576072"/>
                  </a:lnTo>
                  <a:lnTo>
                    <a:pt x="0" y="580644"/>
                  </a:lnTo>
                  <a:lnTo>
                    <a:pt x="6096" y="580644"/>
                  </a:lnTo>
                  <a:lnTo>
                    <a:pt x="6096" y="576072"/>
                  </a:lnTo>
                  <a:close/>
                </a:path>
                <a:path w="6350" h="737870">
                  <a:moveTo>
                    <a:pt x="6096" y="565404"/>
                  </a:moveTo>
                  <a:lnTo>
                    <a:pt x="0" y="565404"/>
                  </a:lnTo>
                  <a:lnTo>
                    <a:pt x="0" y="569976"/>
                  </a:lnTo>
                  <a:lnTo>
                    <a:pt x="6096" y="569976"/>
                  </a:lnTo>
                  <a:lnTo>
                    <a:pt x="6096" y="565404"/>
                  </a:lnTo>
                  <a:close/>
                </a:path>
                <a:path w="6350" h="737870">
                  <a:moveTo>
                    <a:pt x="6096" y="554736"/>
                  </a:moveTo>
                  <a:lnTo>
                    <a:pt x="0" y="554736"/>
                  </a:lnTo>
                  <a:lnTo>
                    <a:pt x="0" y="559308"/>
                  </a:lnTo>
                  <a:lnTo>
                    <a:pt x="6096" y="559308"/>
                  </a:lnTo>
                  <a:lnTo>
                    <a:pt x="6096" y="554736"/>
                  </a:lnTo>
                  <a:close/>
                </a:path>
                <a:path w="6350" h="737870">
                  <a:moveTo>
                    <a:pt x="6096" y="544068"/>
                  </a:moveTo>
                  <a:lnTo>
                    <a:pt x="0" y="544068"/>
                  </a:lnTo>
                  <a:lnTo>
                    <a:pt x="0" y="548640"/>
                  </a:lnTo>
                  <a:lnTo>
                    <a:pt x="6096" y="548640"/>
                  </a:lnTo>
                  <a:lnTo>
                    <a:pt x="6096" y="544068"/>
                  </a:lnTo>
                  <a:close/>
                </a:path>
                <a:path w="6350" h="737870">
                  <a:moveTo>
                    <a:pt x="6096" y="533400"/>
                  </a:moveTo>
                  <a:lnTo>
                    <a:pt x="0" y="533400"/>
                  </a:lnTo>
                  <a:lnTo>
                    <a:pt x="0" y="539496"/>
                  </a:lnTo>
                  <a:lnTo>
                    <a:pt x="6096" y="539496"/>
                  </a:lnTo>
                  <a:lnTo>
                    <a:pt x="6096" y="533400"/>
                  </a:lnTo>
                  <a:close/>
                </a:path>
                <a:path w="6350" h="737870">
                  <a:moveTo>
                    <a:pt x="6096" y="522732"/>
                  </a:moveTo>
                  <a:lnTo>
                    <a:pt x="0" y="522732"/>
                  </a:lnTo>
                  <a:lnTo>
                    <a:pt x="0" y="528828"/>
                  </a:lnTo>
                  <a:lnTo>
                    <a:pt x="6096" y="528828"/>
                  </a:lnTo>
                  <a:lnTo>
                    <a:pt x="6096" y="522732"/>
                  </a:lnTo>
                  <a:close/>
                </a:path>
                <a:path w="6350" h="737870">
                  <a:moveTo>
                    <a:pt x="6096" y="512064"/>
                  </a:moveTo>
                  <a:lnTo>
                    <a:pt x="0" y="512064"/>
                  </a:lnTo>
                  <a:lnTo>
                    <a:pt x="0" y="518160"/>
                  </a:lnTo>
                  <a:lnTo>
                    <a:pt x="6096" y="518160"/>
                  </a:lnTo>
                  <a:lnTo>
                    <a:pt x="6096" y="512064"/>
                  </a:lnTo>
                  <a:close/>
                </a:path>
                <a:path w="6350" h="737870">
                  <a:moveTo>
                    <a:pt x="6096" y="502920"/>
                  </a:moveTo>
                  <a:lnTo>
                    <a:pt x="0" y="502920"/>
                  </a:lnTo>
                  <a:lnTo>
                    <a:pt x="0" y="507492"/>
                  </a:lnTo>
                  <a:lnTo>
                    <a:pt x="6096" y="507492"/>
                  </a:lnTo>
                  <a:lnTo>
                    <a:pt x="6096" y="502920"/>
                  </a:lnTo>
                  <a:close/>
                </a:path>
                <a:path w="6350" h="737870">
                  <a:moveTo>
                    <a:pt x="6096" y="492252"/>
                  </a:moveTo>
                  <a:lnTo>
                    <a:pt x="0" y="492252"/>
                  </a:lnTo>
                  <a:lnTo>
                    <a:pt x="0" y="496824"/>
                  </a:lnTo>
                  <a:lnTo>
                    <a:pt x="6096" y="496824"/>
                  </a:lnTo>
                  <a:lnTo>
                    <a:pt x="6096" y="492252"/>
                  </a:lnTo>
                  <a:close/>
                </a:path>
                <a:path w="6350" h="737870">
                  <a:moveTo>
                    <a:pt x="6096" y="481584"/>
                  </a:moveTo>
                  <a:lnTo>
                    <a:pt x="0" y="481584"/>
                  </a:lnTo>
                  <a:lnTo>
                    <a:pt x="0" y="486156"/>
                  </a:lnTo>
                  <a:lnTo>
                    <a:pt x="6096" y="486156"/>
                  </a:lnTo>
                  <a:lnTo>
                    <a:pt x="6096" y="481584"/>
                  </a:lnTo>
                  <a:close/>
                </a:path>
                <a:path w="6350" h="737870">
                  <a:moveTo>
                    <a:pt x="6096" y="470916"/>
                  </a:moveTo>
                  <a:lnTo>
                    <a:pt x="0" y="470916"/>
                  </a:lnTo>
                  <a:lnTo>
                    <a:pt x="0" y="475488"/>
                  </a:lnTo>
                  <a:lnTo>
                    <a:pt x="6096" y="475488"/>
                  </a:lnTo>
                  <a:lnTo>
                    <a:pt x="6096" y="470916"/>
                  </a:lnTo>
                  <a:close/>
                </a:path>
                <a:path w="6350" h="737870">
                  <a:moveTo>
                    <a:pt x="6096" y="460248"/>
                  </a:moveTo>
                  <a:lnTo>
                    <a:pt x="0" y="460248"/>
                  </a:lnTo>
                  <a:lnTo>
                    <a:pt x="0" y="464820"/>
                  </a:lnTo>
                  <a:lnTo>
                    <a:pt x="6096" y="464820"/>
                  </a:lnTo>
                  <a:lnTo>
                    <a:pt x="6096" y="460248"/>
                  </a:lnTo>
                  <a:close/>
                </a:path>
                <a:path w="6350" h="737870">
                  <a:moveTo>
                    <a:pt x="6096" y="449580"/>
                  </a:moveTo>
                  <a:lnTo>
                    <a:pt x="0" y="449580"/>
                  </a:lnTo>
                  <a:lnTo>
                    <a:pt x="0" y="455676"/>
                  </a:lnTo>
                  <a:lnTo>
                    <a:pt x="6096" y="455676"/>
                  </a:lnTo>
                  <a:lnTo>
                    <a:pt x="6096" y="449580"/>
                  </a:lnTo>
                  <a:close/>
                </a:path>
                <a:path w="6350" h="737870">
                  <a:moveTo>
                    <a:pt x="6096" y="438912"/>
                  </a:moveTo>
                  <a:lnTo>
                    <a:pt x="0" y="438912"/>
                  </a:lnTo>
                  <a:lnTo>
                    <a:pt x="0" y="445008"/>
                  </a:lnTo>
                  <a:lnTo>
                    <a:pt x="6096" y="445008"/>
                  </a:lnTo>
                  <a:lnTo>
                    <a:pt x="6096" y="438912"/>
                  </a:lnTo>
                  <a:close/>
                </a:path>
                <a:path w="6350" h="737870">
                  <a:moveTo>
                    <a:pt x="6096" y="428244"/>
                  </a:moveTo>
                  <a:lnTo>
                    <a:pt x="0" y="428244"/>
                  </a:lnTo>
                  <a:lnTo>
                    <a:pt x="0" y="434340"/>
                  </a:lnTo>
                  <a:lnTo>
                    <a:pt x="6096" y="434340"/>
                  </a:lnTo>
                  <a:lnTo>
                    <a:pt x="6096" y="428244"/>
                  </a:lnTo>
                  <a:close/>
                </a:path>
                <a:path w="6350" h="737870">
                  <a:moveTo>
                    <a:pt x="6096" y="419100"/>
                  </a:moveTo>
                  <a:lnTo>
                    <a:pt x="0" y="419100"/>
                  </a:lnTo>
                  <a:lnTo>
                    <a:pt x="0" y="423672"/>
                  </a:lnTo>
                  <a:lnTo>
                    <a:pt x="6096" y="423672"/>
                  </a:lnTo>
                  <a:lnTo>
                    <a:pt x="6096" y="419100"/>
                  </a:lnTo>
                  <a:close/>
                </a:path>
                <a:path w="6350" h="737870">
                  <a:moveTo>
                    <a:pt x="6096" y="408432"/>
                  </a:moveTo>
                  <a:lnTo>
                    <a:pt x="0" y="408432"/>
                  </a:lnTo>
                  <a:lnTo>
                    <a:pt x="0" y="413004"/>
                  </a:lnTo>
                  <a:lnTo>
                    <a:pt x="6096" y="413004"/>
                  </a:lnTo>
                  <a:lnTo>
                    <a:pt x="6096" y="408432"/>
                  </a:lnTo>
                  <a:close/>
                </a:path>
                <a:path w="6350" h="737870">
                  <a:moveTo>
                    <a:pt x="6096" y="397764"/>
                  </a:moveTo>
                  <a:lnTo>
                    <a:pt x="0" y="397764"/>
                  </a:lnTo>
                  <a:lnTo>
                    <a:pt x="0" y="402336"/>
                  </a:lnTo>
                  <a:lnTo>
                    <a:pt x="6096" y="402336"/>
                  </a:lnTo>
                  <a:lnTo>
                    <a:pt x="6096" y="397764"/>
                  </a:lnTo>
                  <a:close/>
                </a:path>
                <a:path w="6350" h="737870">
                  <a:moveTo>
                    <a:pt x="6096" y="387096"/>
                  </a:moveTo>
                  <a:lnTo>
                    <a:pt x="0" y="387096"/>
                  </a:lnTo>
                  <a:lnTo>
                    <a:pt x="0" y="391668"/>
                  </a:lnTo>
                  <a:lnTo>
                    <a:pt x="6096" y="391668"/>
                  </a:lnTo>
                  <a:lnTo>
                    <a:pt x="6096" y="387096"/>
                  </a:lnTo>
                  <a:close/>
                </a:path>
                <a:path w="6350" h="737870">
                  <a:moveTo>
                    <a:pt x="6096" y="376428"/>
                  </a:moveTo>
                  <a:lnTo>
                    <a:pt x="0" y="376428"/>
                  </a:lnTo>
                  <a:lnTo>
                    <a:pt x="0" y="381000"/>
                  </a:lnTo>
                  <a:lnTo>
                    <a:pt x="6096" y="381000"/>
                  </a:lnTo>
                  <a:lnTo>
                    <a:pt x="6096" y="376428"/>
                  </a:lnTo>
                  <a:close/>
                </a:path>
                <a:path w="6350" h="737870">
                  <a:moveTo>
                    <a:pt x="6096" y="365760"/>
                  </a:moveTo>
                  <a:lnTo>
                    <a:pt x="0" y="365760"/>
                  </a:lnTo>
                  <a:lnTo>
                    <a:pt x="0" y="371856"/>
                  </a:lnTo>
                  <a:lnTo>
                    <a:pt x="6096" y="371856"/>
                  </a:lnTo>
                  <a:lnTo>
                    <a:pt x="6096" y="365760"/>
                  </a:lnTo>
                  <a:close/>
                </a:path>
                <a:path w="6350" h="737870">
                  <a:moveTo>
                    <a:pt x="6096" y="355092"/>
                  </a:moveTo>
                  <a:lnTo>
                    <a:pt x="0" y="355092"/>
                  </a:lnTo>
                  <a:lnTo>
                    <a:pt x="0" y="361188"/>
                  </a:lnTo>
                  <a:lnTo>
                    <a:pt x="6096" y="361188"/>
                  </a:lnTo>
                  <a:lnTo>
                    <a:pt x="6096" y="355092"/>
                  </a:lnTo>
                  <a:close/>
                </a:path>
                <a:path w="6350" h="737870">
                  <a:moveTo>
                    <a:pt x="6096" y="344424"/>
                  </a:moveTo>
                  <a:lnTo>
                    <a:pt x="0" y="344424"/>
                  </a:lnTo>
                  <a:lnTo>
                    <a:pt x="0" y="350520"/>
                  </a:lnTo>
                  <a:lnTo>
                    <a:pt x="6096" y="350520"/>
                  </a:lnTo>
                  <a:lnTo>
                    <a:pt x="6096" y="344424"/>
                  </a:lnTo>
                  <a:close/>
                </a:path>
                <a:path w="6350" h="737870">
                  <a:moveTo>
                    <a:pt x="6096" y="335280"/>
                  </a:moveTo>
                  <a:lnTo>
                    <a:pt x="0" y="335280"/>
                  </a:lnTo>
                  <a:lnTo>
                    <a:pt x="0" y="339852"/>
                  </a:lnTo>
                  <a:lnTo>
                    <a:pt x="6096" y="339852"/>
                  </a:lnTo>
                  <a:lnTo>
                    <a:pt x="6096" y="335280"/>
                  </a:lnTo>
                  <a:close/>
                </a:path>
                <a:path w="6350" h="737870">
                  <a:moveTo>
                    <a:pt x="6096" y="324612"/>
                  </a:moveTo>
                  <a:lnTo>
                    <a:pt x="0" y="324612"/>
                  </a:lnTo>
                  <a:lnTo>
                    <a:pt x="0" y="329184"/>
                  </a:lnTo>
                  <a:lnTo>
                    <a:pt x="6096" y="329184"/>
                  </a:lnTo>
                  <a:lnTo>
                    <a:pt x="6096" y="324612"/>
                  </a:lnTo>
                  <a:close/>
                </a:path>
                <a:path w="6350" h="737870">
                  <a:moveTo>
                    <a:pt x="6096" y="313944"/>
                  </a:moveTo>
                  <a:lnTo>
                    <a:pt x="0" y="313944"/>
                  </a:lnTo>
                  <a:lnTo>
                    <a:pt x="0" y="318516"/>
                  </a:lnTo>
                  <a:lnTo>
                    <a:pt x="6096" y="318516"/>
                  </a:lnTo>
                  <a:lnTo>
                    <a:pt x="6096" y="313944"/>
                  </a:lnTo>
                  <a:close/>
                </a:path>
                <a:path w="6350" h="737870">
                  <a:moveTo>
                    <a:pt x="6096" y="303276"/>
                  </a:moveTo>
                  <a:lnTo>
                    <a:pt x="0" y="303276"/>
                  </a:lnTo>
                  <a:lnTo>
                    <a:pt x="0" y="307848"/>
                  </a:lnTo>
                  <a:lnTo>
                    <a:pt x="6096" y="307848"/>
                  </a:lnTo>
                  <a:lnTo>
                    <a:pt x="6096" y="303276"/>
                  </a:lnTo>
                  <a:close/>
                </a:path>
                <a:path w="6350" h="737870">
                  <a:moveTo>
                    <a:pt x="6096" y="292608"/>
                  </a:moveTo>
                  <a:lnTo>
                    <a:pt x="0" y="292608"/>
                  </a:lnTo>
                  <a:lnTo>
                    <a:pt x="0" y="297180"/>
                  </a:lnTo>
                  <a:lnTo>
                    <a:pt x="6096" y="297180"/>
                  </a:lnTo>
                  <a:lnTo>
                    <a:pt x="6096" y="292608"/>
                  </a:lnTo>
                  <a:close/>
                </a:path>
                <a:path w="6350" h="737870">
                  <a:moveTo>
                    <a:pt x="6096" y="281940"/>
                  </a:moveTo>
                  <a:lnTo>
                    <a:pt x="0" y="281940"/>
                  </a:lnTo>
                  <a:lnTo>
                    <a:pt x="0" y="288036"/>
                  </a:lnTo>
                  <a:lnTo>
                    <a:pt x="6096" y="288036"/>
                  </a:lnTo>
                  <a:lnTo>
                    <a:pt x="6096" y="281940"/>
                  </a:lnTo>
                  <a:close/>
                </a:path>
                <a:path w="6350" h="737870">
                  <a:moveTo>
                    <a:pt x="6096" y="271272"/>
                  </a:moveTo>
                  <a:lnTo>
                    <a:pt x="0" y="271272"/>
                  </a:lnTo>
                  <a:lnTo>
                    <a:pt x="0" y="277368"/>
                  </a:lnTo>
                  <a:lnTo>
                    <a:pt x="6096" y="277368"/>
                  </a:lnTo>
                  <a:lnTo>
                    <a:pt x="6096" y="271272"/>
                  </a:lnTo>
                  <a:close/>
                </a:path>
                <a:path w="6350" h="737870">
                  <a:moveTo>
                    <a:pt x="6096" y="260604"/>
                  </a:moveTo>
                  <a:lnTo>
                    <a:pt x="0" y="260604"/>
                  </a:lnTo>
                  <a:lnTo>
                    <a:pt x="0" y="266700"/>
                  </a:lnTo>
                  <a:lnTo>
                    <a:pt x="6096" y="266700"/>
                  </a:lnTo>
                  <a:lnTo>
                    <a:pt x="6096" y="260604"/>
                  </a:lnTo>
                  <a:close/>
                </a:path>
                <a:path w="6350" h="737870">
                  <a:moveTo>
                    <a:pt x="6096" y="251460"/>
                  </a:moveTo>
                  <a:lnTo>
                    <a:pt x="0" y="251460"/>
                  </a:lnTo>
                  <a:lnTo>
                    <a:pt x="0" y="256032"/>
                  </a:lnTo>
                  <a:lnTo>
                    <a:pt x="6096" y="256032"/>
                  </a:lnTo>
                  <a:lnTo>
                    <a:pt x="6096" y="251460"/>
                  </a:lnTo>
                  <a:close/>
                </a:path>
                <a:path w="6350" h="737870">
                  <a:moveTo>
                    <a:pt x="6096" y="240792"/>
                  </a:moveTo>
                  <a:lnTo>
                    <a:pt x="0" y="240792"/>
                  </a:lnTo>
                  <a:lnTo>
                    <a:pt x="0" y="245364"/>
                  </a:lnTo>
                  <a:lnTo>
                    <a:pt x="6096" y="245364"/>
                  </a:lnTo>
                  <a:lnTo>
                    <a:pt x="6096" y="240792"/>
                  </a:lnTo>
                  <a:close/>
                </a:path>
                <a:path w="6350" h="737870">
                  <a:moveTo>
                    <a:pt x="6096" y="230124"/>
                  </a:moveTo>
                  <a:lnTo>
                    <a:pt x="0" y="230124"/>
                  </a:lnTo>
                  <a:lnTo>
                    <a:pt x="0" y="234696"/>
                  </a:lnTo>
                  <a:lnTo>
                    <a:pt x="6096" y="234696"/>
                  </a:lnTo>
                  <a:lnTo>
                    <a:pt x="6096" y="230124"/>
                  </a:lnTo>
                  <a:close/>
                </a:path>
                <a:path w="6350" h="737870">
                  <a:moveTo>
                    <a:pt x="6096" y="219456"/>
                  </a:moveTo>
                  <a:lnTo>
                    <a:pt x="0" y="219456"/>
                  </a:lnTo>
                  <a:lnTo>
                    <a:pt x="0" y="224028"/>
                  </a:lnTo>
                  <a:lnTo>
                    <a:pt x="6096" y="224028"/>
                  </a:lnTo>
                  <a:lnTo>
                    <a:pt x="6096" y="219456"/>
                  </a:lnTo>
                  <a:close/>
                </a:path>
                <a:path w="6350" h="737870">
                  <a:moveTo>
                    <a:pt x="6096" y="208788"/>
                  </a:moveTo>
                  <a:lnTo>
                    <a:pt x="0" y="208788"/>
                  </a:lnTo>
                  <a:lnTo>
                    <a:pt x="0" y="213360"/>
                  </a:lnTo>
                  <a:lnTo>
                    <a:pt x="6096" y="213360"/>
                  </a:lnTo>
                  <a:lnTo>
                    <a:pt x="6096" y="208788"/>
                  </a:lnTo>
                  <a:close/>
                </a:path>
                <a:path w="6350" h="737870">
                  <a:moveTo>
                    <a:pt x="6096" y="198120"/>
                  </a:moveTo>
                  <a:lnTo>
                    <a:pt x="0" y="198120"/>
                  </a:lnTo>
                  <a:lnTo>
                    <a:pt x="0" y="204216"/>
                  </a:lnTo>
                  <a:lnTo>
                    <a:pt x="6096" y="204216"/>
                  </a:lnTo>
                  <a:lnTo>
                    <a:pt x="6096" y="198120"/>
                  </a:lnTo>
                  <a:close/>
                </a:path>
                <a:path w="6350" h="737870">
                  <a:moveTo>
                    <a:pt x="6096" y="187452"/>
                  </a:moveTo>
                  <a:lnTo>
                    <a:pt x="0" y="187452"/>
                  </a:lnTo>
                  <a:lnTo>
                    <a:pt x="0" y="193548"/>
                  </a:lnTo>
                  <a:lnTo>
                    <a:pt x="6096" y="193548"/>
                  </a:lnTo>
                  <a:lnTo>
                    <a:pt x="6096" y="187452"/>
                  </a:lnTo>
                  <a:close/>
                </a:path>
                <a:path w="6350" h="737870">
                  <a:moveTo>
                    <a:pt x="6096" y="176784"/>
                  </a:moveTo>
                  <a:lnTo>
                    <a:pt x="0" y="176784"/>
                  </a:lnTo>
                  <a:lnTo>
                    <a:pt x="0" y="182880"/>
                  </a:lnTo>
                  <a:lnTo>
                    <a:pt x="6096" y="182880"/>
                  </a:lnTo>
                  <a:lnTo>
                    <a:pt x="6096" y="176784"/>
                  </a:lnTo>
                  <a:close/>
                </a:path>
                <a:path w="6350" h="737870">
                  <a:moveTo>
                    <a:pt x="6096" y="167640"/>
                  </a:moveTo>
                  <a:lnTo>
                    <a:pt x="0" y="167640"/>
                  </a:lnTo>
                  <a:lnTo>
                    <a:pt x="0" y="172212"/>
                  </a:lnTo>
                  <a:lnTo>
                    <a:pt x="6096" y="172212"/>
                  </a:lnTo>
                  <a:lnTo>
                    <a:pt x="6096" y="167640"/>
                  </a:lnTo>
                  <a:close/>
                </a:path>
                <a:path w="6350" h="737870">
                  <a:moveTo>
                    <a:pt x="6096" y="156972"/>
                  </a:moveTo>
                  <a:lnTo>
                    <a:pt x="0" y="156972"/>
                  </a:lnTo>
                  <a:lnTo>
                    <a:pt x="0" y="161544"/>
                  </a:lnTo>
                  <a:lnTo>
                    <a:pt x="6096" y="161544"/>
                  </a:lnTo>
                  <a:lnTo>
                    <a:pt x="6096" y="156972"/>
                  </a:lnTo>
                  <a:close/>
                </a:path>
                <a:path w="6350" h="737870">
                  <a:moveTo>
                    <a:pt x="6096" y="146304"/>
                  </a:moveTo>
                  <a:lnTo>
                    <a:pt x="0" y="146304"/>
                  </a:lnTo>
                  <a:lnTo>
                    <a:pt x="0" y="150876"/>
                  </a:lnTo>
                  <a:lnTo>
                    <a:pt x="6096" y="150876"/>
                  </a:lnTo>
                  <a:lnTo>
                    <a:pt x="6096" y="146304"/>
                  </a:lnTo>
                  <a:close/>
                </a:path>
                <a:path w="6350" h="737870">
                  <a:moveTo>
                    <a:pt x="6096" y="135636"/>
                  </a:moveTo>
                  <a:lnTo>
                    <a:pt x="0" y="135636"/>
                  </a:lnTo>
                  <a:lnTo>
                    <a:pt x="0" y="140208"/>
                  </a:lnTo>
                  <a:lnTo>
                    <a:pt x="6096" y="140208"/>
                  </a:lnTo>
                  <a:lnTo>
                    <a:pt x="6096" y="135636"/>
                  </a:lnTo>
                  <a:close/>
                </a:path>
                <a:path w="6350" h="737870">
                  <a:moveTo>
                    <a:pt x="6096" y="124968"/>
                  </a:moveTo>
                  <a:lnTo>
                    <a:pt x="0" y="124968"/>
                  </a:lnTo>
                  <a:lnTo>
                    <a:pt x="0" y="129540"/>
                  </a:lnTo>
                  <a:lnTo>
                    <a:pt x="6096" y="129540"/>
                  </a:lnTo>
                  <a:lnTo>
                    <a:pt x="6096" y="124968"/>
                  </a:lnTo>
                  <a:close/>
                </a:path>
                <a:path w="6350" h="737870">
                  <a:moveTo>
                    <a:pt x="6096" y="114300"/>
                  </a:moveTo>
                  <a:lnTo>
                    <a:pt x="0" y="114300"/>
                  </a:lnTo>
                  <a:lnTo>
                    <a:pt x="0" y="120396"/>
                  </a:lnTo>
                  <a:lnTo>
                    <a:pt x="6096" y="120396"/>
                  </a:lnTo>
                  <a:lnTo>
                    <a:pt x="6096" y="114300"/>
                  </a:lnTo>
                  <a:close/>
                </a:path>
                <a:path w="6350" h="737870">
                  <a:moveTo>
                    <a:pt x="6096" y="103632"/>
                  </a:moveTo>
                  <a:lnTo>
                    <a:pt x="0" y="103632"/>
                  </a:lnTo>
                  <a:lnTo>
                    <a:pt x="0" y="109728"/>
                  </a:lnTo>
                  <a:lnTo>
                    <a:pt x="6096" y="109728"/>
                  </a:lnTo>
                  <a:lnTo>
                    <a:pt x="6096" y="103632"/>
                  </a:lnTo>
                  <a:close/>
                </a:path>
                <a:path w="6350" h="737870">
                  <a:moveTo>
                    <a:pt x="6096" y="92964"/>
                  </a:moveTo>
                  <a:lnTo>
                    <a:pt x="0" y="92964"/>
                  </a:lnTo>
                  <a:lnTo>
                    <a:pt x="0" y="99060"/>
                  </a:lnTo>
                  <a:lnTo>
                    <a:pt x="6096" y="99060"/>
                  </a:lnTo>
                  <a:lnTo>
                    <a:pt x="6096" y="92964"/>
                  </a:lnTo>
                  <a:close/>
                </a:path>
                <a:path w="6350" h="737870">
                  <a:moveTo>
                    <a:pt x="6096" y="83820"/>
                  </a:moveTo>
                  <a:lnTo>
                    <a:pt x="0" y="83820"/>
                  </a:lnTo>
                  <a:lnTo>
                    <a:pt x="0" y="88392"/>
                  </a:lnTo>
                  <a:lnTo>
                    <a:pt x="6096" y="88392"/>
                  </a:lnTo>
                  <a:lnTo>
                    <a:pt x="6096" y="83820"/>
                  </a:lnTo>
                  <a:close/>
                </a:path>
                <a:path w="6350" h="737870">
                  <a:moveTo>
                    <a:pt x="6096" y="73152"/>
                  </a:moveTo>
                  <a:lnTo>
                    <a:pt x="0" y="73152"/>
                  </a:lnTo>
                  <a:lnTo>
                    <a:pt x="0" y="77724"/>
                  </a:lnTo>
                  <a:lnTo>
                    <a:pt x="6096" y="77724"/>
                  </a:lnTo>
                  <a:lnTo>
                    <a:pt x="6096" y="73152"/>
                  </a:lnTo>
                  <a:close/>
                </a:path>
                <a:path w="6350" h="737870">
                  <a:moveTo>
                    <a:pt x="6096" y="62484"/>
                  </a:moveTo>
                  <a:lnTo>
                    <a:pt x="0" y="62484"/>
                  </a:lnTo>
                  <a:lnTo>
                    <a:pt x="0" y="67056"/>
                  </a:lnTo>
                  <a:lnTo>
                    <a:pt x="6096" y="67056"/>
                  </a:lnTo>
                  <a:lnTo>
                    <a:pt x="6096" y="62484"/>
                  </a:lnTo>
                  <a:close/>
                </a:path>
                <a:path w="6350" h="737870">
                  <a:moveTo>
                    <a:pt x="6096" y="51816"/>
                  </a:moveTo>
                  <a:lnTo>
                    <a:pt x="0" y="51816"/>
                  </a:lnTo>
                  <a:lnTo>
                    <a:pt x="0" y="56388"/>
                  </a:lnTo>
                  <a:lnTo>
                    <a:pt x="6096" y="56388"/>
                  </a:lnTo>
                  <a:lnTo>
                    <a:pt x="6096" y="51816"/>
                  </a:lnTo>
                  <a:close/>
                </a:path>
                <a:path w="6350" h="737870">
                  <a:moveTo>
                    <a:pt x="6096" y="41148"/>
                  </a:moveTo>
                  <a:lnTo>
                    <a:pt x="0" y="41148"/>
                  </a:lnTo>
                  <a:lnTo>
                    <a:pt x="0" y="45720"/>
                  </a:lnTo>
                  <a:lnTo>
                    <a:pt x="6096" y="45720"/>
                  </a:lnTo>
                  <a:lnTo>
                    <a:pt x="6096" y="41148"/>
                  </a:lnTo>
                  <a:close/>
                </a:path>
                <a:path w="6350" h="737870">
                  <a:moveTo>
                    <a:pt x="6096" y="30480"/>
                  </a:moveTo>
                  <a:lnTo>
                    <a:pt x="0" y="30480"/>
                  </a:lnTo>
                  <a:lnTo>
                    <a:pt x="0" y="36576"/>
                  </a:lnTo>
                  <a:lnTo>
                    <a:pt x="6096" y="36576"/>
                  </a:lnTo>
                  <a:lnTo>
                    <a:pt x="6096" y="30480"/>
                  </a:lnTo>
                  <a:close/>
                </a:path>
                <a:path w="6350" h="737870">
                  <a:moveTo>
                    <a:pt x="6096" y="19812"/>
                  </a:moveTo>
                  <a:lnTo>
                    <a:pt x="0" y="19812"/>
                  </a:lnTo>
                  <a:lnTo>
                    <a:pt x="0" y="25908"/>
                  </a:lnTo>
                  <a:lnTo>
                    <a:pt x="6096" y="25908"/>
                  </a:lnTo>
                  <a:lnTo>
                    <a:pt x="6096" y="19812"/>
                  </a:lnTo>
                  <a:close/>
                </a:path>
                <a:path w="6350" h="737870">
                  <a:moveTo>
                    <a:pt x="6096" y="9144"/>
                  </a:moveTo>
                  <a:lnTo>
                    <a:pt x="0" y="9144"/>
                  </a:lnTo>
                  <a:lnTo>
                    <a:pt x="0" y="15240"/>
                  </a:lnTo>
                  <a:lnTo>
                    <a:pt x="6096" y="15240"/>
                  </a:lnTo>
                  <a:lnTo>
                    <a:pt x="6096" y="9144"/>
                  </a:lnTo>
                  <a:close/>
                </a:path>
                <a:path w="6350" h="737870">
                  <a:moveTo>
                    <a:pt x="6096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6096" y="4572"/>
                  </a:lnTo>
                  <a:lnTo>
                    <a:pt x="6096" y="0"/>
                  </a:lnTo>
                  <a:close/>
                </a:path>
              </a:pathLst>
            </a:custGeom>
            <a:solidFill>
              <a:srgbClr val="4285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3634727" y="4116336"/>
              <a:ext cx="6350" cy="737870"/>
            </a:xfrm>
            <a:custGeom>
              <a:avLst/>
              <a:gdLst/>
              <a:ahLst/>
              <a:cxnLst/>
              <a:rect l="l" t="t" r="r" b="b"/>
              <a:pathLst>
                <a:path w="6350" h="737870">
                  <a:moveTo>
                    <a:pt x="6096" y="733044"/>
                  </a:moveTo>
                  <a:lnTo>
                    <a:pt x="0" y="733044"/>
                  </a:lnTo>
                  <a:lnTo>
                    <a:pt x="0" y="737616"/>
                  </a:lnTo>
                  <a:lnTo>
                    <a:pt x="6096" y="737616"/>
                  </a:lnTo>
                  <a:lnTo>
                    <a:pt x="6096" y="733044"/>
                  </a:lnTo>
                  <a:close/>
                </a:path>
                <a:path w="6350" h="737870">
                  <a:moveTo>
                    <a:pt x="6096" y="722376"/>
                  </a:moveTo>
                  <a:lnTo>
                    <a:pt x="0" y="722376"/>
                  </a:lnTo>
                  <a:lnTo>
                    <a:pt x="0" y="728472"/>
                  </a:lnTo>
                  <a:lnTo>
                    <a:pt x="6096" y="728472"/>
                  </a:lnTo>
                  <a:lnTo>
                    <a:pt x="6096" y="722376"/>
                  </a:lnTo>
                  <a:close/>
                </a:path>
                <a:path w="6350" h="737870">
                  <a:moveTo>
                    <a:pt x="6096" y="711708"/>
                  </a:moveTo>
                  <a:lnTo>
                    <a:pt x="0" y="711708"/>
                  </a:lnTo>
                  <a:lnTo>
                    <a:pt x="0" y="717804"/>
                  </a:lnTo>
                  <a:lnTo>
                    <a:pt x="6096" y="717804"/>
                  </a:lnTo>
                  <a:lnTo>
                    <a:pt x="6096" y="711708"/>
                  </a:lnTo>
                  <a:close/>
                </a:path>
                <a:path w="6350" h="737870">
                  <a:moveTo>
                    <a:pt x="6096" y="701040"/>
                  </a:moveTo>
                  <a:lnTo>
                    <a:pt x="0" y="701040"/>
                  </a:lnTo>
                  <a:lnTo>
                    <a:pt x="0" y="707136"/>
                  </a:lnTo>
                  <a:lnTo>
                    <a:pt x="6096" y="707136"/>
                  </a:lnTo>
                  <a:lnTo>
                    <a:pt x="6096" y="701040"/>
                  </a:lnTo>
                  <a:close/>
                </a:path>
                <a:path w="6350" h="737870">
                  <a:moveTo>
                    <a:pt x="6096" y="691896"/>
                  </a:moveTo>
                  <a:lnTo>
                    <a:pt x="0" y="691896"/>
                  </a:lnTo>
                  <a:lnTo>
                    <a:pt x="0" y="696468"/>
                  </a:lnTo>
                  <a:lnTo>
                    <a:pt x="6096" y="696468"/>
                  </a:lnTo>
                  <a:lnTo>
                    <a:pt x="6096" y="691896"/>
                  </a:lnTo>
                  <a:close/>
                </a:path>
                <a:path w="6350" h="737870">
                  <a:moveTo>
                    <a:pt x="6096" y="681228"/>
                  </a:moveTo>
                  <a:lnTo>
                    <a:pt x="0" y="681228"/>
                  </a:lnTo>
                  <a:lnTo>
                    <a:pt x="0" y="685800"/>
                  </a:lnTo>
                  <a:lnTo>
                    <a:pt x="6096" y="685800"/>
                  </a:lnTo>
                  <a:lnTo>
                    <a:pt x="6096" y="681228"/>
                  </a:lnTo>
                  <a:close/>
                </a:path>
                <a:path w="6350" h="737870">
                  <a:moveTo>
                    <a:pt x="6096" y="670560"/>
                  </a:moveTo>
                  <a:lnTo>
                    <a:pt x="0" y="670560"/>
                  </a:lnTo>
                  <a:lnTo>
                    <a:pt x="0" y="675132"/>
                  </a:lnTo>
                  <a:lnTo>
                    <a:pt x="6096" y="675132"/>
                  </a:lnTo>
                  <a:lnTo>
                    <a:pt x="6096" y="670560"/>
                  </a:lnTo>
                  <a:close/>
                </a:path>
                <a:path w="6350" h="737870">
                  <a:moveTo>
                    <a:pt x="6096" y="659892"/>
                  </a:moveTo>
                  <a:lnTo>
                    <a:pt x="0" y="659892"/>
                  </a:lnTo>
                  <a:lnTo>
                    <a:pt x="0" y="664464"/>
                  </a:lnTo>
                  <a:lnTo>
                    <a:pt x="6096" y="664464"/>
                  </a:lnTo>
                  <a:lnTo>
                    <a:pt x="6096" y="659892"/>
                  </a:lnTo>
                  <a:close/>
                </a:path>
                <a:path w="6350" h="737870">
                  <a:moveTo>
                    <a:pt x="6096" y="649224"/>
                  </a:moveTo>
                  <a:lnTo>
                    <a:pt x="0" y="649224"/>
                  </a:lnTo>
                  <a:lnTo>
                    <a:pt x="0" y="653796"/>
                  </a:lnTo>
                  <a:lnTo>
                    <a:pt x="6096" y="653796"/>
                  </a:lnTo>
                  <a:lnTo>
                    <a:pt x="6096" y="649224"/>
                  </a:lnTo>
                  <a:close/>
                </a:path>
                <a:path w="6350" h="737870">
                  <a:moveTo>
                    <a:pt x="6096" y="638556"/>
                  </a:moveTo>
                  <a:lnTo>
                    <a:pt x="0" y="638556"/>
                  </a:lnTo>
                  <a:lnTo>
                    <a:pt x="0" y="644652"/>
                  </a:lnTo>
                  <a:lnTo>
                    <a:pt x="6096" y="644652"/>
                  </a:lnTo>
                  <a:lnTo>
                    <a:pt x="6096" y="638556"/>
                  </a:lnTo>
                  <a:close/>
                </a:path>
                <a:path w="6350" h="737870">
                  <a:moveTo>
                    <a:pt x="6096" y="627888"/>
                  </a:moveTo>
                  <a:lnTo>
                    <a:pt x="0" y="627888"/>
                  </a:lnTo>
                  <a:lnTo>
                    <a:pt x="0" y="633984"/>
                  </a:lnTo>
                  <a:lnTo>
                    <a:pt x="6096" y="633984"/>
                  </a:lnTo>
                  <a:lnTo>
                    <a:pt x="6096" y="627888"/>
                  </a:lnTo>
                  <a:close/>
                </a:path>
                <a:path w="6350" h="737870">
                  <a:moveTo>
                    <a:pt x="6096" y="617220"/>
                  </a:moveTo>
                  <a:lnTo>
                    <a:pt x="0" y="617220"/>
                  </a:lnTo>
                  <a:lnTo>
                    <a:pt x="0" y="623316"/>
                  </a:lnTo>
                  <a:lnTo>
                    <a:pt x="6096" y="623316"/>
                  </a:lnTo>
                  <a:lnTo>
                    <a:pt x="6096" y="617220"/>
                  </a:lnTo>
                  <a:close/>
                </a:path>
                <a:path w="6350" h="737870">
                  <a:moveTo>
                    <a:pt x="6096" y="608076"/>
                  </a:moveTo>
                  <a:lnTo>
                    <a:pt x="0" y="608076"/>
                  </a:lnTo>
                  <a:lnTo>
                    <a:pt x="0" y="612648"/>
                  </a:lnTo>
                  <a:lnTo>
                    <a:pt x="6096" y="612648"/>
                  </a:lnTo>
                  <a:lnTo>
                    <a:pt x="6096" y="608076"/>
                  </a:lnTo>
                  <a:close/>
                </a:path>
                <a:path w="6350" h="737870">
                  <a:moveTo>
                    <a:pt x="6096" y="597408"/>
                  </a:moveTo>
                  <a:lnTo>
                    <a:pt x="0" y="597408"/>
                  </a:lnTo>
                  <a:lnTo>
                    <a:pt x="0" y="601980"/>
                  </a:lnTo>
                  <a:lnTo>
                    <a:pt x="6096" y="601980"/>
                  </a:lnTo>
                  <a:lnTo>
                    <a:pt x="6096" y="597408"/>
                  </a:lnTo>
                  <a:close/>
                </a:path>
                <a:path w="6350" h="737870">
                  <a:moveTo>
                    <a:pt x="6096" y="586740"/>
                  </a:moveTo>
                  <a:lnTo>
                    <a:pt x="0" y="586740"/>
                  </a:lnTo>
                  <a:lnTo>
                    <a:pt x="0" y="591312"/>
                  </a:lnTo>
                  <a:lnTo>
                    <a:pt x="6096" y="591312"/>
                  </a:lnTo>
                  <a:lnTo>
                    <a:pt x="6096" y="586740"/>
                  </a:lnTo>
                  <a:close/>
                </a:path>
                <a:path w="6350" h="737870">
                  <a:moveTo>
                    <a:pt x="6096" y="576072"/>
                  </a:moveTo>
                  <a:lnTo>
                    <a:pt x="0" y="576072"/>
                  </a:lnTo>
                  <a:lnTo>
                    <a:pt x="0" y="580644"/>
                  </a:lnTo>
                  <a:lnTo>
                    <a:pt x="6096" y="580644"/>
                  </a:lnTo>
                  <a:lnTo>
                    <a:pt x="6096" y="576072"/>
                  </a:lnTo>
                  <a:close/>
                </a:path>
                <a:path w="6350" h="737870">
                  <a:moveTo>
                    <a:pt x="6096" y="565404"/>
                  </a:moveTo>
                  <a:lnTo>
                    <a:pt x="0" y="565404"/>
                  </a:lnTo>
                  <a:lnTo>
                    <a:pt x="0" y="569976"/>
                  </a:lnTo>
                  <a:lnTo>
                    <a:pt x="6096" y="569976"/>
                  </a:lnTo>
                  <a:lnTo>
                    <a:pt x="6096" y="565404"/>
                  </a:lnTo>
                  <a:close/>
                </a:path>
                <a:path w="6350" h="737870">
                  <a:moveTo>
                    <a:pt x="6096" y="554736"/>
                  </a:moveTo>
                  <a:lnTo>
                    <a:pt x="0" y="554736"/>
                  </a:lnTo>
                  <a:lnTo>
                    <a:pt x="0" y="560832"/>
                  </a:lnTo>
                  <a:lnTo>
                    <a:pt x="6096" y="560832"/>
                  </a:lnTo>
                  <a:lnTo>
                    <a:pt x="6096" y="554736"/>
                  </a:lnTo>
                  <a:close/>
                </a:path>
                <a:path w="6350" h="737870">
                  <a:moveTo>
                    <a:pt x="6096" y="544068"/>
                  </a:moveTo>
                  <a:lnTo>
                    <a:pt x="0" y="544068"/>
                  </a:lnTo>
                  <a:lnTo>
                    <a:pt x="0" y="550164"/>
                  </a:lnTo>
                  <a:lnTo>
                    <a:pt x="6096" y="550164"/>
                  </a:lnTo>
                  <a:lnTo>
                    <a:pt x="6096" y="544068"/>
                  </a:lnTo>
                  <a:close/>
                </a:path>
                <a:path w="6350" h="737870">
                  <a:moveTo>
                    <a:pt x="6096" y="533400"/>
                  </a:moveTo>
                  <a:lnTo>
                    <a:pt x="0" y="533400"/>
                  </a:lnTo>
                  <a:lnTo>
                    <a:pt x="0" y="539496"/>
                  </a:lnTo>
                  <a:lnTo>
                    <a:pt x="6096" y="539496"/>
                  </a:lnTo>
                  <a:lnTo>
                    <a:pt x="6096" y="533400"/>
                  </a:lnTo>
                  <a:close/>
                </a:path>
                <a:path w="6350" h="737870">
                  <a:moveTo>
                    <a:pt x="6096" y="524256"/>
                  </a:moveTo>
                  <a:lnTo>
                    <a:pt x="0" y="524256"/>
                  </a:lnTo>
                  <a:lnTo>
                    <a:pt x="0" y="528828"/>
                  </a:lnTo>
                  <a:lnTo>
                    <a:pt x="6096" y="528828"/>
                  </a:lnTo>
                  <a:lnTo>
                    <a:pt x="6096" y="524256"/>
                  </a:lnTo>
                  <a:close/>
                </a:path>
                <a:path w="6350" h="737870">
                  <a:moveTo>
                    <a:pt x="6096" y="513588"/>
                  </a:moveTo>
                  <a:lnTo>
                    <a:pt x="0" y="513588"/>
                  </a:lnTo>
                  <a:lnTo>
                    <a:pt x="0" y="518160"/>
                  </a:lnTo>
                  <a:lnTo>
                    <a:pt x="6096" y="518160"/>
                  </a:lnTo>
                  <a:lnTo>
                    <a:pt x="6096" y="513588"/>
                  </a:lnTo>
                  <a:close/>
                </a:path>
                <a:path w="6350" h="737870">
                  <a:moveTo>
                    <a:pt x="6096" y="502920"/>
                  </a:moveTo>
                  <a:lnTo>
                    <a:pt x="0" y="502920"/>
                  </a:lnTo>
                  <a:lnTo>
                    <a:pt x="0" y="507492"/>
                  </a:lnTo>
                  <a:lnTo>
                    <a:pt x="6096" y="507492"/>
                  </a:lnTo>
                  <a:lnTo>
                    <a:pt x="6096" y="502920"/>
                  </a:lnTo>
                  <a:close/>
                </a:path>
                <a:path w="6350" h="737870">
                  <a:moveTo>
                    <a:pt x="6096" y="492252"/>
                  </a:moveTo>
                  <a:lnTo>
                    <a:pt x="0" y="492252"/>
                  </a:lnTo>
                  <a:lnTo>
                    <a:pt x="0" y="496824"/>
                  </a:lnTo>
                  <a:lnTo>
                    <a:pt x="6096" y="496824"/>
                  </a:lnTo>
                  <a:lnTo>
                    <a:pt x="6096" y="492252"/>
                  </a:lnTo>
                  <a:close/>
                </a:path>
                <a:path w="6350" h="737870">
                  <a:moveTo>
                    <a:pt x="6096" y="481584"/>
                  </a:moveTo>
                  <a:lnTo>
                    <a:pt x="0" y="481584"/>
                  </a:lnTo>
                  <a:lnTo>
                    <a:pt x="0" y="486156"/>
                  </a:lnTo>
                  <a:lnTo>
                    <a:pt x="6096" y="486156"/>
                  </a:lnTo>
                  <a:lnTo>
                    <a:pt x="6096" y="481584"/>
                  </a:lnTo>
                  <a:close/>
                </a:path>
                <a:path w="6350" h="737870">
                  <a:moveTo>
                    <a:pt x="6096" y="470916"/>
                  </a:moveTo>
                  <a:lnTo>
                    <a:pt x="0" y="470916"/>
                  </a:lnTo>
                  <a:lnTo>
                    <a:pt x="0" y="477012"/>
                  </a:lnTo>
                  <a:lnTo>
                    <a:pt x="6096" y="477012"/>
                  </a:lnTo>
                  <a:lnTo>
                    <a:pt x="6096" y="470916"/>
                  </a:lnTo>
                  <a:close/>
                </a:path>
                <a:path w="6350" h="737870">
                  <a:moveTo>
                    <a:pt x="6096" y="460248"/>
                  </a:moveTo>
                  <a:lnTo>
                    <a:pt x="0" y="460248"/>
                  </a:lnTo>
                  <a:lnTo>
                    <a:pt x="0" y="466344"/>
                  </a:lnTo>
                  <a:lnTo>
                    <a:pt x="6096" y="466344"/>
                  </a:lnTo>
                  <a:lnTo>
                    <a:pt x="6096" y="460248"/>
                  </a:lnTo>
                  <a:close/>
                </a:path>
                <a:path w="6350" h="737870">
                  <a:moveTo>
                    <a:pt x="6096" y="449580"/>
                  </a:moveTo>
                  <a:lnTo>
                    <a:pt x="0" y="449580"/>
                  </a:lnTo>
                  <a:lnTo>
                    <a:pt x="0" y="455676"/>
                  </a:lnTo>
                  <a:lnTo>
                    <a:pt x="6096" y="455676"/>
                  </a:lnTo>
                  <a:lnTo>
                    <a:pt x="6096" y="449580"/>
                  </a:lnTo>
                  <a:close/>
                </a:path>
                <a:path w="6350" h="737870">
                  <a:moveTo>
                    <a:pt x="6096" y="440436"/>
                  </a:moveTo>
                  <a:lnTo>
                    <a:pt x="0" y="440436"/>
                  </a:lnTo>
                  <a:lnTo>
                    <a:pt x="0" y="445008"/>
                  </a:lnTo>
                  <a:lnTo>
                    <a:pt x="6096" y="445008"/>
                  </a:lnTo>
                  <a:lnTo>
                    <a:pt x="6096" y="440436"/>
                  </a:lnTo>
                  <a:close/>
                </a:path>
                <a:path w="6350" h="737870">
                  <a:moveTo>
                    <a:pt x="6096" y="429768"/>
                  </a:moveTo>
                  <a:lnTo>
                    <a:pt x="0" y="429768"/>
                  </a:lnTo>
                  <a:lnTo>
                    <a:pt x="0" y="434340"/>
                  </a:lnTo>
                  <a:lnTo>
                    <a:pt x="6096" y="434340"/>
                  </a:lnTo>
                  <a:lnTo>
                    <a:pt x="6096" y="429768"/>
                  </a:lnTo>
                  <a:close/>
                </a:path>
                <a:path w="6350" h="737870">
                  <a:moveTo>
                    <a:pt x="6096" y="419100"/>
                  </a:moveTo>
                  <a:lnTo>
                    <a:pt x="0" y="419100"/>
                  </a:lnTo>
                  <a:lnTo>
                    <a:pt x="0" y="423672"/>
                  </a:lnTo>
                  <a:lnTo>
                    <a:pt x="6096" y="423672"/>
                  </a:lnTo>
                  <a:lnTo>
                    <a:pt x="6096" y="419100"/>
                  </a:lnTo>
                  <a:close/>
                </a:path>
                <a:path w="6350" h="737870">
                  <a:moveTo>
                    <a:pt x="6096" y="408432"/>
                  </a:moveTo>
                  <a:lnTo>
                    <a:pt x="0" y="408432"/>
                  </a:lnTo>
                  <a:lnTo>
                    <a:pt x="0" y="413004"/>
                  </a:lnTo>
                  <a:lnTo>
                    <a:pt x="6096" y="413004"/>
                  </a:lnTo>
                  <a:lnTo>
                    <a:pt x="6096" y="408432"/>
                  </a:lnTo>
                  <a:close/>
                </a:path>
                <a:path w="6350" h="737870">
                  <a:moveTo>
                    <a:pt x="6096" y="397764"/>
                  </a:moveTo>
                  <a:lnTo>
                    <a:pt x="0" y="397764"/>
                  </a:lnTo>
                  <a:lnTo>
                    <a:pt x="0" y="402336"/>
                  </a:lnTo>
                  <a:lnTo>
                    <a:pt x="6096" y="402336"/>
                  </a:lnTo>
                  <a:lnTo>
                    <a:pt x="6096" y="397764"/>
                  </a:lnTo>
                  <a:close/>
                </a:path>
                <a:path w="6350" h="737870">
                  <a:moveTo>
                    <a:pt x="6096" y="387096"/>
                  </a:moveTo>
                  <a:lnTo>
                    <a:pt x="0" y="387096"/>
                  </a:lnTo>
                  <a:lnTo>
                    <a:pt x="0" y="393192"/>
                  </a:lnTo>
                  <a:lnTo>
                    <a:pt x="6096" y="393192"/>
                  </a:lnTo>
                  <a:lnTo>
                    <a:pt x="6096" y="387096"/>
                  </a:lnTo>
                  <a:close/>
                </a:path>
                <a:path w="6350" h="737870">
                  <a:moveTo>
                    <a:pt x="6096" y="376428"/>
                  </a:moveTo>
                  <a:lnTo>
                    <a:pt x="0" y="376428"/>
                  </a:lnTo>
                  <a:lnTo>
                    <a:pt x="0" y="382524"/>
                  </a:lnTo>
                  <a:lnTo>
                    <a:pt x="6096" y="382524"/>
                  </a:lnTo>
                  <a:lnTo>
                    <a:pt x="6096" y="376428"/>
                  </a:lnTo>
                  <a:close/>
                </a:path>
                <a:path w="6350" h="737870">
                  <a:moveTo>
                    <a:pt x="6096" y="365760"/>
                  </a:moveTo>
                  <a:lnTo>
                    <a:pt x="0" y="365760"/>
                  </a:lnTo>
                  <a:lnTo>
                    <a:pt x="0" y="371856"/>
                  </a:lnTo>
                  <a:lnTo>
                    <a:pt x="6096" y="371856"/>
                  </a:lnTo>
                  <a:lnTo>
                    <a:pt x="6096" y="365760"/>
                  </a:lnTo>
                  <a:close/>
                </a:path>
                <a:path w="6350" h="737870">
                  <a:moveTo>
                    <a:pt x="6096" y="356616"/>
                  </a:moveTo>
                  <a:lnTo>
                    <a:pt x="0" y="356616"/>
                  </a:lnTo>
                  <a:lnTo>
                    <a:pt x="0" y="361188"/>
                  </a:lnTo>
                  <a:lnTo>
                    <a:pt x="6096" y="361188"/>
                  </a:lnTo>
                  <a:lnTo>
                    <a:pt x="6096" y="356616"/>
                  </a:lnTo>
                  <a:close/>
                </a:path>
                <a:path w="6350" h="737870">
                  <a:moveTo>
                    <a:pt x="6096" y="345948"/>
                  </a:moveTo>
                  <a:lnTo>
                    <a:pt x="0" y="345948"/>
                  </a:lnTo>
                  <a:lnTo>
                    <a:pt x="0" y="350520"/>
                  </a:lnTo>
                  <a:lnTo>
                    <a:pt x="6096" y="350520"/>
                  </a:lnTo>
                  <a:lnTo>
                    <a:pt x="6096" y="345948"/>
                  </a:lnTo>
                  <a:close/>
                </a:path>
                <a:path w="6350" h="737870">
                  <a:moveTo>
                    <a:pt x="6096" y="335280"/>
                  </a:moveTo>
                  <a:lnTo>
                    <a:pt x="0" y="335280"/>
                  </a:lnTo>
                  <a:lnTo>
                    <a:pt x="0" y="339852"/>
                  </a:lnTo>
                  <a:lnTo>
                    <a:pt x="6096" y="339852"/>
                  </a:lnTo>
                  <a:lnTo>
                    <a:pt x="6096" y="335280"/>
                  </a:lnTo>
                  <a:close/>
                </a:path>
                <a:path w="6350" h="737870">
                  <a:moveTo>
                    <a:pt x="6096" y="324612"/>
                  </a:moveTo>
                  <a:lnTo>
                    <a:pt x="0" y="324612"/>
                  </a:lnTo>
                  <a:lnTo>
                    <a:pt x="0" y="329184"/>
                  </a:lnTo>
                  <a:lnTo>
                    <a:pt x="6096" y="329184"/>
                  </a:lnTo>
                  <a:lnTo>
                    <a:pt x="6096" y="324612"/>
                  </a:lnTo>
                  <a:close/>
                </a:path>
                <a:path w="6350" h="737870">
                  <a:moveTo>
                    <a:pt x="6096" y="313944"/>
                  </a:moveTo>
                  <a:lnTo>
                    <a:pt x="0" y="313944"/>
                  </a:lnTo>
                  <a:lnTo>
                    <a:pt x="0" y="318516"/>
                  </a:lnTo>
                  <a:lnTo>
                    <a:pt x="6096" y="318516"/>
                  </a:lnTo>
                  <a:lnTo>
                    <a:pt x="6096" y="313944"/>
                  </a:lnTo>
                  <a:close/>
                </a:path>
                <a:path w="6350" h="737870">
                  <a:moveTo>
                    <a:pt x="6096" y="303276"/>
                  </a:moveTo>
                  <a:lnTo>
                    <a:pt x="0" y="303276"/>
                  </a:lnTo>
                  <a:lnTo>
                    <a:pt x="0" y="309372"/>
                  </a:lnTo>
                  <a:lnTo>
                    <a:pt x="6096" y="309372"/>
                  </a:lnTo>
                  <a:lnTo>
                    <a:pt x="6096" y="303276"/>
                  </a:lnTo>
                  <a:close/>
                </a:path>
                <a:path w="6350" h="737870">
                  <a:moveTo>
                    <a:pt x="6096" y="292608"/>
                  </a:moveTo>
                  <a:lnTo>
                    <a:pt x="0" y="292608"/>
                  </a:lnTo>
                  <a:lnTo>
                    <a:pt x="0" y="298704"/>
                  </a:lnTo>
                  <a:lnTo>
                    <a:pt x="6096" y="298704"/>
                  </a:lnTo>
                  <a:lnTo>
                    <a:pt x="6096" y="292608"/>
                  </a:lnTo>
                  <a:close/>
                </a:path>
                <a:path w="6350" h="737870">
                  <a:moveTo>
                    <a:pt x="6096" y="281940"/>
                  </a:moveTo>
                  <a:lnTo>
                    <a:pt x="0" y="281940"/>
                  </a:lnTo>
                  <a:lnTo>
                    <a:pt x="0" y="288036"/>
                  </a:lnTo>
                  <a:lnTo>
                    <a:pt x="6096" y="288036"/>
                  </a:lnTo>
                  <a:lnTo>
                    <a:pt x="6096" y="281940"/>
                  </a:lnTo>
                  <a:close/>
                </a:path>
                <a:path w="6350" h="737870">
                  <a:moveTo>
                    <a:pt x="6096" y="272796"/>
                  </a:moveTo>
                  <a:lnTo>
                    <a:pt x="0" y="272796"/>
                  </a:lnTo>
                  <a:lnTo>
                    <a:pt x="0" y="277368"/>
                  </a:lnTo>
                  <a:lnTo>
                    <a:pt x="6096" y="277368"/>
                  </a:lnTo>
                  <a:lnTo>
                    <a:pt x="6096" y="272796"/>
                  </a:lnTo>
                  <a:close/>
                </a:path>
                <a:path w="6350" h="737870">
                  <a:moveTo>
                    <a:pt x="6096" y="262128"/>
                  </a:moveTo>
                  <a:lnTo>
                    <a:pt x="0" y="262128"/>
                  </a:lnTo>
                  <a:lnTo>
                    <a:pt x="0" y="266700"/>
                  </a:lnTo>
                  <a:lnTo>
                    <a:pt x="6096" y="266700"/>
                  </a:lnTo>
                  <a:lnTo>
                    <a:pt x="6096" y="262128"/>
                  </a:lnTo>
                  <a:close/>
                </a:path>
                <a:path w="6350" h="737870">
                  <a:moveTo>
                    <a:pt x="6096" y="251460"/>
                  </a:moveTo>
                  <a:lnTo>
                    <a:pt x="0" y="251460"/>
                  </a:lnTo>
                  <a:lnTo>
                    <a:pt x="0" y="256032"/>
                  </a:lnTo>
                  <a:lnTo>
                    <a:pt x="6096" y="256032"/>
                  </a:lnTo>
                  <a:lnTo>
                    <a:pt x="6096" y="251460"/>
                  </a:lnTo>
                  <a:close/>
                </a:path>
                <a:path w="6350" h="737870">
                  <a:moveTo>
                    <a:pt x="6096" y="240792"/>
                  </a:moveTo>
                  <a:lnTo>
                    <a:pt x="0" y="240792"/>
                  </a:lnTo>
                  <a:lnTo>
                    <a:pt x="0" y="245364"/>
                  </a:lnTo>
                  <a:lnTo>
                    <a:pt x="6096" y="245364"/>
                  </a:lnTo>
                  <a:lnTo>
                    <a:pt x="6096" y="240792"/>
                  </a:lnTo>
                  <a:close/>
                </a:path>
                <a:path w="6350" h="737870">
                  <a:moveTo>
                    <a:pt x="6096" y="230124"/>
                  </a:moveTo>
                  <a:lnTo>
                    <a:pt x="0" y="230124"/>
                  </a:lnTo>
                  <a:lnTo>
                    <a:pt x="0" y="234696"/>
                  </a:lnTo>
                  <a:lnTo>
                    <a:pt x="6096" y="234696"/>
                  </a:lnTo>
                  <a:lnTo>
                    <a:pt x="6096" y="230124"/>
                  </a:lnTo>
                  <a:close/>
                </a:path>
                <a:path w="6350" h="737870">
                  <a:moveTo>
                    <a:pt x="6096" y="219456"/>
                  </a:moveTo>
                  <a:lnTo>
                    <a:pt x="0" y="219456"/>
                  </a:lnTo>
                  <a:lnTo>
                    <a:pt x="0" y="225552"/>
                  </a:lnTo>
                  <a:lnTo>
                    <a:pt x="6096" y="225552"/>
                  </a:lnTo>
                  <a:lnTo>
                    <a:pt x="6096" y="219456"/>
                  </a:lnTo>
                  <a:close/>
                </a:path>
                <a:path w="6350" h="737870">
                  <a:moveTo>
                    <a:pt x="6096" y="208788"/>
                  </a:moveTo>
                  <a:lnTo>
                    <a:pt x="0" y="208788"/>
                  </a:lnTo>
                  <a:lnTo>
                    <a:pt x="0" y="214884"/>
                  </a:lnTo>
                  <a:lnTo>
                    <a:pt x="6096" y="214884"/>
                  </a:lnTo>
                  <a:lnTo>
                    <a:pt x="6096" y="208788"/>
                  </a:lnTo>
                  <a:close/>
                </a:path>
                <a:path w="6350" h="737870">
                  <a:moveTo>
                    <a:pt x="6096" y="198120"/>
                  </a:moveTo>
                  <a:lnTo>
                    <a:pt x="0" y="198120"/>
                  </a:lnTo>
                  <a:lnTo>
                    <a:pt x="0" y="204216"/>
                  </a:lnTo>
                  <a:lnTo>
                    <a:pt x="6096" y="204216"/>
                  </a:lnTo>
                  <a:lnTo>
                    <a:pt x="6096" y="198120"/>
                  </a:lnTo>
                  <a:close/>
                </a:path>
                <a:path w="6350" h="737870">
                  <a:moveTo>
                    <a:pt x="6096" y="188976"/>
                  </a:moveTo>
                  <a:lnTo>
                    <a:pt x="0" y="188976"/>
                  </a:lnTo>
                  <a:lnTo>
                    <a:pt x="0" y="193548"/>
                  </a:lnTo>
                  <a:lnTo>
                    <a:pt x="6096" y="193548"/>
                  </a:lnTo>
                  <a:lnTo>
                    <a:pt x="6096" y="188976"/>
                  </a:lnTo>
                  <a:close/>
                </a:path>
                <a:path w="6350" h="737870">
                  <a:moveTo>
                    <a:pt x="6096" y="178308"/>
                  </a:moveTo>
                  <a:lnTo>
                    <a:pt x="0" y="178308"/>
                  </a:lnTo>
                  <a:lnTo>
                    <a:pt x="0" y="182880"/>
                  </a:lnTo>
                  <a:lnTo>
                    <a:pt x="6096" y="182880"/>
                  </a:lnTo>
                  <a:lnTo>
                    <a:pt x="6096" y="178308"/>
                  </a:lnTo>
                  <a:close/>
                </a:path>
                <a:path w="6350" h="737870">
                  <a:moveTo>
                    <a:pt x="6096" y="167640"/>
                  </a:moveTo>
                  <a:lnTo>
                    <a:pt x="0" y="167640"/>
                  </a:lnTo>
                  <a:lnTo>
                    <a:pt x="0" y="172212"/>
                  </a:lnTo>
                  <a:lnTo>
                    <a:pt x="6096" y="172212"/>
                  </a:lnTo>
                  <a:lnTo>
                    <a:pt x="6096" y="167640"/>
                  </a:lnTo>
                  <a:close/>
                </a:path>
                <a:path w="6350" h="737870">
                  <a:moveTo>
                    <a:pt x="6096" y="156972"/>
                  </a:moveTo>
                  <a:lnTo>
                    <a:pt x="0" y="156972"/>
                  </a:lnTo>
                  <a:lnTo>
                    <a:pt x="0" y="161544"/>
                  </a:lnTo>
                  <a:lnTo>
                    <a:pt x="6096" y="161544"/>
                  </a:lnTo>
                  <a:lnTo>
                    <a:pt x="6096" y="156972"/>
                  </a:lnTo>
                  <a:close/>
                </a:path>
                <a:path w="6350" h="737870">
                  <a:moveTo>
                    <a:pt x="6096" y="146304"/>
                  </a:moveTo>
                  <a:lnTo>
                    <a:pt x="0" y="146304"/>
                  </a:lnTo>
                  <a:lnTo>
                    <a:pt x="0" y="150876"/>
                  </a:lnTo>
                  <a:lnTo>
                    <a:pt x="6096" y="150876"/>
                  </a:lnTo>
                  <a:lnTo>
                    <a:pt x="6096" y="146304"/>
                  </a:lnTo>
                  <a:close/>
                </a:path>
                <a:path w="6350" h="737870">
                  <a:moveTo>
                    <a:pt x="6096" y="135636"/>
                  </a:moveTo>
                  <a:lnTo>
                    <a:pt x="0" y="135636"/>
                  </a:lnTo>
                  <a:lnTo>
                    <a:pt x="0" y="141732"/>
                  </a:lnTo>
                  <a:lnTo>
                    <a:pt x="6096" y="141732"/>
                  </a:lnTo>
                  <a:lnTo>
                    <a:pt x="6096" y="135636"/>
                  </a:lnTo>
                  <a:close/>
                </a:path>
                <a:path w="6350" h="737870">
                  <a:moveTo>
                    <a:pt x="6096" y="124968"/>
                  </a:moveTo>
                  <a:lnTo>
                    <a:pt x="0" y="124968"/>
                  </a:lnTo>
                  <a:lnTo>
                    <a:pt x="0" y="131064"/>
                  </a:lnTo>
                  <a:lnTo>
                    <a:pt x="6096" y="131064"/>
                  </a:lnTo>
                  <a:lnTo>
                    <a:pt x="6096" y="124968"/>
                  </a:lnTo>
                  <a:close/>
                </a:path>
                <a:path w="6350" h="737870">
                  <a:moveTo>
                    <a:pt x="6096" y="114300"/>
                  </a:moveTo>
                  <a:lnTo>
                    <a:pt x="0" y="114300"/>
                  </a:lnTo>
                  <a:lnTo>
                    <a:pt x="0" y="120396"/>
                  </a:lnTo>
                  <a:lnTo>
                    <a:pt x="6096" y="120396"/>
                  </a:lnTo>
                  <a:lnTo>
                    <a:pt x="6096" y="114300"/>
                  </a:lnTo>
                  <a:close/>
                </a:path>
                <a:path w="6350" h="737870">
                  <a:moveTo>
                    <a:pt x="6096" y="105156"/>
                  </a:moveTo>
                  <a:lnTo>
                    <a:pt x="0" y="105156"/>
                  </a:lnTo>
                  <a:lnTo>
                    <a:pt x="0" y="109728"/>
                  </a:lnTo>
                  <a:lnTo>
                    <a:pt x="6096" y="109728"/>
                  </a:lnTo>
                  <a:lnTo>
                    <a:pt x="6096" y="105156"/>
                  </a:lnTo>
                  <a:close/>
                </a:path>
                <a:path w="6350" h="737870">
                  <a:moveTo>
                    <a:pt x="6096" y="94488"/>
                  </a:moveTo>
                  <a:lnTo>
                    <a:pt x="0" y="94488"/>
                  </a:lnTo>
                  <a:lnTo>
                    <a:pt x="0" y="99060"/>
                  </a:lnTo>
                  <a:lnTo>
                    <a:pt x="6096" y="99060"/>
                  </a:lnTo>
                  <a:lnTo>
                    <a:pt x="6096" y="94488"/>
                  </a:lnTo>
                  <a:close/>
                </a:path>
                <a:path w="6350" h="737870">
                  <a:moveTo>
                    <a:pt x="6096" y="83820"/>
                  </a:moveTo>
                  <a:lnTo>
                    <a:pt x="0" y="83820"/>
                  </a:lnTo>
                  <a:lnTo>
                    <a:pt x="0" y="88392"/>
                  </a:lnTo>
                  <a:lnTo>
                    <a:pt x="6096" y="88392"/>
                  </a:lnTo>
                  <a:lnTo>
                    <a:pt x="6096" y="83820"/>
                  </a:lnTo>
                  <a:close/>
                </a:path>
                <a:path w="6350" h="737870">
                  <a:moveTo>
                    <a:pt x="6096" y="73152"/>
                  </a:moveTo>
                  <a:lnTo>
                    <a:pt x="0" y="73152"/>
                  </a:lnTo>
                  <a:lnTo>
                    <a:pt x="0" y="77724"/>
                  </a:lnTo>
                  <a:lnTo>
                    <a:pt x="6096" y="77724"/>
                  </a:lnTo>
                  <a:lnTo>
                    <a:pt x="6096" y="73152"/>
                  </a:lnTo>
                  <a:close/>
                </a:path>
                <a:path w="6350" h="737870">
                  <a:moveTo>
                    <a:pt x="6096" y="62484"/>
                  </a:moveTo>
                  <a:lnTo>
                    <a:pt x="0" y="62484"/>
                  </a:lnTo>
                  <a:lnTo>
                    <a:pt x="0" y="67056"/>
                  </a:lnTo>
                  <a:lnTo>
                    <a:pt x="6096" y="67056"/>
                  </a:lnTo>
                  <a:lnTo>
                    <a:pt x="6096" y="62484"/>
                  </a:lnTo>
                  <a:close/>
                </a:path>
                <a:path w="6350" h="737870">
                  <a:moveTo>
                    <a:pt x="6096" y="51816"/>
                  </a:moveTo>
                  <a:lnTo>
                    <a:pt x="0" y="51816"/>
                  </a:lnTo>
                  <a:lnTo>
                    <a:pt x="0" y="57912"/>
                  </a:lnTo>
                  <a:lnTo>
                    <a:pt x="6096" y="57912"/>
                  </a:lnTo>
                  <a:lnTo>
                    <a:pt x="6096" y="51816"/>
                  </a:lnTo>
                  <a:close/>
                </a:path>
                <a:path w="6350" h="737870">
                  <a:moveTo>
                    <a:pt x="6096" y="41148"/>
                  </a:moveTo>
                  <a:lnTo>
                    <a:pt x="0" y="41148"/>
                  </a:lnTo>
                  <a:lnTo>
                    <a:pt x="0" y="47244"/>
                  </a:lnTo>
                  <a:lnTo>
                    <a:pt x="6096" y="47244"/>
                  </a:lnTo>
                  <a:lnTo>
                    <a:pt x="6096" y="41148"/>
                  </a:lnTo>
                  <a:close/>
                </a:path>
                <a:path w="6350" h="737870">
                  <a:moveTo>
                    <a:pt x="6096" y="30480"/>
                  </a:moveTo>
                  <a:lnTo>
                    <a:pt x="0" y="30480"/>
                  </a:lnTo>
                  <a:lnTo>
                    <a:pt x="0" y="36576"/>
                  </a:lnTo>
                  <a:lnTo>
                    <a:pt x="6096" y="36576"/>
                  </a:lnTo>
                  <a:lnTo>
                    <a:pt x="6096" y="30480"/>
                  </a:lnTo>
                  <a:close/>
                </a:path>
                <a:path w="6350" h="737870">
                  <a:moveTo>
                    <a:pt x="6096" y="21336"/>
                  </a:moveTo>
                  <a:lnTo>
                    <a:pt x="0" y="21336"/>
                  </a:lnTo>
                  <a:lnTo>
                    <a:pt x="0" y="25908"/>
                  </a:lnTo>
                  <a:lnTo>
                    <a:pt x="6096" y="25908"/>
                  </a:lnTo>
                  <a:lnTo>
                    <a:pt x="6096" y="21336"/>
                  </a:lnTo>
                  <a:close/>
                </a:path>
                <a:path w="6350" h="737870">
                  <a:moveTo>
                    <a:pt x="6096" y="10668"/>
                  </a:moveTo>
                  <a:lnTo>
                    <a:pt x="0" y="10668"/>
                  </a:lnTo>
                  <a:lnTo>
                    <a:pt x="0" y="15240"/>
                  </a:lnTo>
                  <a:lnTo>
                    <a:pt x="6096" y="15240"/>
                  </a:lnTo>
                  <a:lnTo>
                    <a:pt x="6096" y="10668"/>
                  </a:lnTo>
                  <a:close/>
                </a:path>
                <a:path w="6350" h="737870">
                  <a:moveTo>
                    <a:pt x="6096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6096" y="4572"/>
                  </a:lnTo>
                  <a:lnTo>
                    <a:pt x="6096" y="0"/>
                  </a:lnTo>
                  <a:close/>
                </a:path>
              </a:pathLst>
            </a:custGeom>
            <a:solidFill>
              <a:srgbClr val="4285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3634727" y="4849380"/>
              <a:ext cx="6350" cy="137160"/>
            </a:xfrm>
            <a:custGeom>
              <a:avLst/>
              <a:gdLst/>
              <a:ahLst/>
              <a:cxnLst/>
              <a:rect l="l" t="t" r="r" b="b"/>
              <a:pathLst>
                <a:path w="6350" h="137160">
                  <a:moveTo>
                    <a:pt x="6096" y="135636"/>
                  </a:moveTo>
                  <a:lnTo>
                    <a:pt x="0" y="135636"/>
                  </a:lnTo>
                  <a:lnTo>
                    <a:pt x="0" y="137160"/>
                  </a:lnTo>
                  <a:lnTo>
                    <a:pt x="6096" y="137160"/>
                  </a:lnTo>
                  <a:lnTo>
                    <a:pt x="6096" y="135636"/>
                  </a:lnTo>
                  <a:close/>
                </a:path>
                <a:path w="6350" h="137160">
                  <a:moveTo>
                    <a:pt x="6096" y="126492"/>
                  </a:moveTo>
                  <a:lnTo>
                    <a:pt x="0" y="126492"/>
                  </a:lnTo>
                  <a:lnTo>
                    <a:pt x="0" y="131064"/>
                  </a:lnTo>
                  <a:lnTo>
                    <a:pt x="6096" y="131064"/>
                  </a:lnTo>
                  <a:lnTo>
                    <a:pt x="6096" y="126492"/>
                  </a:lnTo>
                  <a:close/>
                </a:path>
                <a:path w="6350" h="137160">
                  <a:moveTo>
                    <a:pt x="6096" y="115824"/>
                  </a:moveTo>
                  <a:lnTo>
                    <a:pt x="0" y="115824"/>
                  </a:lnTo>
                  <a:lnTo>
                    <a:pt x="0" y="120396"/>
                  </a:lnTo>
                  <a:lnTo>
                    <a:pt x="6096" y="120396"/>
                  </a:lnTo>
                  <a:lnTo>
                    <a:pt x="6096" y="115824"/>
                  </a:lnTo>
                  <a:close/>
                </a:path>
                <a:path w="6350" h="137160">
                  <a:moveTo>
                    <a:pt x="6096" y="105156"/>
                  </a:moveTo>
                  <a:lnTo>
                    <a:pt x="0" y="105156"/>
                  </a:lnTo>
                  <a:lnTo>
                    <a:pt x="0" y="109728"/>
                  </a:lnTo>
                  <a:lnTo>
                    <a:pt x="6096" y="109728"/>
                  </a:lnTo>
                  <a:lnTo>
                    <a:pt x="6096" y="105156"/>
                  </a:lnTo>
                  <a:close/>
                </a:path>
                <a:path w="6350" h="137160">
                  <a:moveTo>
                    <a:pt x="6096" y="94488"/>
                  </a:moveTo>
                  <a:lnTo>
                    <a:pt x="0" y="94488"/>
                  </a:lnTo>
                  <a:lnTo>
                    <a:pt x="0" y="99060"/>
                  </a:lnTo>
                  <a:lnTo>
                    <a:pt x="6096" y="99060"/>
                  </a:lnTo>
                  <a:lnTo>
                    <a:pt x="6096" y="94488"/>
                  </a:lnTo>
                  <a:close/>
                </a:path>
                <a:path w="6350" h="137160">
                  <a:moveTo>
                    <a:pt x="6096" y="83820"/>
                  </a:moveTo>
                  <a:lnTo>
                    <a:pt x="0" y="83820"/>
                  </a:lnTo>
                  <a:lnTo>
                    <a:pt x="0" y="88392"/>
                  </a:lnTo>
                  <a:lnTo>
                    <a:pt x="6096" y="88392"/>
                  </a:lnTo>
                  <a:lnTo>
                    <a:pt x="6096" y="83820"/>
                  </a:lnTo>
                  <a:close/>
                </a:path>
                <a:path w="6350" h="137160">
                  <a:moveTo>
                    <a:pt x="6096" y="73152"/>
                  </a:moveTo>
                  <a:lnTo>
                    <a:pt x="0" y="73152"/>
                  </a:lnTo>
                  <a:lnTo>
                    <a:pt x="0" y="79248"/>
                  </a:lnTo>
                  <a:lnTo>
                    <a:pt x="6096" y="79248"/>
                  </a:lnTo>
                  <a:lnTo>
                    <a:pt x="6096" y="73152"/>
                  </a:lnTo>
                  <a:close/>
                </a:path>
                <a:path w="6350" h="137160">
                  <a:moveTo>
                    <a:pt x="6096" y="62484"/>
                  </a:moveTo>
                  <a:lnTo>
                    <a:pt x="0" y="62484"/>
                  </a:lnTo>
                  <a:lnTo>
                    <a:pt x="0" y="68580"/>
                  </a:lnTo>
                  <a:lnTo>
                    <a:pt x="6096" y="68580"/>
                  </a:lnTo>
                  <a:lnTo>
                    <a:pt x="6096" y="62484"/>
                  </a:lnTo>
                  <a:close/>
                </a:path>
                <a:path w="6350" h="137160">
                  <a:moveTo>
                    <a:pt x="6096" y="51816"/>
                  </a:moveTo>
                  <a:lnTo>
                    <a:pt x="0" y="51816"/>
                  </a:lnTo>
                  <a:lnTo>
                    <a:pt x="0" y="57912"/>
                  </a:lnTo>
                  <a:lnTo>
                    <a:pt x="6096" y="57912"/>
                  </a:lnTo>
                  <a:lnTo>
                    <a:pt x="6096" y="51816"/>
                  </a:lnTo>
                  <a:close/>
                </a:path>
                <a:path w="6350" h="137160">
                  <a:moveTo>
                    <a:pt x="6096" y="42672"/>
                  </a:moveTo>
                  <a:lnTo>
                    <a:pt x="0" y="42672"/>
                  </a:lnTo>
                  <a:lnTo>
                    <a:pt x="0" y="47244"/>
                  </a:lnTo>
                  <a:lnTo>
                    <a:pt x="6096" y="47244"/>
                  </a:lnTo>
                  <a:lnTo>
                    <a:pt x="6096" y="42672"/>
                  </a:lnTo>
                  <a:close/>
                </a:path>
                <a:path w="6350" h="137160">
                  <a:moveTo>
                    <a:pt x="6096" y="32004"/>
                  </a:moveTo>
                  <a:lnTo>
                    <a:pt x="0" y="32004"/>
                  </a:lnTo>
                  <a:lnTo>
                    <a:pt x="0" y="36576"/>
                  </a:lnTo>
                  <a:lnTo>
                    <a:pt x="6096" y="36576"/>
                  </a:lnTo>
                  <a:lnTo>
                    <a:pt x="6096" y="32004"/>
                  </a:lnTo>
                  <a:close/>
                </a:path>
                <a:path w="6350" h="137160">
                  <a:moveTo>
                    <a:pt x="6096" y="21336"/>
                  </a:moveTo>
                  <a:lnTo>
                    <a:pt x="0" y="21336"/>
                  </a:lnTo>
                  <a:lnTo>
                    <a:pt x="0" y="25908"/>
                  </a:lnTo>
                  <a:lnTo>
                    <a:pt x="6096" y="25908"/>
                  </a:lnTo>
                  <a:lnTo>
                    <a:pt x="6096" y="21336"/>
                  </a:lnTo>
                  <a:close/>
                </a:path>
                <a:path w="6350" h="137160">
                  <a:moveTo>
                    <a:pt x="6096" y="10668"/>
                  </a:moveTo>
                  <a:lnTo>
                    <a:pt x="0" y="10668"/>
                  </a:lnTo>
                  <a:lnTo>
                    <a:pt x="0" y="15240"/>
                  </a:lnTo>
                  <a:lnTo>
                    <a:pt x="6096" y="15240"/>
                  </a:lnTo>
                  <a:lnTo>
                    <a:pt x="6096" y="10668"/>
                  </a:lnTo>
                  <a:close/>
                </a:path>
                <a:path w="6350" h="137160">
                  <a:moveTo>
                    <a:pt x="6096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6096" y="4572"/>
                  </a:lnTo>
                  <a:lnTo>
                    <a:pt x="6096" y="0"/>
                  </a:lnTo>
                  <a:close/>
                </a:path>
              </a:pathLst>
            </a:custGeom>
            <a:solidFill>
              <a:srgbClr val="42859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310383" y="6154898"/>
            <a:ext cx="494347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*If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Jack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was</a:t>
            </a:r>
            <a:r>
              <a:rPr dirty="0" sz="1000" spc="-4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under</a:t>
            </a:r>
            <a:r>
              <a:rPr dirty="0" sz="100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FRA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when</a:t>
            </a:r>
            <a:r>
              <a:rPr dirty="0" sz="100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Diane</a:t>
            </a:r>
            <a:r>
              <a:rPr dirty="0" sz="100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applies,</a:t>
            </a:r>
            <a:r>
              <a:rPr dirty="0" sz="100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the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 excess</a:t>
            </a:r>
            <a:r>
              <a:rPr dirty="0" sz="1000" spc="-4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spousal</a:t>
            </a:r>
            <a:r>
              <a:rPr dirty="0" sz="100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benefit</a:t>
            </a:r>
            <a:r>
              <a:rPr dirty="0" sz="100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(top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off)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would</a:t>
            </a:r>
            <a:r>
              <a:rPr dirty="0" sz="10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be</a:t>
            </a:r>
            <a:r>
              <a:rPr dirty="0" sz="100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reduced</a:t>
            </a:r>
            <a:endParaRPr sz="1000">
              <a:latin typeface="Calibri"/>
              <a:cs typeface="Calibri"/>
            </a:endParaRPr>
          </a:p>
        </p:txBody>
      </p:sp>
      <p:graphicFrame>
        <p:nvGraphicFramePr>
          <p:cNvPr id="11" name="object 11" descr=""/>
          <p:cNvGraphicFramePr>
            <a:graphicFrameLocks noGrp="1"/>
          </p:cNvGraphicFramePr>
          <p:nvPr/>
        </p:nvGraphicFramePr>
        <p:xfrm>
          <a:off x="3722369" y="4152138"/>
          <a:ext cx="2691765" cy="17856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5280"/>
                <a:gridCol w="1934210"/>
                <a:gridCol w="335280"/>
              </a:tblGrid>
              <a:tr h="682625">
                <a:tc gridSpan="3">
                  <a:txBody>
                    <a:bodyPr/>
                    <a:lstStyle/>
                    <a:p>
                      <a:pPr marL="208279">
                        <a:lnSpc>
                          <a:spcPts val="2310"/>
                        </a:lnSpc>
                        <a:spcBef>
                          <a:spcPts val="390"/>
                        </a:spcBef>
                        <a:tabLst>
                          <a:tab pos="1595120" algn="l"/>
                        </a:tabLst>
                      </a:pPr>
                      <a:r>
                        <a:rPr dirty="0" sz="145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Excess</a:t>
                      </a:r>
                      <a:r>
                        <a:rPr dirty="0" sz="1450" spc="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 spc="-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Spousal</a:t>
                      </a:r>
                      <a:r>
                        <a:rPr dirty="0" sz="145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baseline="-29914" sz="2925" b="1">
                          <a:solidFill>
                            <a:srgbClr val="42859C"/>
                          </a:solidFill>
                          <a:latin typeface="Calibri"/>
                          <a:cs typeface="Calibri"/>
                        </a:rPr>
                        <a:t>= </a:t>
                      </a:r>
                      <a:r>
                        <a:rPr dirty="0" baseline="-29914" sz="2925" spc="-15" b="1">
                          <a:solidFill>
                            <a:srgbClr val="42859C"/>
                          </a:solidFill>
                          <a:latin typeface="Calibri"/>
                          <a:cs typeface="Calibri"/>
                        </a:rPr>
                        <a:t>$3,000</a:t>
                      </a:r>
                      <a:r>
                        <a:rPr dirty="0" baseline="-33333" sz="1500" spc="-15" b="1">
                          <a:solidFill>
                            <a:srgbClr val="42859C"/>
                          </a:solidFill>
                          <a:latin typeface="Calibri"/>
                          <a:cs typeface="Calibri"/>
                        </a:rPr>
                        <a:t>*</a:t>
                      </a:r>
                      <a:endParaRPr baseline="-33333" sz="1500">
                        <a:latin typeface="Calibri"/>
                        <a:cs typeface="Calibri"/>
                      </a:endParaRPr>
                    </a:p>
                    <a:p>
                      <a:pPr marL="208279">
                        <a:lnSpc>
                          <a:spcPts val="1710"/>
                        </a:lnSpc>
                      </a:pPr>
                      <a:r>
                        <a:rPr dirty="0" sz="145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Benefit</a:t>
                      </a:r>
                      <a:r>
                        <a:rPr dirty="0" sz="1450" spc="-5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(top-</a:t>
                      </a:r>
                      <a:r>
                        <a:rPr dirty="0" sz="1450" spc="-2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off)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42859C"/>
                      </a:solidFill>
                      <a:prstDash val="solid"/>
                    </a:lnL>
                    <a:lnR w="12700">
                      <a:solidFill>
                        <a:srgbClr val="42859C"/>
                      </a:solidFill>
                      <a:prstDash val="solid"/>
                    </a:lnR>
                    <a:lnT w="12700">
                      <a:solidFill>
                        <a:srgbClr val="42859C"/>
                      </a:solidFill>
                      <a:prstDash val="solid"/>
                    </a:lnT>
                    <a:lnB w="12700">
                      <a:solidFill>
                        <a:srgbClr val="83AAB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6863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83AABC"/>
                      </a:solidFill>
                      <a:prstDash val="solid"/>
                    </a:lnR>
                    <a:lnT w="12700">
                      <a:solidFill>
                        <a:srgbClr val="42859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15900">
                        <a:lnSpc>
                          <a:spcPts val="1714"/>
                        </a:lnSpc>
                        <a:spcBef>
                          <a:spcPts val="155"/>
                        </a:spcBef>
                        <a:tabLst>
                          <a:tab pos="1160780" algn="l"/>
                        </a:tabLst>
                      </a:pPr>
                      <a:r>
                        <a:rPr dirty="0" sz="115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Max</a:t>
                      </a:r>
                      <a:r>
                        <a:rPr dirty="0" sz="1150" spc="-65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50" spc="-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Spousal</a:t>
                      </a:r>
                      <a:r>
                        <a:rPr dirty="0" sz="115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baseline="-22988" sz="2175" spc="-15">
                          <a:solidFill>
                            <a:srgbClr val="83AABC"/>
                          </a:solidFill>
                          <a:latin typeface="Calibri"/>
                          <a:cs typeface="Calibri"/>
                        </a:rPr>
                        <a:t>$5,000</a:t>
                      </a:r>
                      <a:endParaRPr baseline="-22988" sz="2175">
                        <a:latin typeface="Calibri"/>
                        <a:cs typeface="Calibri"/>
                      </a:endParaRPr>
                    </a:p>
                    <a:p>
                      <a:pPr marL="215900">
                        <a:lnSpc>
                          <a:spcPts val="1355"/>
                        </a:lnSpc>
                      </a:pPr>
                      <a:r>
                        <a:rPr dirty="0" sz="1150" spc="-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Benefit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83AABC"/>
                      </a:solidFill>
                      <a:prstDash val="solid"/>
                    </a:lnL>
                    <a:lnR w="12700">
                      <a:solidFill>
                        <a:srgbClr val="83AABC"/>
                      </a:solidFill>
                      <a:prstDash val="solid"/>
                    </a:lnR>
                    <a:lnT w="12700">
                      <a:solidFill>
                        <a:srgbClr val="83AABC"/>
                      </a:solidFill>
                      <a:prstDash val="solid"/>
                    </a:lnT>
                    <a:lnB w="12700">
                      <a:solidFill>
                        <a:srgbClr val="83AABC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83AABC"/>
                      </a:solidFill>
                      <a:prstDash val="solid"/>
                    </a:lnL>
                    <a:lnT w="12700">
                      <a:solidFill>
                        <a:srgbClr val="42859C"/>
                      </a:solidFill>
                      <a:prstDash val="solid"/>
                    </a:lnT>
                  </a:tcPr>
                </a:tc>
              </a:tr>
              <a:tr h="63436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2700">
                      <a:solidFill>
                        <a:srgbClr val="83AABC"/>
                      </a:solidFill>
                      <a:prstDash val="solid"/>
                    </a:lnR>
                    <a:lnT w="12700">
                      <a:solidFill>
                        <a:srgbClr val="42859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15900">
                        <a:lnSpc>
                          <a:spcPts val="1270"/>
                        </a:lnSpc>
                        <a:spcBef>
                          <a:spcPts val="345"/>
                        </a:spcBef>
                      </a:pPr>
                      <a:r>
                        <a:rPr dirty="0" sz="115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Minus</a:t>
                      </a:r>
                      <a:r>
                        <a:rPr dirty="0" sz="1150" spc="-6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50" spc="-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Jack’s</a:t>
                      </a:r>
                      <a:endParaRPr sz="1150">
                        <a:latin typeface="Calibri"/>
                        <a:cs typeface="Calibri"/>
                      </a:endParaRPr>
                    </a:p>
                    <a:p>
                      <a:pPr marL="215900">
                        <a:lnSpc>
                          <a:spcPts val="1565"/>
                        </a:lnSpc>
                        <a:tabLst>
                          <a:tab pos="1072515" algn="l"/>
                        </a:tabLst>
                      </a:pPr>
                      <a:r>
                        <a:rPr dirty="0" baseline="2415" sz="1725" spc="-15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retirement</a:t>
                      </a:r>
                      <a:r>
                        <a:rPr dirty="0" baseline="2415" sz="1725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450">
                          <a:solidFill>
                            <a:srgbClr val="83AABC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450" spc="5">
                          <a:solidFill>
                            <a:srgbClr val="83AAB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 spc="-10">
                          <a:solidFill>
                            <a:srgbClr val="83AABC"/>
                          </a:solidFill>
                          <a:latin typeface="Calibri"/>
                          <a:cs typeface="Calibri"/>
                        </a:rPr>
                        <a:t>$2,000</a:t>
                      </a:r>
                      <a:endParaRPr sz="1450">
                        <a:latin typeface="Calibri"/>
                        <a:cs typeface="Calibri"/>
                      </a:endParaRPr>
                    </a:p>
                    <a:p>
                      <a:pPr marL="215900">
                        <a:lnSpc>
                          <a:spcPts val="1315"/>
                        </a:lnSpc>
                      </a:pPr>
                      <a:r>
                        <a:rPr dirty="0" sz="1150" spc="-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benefit</a:t>
                      </a:r>
                      <a:r>
                        <a:rPr dirty="0" sz="1150" spc="-3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5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at</a:t>
                      </a:r>
                      <a:r>
                        <a:rPr dirty="0" sz="1150" spc="-25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 67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83AABC"/>
                      </a:solidFill>
                      <a:prstDash val="solid"/>
                    </a:lnL>
                    <a:lnR w="12700">
                      <a:solidFill>
                        <a:srgbClr val="83AABC"/>
                      </a:solidFill>
                      <a:prstDash val="solid"/>
                    </a:lnR>
                    <a:lnT w="12700">
                      <a:solidFill>
                        <a:srgbClr val="83AABC"/>
                      </a:solidFill>
                      <a:prstDash val="solid"/>
                    </a:lnT>
                    <a:lnB w="12700">
                      <a:solidFill>
                        <a:srgbClr val="83AABC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83AABC"/>
                      </a:solidFill>
                      <a:prstDash val="solid"/>
                    </a:lnL>
                    <a:lnT w="12700">
                      <a:solidFill>
                        <a:srgbClr val="42859C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12" name="object 12" descr=""/>
          <p:cNvSpPr txBox="1"/>
          <p:nvPr/>
        </p:nvSpPr>
        <p:spPr>
          <a:xfrm>
            <a:off x="4193551" y="3397998"/>
            <a:ext cx="1673225" cy="5295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1650">
                <a:solidFill>
                  <a:srgbClr val="464B54"/>
                </a:solidFill>
                <a:latin typeface="Calibri"/>
                <a:cs typeface="Calibri"/>
              </a:rPr>
              <a:t>Diane</a:t>
            </a:r>
            <a:r>
              <a:rPr dirty="0" sz="1650" spc="-4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650" spc="-10">
                <a:solidFill>
                  <a:srgbClr val="464B54"/>
                </a:solidFill>
                <a:latin typeface="Calibri"/>
                <a:cs typeface="Calibri"/>
              </a:rPr>
              <a:t>applies</a:t>
            </a:r>
            <a:r>
              <a:rPr dirty="0" sz="1650" spc="-4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650" spc="-20">
                <a:solidFill>
                  <a:srgbClr val="464B54"/>
                </a:solidFill>
                <a:latin typeface="Calibri"/>
                <a:cs typeface="Calibri"/>
              </a:rPr>
              <a:t>when</a:t>
            </a:r>
            <a:endParaRPr sz="1650">
              <a:latin typeface="Calibri"/>
              <a:cs typeface="Calibri"/>
            </a:endParaRPr>
          </a:p>
          <a:p>
            <a:pPr algn="ctr" marL="1270">
              <a:lnSpc>
                <a:spcPct val="100000"/>
              </a:lnSpc>
            </a:pPr>
            <a:r>
              <a:rPr dirty="0" sz="1650">
                <a:solidFill>
                  <a:srgbClr val="464B54"/>
                </a:solidFill>
                <a:latin typeface="Calibri"/>
                <a:cs typeface="Calibri"/>
              </a:rPr>
              <a:t>Jack</a:t>
            </a:r>
            <a:r>
              <a:rPr dirty="0" sz="165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464B54"/>
                </a:solidFill>
                <a:latin typeface="Calibri"/>
                <a:cs typeface="Calibri"/>
              </a:rPr>
              <a:t>is</a:t>
            </a:r>
            <a:r>
              <a:rPr dirty="0" sz="165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650" spc="-35">
                <a:solidFill>
                  <a:srgbClr val="464B54"/>
                </a:solidFill>
                <a:latin typeface="Calibri"/>
                <a:cs typeface="Calibri"/>
              </a:rPr>
              <a:t>67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6573011" y="3172967"/>
            <a:ext cx="2199640" cy="43180"/>
          </a:xfrm>
          <a:custGeom>
            <a:avLst/>
            <a:gdLst/>
            <a:ahLst/>
            <a:cxnLst/>
            <a:rect l="l" t="t" r="r" b="b"/>
            <a:pathLst>
              <a:path w="2199640" h="43180">
                <a:moveTo>
                  <a:pt x="2199132" y="42672"/>
                </a:moveTo>
                <a:lnTo>
                  <a:pt x="0" y="42672"/>
                </a:lnTo>
                <a:lnTo>
                  <a:pt x="0" y="0"/>
                </a:lnTo>
                <a:lnTo>
                  <a:pt x="2199132" y="0"/>
                </a:lnTo>
                <a:lnTo>
                  <a:pt x="2199132" y="42672"/>
                </a:lnTo>
                <a:close/>
              </a:path>
            </a:pathLst>
          </a:custGeom>
          <a:solidFill>
            <a:srgbClr val="00567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6958201" y="4463244"/>
            <a:ext cx="1427480" cy="6292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950" spc="-10" b="1">
                <a:solidFill>
                  <a:srgbClr val="005675"/>
                </a:solidFill>
                <a:latin typeface="Calibri"/>
                <a:cs typeface="Calibri"/>
              </a:rPr>
              <a:t>$4,400</a:t>
            </a:r>
            <a:endParaRPr sz="395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626142" y="4601674"/>
            <a:ext cx="1603375" cy="502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760"/>
              </a:lnSpc>
            </a:pPr>
            <a:r>
              <a:rPr dirty="0" sz="3950" spc="-10" b="1">
                <a:solidFill>
                  <a:srgbClr val="42859C"/>
                </a:solidFill>
                <a:latin typeface="Calibri"/>
                <a:cs typeface="Calibri"/>
              </a:rPr>
              <a:t>$4,400z</a:t>
            </a:r>
            <a:endParaRPr sz="395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582876" y="3301941"/>
            <a:ext cx="1621155" cy="3016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40" b="1">
                <a:solidFill>
                  <a:srgbClr val="464B54"/>
                </a:solidFill>
                <a:latin typeface="Calibri"/>
                <a:cs typeface="Calibri"/>
              </a:rPr>
              <a:t>Jack</a:t>
            </a:r>
            <a:r>
              <a:rPr dirty="0" sz="1800" spc="-65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464B54"/>
                </a:solidFill>
                <a:latin typeface="Calibri"/>
                <a:cs typeface="Calibri"/>
              </a:rPr>
              <a:t>applies</a:t>
            </a:r>
            <a:r>
              <a:rPr dirty="0" sz="1800" spc="-5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464B54"/>
                </a:solidFill>
                <a:latin typeface="Calibri"/>
                <a:cs typeface="Calibri"/>
              </a:rPr>
              <a:t>at</a:t>
            </a:r>
            <a:r>
              <a:rPr dirty="0" sz="180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800" spc="-25" b="1">
                <a:solidFill>
                  <a:srgbClr val="464B54"/>
                </a:solidFill>
                <a:latin typeface="Calibri"/>
                <a:cs typeface="Calibri"/>
              </a:rPr>
              <a:t>62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572284" y="3768396"/>
            <a:ext cx="1643380" cy="4794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 indent="174625">
              <a:lnSpc>
                <a:spcPct val="102699"/>
              </a:lnSpc>
              <a:spcBef>
                <a:spcPts val="90"/>
              </a:spcBef>
            </a:pPr>
            <a:r>
              <a:rPr dirty="0" sz="1450" spc="-10" i="1">
                <a:solidFill>
                  <a:srgbClr val="464B54"/>
                </a:solidFill>
                <a:latin typeface="Calibri"/>
                <a:cs typeface="Calibri"/>
              </a:rPr>
              <a:t>Jack’s</a:t>
            </a:r>
            <a:r>
              <a:rPr dirty="0" sz="1450" spc="-30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spc="-10" i="1">
                <a:solidFill>
                  <a:srgbClr val="464B54"/>
                </a:solidFill>
                <a:latin typeface="Calibri"/>
                <a:cs typeface="Calibri"/>
              </a:rPr>
              <a:t>retirement</a:t>
            </a:r>
            <a:r>
              <a:rPr dirty="0" sz="1450" spc="-10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benefit</a:t>
            </a:r>
            <a:r>
              <a:rPr dirty="0" sz="1450" spc="1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at age</a:t>
            </a:r>
            <a:r>
              <a:rPr dirty="0" sz="1450" spc="10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62 is</a:t>
            </a:r>
            <a:r>
              <a:rPr dirty="0" sz="1450" spc="20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spc="-50" i="1">
                <a:solidFill>
                  <a:srgbClr val="464B54"/>
                </a:solidFill>
                <a:latin typeface="Calibri"/>
                <a:cs typeface="Calibri"/>
              </a:rPr>
              <a:t>…</a:t>
            </a:r>
            <a:endParaRPr sz="1450">
              <a:latin typeface="Calibri"/>
              <a:cs typeface="Calibri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1290065" y="3169157"/>
            <a:ext cx="2205355" cy="50800"/>
            <a:chOff x="1290065" y="3169157"/>
            <a:chExt cx="2205355" cy="50800"/>
          </a:xfrm>
        </p:grpSpPr>
        <p:sp>
          <p:nvSpPr>
            <p:cNvPr id="19" name="object 19" descr=""/>
            <p:cNvSpPr/>
            <p:nvPr/>
          </p:nvSpPr>
          <p:spPr>
            <a:xfrm>
              <a:off x="1293875" y="3172967"/>
              <a:ext cx="2197735" cy="43180"/>
            </a:xfrm>
            <a:custGeom>
              <a:avLst/>
              <a:gdLst/>
              <a:ahLst/>
              <a:cxnLst/>
              <a:rect l="l" t="t" r="r" b="b"/>
              <a:pathLst>
                <a:path w="2197735" h="43180">
                  <a:moveTo>
                    <a:pt x="2197608" y="42672"/>
                  </a:moveTo>
                  <a:lnTo>
                    <a:pt x="0" y="42672"/>
                  </a:lnTo>
                  <a:lnTo>
                    <a:pt x="0" y="0"/>
                  </a:lnTo>
                  <a:lnTo>
                    <a:pt x="2197608" y="0"/>
                  </a:lnTo>
                  <a:lnTo>
                    <a:pt x="2197608" y="42672"/>
                  </a:lnTo>
                  <a:close/>
                </a:path>
              </a:pathLst>
            </a:custGeom>
            <a:solidFill>
              <a:srgbClr val="95C3C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293875" y="3172967"/>
              <a:ext cx="2197735" cy="43180"/>
            </a:xfrm>
            <a:custGeom>
              <a:avLst/>
              <a:gdLst/>
              <a:ahLst/>
              <a:cxnLst/>
              <a:rect l="l" t="t" r="r" b="b"/>
              <a:pathLst>
                <a:path w="2197735" h="43180">
                  <a:moveTo>
                    <a:pt x="0" y="0"/>
                  </a:moveTo>
                  <a:lnTo>
                    <a:pt x="2197608" y="0"/>
                  </a:lnTo>
                  <a:lnTo>
                    <a:pt x="2197608" y="42672"/>
                  </a:lnTo>
                  <a:lnTo>
                    <a:pt x="0" y="42672"/>
                  </a:lnTo>
                  <a:lnTo>
                    <a:pt x="0" y="0"/>
                  </a:lnTo>
                  <a:close/>
                </a:path>
              </a:pathLst>
            </a:custGeom>
            <a:ln w="7620">
              <a:solidFill>
                <a:srgbClr val="95C3C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/>
          <p:nvPr/>
        </p:nvSpPr>
        <p:spPr>
          <a:xfrm>
            <a:off x="1260348" y="4469891"/>
            <a:ext cx="2265045" cy="685800"/>
          </a:xfrm>
          <a:custGeom>
            <a:avLst/>
            <a:gdLst/>
            <a:ahLst/>
            <a:cxnLst/>
            <a:rect l="l" t="t" r="r" b="b"/>
            <a:pathLst>
              <a:path w="2265045" h="685800">
                <a:moveTo>
                  <a:pt x="2264663" y="685800"/>
                </a:moveTo>
                <a:lnTo>
                  <a:pt x="0" y="685800"/>
                </a:lnTo>
                <a:lnTo>
                  <a:pt x="0" y="0"/>
                </a:lnTo>
                <a:lnTo>
                  <a:pt x="2264663" y="0"/>
                </a:lnTo>
                <a:lnTo>
                  <a:pt x="2264663" y="685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 txBox="1"/>
          <p:nvPr/>
        </p:nvSpPr>
        <p:spPr>
          <a:xfrm>
            <a:off x="1679008" y="4463244"/>
            <a:ext cx="1427480" cy="6292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950" spc="-10" b="1">
                <a:solidFill>
                  <a:srgbClr val="95C3C6"/>
                </a:solidFill>
                <a:latin typeface="Calibri"/>
                <a:cs typeface="Calibri"/>
              </a:rPr>
              <a:t>$1,400</a:t>
            </a:r>
            <a:endParaRPr sz="3950">
              <a:latin typeface="Calibri"/>
              <a:cs typeface="Calibri"/>
            </a:endParaRPr>
          </a:p>
        </p:txBody>
      </p:sp>
      <p:pic>
        <p:nvPicPr>
          <p:cNvPr id="23" name="object 2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45436" y="4274820"/>
            <a:ext cx="94488" cy="246888"/>
          </a:xfrm>
          <a:prstGeom prst="rect">
            <a:avLst/>
          </a:prstGeom>
        </p:spPr>
      </p:pic>
      <p:pic>
        <p:nvPicPr>
          <p:cNvPr id="24" name="object 2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95597" y="2284476"/>
            <a:ext cx="398314" cy="789431"/>
          </a:xfrm>
          <a:prstGeom prst="rect">
            <a:avLst/>
          </a:prstGeom>
        </p:spPr>
      </p:pic>
      <p:pic>
        <p:nvPicPr>
          <p:cNvPr id="25" name="object 2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23047" y="4274820"/>
            <a:ext cx="94488" cy="246888"/>
          </a:xfrm>
          <a:prstGeom prst="rect">
            <a:avLst/>
          </a:prstGeom>
        </p:spPr>
      </p:pic>
      <p:sp>
        <p:nvSpPr>
          <p:cNvPr id="26" name="object 26" descr=""/>
          <p:cNvSpPr/>
          <p:nvPr/>
        </p:nvSpPr>
        <p:spPr>
          <a:xfrm>
            <a:off x="3934967" y="3172967"/>
            <a:ext cx="2197735" cy="43180"/>
          </a:xfrm>
          <a:custGeom>
            <a:avLst/>
            <a:gdLst/>
            <a:ahLst/>
            <a:cxnLst/>
            <a:rect l="l" t="t" r="r" b="b"/>
            <a:pathLst>
              <a:path w="2197735" h="43180">
                <a:moveTo>
                  <a:pt x="2197608" y="42672"/>
                </a:moveTo>
                <a:lnTo>
                  <a:pt x="0" y="42672"/>
                </a:lnTo>
                <a:lnTo>
                  <a:pt x="0" y="0"/>
                </a:lnTo>
                <a:lnTo>
                  <a:pt x="2197608" y="0"/>
                </a:lnTo>
                <a:lnTo>
                  <a:pt x="2197608" y="42672"/>
                </a:lnTo>
                <a:close/>
              </a:path>
            </a:pathLst>
          </a:custGeom>
          <a:solidFill>
            <a:srgbClr val="42859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7" name="object 2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78059" y="2284476"/>
            <a:ext cx="398870" cy="789431"/>
          </a:xfrm>
          <a:prstGeom prst="rect">
            <a:avLst/>
          </a:prstGeom>
        </p:spPr>
      </p:pic>
      <p:grpSp>
        <p:nvGrpSpPr>
          <p:cNvPr id="28" name="object 28" descr=""/>
          <p:cNvGrpSpPr/>
          <p:nvPr/>
        </p:nvGrpSpPr>
        <p:grpSpPr>
          <a:xfrm>
            <a:off x="6412991" y="2648711"/>
            <a:ext cx="6350" cy="2338070"/>
            <a:chOff x="6412991" y="2648711"/>
            <a:chExt cx="6350" cy="2338070"/>
          </a:xfrm>
        </p:grpSpPr>
        <p:sp>
          <p:nvSpPr>
            <p:cNvPr id="29" name="object 29" descr=""/>
            <p:cNvSpPr/>
            <p:nvPr/>
          </p:nvSpPr>
          <p:spPr>
            <a:xfrm>
              <a:off x="6412979" y="2648711"/>
              <a:ext cx="6350" cy="739140"/>
            </a:xfrm>
            <a:custGeom>
              <a:avLst/>
              <a:gdLst/>
              <a:ahLst/>
              <a:cxnLst/>
              <a:rect l="l" t="t" r="r" b="b"/>
              <a:pathLst>
                <a:path w="6350" h="739139">
                  <a:moveTo>
                    <a:pt x="6096" y="734568"/>
                  </a:moveTo>
                  <a:lnTo>
                    <a:pt x="0" y="734568"/>
                  </a:lnTo>
                  <a:lnTo>
                    <a:pt x="0" y="739140"/>
                  </a:lnTo>
                  <a:lnTo>
                    <a:pt x="6096" y="739140"/>
                  </a:lnTo>
                  <a:lnTo>
                    <a:pt x="6096" y="734568"/>
                  </a:lnTo>
                  <a:close/>
                </a:path>
                <a:path w="6350" h="739139">
                  <a:moveTo>
                    <a:pt x="6096" y="723900"/>
                  </a:moveTo>
                  <a:lnTo>
                    <a:pt x="0" y="723900"/>
                  </a:lnTo>
                  <a:lnTo>
                    <a:pt x="0" y="728472"/>
                  </a:lnTo>
                  <a:lnTo>
                    <a:pt x="6096" y="728472"/>
                  </a:lnTo>
                  <a:lnTo>
                    <a:pt x="6096" y="723900"/>
                  </a:lnTo>
                  <a:close/>
                </a:path>
                <a:path w="6350" h="739139">
                  <a:moveTo>
                    <a:pt x="6096" y="713232"/>
                  </a:moveTo>
                  <a:lnTo>
                    <a:pt x="0" y="713232"/>
                  </a:lnTo>
                  <a:lnTo>
                    <a:pt x="0" y="717804"/>
                  </a:lnTo>
                  <a:lnTo>
                    <a:pt x="6096" y="717804"/>
                  </a:lnTo>
                  <a:lnTo>
                    <a:pt x="6096" y="713232"/>
                  </a:lnTo>
                  <a:close/>
                </a:path>
                <a:path w="6350" h="739139">
                  <a:moveTo>
                    <a:pt x="6096" y="702564"/>
                  </a:moveTo>
                  <a:lnTo>
                    <a:pt x="0" y="702564"/>
                  </a:lnTo>
                  <a:lnTo>
                    <a:pt x="0" y="707136"/>
                  </a:lnTo>
                  <a:lnTo>
                    <a:pt x="6096" y="707136"/>
                  </a:lnTo>
                  <a:lnTo>
                    <a:pt x="6096" y="702564"/>
                  </a:lnTo>
                  <a:close/>
                </a:path>
                <a:path w="6350" h="739139">
                  <a:moveTo>
                    <a:pt x="6096" y="691896"/>
                  </a:moveTo>
                  <a:lnTo>
                    <a:pt x="0" y="691896"/>
                  </a:lnTo>
                  <a:lnTo>
                    <a:pt x="0" y="696468"/>
                  </a:lnTo>
                  <a:lnTo>
                    <a:pt x="6096" y="696468"/>
                  </a:lnTo>
                  <a:lnTo>
                    <a:pt x="6096" y="691896"/>
                  </a:lnTo>
                  <a:close/>
                </a:path>
                <a:path w="6350" h="739139">
                  <a:moveTo>
                    <a:pt x="6096" y="681228"/>
                  </a:moveTo>
                  <a:lnTo>
                    <a:pt x="0" y="681228"/>
                  </a:lnTo>
                  <a:lnTo>
                    <a:pt x="0" y="687324"/>
                  </a:lnTo>
                  <a:lnTo>
                    <a:pt x="6096" y="687324"/>
                  </a:lnTo>
                  <a:lnTo>
                    <a:pt x="6096" y="681228"/>
                  </a:lnTo>
                  <a:close/>
                </a:path>
                <a:path w="6350" h="739139">
                  <a:moveTo>
                    <a:pt x="6096" y="670560"/>
                  </a:moveTo>
                  <a:lnTo>
                    <a:pt x="0" y="670560"/>
                  </a:lnTo>
                  <a:lnTo>
                    <a:pt x="0" y="676656"/>
                  </a:lnTo>
                  <a:lnTo>
                    <a:pt x="6096" y="676656"/>
                  </a:lnTo>
                  <a:lnTo>
                    <a:pt x="6096" y="670560"/>
                  </a:lnTo>
                  <a:close/>
                </a:path>
                <a:path w="6350" h="739139">
                  <a:moveTo>
                    <a:pt x="6096" y="659892"/>
                  </a:moveTo>
                  <a:lnTo>
                    <a:pt x="0" y="659892"/>
                  </a:lnTo>
                  <a:lnTo>
                    <a:pt x="0" y="665988"/>
                  </a:lnTo>
                  <a:lnTo>
                    <a:pt x="6096" y="665988"/>
                  </a:lnTo>
                  <a:lnTo>
                    <a:pt x="6096" y="659892"/>
                  </a:lnTo>
                  <a:close/>
                </a:path>
                <a:path w="6350" h="739139">
                  <a:moveTo>
                    <a:pt x="6096" y="650748"/>
                  </a:moveTo>
                  <a:lnTo>
                    <a:pt x="0" y="650748"/>
                  </a:lnTo>
                  <a:lnTo>
                    <a:pt x="0" y="655320"/>
                  </a:lnTo>
                  <a:lnTo>
                    <a:pt x="6096" y="655320"/>
                  </a:lnTo>
                  <a:lnTo>
                    <a:pt x="6096" y="650748"/>
                  </a:lnTo>
                  <a:close/>
                </a:path>
                <a:path w="6350" h="739139">
                  <a:moveTo>
                    <a:pt x="6096" y="640080"/>
                  </a:moveTo>
                  <a:lnTo>
                    <a:pt x="0" y="640080"/>
                  </a:lnTo>
                  <a:lnTo>
                    <a:pt x="0" y="644652"/>
                  </a:lnTo>
                  <a:lnTo>
                    <a:pt x="6096" y="644652"/>
                  </a:lnTo>
                  <a:lnTo>
                    <a:pt x="6096" y="640080"/>
                  </a:lnTo>
                  <a:close/>
                </a:path>
                <a:path w="6350" h="739139">
                  <a:moveTo>
                    <a:pt x="6096" y="629412"/>
                  </a:moveTo>
                  <a:lnTo>
                    <a:pt x="0" y="629412"/>
                  </a:lnTo>
                  <a:lnTo>
                    <a:pt x="0" y="633984"/>
                  </a:lnTo>
                  <a:lnTo>
                    <a:pt x="6096" y="633984"/>
                  </a:lnTo>
                  <a:lnTo>
                    <a:pt x="6096" y="629412"/>
                  </a:lnTo>
                  <a:close/>
                </a:path>
                <a:path w="6350" h="739139">
                  <a:moveTo>
                    <a:pt x="6096" y="618744"/>
                  </a:moveTo>
                  <a:lnTo>
                    <a:pt x="0" y="618744"/>
                  </a:lnTo>
                  <a:lnTo>
                    <a:pt x="0" y="623316"/>
                  </a:lnTo>
                  <a:lnTo>
                    <a:pt x="6096" y="623316"/>
                  </a:lnTo>
                  <a:lnTo>
                    <a:pt x="6096" y="618744"/>
                  </a:lnTo>
                  <a:close/>
                </a:path>
                <a:path w="6350" h="739139">
                  <a:moveTo>
                    <a:pt x="6096" y="608076"/>
                  </a:moveTo>
                  <a:lnTo>
                    <a:pt x="0" y="608076"/>
                  </a:lnTo>
                  <a:lnTo>
                    <a:pt x="0" y="612648"/>
                  </a:lnTo>
                  <a:lnTo>
                    <a:pt x="6096" y="612648"/>
                  </a:lnTo>
                  <a:lnTo>
                    <a:pt x="6096" y="608076"/>
                  </a:lnTo>
                  <a:close/>
                </a:path>
                <a:path w="6350" h="739139">
                  <a:moveTo>
                    <a:pt x="6096" y="597408"/>
                  </a:moveTo>
                  <a:lnTo>
                    <a:pt x="0" y="597408"/>
                  </a:lnTo>
                  <a:lnTo>
                    <a:pt x="0" y="603504"/>
                  </a:lnTo>
                  <a:lnTo>
                    <a:pt x="6096" y="603504"/>
                  </a:lnTo>
                  <a:lnTo>
                    <a:pt x="6096" y="597408"/>
                  </a:lnTo>
                  <a:close/>
                </a:path>
                <a:path w="6350" h="739139">
                  <a:moveTo>
                    <a:pt x="6096" y="586740"/>
                  </a:moveTo>
                  <a:lnTo>
                    <a:pt x="0" y="586740"/>
                  </a:lnTo>
                  <a:lnTo>
                    <a:pt x="0" y="592836"/>
                  </a:lnTo>
                  <a:lnTo>
                    <a:pt x="6096" y="592836"/>
                  </a:lnTo>
                  <a:lnTo>
                    <a:pt x="6096" y="586740"/>
                  </a:lnTo>
                  <a:close/>
                </a:path>
                <a:path w="6350" h="739139">
                  <a:moveTo>
                    <a:pt x="6096" y="576072"/>
                  </a:moveTo>
                  <a:lnTo>
                    <a:pt x="0" y="576072"/>
                  </a:lnTo>
                  <a:lnTo>
                    <a:pt x="0" y="582168"/>
                  </a:lnTo>
                  <a:lnTo>
                    <a:pt x="6096" y="582168"/>
                  </a:lnTo>
                  <a:lnTo>
                    <a:pt x="6096" y="576072"/>
                  </a:lnTo>
                  <a:close/>
                </a:path>
                <a:path w="6350" h="739139">
                  <a:moveTo>
                    <a:pt x="6096" y="566928"/>
                  </a:moveTo>
                  <a:lnTo>
                    <a:pt x="0" y="566928"/>
                  </a:lnTo>
                  <a:lnTo>
                    <a:pt x="0" y="571500"/>
                  </a:lnTo>
                  <a:lnTo>
                    <a:pt x="6096" y="571500"/>
                  </a:lnTo>
                  <a:lnTo>
                    <a:pt x="6096" y="566928"/>
                  </a:lnTo>
                  <a:close/>
                </a:path>
                <a:path w="6350" h="739139">
                  <a:moveTo>
                    <a:pt x="6096" y="556260"/>
                  </a:moveTo>
                  <a:lnTo>
                    <a:pt x="0" y="556260"/>
                  </a:lnTo>
                  <a:lnTo>
                    <a:pt x="0" y="560832"/>
                  </a:lnTo>
                  <a:lnTo>
                    <a:pt x="6096" y="560832"/>
                  </a:lnTo>
                  <a:lnTo>
                    <a:pt x="6096" y="556260"/>
                  </a:lnTo>
                  <a:close/>
                </a:path>
                <a:path w="6350" h="739139">
                  <a:moveTo>
                    <a:pt x="6096" y="545592"/>
                  </a:moveTo>
                  <a:lnTo>
                    <a:pt x="0" y="545592"/>
                  </a:lnTo>
                  <a:lnTo>
                    <a:pt x="0" y="550164"/>
                  </a:lnTo>
                  <a:lnTo>
                    <a:pt x="6096" y="550164"/>
                  </a:lnTo>
                  <a:lnTo>
                    <a:pt x="6096" y="545592"/>
                  </a:lnTo>
                  <a:close/>
                </a:path>
                <a:path w="6350" h="739139">
                  <a:moveTo>
                    <a:pt x="6096" y="534924"/>
                  </a:moveTo>
                  <a:lnTo>
                    <a:pt x="0" y="534924"/>
                  </a:lnTo>
                  <a:lnTo>
                    <a:pt x="0" y="539496"/>
                  </a:lnTo>
                  <a:lnTo>
                    <a:pt x="6096" y="539496"/>
                  </a:lnTo>
                  <a:lnTo>
                    <a:pt x="6096" y="534924"/>
                  </a:lnTo>
                  <a:close/>
                </a:path>
                <a:path w="6350" h="739139">
                  <a:moveTo>
                    <a:pt x="6096" y="524256"/>
                  </a:moveTo>
                  <a:lnTo>
                    <a:pt x="0" y="524256"/>
                  </a:lnTo>
                  <a:lnTo>
                    <a:pt x="0" y="528828"/>
                  </a:lnTo>
                  <a:lnTo>
                    <a:pt x="6096" y="528828"/>
                  </a:lnTo>
                  <a:lnTo>
                    <a:pt x="6096" y="524256"/>
                  </a:lnTo>
                  <a:close/>
                </a:path>
                <a:path w="6350" h="739139">
                  <a:moveTo>
                    <a:pt x="6096" y="513588"/>
                  </a:moveTo>
                  <a:lnTo>
                    <a:pt x="0" y="513588"/>
                  </a:lnTo>
                  <a:lnTo>
                    <a:pt x="0" y="519684"/>
                  </a:lnTo>
                  <a:lnTo>
                    <a:pt x="6096" y="519684"/>
                  </a:lnTo>
                  <a:lnTo>
                    <a:pt x="6096" y="513588"/>
                  </a:lnTo>
                  <a:close/>
                </a:path>
                <a:path w="6350" h="739139">
                  <a:moveTo>
                    <a:pt x="6096" y="502920"/>
                  </a:moveTo>
                  <a:lnTo>
                    <a:pt x="0" y="502920"/>
                  </a:lnTo>
                  <a:lnTo>
                    <a:pt x="0" y="509016"/>
                  </a:lnTo>
                  <a:lnTo>
                    <a:pt x="6096" y="509016"/>
                  </a:lnTo>
                  <a:lnTo>
                    <a:pt x="6096" y="502920"/>
                  </a:lnTo>
                  <a:close/>
                </a:path>
                <a:path w="6350" h="739139">
                  <a:moveTo>
                    <a:pt x="6096" y="492252"/>
                  </a:moveTo>
                  <a:lnTo>
                    <a:pt x="0" y="492252"/>
                  </a:lnTo>
                  <a:lnTo>
                    <a:pt x="0" y="498348"/>
                  </a:lnTo>
                  <a:lnTo>
                    <a:pt x="6096" y="498348"/>
                  </a:lnTo>
                  <a:lnTo>
                    <a:pt x="6096" y="492252"/>
                  </a:lnTo>
                  <a:close/>
                </a:path>
                <a:path w="6350" h="739139">
                  <a:moveTo>
                    <a:pt x="6096" y="483108"/>
                  </a:moveTo>
                  <a:lnTo>
                    <a:pt x="0" y="483108"/>
                  </a:lnTo>
                  <a:lnTo>
                    <a:pt x="0" y="487680"/>
                  </a:lnTo>
                  <a:lnTo>
                    <a:pt x="6096" y="487680"/>
                  </a:lnTo>
                  <a:lnTo>
                    <a:pt x="6096" y="483108"/>
                  </a:lnTo>
                  <a:close/>
                </a:path>
                <a:path w="6350" h="739139">
                  <a:moveTo>
                    <a:pt x="6096" y="472440"/>
                  </a:moveTo>
                  <a:lnTo>
                    <a:pt x="0" y="472440"/>
                  </a:lnTo>
                  <a:lnTo>
                    <a:pt x="0" y="477012"/>
                  </a:lnTo>
                  <a:lnTo>
                    <a:pt x="6096" y="477012"/>
                  </a:lnTo>
                  <a:lnTo>
                    <a:pt x="6096" y="472440"/>
                  </a:lnTo>
                  <a:close/>
                </a:path>
                <a:path w="6350" h="739139">
                  <a:moveTo>
                    <a:pt x="6096" y="461772"/>
                  </a:moveTo>
                  <a:lnTo>
                    <a:pt x="0" y="461772"/>
                  </a:lnTo>
                  <a:lnTo>
                    <a:pt x="0" y="466344"/>
                  </a:lnTo>
                  <a:lnTo>
                    <a:pt x="6096" y="466344"/>
                  </a:lnTo>
                  <a:lnTo>
                    <a:pt x="6096" y="461772"/>
                  </a:lnTo>
                  <a:close/>
                </a:path>
                <a:path w="6350" h="739139">
                  <a:moveTo>
                    <a:pt x="6096" y="451104"/>
                  </a:moveTo>
                  <a:lnTo>
                    <a:pt x="0" y="451104"/>
                  </a:lnTo>
                  <a:lnTo>
                    <a:pt x="0" y="455676"/>
                  </a:lnTo>
                  <a:lnTo>
                    <a:pt x="6096" y="455676"/>
                  </a:lnTo>
                  <a:lnTo>
                    <a:pt x="6096" y="451104"/>
                  </a:lnTo>
                  <a:close/>
                </a:path>
                <a:path w="6350" h="739139">
                  <a:moveTo>
                    <a:pt x="6096" y="440436"/>
                  </a:moveTo>
                  <a:lnTo>
                    <a:pt x="0" y="440436"/>
                  </a:lnTo>
                  <a:lnTo>
                    <a:pt x="0" y="445008"/>
                  </a:lnTo>
                  <a:lnTo>
                    <a:pt x="6096" y="445008"/>
                  </a:lnTo>
                  <a:lnTo>
                    <a:pt x="6096" y="440436"/>
                  </a:lnTo>
                  <a:close/>
                </a:path>
                <a:path w="6350" h="739139">
                  <a:moveTo>
                    <a:pt x="6096" y="429768"/>
                  </a:moveTo>
                  <a:lnTo>
                    <a:pt x="0" y="429768"/>
                  </a:lnTo>
                  <a:lnTo>
                    <a:pt x="0" y="435864"/>
                  </a:lnTo>
                  <a:lnTo>
                    <a:pt x="6096" y="435864"/>
                  </a:lnTo>
                  <a:lnTo>
                    <a:pt x="6096" y="429768"/>
                  </a:lnTo>
                  <a:close/>
                </a:path>
                <a:path w="6350" h="739139">
                  <a:moveTo>
                    <a:pt x="6096" y="419100"/>
                  </a:moveTo>
                  <a:lnTo>
                    <a:pt x="0" y="419100"/>
                  </a:lnTo>
                  <a:lnTo>
                    <a:pt x="0" y="425196"/>
                  </a:lnTo>
                  <a:lnTo>
                    <a:pt x="6096" y="425196"/>
                  </a:lnTo>
                  <a:lnTo>
                    <a:pt x="6096" y="419100"/>
                  </a:lnTo>
                  <a:close/>
                </a:path>
                <a:path w="6350" h="739139">
                  <a:moveTo>
                    <a:pt x="6096" y="408432"/>
                  </a:moveTo>
                  <a:lnTo>
                    <a:pt x="0" y="408432"/>
                  </a:lnTo>
                  <a:lnTo>
                    <a:pt x="0" y="414528"/>
                  </a:lnTo>
                  <a:lnTo>
                    <a:pt x="6096" y="414528"/>
                  </a:lnTo>
                  <a:lnTo>
                    <a:pt x="6096" y="408432"/>
                  </a:lnTo>
                  <a:close/>
                </a:path>
                <a:path w="6350" h="739139">
                  <a:moveTo>
                    <a:pt x="6096" y="399288"/>
                  </a:moveTo>
                  <a:lnTo>
                    <a:pt x="0" y="399288"/>
                  </a:lnTo>
                  <a:lnTo>
                    <a:pt x="0" y="403860"/>
                  </a:lnTo>
                  <a:lnTo>
                    <a:pt x="6096" y="403860"/>
                  </a:lnTo>
                  <a:lnTo>
                    <a:pt x="6096" y="399288"/>
                  </a:lnTo>
                  <a:close/>
                </a:path>
                <a:path w="6350" h="739139">
                  <a:moveTo>
                    <a:pt x="6096" y="388620"/>
                  </a:moveTo>
                  <a:lnTo>
                    <a:pt x="0" y="388620"/>
                  </a:lnTo>
                  <a:lnTo>
                    <a:pt x="0" y="393192"/>
                  </a:lnTo>
                  <a:lnTo>
                    <a:pt x="6096" y="393192"/>
                  </a:lnTo>
                  <a:lnTo>
                    <a:pt x="6096" y="388620"/>
                  </a:lnTo>
                  <a:close/>
                </a:path>
                <a:path w="6350" h="739139">
                  <a:moveTo>
                    <a:pt x="6096" y="377952"/>
                  </a:moveTo>
                  <a:lnTo>
                    <a:pt x="0" y="377952"/>
                  </a:lnTo>
                  <a:lnTo>
                    <a:pt x="0" y="382524"/>
                  </a:lnTo>
                  <a:lnTo>
                    <a:pt x="6096" y="382524"/>
                  </a:lnTo>
                  <a:lnTo>
                    <a:pt x="6096" y="377952"/>
                  </a:lnTo>
                  <a:close/>
                </a:path>
                <a:path w="6350" h="739139">
                  <a:moveTo>
                    <a:pt x="6096" y="367284"/>
                  </a:moveTo>
                  <a:lnTo>
                    <a:pt x="0" y="367284"/>
                  </a:lnTo>
                  <a:lnTo>
                    <a:pt x="0" y="371856"/>
                  </a:lnTo>
                  <a:lnTo>
                    <a:pt x="6096" y="371856"/>
                  </a:lnTo>
                  <a:lnTo>
                    <a:pt x="6096" y="367284"/>
                  </a:lnTo>
                  <a:close/>
                </a:path>
                <a:path w="6350" h="739139">
                  <a:moveTo>
                    <a:pt x="6096" y="356616"/>
                  </a:moveTo>
                  <a:lnTo>
                    <a:pt x="0" y="356616"/>
                  </a:lnTo>
                  <a:lnTo>
                    <a:pt x="0" y="361188"/>
                  </a:lnTo>
                  <a:lnTo>
                    <a:pt x="6096" y="361188"/>
                  </a:lnTo>
                  <a:lnTo>
                    <a:pt x="6096" y="356616"/>
                  </a:lnTo>
                  <a:close/>
                </a:path>
                <a:path w="6350" h="739139">
                  <a:moveTo>
                    <a:pt x="6096" y="345948"/>
                  </a:moveTo>
                  <a:lnTo>
                    <a:pt x="0" y="345948"/>
                  </a:lnTo>
                  <a:lnTo>
                    <a:pt x="0" y="352044"/>
                  </a:lnTo>
                  <a:lnTo>
                    <a:pt x="6096" y="352044"/>
                  </a:lnTo>
                  <a:lnTo>
                    <a:pt x="6096" y="345948"/>
                  </a:lnTo>
                  <a:close/>
                </a:path>
                <a:path w="6350" h="739139">
                  <a:moveTo>
                    <a:pt x="6096" y="335280"/>
                  </a:moveTo>
                  <a:lnTo>
                    <a:pt x="0" y="335280"/>
                  </a:lnTo>
                  <a:lnTo>
                    <a:pt x="0" y="341376"/>
                  </a:lnTo>
                  <a:lnTo>
                    <a:pt x="6096" y="341376"/>
                  </a:lnTo>
                  <a:lnTo>
                    <a:pt x="6096" y="335280"/>
                  </a:lnTo>
                  <a:close/>
                </a:path>
                <a:path w="6350" h="739139">
                  <a:moveTo>
                    <a:pt x="6096" y="324612"/>
                  </a:moveTo>
                  <a:lnTo>
                    <a:pt x="0" y="324612"/>
                  </a:lnTo>
                  <a:lnTo>
                    <a:pt x="0" y="330708"/>
                  </a:lnTo>
                  <a:lnTo>
                    <a:pt x="6096" y="330708"/>
                  </a:lnTo>
                  <a:lnTo>
                    <a:pt x="6096" y="324612"/>
                  </a:lnTo>
                  <a:close/>
                </a:path>
                <a:path w="6350" h="739139">
                  <a:moveTo>
                    <a:pt x="6096" y="315468"/>
                  </a:moveTo>
                  <a:lnTo>
                    <a:pt x="0" y="315468"/>
                  </a:lnTo>
                  <a:lnTo>
                    <a:pt x="0" y="320040"/>
                  </a:lnTo>
                  <a:lnTo>
                    <a:pt x="6096" y="320040"/>
                  </a:lnTo>
                  <a:lnTo>
                    <a:pt x="6096" y="315468"/>
                  </a:lnTo>
                  <a:close/>
                </a:path>
                <a:path w="6350" h="739139">
                  <a:moveTo>
                    <a:pt x="6096" y="304800"/>
                  </a:moveTo>
                  <a:lnTo>
                    <a:pt x="0" y="304800"/>
                  </a:lnTo>
                  <a:lnTo>
                    <a:pt x="0" y="309372"/>
                  </a:lnTo>
                  <a:lnTo>
                    <a:pt x="6096" y="309372"/>
                  </a:lnTo>
                  <a:lnTo>
                    <a:pt x="6096" y="304800"/>
                  </a:lnTo>
                  <a:close/>
                </a:path>
                <a:path w="6350" h="739139">
                  <a:moveTo>
                    <a:pt x="6096" y="294132"/>
                  </a:moveTo>
                  <a:lnTo>
                    <a:pt x="0" y="294132"/>
                  </a:lnTo>
                  <a:lnTo>
                    <a:pt x="0" y="298704"/>
                  </a:lnTo>
                  <a:lnTo>
                    <a:pt x="6096" y="298704"/>
                  </a:lnTo>
                  <a:lnTo>
                    <a:pt x="6096" y="294132"/>
                  </a:lnTo>
                  <a:close/>
                </a:path>
                <a:path w="6350" h="739139">
                  <a:moveTo>
                    <a:pt x="6096" y="283464"/>
                  </a:moveTo>
                  <a:lnTo>
                    <a:pt x="0" y="283464"/>
                  </a:lnTo>
                  <a:lnTo>
                    <a:pt x="0" y="288036"/>
                  </a:lnTo>
                  <a:lnTo>
                    <a:pt x="6096" y="288036"/>
                  </a:lnTo>
                  <a:lnTo>
                    <a:pt x="6096" y="283464"/>
                  </a:lnTo>
                  <a:close/>
                </a:path>
                <a:path w="6350" h="739139">
                  <a:moveTo>
                    <a:pt x="6096" y="272796"/>
                  </a:moveTo>
                  <a:lnTo>
                    <a:pt x="0" y="272796"/>
                  </a:lnTo>
                  <a:lnTo>
                    <a:pt x="0" y="277368"/>
                  </a:lnTo>
                  <a:lnTo>
                    <a:pt x="6096" y="277368"/>
                  </a:lnTo>
                  <a:lnTo>
                    <a:pt x="6096" y="272796"/>
                  </a:lnTo>
                  <a:close/>
                </a:path>
                <a:path w="6350" h="739139">
                  <a:moveTo>
                    <a:pt x="6096" y="262128"/>
                  </a:moveTo>
                  <a:lnTo>
                    <a:pt x="0" y="262128"/>
                  </a:lnTo>
                  <a:lnTo>
                    <a:pt x="0" y="268224"/>
                  </a:lnTo>
                  <a:lnTo>
                    <a:pt x="6096" y="268224"/>
                  </a:lnTo>
                  <a:lnTo>
                    <a:pt x="6096" y="262128"/>
                  </a:lnTo>
                  <a:close/>
                </a:path>
                <a:path w="6350" h="739139">
                  <a:moveTo>
                    <a:pt x="6096" y="251460"/>
                  </a:moveTo>
                  <a:lnTo>
                    <a:pt x="0" y="251460"/>
                  </a:lnTo>
                  <a:lnTo>
                    <a:pt x="0" y="257556"/>
                  </a:lnTo>
                  <a:lnTo>
                    <a:pt x="6096" y="257556"/>
                  </a:lnTo>
                  <a:lnTo>
                    <a:pt x="6096" y="251460"/>
                  </a:lnTo>
                  <a:close/>
                </a:path>
                <a:path w="6350" h="739139">
                  <a:moveTo>
                    <a:pt x="6096" y="240792"/>
                  </a:moveTo>
                  <a:lnTo>
                    <a:pt x="0" y="240792"/>
                  </a:lnTo>
                  <a:lnTo>
                    <a:pt x="0" y="246888"/>
                  </a:lnTo>
                  <a:lnTo>
                    <a:pt x="6096" y="246888"/>
                  </a:lnTo>
                  <a:lnTo>
                    <a:pt x="6096" y="240792"/>
                  </a:lnTo>
                  <a:close/>
                </a:path>
                <a:path w="6350" h="739139">
                  <a:moveTo>
                    <a:pt x="6096" y="231648"/>
                  </a:moveTo>
                  <a:lnTo>
                    <a:pt x="0" y="231648"/>
                  </a:lnTo>
                  <a:lnTo>
                    <a:pt x="0" y="236220"/>
                  </a:lnTo>
                  <a:lnTo>
                    <a:pt x="6096" y="236220"/>
                  </a:lnTo>
                  <a:lnTo>
                    <a:pt x="6096" y="231648"/>
                  </a:lnTo>
                  <a:close/>
                </a:path>
                <a:path w="6350" h="739139">
                  <a:moveTo>
                    <a:pt x="6096" y="220980"/>
                  </a:moveTo>
                  <a:lnTo>
                    <a:pt x="0" y="220980"/>
                  </a:lnTo>
                  <a:lnTo>
                    <a:pt x="0" y="225552"/>
                  </a:lnTo>
                  <a:lnTo>
                    <a:pt x="6096" y="225552"/>
                  </a:lnTo>
                  <a:lnTo>
                    <a:pt x="6096" y="220980"/>
                  </a:lnTo>
                  <a:close/>
                </a:path>
                <a:path w="6350" h="739139">
                  <a:moveTo>
                    <a:pt x="6096" y="210312"/>
                  </a:moveTo>
                  <a:lnTo>
                    <a:pt x="0" y="210312"/>
                  </a:lnTo>
                  <a:lnTo>
                    <a:pt x="0" y="214884"/>
                  </a:lnTo>
                  <a:lnTo>
                    <a:pt x="6096" y="214884"/>
                  </a:lnTo>
                  <a:lnTo>
                    <a:pt x="6096" y="210312"/>
                  </a:lnTo>
                  <a:close/>
                </a:path>
                <a:path w="6350" h="739139">
                  <a:moveTo>
                    <a:pt x="6096" y="199644"/>
                  </a:moveTo>
                  <a:lnTo>
                    <a:pt x="0" y="199644"/>
                  </a:lnTo>
                  <a:lnTo>
                    <a:pt x="0" y="204216"/>
                  </a:lnTo>
                  <a:lnTo>
                    <a:pt x="6096" y="204216"/>
                  </a:lnTo>
                  <a:lnTo>
                    <a:pt x="6096" y="199644"/>
                  </a:lnTo>
                  <a:close/>
                </a:path>
                <a:path w="6350" h="739139">
                  <a:moveTo>
                    <a:pt x="6096" y="188976"/>
                  </a:moveTo>
                  <a:lnTo>
                    <a:pt x="0" y="188976"/>
                  </a:lnTo>
                  <a:lnTo>
                    <a:pt x="0" y="193548"/>
                  </a:lnTo>
                  <a:lnTo>
                    <a:pt x="6096" y="193548"/>
                  </a:lnTo>
                  <a:lnTo>
                    <a:pt x="6096" y="188976"/>
                  </a:lnTo>
                  <a:close/>
                </a:path>
                <a:path w="6350" h="739139">
                  <a:moveTo>
                    <a:pt x="6096" y="178308"/>
                  </a:moveTo>
                  <a:lnTo>
                    <a:pt x="0" y="178308"/>
                  </a:lnTo>
                  <a:lnTo>
                    <a:pt x="0" y="184404"/>
                  </a:lnTo>
                  <a:lnTo>
                    <a:pt x="6096" y="184404"/>
                  </a:lnTo>
                  <a:lnTo>
                    <a:pt x="6096" y="178308"/>
                  </a:lnTo>
                  <a:close/>
                </a:path>
                <a:path w="6350" h="739139">
                  <a:moveTo>
                    <a:pt x="6096" y="167640"/>
                  </a:moveTo>
                  <a:lnTo>
                    <a:pt x="0" y="167640"/>
                  </a:lnTo>
                  <a:lnTo>
                    <a:pt x="0" y="173736"/>
                  </a:lnTo>
                  <a:lnTo>
                    <a:pt x="6096" y="173736"/>
                  </a:lnTo>
                  <a:lnTo>
                    <a:pt x="6096" y="167640"/>
                  </a:lnTo>
                  <a:close/>
                </a:path>
                <a:path w="6350" h="739139">
                  <a:moveTo>
                    <a:pt x="6096" y="156972"/>
                  </a:moveTo>
                  <a:lnTo>
                    <a:pt x="0" y="156972"/>
                  </a:lnTo>
                  <a:lnTo>
                    <a:pt x="0" y="163068"/>
                  </a:lnTo>
                  <a:lnTo>
                    <a:pt x="6096" y="163068"/>
                  </a:lnTo>
                  <a:lnTo>
                    <a:pt x="6096" y="156972"/>
                  </a:lnTo>
                  <a:close/>
                </a:path>
                <a:path w="6350" h="739139">
                  <a:moveTo>
                    <a:pt x="6096" y="147828"/>
                  </a:moveTo>
                  <a:lnTo>
                    <a:pt x="0" y="147828"/>
                  </a:lnTo>
                  <a:lnTo>
                    <a:pt x="0" y="152400"/>
                  </a:lnTo>
                  <a:lnTo>
                    <a:pt x="6096" y="152400"/>
                  </a:lnTo>
                  <a:lnTo>
                    <a:pt x="6096" y="147828"/>
                  </a:lnTo>
                  <a:close/>
                </a:path>
                <a:path w="6350" h="739139">
                  <a:moveTo>
                    <a:pt x="6096" y="137160"/>
                  </a:moveTo>
                  <a:lnTo>
                    <a:pt x="0" y="137160"/>
                  </a:lnTo>
                  <a:lnTo>
                    <a:pt x="0" y="141732"/>
                  </a:lnTo>
                  <a:lnTo>
                    <a:pt x="6096" y="141732"/>
                  </a:lnTo>
                  <a:lnTo>
                    <a:pt x="6096" y="137160"/>
                  </a:lnTo>
                  <a:close/>
                </a:path>
                <a:path w="6350" h="739139">
                  <a:moveTo>
                    <a:pt x="6096" y="126492"/>
                  </a:moveTo>
                  <a:lnTo>
                    <a:pt x="0" y="126492"/>
                  </a:lnTo>
                  <a:lnTo>
                    <a:pt x="0" y="131064"/>
                  </a:lnTo>
                  <a:lnTo>
                    <a:pt x="6096" y="131064"/>
                  </a:lnTo>
                  <a:lnTo>
                    <a:pt x="6096" y="126492"/>
                  </a:lnTo>
                  <a:close/>
                </a:path>
                <a:path w="6350" h="739139">
                  <a:moveTo>
                    <a:pt x="6096" y="115824"/>
                  </a:moveTo>
                  <a:lnTo>
                    <a:pt x="0" y="115824"/>
                  </a:lnTo>
                  <a:lnTo>
                    <a:pt x="0" y="120396"/>
                  </a:lnTo>
                  <a:lnTo>
                    <a:pt x="6096" y="120396"/>
                  </a:lnTo>
                  <a:lnTo>
                    <a:pt x="6096" y="115824"/>
                  </a:lnTo>
                  <a:close/>
                </a:path>
                <a:path w="6350" h="739139">
                  <a:moveTo>
                    <a:pt x="6096" y="105156"/>
                  </a:moveTo>
                  <a:lnTo>
                    <a:pt x="0" y="105156"/>
                  </a:lnTo>
                  <a:lnTo>
                    <a:pt x="0" y="109728"/>
                  </a:lnTo>
                  <a:lnTo>
                    <a:pt x="6096" y="109728"/>
                  </a:lnTo>
                  <a:lnTo>
                    <a:pt x="6096" y="105156"/>
                  </a:lnTo>
                  <a:close/>
                </a:path>
                <a:path w="6350" h="739139">
                  <a:moveTo>
                    <a:pt x="6096" y="94488"/>
                  </a:moveTo>
                  <a:lnTo>
                    <a:pt x="0" y="94488"/>
                  </a:lnTo>
                  <a:lnTo>
                    <a:pt x="0" y="100584"/>
                  </a:lnTo>
                  <a:lnTo>
                    <a:pt x="6096" y="100584"/>
                  </a:lnTo>
                  <a:lnTo>
                    <a:pt x="6096" y="94488"/>
                  </a:lnTo>
                  <a:close/>
                </a:path>
                <a:path w="6350" h="739139">
                  <a:moveTo>
                    <a:pt x="6096" y="83820"/>
                  </a:moveTo>
                  <a:lnTo>
                    <a:pt x="0" y="83820"/>
                  </a:lnTo>
                  <a:lnTo>
                    <a:pt x="0" y="89916"/>
                  </a:lnTo>
                  <a:lnTo>
                    <a:pt x="6096" y="89916"/>
                  </a:lnTo>
                  <a:lnTo>
                    <a:pt x="6096" y="83820"/>
                  </a:lnTo>
                  <a:close/>
                </a:path>
                <a:path w="6350" h="739139">
                  <a:moveTo>
                    <a:pt x="6096" y="73152"/>
                  </a:moveTo>
                  <a:lnTo>
                    <a:pt x="0" y="73152"/>
                  </a:lnTo>
                  <a:lnTo>
                    <a:pt x="0" y="79248"/>
                  </a:lnTo>
                  <a:lnTo>
                    <a:pt x="6096" y="79248"/>
                  </a:lnTo>
                  <a:lnTo>
                    <a:pt x="6096" y="73152"/>
                  </a:lnTo>
                  <a:close/>
                </a:path>
                <a:path w="6350" h="739139">
                  <a:moveTo>
                    <a:pt x="6096" y="64008"/>
                  </a:moveTo>
                  <a:lnTo>
                    <a:pt x="0" y="64008"/>
                  </a:lnTo>
                  <a:lnTo>
                    <a:pt x="0" y="68580"/>
                  </a:lnTo>
                  <a:lnTo>
                    <a:pt x="6096" y="68580"/>
                  </a:lnTo>
                  <a:lnTo>
                    <a:pt x="6096" y="64008"/>
                  </a:lnTo>
                  <a:close/>
                </a:path>
                <a:path w="6350" h="739139">
                  <a:moveTo>
                    <a:pt x="6096" y="53340"/>
                  </a:moveTo>
                  <a:lnTo>
                    <a:pt x="0" y="53340"/>
                  </a:lnTo>
                  <a:lnTo>
                    <a:pt x="0" y="57912"/>
                  </a:lnTo>
                  <a:lnTo>
                    <a:pt x="6096" y="57912"/>
                  </a:lnTo>
                  <a:lnTo>
                    <a:pt x="6096" y="53340"/>
                  </a:lnTo>
                  <a:close/>
                </a:path>
                <a:path w="6350" h="739139">
                  <a:moveTo>
                    <a:pt x="6096" y="42672"/>
                  </a:moveTo>
                  <a:lnTo>
                    <a:pt x="0" y="42672"/>
                  </a:lnTo>
                  <a:lnTo>
                    <a:pt x="0" y="47244"/>
                  </a:lnTo>
                  <a:lnTo>
                    <a:pt x="6096" y="47244"/>
                  </a:lnTo>
                  <a:lnTo>
                    <a:pt x="6096" y="42672"/>
                  </a:lnTo>
                  <a:close/>
                </a:path>
                <a:path w="6350" h="739139">
                  <a:moveTo>
                    <a:pt x="6096" y="32004"/>
                  </a:moveTo>
                  <a:lnTo>
                    <a:pt x="0" y="32004"/>
                  </a:lnTo>
                  <a:lnTo>
                    <a:pt x="0" y="36576"/>
                  </a:lnTo>
                  <a:lnTo>
                    <a:pt x="6096" y="36576"/>
                  </a:lnTo>
                  <a:lnTo>
                    <a:pt x="6096" y="32004"/>
                  </a:lnTo>
                  <a:close/>
                </a:path>
                <a:path w="6350" h="739139">
                  <a:moveTo>
                    <a:pt x="6096" y="21336"/>
                  </a:moveTo>
                  <a:lnTo>
                    <a:pt x="0" y="21336"/>
                  </a:lnTo>
                  <a:lnTo>
                    <a:pt x="0" y="25908"/>
                  </a:lnTo>
                  <a:lnTo>
                    <a:pt x="6096" y="25908"/>
                  </a:lnTo>
                  <a:lnTo>
                    <a:pt x="6096" y="21336"/>
                  </a:lnTo>
                  <a:close/>
                </a:path>
                <a:path w="6350" h="739139">
                  <a:moveTo>
                    <a:pt x="6096" y="10668"/>
                  </a:moveTo>
                  <a:lnTo>
                    <a:pt x="0" y="10668"/>
                  </a:lnTo>
                  <a:lnTo>
                    <a:pt x="0" y="16764"/>
                  </a:lnTo>
                  <a:lnTo>
                    <a:pt x="6096" y="16764"/>
                  </a:lnTo>
                  <a:lnTo>
                    <a:pt x="6096" y="10668"/>
                  </a:lnTo>
                  <a:close/>
                </a:path>
                <a:path w="6350" h="739139">
                  <a:moveTo>
                    <a:pt x="609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6096" y="0"/>
                  </a:lnTo>
                  <a:close/>
                </a:path>
              </a:pathLst>
            </a:custGeom>
            <a:solidFill>
              <a:srgbClr val="4285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6412979" y="3383279"/>
              <a:ext cx="6350" cy="737870"/>
            </a:xfrm>
            <a:custGeom>
              <a:avLst/>
              <a:gdLst/>
              <a:ahLst/>
              <a:cxnLst/>
              <a:rect l="l" t="t" r="r" b="b"/>
              <a:pathLst>
                <a:path w="6350" h="737870">
                  <a:moveTo>
                    <a:pt x="6096" y="733056"/>
                  </a:moveTo>
                  <a:lnTo>
                    <a:pt x="0" y="733056"/>
                  </a:lnTo>
                  <a:lnTo>
                    <a:pt x="0" y="737628"/>
                  </a:lnTo>
                  <a:lnTo>
                    <a:pt x="6096" y="737628"/>
                  </a:lnTo>
                  <a:lnTo>
                    <a:pt x="6096" y="733056"/>
                  </a:lnTo>
                  <a:close/>
                </a:path>
                <a:path w="6350" h="737870">
                  <a:moveTo>
                    <a:pt x="6096" y="722376"/>
                  </a:moveTo>
                  <a:lnTo>
                    <a:pt x="0" y="722376"/>
                  </a:lnTo>
                  <a:lnTo>
                    <a:pt x="0" y="726948"/>
                  </a:lnTo>
                  <a:lnTo>
                    <a:pt x="6096" y="726948"/>
                  </a:lnTo>
                  <a:lnTo>
                    <a:pt x="6096" y="722376"/>
                  </a:lnTo>
                  <a:close/>
                </a:path>
                <a:path w="6350" h="737870">
                  <a:moveTo>
                    <a:pt x="6096" y="711708"/>
                  </a:moveTo>
                  <a:lnTo>
                    <a:pt x="0" y="711708"/>
                  </a:lnTo>
                  <a:lnTo>
                    <a:pt x="0" y="716292"/>
                  </a:lnTo>
                  <a:lnTo>
                    <a:pt x="6096" y="716292"/>
                  </a:lnTo>
                  <a:lnTo>
                    <a:pt x="6096" y="711708"/>
                  </a:lnTo>
                  <a:close/>
                </a:path>
                <a:path w="6350" h="737870">
                  <a:moveTo>
                    <a:pt x="6096" y="701040"/>
                  </a:moveTo>
                  <a:lnTo>
                    <a:pt x="0" y="701040"/>
                  </a:lnTo>
                  <a:lnTo>
                    <a:pt x="0" y="707136"/>
                  </a:lnTo>
                  <a:lnTo>
                    <a:pt x="6096" y="707136"/>
                  </a:lnTo>
                  <a:lnTo>
                    <a:pt x="6096" y="701040"/>
                  </a:lnTo>
                  <a:close/>
                </a:path>
                <a:path w="6350" h="737870">
                  <a:moveTo>
                    <a:pt x="6096" y="690372"/>
                  </a:moveTo>
                  <a:lnTo>
                    <a:pt x="0" y="690372"/>
                  </a:lnTo>
                  <a:lnTo>
                    <a:pt x="0" y="696480"/>
                  </a:lnTo>
                  <a:lnTo>
                    <a:pt x="6096" y="696480"/>
                  </a:lnTo>
                  <a:lnTo>
                    <a:pt x="6096" y="690372"/>
                  </a:lnTo>
                  <a:close/>
                </a:path>
                <a:path w="6350" h="737870">
                  <a:moveTo>
                    <a:pt x="6096" y="679716"/>
                  </a:moveTo>
                  <a:lnTo>
                    <a:pt x="0" y="679716"/>
                  </a:lnTo>
                  <a:lnTo>
                    <a:pt x="0" y="685800"/>
                  </a:lnTo>
                  <a:lnTo>
                    <a:pt x="6096" y="685800"/>
                  </a:lnTo>
                  <a:lnTo>
                    <a:pt x="6096" y="679716"/>
                  </a:lnTo>
                  <a:close/>
                </a:path>
                <a:path w="6350" h="737870">
                  <a:moveTo>
                    <a:pt x="6096" y="670560"/>
                  </a:moveTo>
                  <a:lnTo>
                    <a:pt x="0" y="670560"/>
                  </a:lnTo>
                  <a:lnTo>
                    <a:pt x="0" y="675132"/>
                  </a:lnTo>
                  <a:lnTo>
                    <a:pt x="6096" y="675132"/>
                  </a:lnTo>
                  <a:lnTo>
                    <a:pt x="6096" y="670560"/>
                  </a:lnTo>
                  <a:close/>
                </a:path>
                <a:path w="6350" h="737870">
                  <a:moveTo>
                    <a:pt x="6096" y="659904"/>
                  </a:moveTo>
                  <a:lnTo>
                    <a:pt x="0" y="659904"/>
                  </a:lnTo>
                  <a:lnTo>
                    <a:pt x="0" y="664464"/>
                  </a:lnTo>
                  <a:lnTo>
                    <a:pt x="6096" y="664464"/>
                  </a:lnTo>
                  <a:lnTo>
                    <a:pt x="6096" y="659904"/>
                  </a:lnTo>
                  <a:close/>
                </a:path>
                <a:path w="6350" h="737870">
                  <a:moveTo>
                    <a:pt x="6096" y="649224"/>
                  </a:moveTo>
                  <a:lnTo>
                    <a:pt x="0" y="649224"/>
                  </a:lnTo>
                  <a:lnTo>
                    <a:pt x="0" y="653796"/>
                  </a:lnTo>
                  <a:lnTo>
                    <a:pt x="6096" y="653796"/>
                  </a:lnTo>
                  <a:lnTo>
                    <a:pt x="6096" y="649224"/>
                  </a:lnTo>
                  <a:close/>
                </a:path>
                <a:path w="6350" h="737870">
                  <a:moveTo>
                    <a:pt x="6096" y="638556"/>
                  </a:moveTo>
                  <a:lnTo>
                    <a:pt x="0" y="638556"/>
                  </a:lnTo>
                  <a:lnTo>
                    <a:pt x="0" y="643140"/>
                  </a:lnTo>
                  <a:lnTo>
                    <a:pt x="6096" y="643140"/>
                  </a:lnTo>
                  <a:lnTo>
                    <a:pt x="6096" y="638556"/>
                  </a:lnTo>
                  <a:close/>
                </a:path>
                <a:path w="6350" h="737870">
                  <a:moveTo>
                    <a:pt x="6096" y="627888"/>
                  </a:moveTo>
                  <a:lnTo>
                    <a:pt x="0" y="627888"/>
                  </a:lnTo>
                  <a:lnTo>
                    <a:pt x="0" y="632460"/>
                  </a:lnTo>
                  <a:lnTo>
                    <a:pt x="6096" y="632460"/>
                  </a:lnTo>
                  <a:lnTo>
                    <a:pt x="6096" y="627888"/>
                  </a:lnTo>
                  <a:close/>
                </a:path>
                <a:path w="6350" h="737870">
                  <a:moveTo>
                    <a:pt x="6096" y="617220"/>
                  </a:moveTo>
                  <a:lnTo>
                    <a:pt x="0" y="617220"/>
                  </a:lnTo>
                  <a:lnTo>
                    <a:pt x="0" y="623328"/>
                  </a:lnTo>
                  <a:lnTo>
                    <a:pt x="6096" y="623328"/>
                  </a:lnTo>
                  <a:lnTo>
                    <a:pt x="6096" y="617220"/>
                  </a:lnTo>
                  <a:close/>
                </a:path>
                <a:path w="6350" h="737870">
                  <a:moveTo>
                    <a:pt x="6096" y="606552"/>
                  </a:moveTo>
                  <a:lnTo>
                    <a:pt x="0" y="606552"/>
                  </a:lnTo>
                  <a:lnTo>
                    <a:pt x="0" y="612648"/>
                  </a:lnTo>
                  <a:lnTo>
                    <a:pt x="6096" y="612648"/>
                  </a:lnTo>
                  <a:lnTo>
                    <a:pt x="6096" y="606552"/>
                  </a:lnTo>
                  <a:close/>
                </a:path>
                <a:path w="6350" h="737870">
                  <a:moveTo>
                    <a:pt x="6096" y="595884"/>
                  </a:moveTo>
                  <a:lnTo>
                    <a:pt x="0" y="595884"/>
                  </a:lnTo>
                  <a:lnTo>
                    <a:pt x="0" y="601992"/>
                  </a:lnTo>
                  <a:lnTo>
                    <a:pt x="6096" y="601992"/>
                  </a:lnTo>
                  <a:lnTo>
                    <a:pt x="6096" y="595884"/>
                  </a:lnTo>
                  <a:close/>
                </a:path>
                <a:path w="6350" h="737870">
                  <a:moveTo>
                    <a:pt x="6096" y="586740"/>
                  </a:moveTo>
                  <a:lnTo>
                    <a:pt x="0" y="586740"/>
                  </a:lnTo>
                  <a:lnTo>
                    <a:pt x="0" y="591312"/>
                  </a:lnTo>
                  <a:lnTo>
                    <a:pt x="6096" y="591312"/>
                  </a:lnTo>
                  <a:lnTo>
                    <a:pt x="6096" y="586740"/>
                  </a:lnTo>
                  <a:close/>
                </a:path>
                <a:path w="6350" h="737870">
                  <a:moveTo>
                    <a:pt x="6096" y="576072"/>
                  </a:moveTo>
                  <a:lnTo>
                    <a:pt x="0" y="576072"/>
                  </a:lnTo>
                  <a:lnTo>
                    <a:pt x="0" y="580644"/>
                  </a:lnTo>
                  <a:lnTo>
                    <a:pt x="6096" y="580644"/>
                  </a:lnTo>
                  <a:lnTo>
                    <a:pt x="6096" y="576072"/>
                  </a:lnTo>
                  <a:close/>
                </a:path>
                <a:path w="6350" h="737870">
                  <a:moveTo>
                    <a:pt x="6096" y="565404"/>
                  </a:moveTo>
                  <a:lnTo>
                    <a:pt x="0" y="565404"/>
                  </a:lnTo>
                  <a:lnTo>
                    <a:pt x="0" y="569976"/>
                  </a:lnTo>
                  <a:lnTo>
                    <a:pt x="6096" y="569976"/>
                  </a:lnTo>
                  <a:lnTo>
                    <a:pt x="6096" y="565404"/>
                  </a:lnTo>
                  <a:close/>
                </a:path>
                <a:path w="6350" h="737870">
                  <a:moveTo>
                    <a:pt x="6096" y="554736"/>
                  </a:moveTo>
                  <a:lnTo>
                    <a:pt x="0" y="554736"/>
                  </a:lnTo>
                  <a:lnTo>
                    <a:pt x="0" y="559308"/>
                  </a:lnTo>
                  <a:lnTo>
                    <a:pt x="6096" y="559308"/>
                  </a:lnTo>
                  <a:lnTo>
                    <a:pt x="6096" y="554736"/>
                  </a:lnTo>
                  <a:close/>
                </a:path>
                <a:path w="6350" h="737870">
                  <a:moveTo>
                    <a:pt x="6096" y="544068"/>
                  </a:moveTo>
                  <a:lnTo>
                    <a:pt x="0" y="544068"/>
                  </a:lnTo>
                  <a:lnTo>
                    <a:pt x="0" y="548640"/>
                  </a:lnTo>
                  <a:lnTo>
                    <a:pt x="6096" y="548640"/>
                  </a:lnTo>
                  <a:lnTo>
                    <a:pt x="6096" y="544068"/>
                  </a:lnTo>
                  <a:close/>
                </a:path>
                <a:path w="6350" h="737870">
                  <a:moveTo>
                    <a:pt x="6096" y="533400"/>
                  </a:moveTo>
                  <a:lnTo>
                    <a:pt x="0" y="533400"/>
                  </a:lnTo>
                  <a:lnTo>
                    <a:pt x="0" y="539496"/>
                  </a:lnTo>
                  <a:lnTo>
                    <a:pt x="6096" y="539496"/>
                  </a:lnTo>
                  <a:lnTo>
                    <a:pt x="6096" y="533400"/>
                  </a:lnTo>
                  <a:close/>
                </a:path>
                <a:path w="6350" h="737870">
                  <a:moveTo>
                    <a:pt x="6096" y="522732"/>
                  </a:moveTo>
                  <a:lnTo>
                    <a:pt x="0" y="522732"/>
                  </a:lnTo>
                  <a:lnTo>
                    <a:pt x="0" y="528828"/>
                  </a:lnTo>
                  <a:lnTo>
                    <a:pt x="6096" y="528828"/>
                  </a:lnTo>
                  <a:lnTo>
                    <a:pt x="6096" y="522732"/>
                  </a:lnTo>
                  <a:close/>
                </a:path>
                <a:path w="6350" h="737870">
                  <a:moveTo>
                    <a:pt x="6096" y="512064"/>
                  </a:moveTo>
                  <a:lnTo>
                    <a:pt x="0" y="512064"/>
                  </a:lnTo>
                  <a:lnTo>
                    <a:pt x="0" y="518160"/>
                  </a:lnTo>
                  <a:lnTo>
                    <a:pt x="6096" y="518160"/>
                  </a:lnTo>
                  <a:lnTo>
                    <a:pt x="6096" y="512064"/>
                  </a:lnTo>
                  <a:close/>
                </a:path>
                <a:path w="6350" h="737870">
                  <a:moveTo>
                    <a:pt x="6096" y="502920"/>
                  </a:moveTo>
                  <a:lnTo>
                    <a:pt x="0" y="502920"/>
                  </a:lnTo>
                  <a:lnTo>
                    <a:pt x="0" y="507492"/>
                  </a:lnTo>
                  <a:lnTo>
                    <a:pt x="6096" y="507492"/>
                  </a:lnTo>
                  <a:lnTo>
                    <a:pt x="6096" y="502920"/>
                  </a:lnTo>
                  <a:close/>
                </a:path>
                <a:path w="6350" h="737870">
                  <a:moveTo>
                    <a:pt x="6096" y="492252"/>
                  </a:moveTo>
                  <a:lnTo>
                    <a:pt x="0" y="492252"/>
                  </a:lnTo>
                  <a:lnTo>
                    <a:pt x="0" y="496824"/>
                  </a:lnTo>
                  <a:lnTo>
                    <a:pt x="6096" y="496824"/>
                  </a:lnTo>
                  <a:lnTo>
                    <a:pt x="6096" y="492252"/>
                  </a:lnTo>
                  <a:close/>
                </a:path>
                <a:path w="6350" h="737870">
                  <a:moveTo>
                    <a:pt x="6096" y="481584"/>
                  </a:moveTo>
                  <a:lnTo>
                    <a:pt x="0" y="481584"/>
                  </a:lnTo>
                  <a:lnTo>
                    <a:pt x="0" y="486156"/>
                  </a:lnTo>
                  <a:lnTo>
                    <a:pt x="6096" y="486156"/>
                  </a:lnTo>
                  <a:lnTo>
                    <a:pt x="6096" y="481584"/>
                  </a:lnTo>
                  <a:close/>
                </a:path>
                <a:path w="6350" h="737870">
                  <a:moveTo>
                    <a:pt x="6096" y="470916"/>
                  </a:moveTo>
                  <a:lnTo>
                    <a:pt x="0" y="470916"/>
                  </a:lnTo>
                  <a:lnTo>
                    <a:pt x="0" y="475488"/>
                  </a:lnTo>
                  <a:lnTo>
                    <a:pt x="6096" y="475488"/>
                  </a:lnTo>
                  <a:lnTo>
                    <a:pt x="6096" y="470916"/>
                  </a:lnTo>
                  <a:close/>
                </a:path>
                <a:path w="6350" h="737870">
                  <a:moveTo>
                    <a:pt x="6096" y="460248"/>
                  </a:moveTo>
                  <a:lnTo>
                    <a:pt x="0" y="460248"/>
                  </a:lnTo>
                  <a:lnTo>
                    <a:pt x="0" y="464820"/>
                  </a:lnTo>
                  <a:lnTo>
                    <a:pt x="6096" y="464820"/>
                  </a:lnTo>
                  <a:lnTo>
                    <a:pt x="6096" y="460248"/>
                  </a:lnTo>
                  <a:close/>
                </a:path>
                <a:path w="6350" h="737870">
                  <a:moveTo>
                    <a:pt x="6096" y="449580"/>
                  </a:moveTo>
                  <a:lnTo>
                    <a:pt x="0" y="449580"/>
                  </a:lnTo>
                  <a:lnTo>
                    <a:pt x="0" y="455676"/>
                  </a:lnTo>
                  <a:lnTo>
                    <a:pt x="6096" y="455676"/>
                  </a:lnTo>
                  <a:lnTo>
                    <a:pt x="6096" y="449580"/>
                  </a:lnTo>
                  <a:close/>
                </a:path>
                <a:path w="6350" h="737870">
                  <a:moveTo>
                    <a:pt x="6096" y="438912"/>
                  </a:moveTo>
                  <a:lnTo>
                    <a:pt x="0" y="438912"/>
                  </a:lnTo>
                  <a:lnTo>
                    <a:pt x="0" y="445008"/>
                  </a:lnTo>
                  <a:lnTo>
                    <a:pt x="6096" y="445008"/>
                  </a:lnTo>
                  <a:lnTo>
                    <a:pt x="6096" y="438912"/>
                  </a:lnTo>
                  <a:close/>
                </a:path>
                <a:path w="6350" h="737870">
                  <a:moveTo>
                    <a:pt x="6096" y="428244"/>
                  </a:moveTo>
                  <a:lnTo>
                    <a:pt x="0" y="428244"/>
                  </a:lnTo>
                  <a:lnTo>
                    <a:pt x="0" y="434340"/>
                  </a:lnTo>
                  <a:lnTo>
                    <a:pt x="6096" y="434340"/>
                  </a:lnTo>
                  <a:lnTo>
                    <a:pt x="6096" y="428244"/>
                  </a:lnTo>
                  <a:close/>
                </a:path>
                <a:path w="6350" h="737870">
                  <a:moveTo>
                    <a:pt x="6096" y="419100"/>
                  </a:moveTo>
                  <a:lnTo>
                    <a:pt x="0" y="419100"/>
                  </a:lnTo>
                  <a:lnTo>
                    <a:pt x="0" y="423672"/>
                  </a:lnTo>
                  <a:lnTo>
                    <a:pt x="6096" y="423672"/>
                  </a:lnTo>
                  <a:lnTo>
                    <a:pt x="6096" y="419100"/>
                  </a:lnTo>
                  <a:close/>
                </a:path>
                <a:path w="6350" h="737870">
                  <a:moveTo>
                    <a:pt x="6096" y="408432"/>
                  </a:moveTo>
                  <a:lnTo>
                    <a:pt x="0" y="408432"/>
                  </a:lnTo>
                  <a:lnTo>
                    <a:pt x="0" y="413004"/>
                  </a:lnTo>
                  <a:lnTo>
                    <a:pt x="6096" y="413004"/>
                  </a:lnTo>
                  <a:lnTo>
                    <a:pt x="6096" y="408432"/>
                  </a:lnTo>
                  <a:close/>
                </a:path>
                <a:path w="6350" h="737870">
                  <a:moveTo>
                    <a:pt x="6096" y="397764"/>
                  </a:moveTo>
                  <a:lnTo>
                    <a:pt x="0" y="397764"/>
                  </a:lnTo>
                  <a:lnTo>
                    <a:pt x="0" y="402336"/>
                  </a:lnTo>
                  <a:lnTo>
                    <a:pt x="6096" y="402336"/>
                  </a:lnTo>
                  <a:lnTo>
                    <a:pt x="6096" y="397764"/>
                  </a:lnTo>
                  <a:close/>
                </a:path>
                <a:path w="6350" h="737870">
                  <a:moveTo>
                    <a:pt x="6096" y="387096"/>
                  </a:moveTo>
                  <a:lnTo>
                    <a:pt x="0" y="387096"/>
                  </a:lnTo>
                  <a:lnTo>
                    <a:pt x="0" y="391668"/>
                  </a:lnTo>
                  <a:lnTo>
                    <a:pt x="6096" y="391668"/>
                  </a:lnTo>
                  <a:lnTo>
                    <a:pt x="6096" y="387096"/>
                  </a:lnTo>
                  <a:close/>
                </a:path>
                <a:path w="6350" h="737870">
                  <a:moveTo>
                    <a:pt x="6096" y="376428"/>
                  </a:moveTo>
                  <a:lnTo>
                    <a:pt x="0" y="376428"/>
                  </a:lnTo>
                  <a:lnTo>
                    <a:pt x="0" y="381000"/>
                  </a:lnTo>
                  <a:lnTo>
                    <a:pt x="6096" y="381000"/>
                  </a:lnTo>
                  <a:lnTo>
                    <a:pt x="6096" y="376428"/>
                  </a:lnTo>
                  <a:close/>
                </a:path>
                <a:path w="6350" h="737870">
                  <a:moveTo>
                    <a:pt x="6096" y="365760"/>
                  </a:moveTo>
                  <a:lnTo>
                    <a:pt x="0" y="365760"/>
                  </a:lnTo>
                  <a:lnTo>
                    <a:pt x="0" y="371856"/>
                  </a:lnTo>
                  <a:lnTo>
                    <a:pt x="6096" y="371856"/>
                  </a:lnTo>
                  <a:lnTo>
                    <a:pt x="6096" y="365760"/>
                  </a:lnTo>
                  <a:close/>
                </a:path>
                <a:path w="6350" h="737870">
                  <a:moveTo>
                    <a:pt x="6096" y="355092"/>
                  </a:moveTo>
                  <a:lnTo>
                    <a:pt x="0" y="355092"/>
                  </a:lnTo>
                  <a:lnTo>
                    <a:pt x="0" y="361188"/>
                  </a:lnTo>
                  <a:lnTo>
                    <a:pt x="6096" y="361188"/>
                  </a:lnTo>
                  <a:lnTo>
                    <a:pt x="6096" y="355092"/>
                  </a:lnTo>
                  <a:close/>
                </a:path>
                <a:path w="6350" h="737870">
                  <a:moveTo>
                    <a:pt x="6096" y="344424"/>
                  </a:moveTo>
                  <a:lnTo>
                    <a:pt x="0" y="344424"/>
                  </a:lnTo>
                  <a:lnTo>
                    <a:pt x="0" y="350520"/>
                  </a:lnTo>
                  <a:lnTo>
                    <a:pt x="6096" y="350520"/>
                  </a:lnTo>
                  <a:lnTo>
                    <a:pt x="6096" y="344424"/>
                  </a:lnTo>
                  <a:close/>
                </a:path>
                <a:path w="6350" h="737870">
                  <a:moveTo>
                    <a:pt x="6096" y="335280"/>
                  </a:moveTo>
                  <a:lnTo>
                    <a:pt x="0" y="335280"/>
                  </a:lnTo>
                  <a:lnTo>
                    <a:pt x="0" y="339852"/>
                  </a:lnTo>
                  <a:lnTo>
                    <a:pt x="6096" y="339852"/>
                  </a:lnTo>
                  <a:lnTo>
                    <a:pt x="6096" y="335280"/>
                  </a:lnTo>
                  <a:close/>
                </a:path>
                <a:path w="6350" h="737870">
                  <a:moveTo>
                    <a:pt x="6096" y="324612"/>
                  </a:moveTo>
                  <a:lnTo>
                    <a:pt x="0" y="324612"/>
                  </a:lnTo>
                  <a:lnTo>
                    <a:pt x="0" y="329184"/>
                  </a:lnTo>
                  <a:lnTo>
                    <a:pt x="6096" y="329184"/>
                  </a:lnTo>
                  <a:lnTo>
                    <a:pt x="6096" y="324612"/>
                  </a:lnTo>
                  <a:close/>
                </a:path>
                <a:path w="6350" h="737870">
                  <a:moveTo>
                    <a:pt x="6096" y="313944"/>
                  </a:moveTo>
                  <a:lnTo>
                    <a:pt x="0" y="313944"/>
                  </a:lnTo>
                  <a:lnTo>
                    <a:pt x="0" y="318516"/>
                  </a:lnTo>
                  <a:lnTo>
                    <a:pt x="6096" y="318516"/>
                  </a:lnTo>
                  <a:lnTo>
                    <a:pt x="6096" y="313944"/>
                  </a:lnTo>
                  <a:close/>
                </a:path>
                <a:path w="6350" h="737870">
                  <a:moveTo>
                    <a:pt x="6096" y="303276"/>
                  </a:moveTo>
                  <a:lnTo>
                    <a:pt x="0" y="303276"/>
                  </a:lnTo>
                  <a:lnTo>
                    <a:pt x="0" y="307848"/>
                  </a:lnTo>
                  <a:lnTo>
                    <a:pt x="6096" y="307848"/>
                  </a:lnTo>
                  <a:lnTo>
                    <a:pt x="6096" y="303276"/>
                  </a:lnTo>
                  <a:close/>
                </a:path>
                <a:path w="6350" h="737870">
                  <a:moveTo>
                    <a:pt x="6096" y="292608"/>
                  </a:moveTo>
                  <a:lnTo>
                    <a:pt x="0" y="292608"/>
                  </a:lnTo>
                  <a:lnTo>
                    <a:pt x="0" y="297180"/>
                  </a:lnTo>
                  <a:lnTo>
                    <a:pt x="6096" y="297180"/>
                  </a:lnTo>
                  <a:lnTo>
                    <a:pt x="6096" y="292608"/>
                  </a:lnTo>
                  <a:close/>
                </a:path>
                <a:path w="6350" h="737870">
                  <a:moveTo>
                    <a:pt x="6096" y="281940"/>
                  </a:moveTo>
                  <a:lnTo>
                    <a:pt x="0" y="281940"/>
                  </a:lnTo>
                  <a:lnTo>
                    <a:pt x="0" y="288036"/>
                  </a:lnTo>
                  <a:lnTo>
                    <a:pt x="6096" y="288036"/>
                  </a:lnTo>
                  <a:lnTo>
                    <a:pt x="6096" y="281940"/>
                  </a:lnTo>
                  <a:close/>
                </a:path>
                <a:path w="6350" h="737870">
                  <a:moveTo>
                    <a:pt x="6096" y="271272"/>
                  </a:moveTo>
                  <a:lnTo>
                    <a:pt x="0" y="271272"/>
                  </a:lnTo>
                  <a:lnTo>
                    <a:pt x="0" y="277368"/>
                  </a:lnTo>
                  <a:lnTo>
                    <a:pt x="6096" y="277368"/>
                  </a:lnTo>
                  <a:lnTo>
                    <a:pt x="6096" y="271272"/>
                  </a:lnTo>
                  <a:close/>
                </a:path>
                <a:path w="6350" h="737870">
                  <a:moveTo>
                    <a:pt x="6096" y="260604"/>
                  </a:moveTo>
                  <a:lnTo>
                    <a:pt x="0" y="260604"/>
                  </a:lnTo>
                  <a:lnTo>
                    <a:pt x="0" y="266700"/>
                  </a:lnTo>
                  <a:lnTo>
                    <a:pt x="6096" y="266700"/>
                  </a:lnTo>
                  <a:lnTo>
                    <a:pt x="6096" y="260604"/>
                  </a:lnTo>
                  <a:close/>
                </a:path>
                <a:path w="6350" h="737870">
                  <a:moveTo>
                    <a:pt x="6096" y="251460"/>
                  </a:moveTo>
                  <a:lnTo>
                    <a:pt x="0" y="251460"/>
                  </a:lnTo>
                  <a:lnTo>
                    <a:pt x="0" y="256032"/>
                  </a:lnTo>
                  <a:lnTo>
                    <a:pt x="6096" y="256032"/>
                  </a:lnTo>
                  <a:lnTo>
                    <a:pt x="6096" y="251460"/>
                  </a:lnTo>
                  <a:close/>
                </a:path>
                <a:path w="6350" h="737870">
                  <a:moveTo>
                    <a:pt x="6096" y="240792"/>
                  </a:moveTo>
                  <a:lnTo>
                    <a:pt x="0" y="240792"/>
                  </a:lnTo>
                  <a:lnTo>
                    <a:pt x="0" y="245364"/>
                  </a:lnTo>
                  <a:lnTo>
                    <a:pt x="6096" y="245364"/>
                  </a:lnTo>
                  <a:lnTo>
                    <a:pt x="6096" y="240792"/>
                  </a:lnTo>
                  <a:close/>
                </a:path>
                <a:path w="6350" h="737870">
                  <a:moveTo>
                    <a:pt x="6096" y="230124"/>
                  </a:moveTo>
                  <a:lnTo>
                    <a:pt x="0" y="230124"/>
                  </a:lnTo>
                  <a:lnTo>
                    <a:pt x="0" y="234696"/>
                  </a:lnTo>
                  <a:lnTo>
                    <a:pt x="6096" y="234696"/>
                  </a:lnTo>
                  <a:lnTo>
                    <a:pt x="6096" y="230124"/>
                  </a:lnTo>
                  <a:close/>
                </a:path>
                <a:path w="6350" h="737870">
                  <a:moveTo>
                    <a:pt x="6096" y="219456"/>
                  </a:moveTo>
                  <a:lnTo>
                    <a:pt x="0" y="219456"/>
                  </a:lnTo>
                  <a:lnTo>
                    <a:pt x="0" y="224028"/>
                  </a:lnTo>
                  <a:lnTo>
                    <a:pt x="6096" y="224028"/>
                  </a:lnTo>
                  <a:lnTo>
                    <a:pt x="6096" y="219456"/>
                  </a:lnTo>
                  <a:close/>
                </a:path>
                <a:path w="6350" h="737870">
                  <a:moveTo>
                    <a:pt x="6096" y="208788"/>
                  </a:moveTo>
                  <a:lnTo>
                    <a:pt x="0" y="208788"/>
                  </a:lnTo>
                  <a:lnTo>
                    <a:pt x="0" y="213360"/>
                  </a:lnTo>
                  <a:lnTo>
                    <a:pt x="6096" y="213360"/>
                  </a:lnTo>
                  <a:lnTo>
                    <a:pt x="6096" y="208788"/>
                  </a:lnTo>
                  <a:close/>
                </a:path>
                <a:path w="6350" h="737870">
                  <a:moveTo>
                    <a:pt x="6096" y="198120"/>
                  </a:moveTo>
                  <a:lnTo>
                    <a:pt x="0" y="198120"/>
                  </a:lnTo>
                  <a:lnTo>
                    <a:pt x="0" y="204216"/>
                  </a:lnTo>
                  <a:lnTo>
                    <a:pt x="6096" y="204216"/>
                  </a:lnTo>
                  <a:lnTo>
                    <a:pt x="6096" y="198120"/>
                  </a:lnTo>
                  <a:close/>
                </a:path>
                <a:path w="6350" h="737870">
                  <a:moveTo>
                    <a:pt x="6096" y="187452"/>
                  </a:moveTo>
                  <a:lnTo>
                    <a:pt x="0" y="187452"/>
                  </a:lnTo>
                  <a:lnTo>
                    <a:pt x="0" y="193548"/>
                  </a:lnTo>
                  <a:lnTo>
                    <a:pt x="6096" y="193548"/>
                  </a:lnTo>
                  <a:lnTo>
                    <a:pt x="6096" y="187452"/>
                  </a:lnTo>
                  <a:close/>
                </a:path>
                <a:path w="6350" h="737870">
                  <a:moveTo>
                    <a:pt x="6096" y="176784"/>
                  </a:moveTo>
                  <a:lnTo>
                    <a:pt x="0" y="176784"/>
                  </a:lnTo>
                  <a:lnTo>
                    <a:pt x="0" y="182880"/>
                  </a:lnTo>
                  <a:lnTo>
                    <a:pt x="6096" y="182880"/>
                  </a:lnTo>
                  <a:lnTo>
                    <a:pt x="6096" y="176784"/>
                  </a:lnTo>
                  <a:close/>
                </a:path>
                <a:path w="6350" h="737870">
                  <a:moveTo>
                    <a:pt x="6096" y="167640"/>
                  </a:moveTo>
                  <a:lnTo>
                    <a:pt x="0" y="167640"/>
                  </a:lnTo>
                  <a:lnTo>
                    <a:pt x="0" y="172212"/>
                  </a:lnTo>
                  <a:lnTo>
                    <a:pt x="6096" y="172212"/>
                  </a:lnTo>
                  <a:lnTo>
                    <a:pt x="6096" y="167640"/>
                  </a:lnTo>
                  <a:close/>
                </a:path>
                <a:path w="6350" h="737870">
                  <a:moveTo>
                    <a:pt x="6096" y="156972"/>
                  </a:moveTo>
                  <a:lnTo>
                    <a:pt x="0" y="156972"/>
                  </a:lnTo>
                  <a:lnTo>
                    <a:pt x="0" y="161544"/>
                  </a:lnTo>
                  <a:lnTo>
                    <a:pt x="6096" y="161544"/>
                  </a:lnTo>
                  <a:lnTo>
                    <a:pt x="6096" y="156972"/>
                  </a:lnTo>
                  <a:close/>
                </a:path>
                <a:path w="6350" h="737870">
                  <a:moveTo>
                    <a:pt x="6096" y="146304"/>
                  </a:moveTo>
                  <a:lnTo>
                    <a:pt x="0" y="146304"/>
                  </a:lnTo>
                  <a:lnTo>
                    <a:pt x="0" y="150876"/>
                  </a:lnTo>
                  <a:lnTo>
                    <a:pt x="6096" y="150876"/>
                  </a:lnTo>
                  <a:lnTo>
                    <a:pt x="6096" y="146304"/>
                  </a:lnTo>
                  <a:close/>
                </a:path>
                <a:path w="6350" h="737870">
                  <a:moveTo>
                    <a:pt x="6096" y="135636"/>
                  </a:moveTo>
                  <a:lnTo>
                    <a:pt x="0" y="135636"/>
                  </a:lnTo>
                  <a:lnTo>
                    <a:pt x="0" y="140208"/>
                  </a:lnTo>
                  <a:lnTo>
                    <a:pt x="6096" y="140208"/>
                  </a:lnTo>
                  <a:lnTo>
                    <a:pt x="6096" y="135636"/>
                  </a:lnTo>
                  <a:close/>
                </a:path>
                <a:path w="6350" h="737870">
                  <a:moveTo>
                    <a:pt x="6096" y="124968"/>
                  </a:moveTo>
                  <a:lnTo>
                    <a:pt x="0" y="124968"/>
                  </a:lnTo>
                  <a:lnTo>
                    <a:pt x="0" y="129540"/>
                  </a:lnTo>
                  <a:lnTo>
                    <a:pt x="6096" y="129540"/>
                  </a:lnTo>
                  <a:lnTo>
                    <a:pt x="6096" y="124968"/>
                  </a:lnTo>
                  <a:close/>
                </a:path>
                <a:path w="6350" h="737870">
                  <a:moveTo>
                    <a:pt x="6096" y="114300"/>
                  </a:moveTo>
                  <a:lnTo>
                    <a:pt x="0" y="114300"/>
                  </a:lnTo>
                  <a:lnTo>
                    <a:pt x="0" y="120396"/>
                  </a:lnTo>
                  <a:lnTo>
                    <a:pt x="6096" y="120396"/>
                  </a:lnTo>
                  <a:lnTo>
                    <a:pt x="6096" y="114300"/>
                  </a:lnTo>
                  <a:close/>
                </a:path>
                <a:path w="6350" h="737870">
                  <a:moveTo>
                    <a:pt x="6096" y="103632"/>
                  </a:moveTo>
                  <a:lnTo>
                    <a:pt x="0" y="103632"/>
                  </a:lnTo>
                  <a:lnTo>
                    <a:pt x="0" y="109728"/>
                  </a:lnTo>
                  <a:lnTo>
                    <a:pt x="6096" y="109728"/>
                  </a:lnTo>
                  <a:lnTo>
                    <a:pt x="6096" y="103632"/>
                  </a:lnTo>
                  <a:close/>
                </a:path>
                <a:path w="6350" h="737870">
                  <a:moveTo>
                    <a:pt x="6096" y="92964"/>
                  </a:moveTo>
                  <a:lnTo>
                    <a:pt x="0" y="92964"/>
                  </a:lnTo>
                  <a:lnTo>
                    <a:pt x="0" y="99060"/>
                  </a:lnTo>
                  <a:lnTo>
                    <a:pt x="6096" y="99060"/>
                  </a:lnTo>
                  <a:lnTo>
                    <a:pt x="6096" y="92964"/>
                  </a:lnTo>
                  <a:close/>
                </a:path>
                <a:path w="6350" h="737870">
                  <a:moveTo>
                    <a:pt x="6096" y="83820"/>
                  </a:moveTo>
                  <a:lnTo>
                    <a:pt x="0" y="83820"/>
                  </a:lnTo>
                  <a:lnTo>
                    <a:pt x="0" y="88392"/>
                  </a:lnTo>
                  <a:lnTo>
                    <a:pt x="6096" y="88392"/>
                  </a:lnTo>
                  <a:lnTo>
                    <a:pt x="6096" y="83820"/>
                  </a:lnTo>
                  <a:close/>
                </a:path>
                <a:path w="6350" h="737870">
                  <a:moveTo>
                    <a:pt x="6096" y="73152"/>
                  </a:moveTo>
                  <a:lnTo>
                    <a:pt x="0" y="73152"/>
                  </a:lnTo>
                  <a:lnTo>
                    <a:pt x="0" y="77724"/>
                  </a:lnTo>
                  <a:lnTo>
                    <a:pt x="6096" y="77724"/>
                  </a:lnTo>
                  <a:lnTo>
                    <a:pt x="6096" y="73152"/>
                  </a:lnTo>
                  <a:close/>
                </a:path>
                <a:path w="6350" h="737870">
                  <a:moveTo>
                    <a:pt x="6096" y="62484"/>
                  </a:moveTo>
                  <a:lnTo>
                    <a:pt x="0" y="62484"/>
                  </a:lnTo>
                  <a:lnTo>
                    <a:pt x="0" y="67056"/>
                  </a:lnTo>
                  <a:lnTo>
                    <a:pt x="6096" y="67056"/>
                  </a:lnTo>
                  <a:lnTo>
                    <a:pt x="6096" y="62484"/>
                  </a:lnTo>
                  <a:close/>
                </a:path>
                <a:path w="6350" h="737870">
                  <a:moveTo>
                    <a:pt x="6096" y="51816"/>
                  </a:moveTo>
                  <a:lnTo>
                    <a:pt x="0" y="51816"/>
                  </a:lnTo>
                  <a:lnTo>
                    <a:pt x="0" y="56388"/>
                  </a:lnTo>
                  <a:lnTo>
                    <a:pt x="6096" y="56388"/>
                  </a:lnTo>
                  <a:lnTo>
                    <a:pt x="6096" y="51816"/>
                  </a:lnTo>
                  <a:close/>
                </a:path>
                <a:path w="6350" h="737870">
                  <a:moveTo>
                    <a:pt x="6096" y="41148"/>
                  </a:moveTo>
                  <a:lnTo>
                    <a:pt x="0" y="41148"/>
                  </a:lnTo>
                  <a:lnTo>
                    <a:pt x="0" y="45720"/>
                  </a:lnTo>
                  <a:lnTo>
                    <a:pt x="6096" y="45720"/>
                  </a:lnTo>
                  <a:lnTo>
                    <a:pt x="6096" y="41148"/>
                  </a:lnTo>
                  <a:close/>
                </a:path>
                <a:path w="6350" h="737870">
                  <a:moveTo>
                    <a:pt x="6096" y="30480"/>
                  </a:moveTo>
                  <a:lnTo>
                    <a:pt x="0" y="30480"/>
                  </a:lnTo>
                  <a:lnTo>
                    <a:pt x="0" y="36576"/>
                  </a:lnTo>
                  <a:lnTo>
                    <a:pt x="6096" y="36576"/>
                  </a:lnTo>
                  <a:lnTo>
                    <a:pt x="6096" y="30480"/>
                  </a:lnTo>
                  <a:close/>
                </a:path>
                <a:path w="6350" h="737870">
                  <a:moveTo>
                    <a:pt x="6096" y="19812"/>
                  </a:moveTo>
                  <a:lnTo>
                    <a:pt x="0" y="19812"/>
                  </a:lnTo>
                  <a:lnTo>
                    <a:pt x="0" y="25908"/>
                  </a:lnTo>
                  <a:lnTo>
                    <a:pt x="6096" y="25908"/>
                  </a:lnTo>
                  <a:lnTo>
                    <a:pt x="6096" y="19812"/>
                  </a:lnTo>
                  <a:close/>
                </a:path>
                <a:path w="6350" h="737870">
                  <a:moveTo>
                    <a:pt x="6096" y="9144"/>
                  </a:moveTo>
                  <a:lnTo>
                    <a:pt x="0" y="9144"/>
                  </a:lnTo>
                  <a:lnTo>
                    <a:pt x="0" y="15240"/>
                  </a:lnTo>
                  <a:lnTo>
                    <a:pt x="6096" y="15240"/>
                  </a:lnTo>
                  <a:lnTo>
                    <a:pt x="6096" y="9144"/>
                  </a:lnTo>
                  <a:close/>
                </a:path>
                <a:path w="6350" h="737870">
                  <a:moveTo>
                    <a:pt x="6096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6096" y="4572"/>
                  </a:lnTo>
                  <a:lnTo>
                    <a:pt x="6096" y="0"/>
                  </a:lnTo>
                  <a:close/>
                </a:path>
              </a:pathLst>
            </a:custGeom>
            <a:solidFill>
              <a:srgbClr val="4285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6412979" y="4116336"/>
              <a:ext cx="6350" cy="737870"/>
            </a:xfrm>
            <a:custGeom>
              <a:avLst/>
              <a:gdLst/>
              <a:ahLst/>
              <a:cxnLst/>
              <a:rect l="l" t="t" r="r" b="b"/>
              <a:pathLst>
                <a:path w="6350" h="737870">
                  <a:moveTo>
                    <a:pt x="6096" y="733044"/>
                  </a:moveTo>
                  <a:lnTo>
                    <a:pt x="0" y="733044"/>
                  </a:lnTo>
                  <a:lnTo>
                    <a:pt x="0" y="737616"/>
                  </a:lnTo>
                  <a:lnTo>
                    <a:pt x="6096" y="737616"/>
                  </a:lnTo>
                  <a:lnTo>
                    <a:pt x="6096" y="733044"/>
                  </a:lnTo>
                  <a:close/>
                </a:path>
                <a:path w="6350" h="737870">
                  <a:moveTo>
                    <a:pt x="6096" y="722376"/>
                  </a:moveTo>
                  <a:lnTo>
                    <a:pt x="0" y="722376"/>
                  </a:lnTo>
                  <a:lnTo>
                    <a:pt x="0" y="728472"/>
                  </a:lnTo>
                  <a:lnTo>
                    <a:pt x="6096" y="728472"/>
                  </a:lnTo>
                  <a:lnTo>
                    <a:pt x="6096" y="722376"/>
                  </a:lnTo>
                  <a:close/>
                </a:path>
                <a:path w="6350" h="737870">
                  <a:moveTo>
                    <a:pt x="6096" y="711708"/>
                  </a:moveTo>
                  <a:lnTo>
                    <a:pt x="0" y="711708"/>
                  </a:lnTo>
                  <a:lnTo>
                    <a:pt x="0" y="717804"/>
                  </a:lnTo>
                  <a:lnTo>
                    <a:pt x="6096" y="717804"/>
                  </a:lnTo>
                  <a:lnTo>
                    <a:pt x="6096" y="711708"/>
                  </a:lnTo>
                  <a:close/>
                </a:path>
                <a:path w="6350" h="737870">
                  <a:moveTo>
                    <a:pt x="6096" y="701040"/>
                  </a:moveTo>
                  <a:lnTo>
                    <a:pt x="0" y="701040"/>
                  </a:lnTo>
                  <a:lnTo>
                    <a:pt x="0" y="707136"/>
                  </a:lnTo>
                  <a:lnTo>
                    <a:pt x="6096" y="707136"/>
                  </a:lnTo>
                  <a:lnTo>
                    <a:pt x="6096" y="701040"/>
                  </a:lnTo>
                  <a:close/>
                </a:path>
                <a:path w="6350" h="737870">
                  <a:moveTo>
                    <a:pt x="6096" y="691896"/>
                  </a:moveTo>
                  <a:lnTo>
                    <a:pt x="0" y="691896"/>
                  </a:lnTo>
                  <a:lnTo>
                    <a:pt x="0" y="696468"/>
                  </a:lnTo>
                  <a:lnTo>
                    <a:pt x="6096" y="696468"/>
                  </a:lnTo>
                  <a:lnTo>
                    <a:pt x="6096" y="691896"/>
                  </a:lnTo>
                  <a:close/>
                </a:path>
                <a:path w="6350" h="737870">
                  <a:moveTo>
                    <a:pt x="6096" y="681228"/>
                  </a:moveTo>
                  <a:lnTo>
                    <a:pt x="0" y="681228"/>
                  </a:lnTo>
                  <a:lnTo>
                    <a:pt x="0" y="685800"/>
                  </a:lnTo>
                  <a:lnTo>
                    <a:pt x="6096" y="685800"/>
                  </a:lnTo>
                  <a:lnTo>
                    <a:pt x="6096" y="681228"/>
                  </a:lnTo>
                  <a:close/>
                </a:path>
                <a:path w="6350" h="737870">
                  <a:moveTo>
                    <a:pt x="6096" y="670560"/>
                  </a:moveTo>
                  <a:lnTo>
                    <a:pt x="0" y="670560"/>
                  </a:lnTo>
                  <a:lnTo>
                    <a:pt x="0" y="675132"/>
                  </a:lnTo>
                  <a:lnTo>
                    <a:pt x="6096" y="675132"/>
                  </a:lnTo>
                  <a:lnTo>
                    <a:pt x="6096" y="670560"/>
                  </a:lnTo>
                  <a:close/>
                </a:path>
                <a:path w="6350" h="737870">
                  <a:moveTo>
                    <a:pt x="6096" y="659892"/>
                  </a:moveTo>
                  <a:lnTo>
                    <a:pt x="0" y="659892"/>
                  </a:lnTo>
                  <a:lnTo>
                    <a:pt x="0" y="664464"/>
                  </a:lnTo>
                  <a:lnTo>
                    <a:pt x="6096" y="664464"/>
                  </a:lnTo>
                  <a:lnTo>
                    <a:pt x="6096" y="659892"/>
                  </a:lnTo>
                  <a:close/>
                </a:path>
                <a:path w="6350" h="737870">
                  <a:moveTo>
                    <a:pt x="6096" y="649224"/>
                  </a:moveTo>
                  <a:lnTo>
                    <a:pt x="0" y="649224"/>
                  </a:lnTo>
                  <a:lnTo>
                    <a:pt x="0" y="653796"/>
                  </a:lnTo>
                  <a:lnTo>
                    <a:pt x="6096" y="653796"/>
                  </a:lnTo>
                  <a:lnTo>
                    <a:pt x="6096" y="649224"/>
                  </a:lnTo>
                  <a:close/>
                </a:path>
                <a:path w="6350" h="737870">
                  <a:moveTo>
                    <a:pt x="6096" y="638556"/>
                  </a:moveTo>
                  <a:lnTo>
                    <a:pt x="0" y="638556"/>
                  </a:lnTo>
                  <a:lnTo>
                    <a:pt x="0" y="644652"/>
                  </a:lnTo>
                  <a:lnTo>
                    <a:pt x="6096" y="644652"/>
                  </a:lnTo>
                  <a:lnTo>
                    <a:pt x="6096" y="638556"/>
                  </a:lnTo>
                  <a:close/>
                </a:path>
                <a:path w="6350" h="737870">
                  <a:moveTo>
                    <a:pt x="6096" y="627888"/>
                  </a:moveTo>
                  <a:lnTo>
                    <a:pt x="0" y="627888"/>
                  </a:lnTo>
                  <a:lnTo>
                    <a:pt x="0" y="633984"/>
                  </a:lnTo>
                  <a:lnTo>
                    <a:pt x="6096" y="633984"/>
                  </a:lnTo>
                  <a:lnTo>
                    <a:pt x="6096" y="627888"/>
                  </a:lnTo>
                  <a:close/>
                </a:path>
                <a:path w="6350" h="737870">
                  <a:moveTo>
                    <a:pt x="6096" y="617220"/>
                  </a:moveTo>
                  <a:lnTo>
                    <a:pt x="0" y="617220"/>
                  </a:lnTo>
                  <a:lnTo>
                    <a:pt x="0" y="623316"/>
                  </a:lnTo>
                  <a:lnTo>
                    <a:pt x="6096" y="623316"/>
                  </a:lnTo>
                  <a:lnTo>
                    <a:pt x="6096" y="617220"/>
                  </a:lnTo>
                  <a:close/>
                </a:path>
                <a:path w="6350" h="737870">
                  <a:moveTo>
                    <a:pt x="6096" y="608076"/>
                  </a:moveTo>
                  <a:lnTo>
                    <a:pt x="0" y="608076"/>
                  </a:lnTo>
                  <a:lnTo>
                    <a:pt x="0" y="612648"/>
                  </a:lnTo>
                  <a:lnTo>
                    <a:pt x="6096" y="612648"/>
                  </a:lnTo>
                  <a:lnTo>
                    <a:pt x="6096" y="608076"/>
                  </a:lnTo>
                  <a:close/>
                </a:path>
                <a:path w="6350" h="737870">
                  <a:moveTo>
                    <a:pt x="6096" y="597408"/>
                  </a:moveTo>
                  <a:lnTo>
                    <a:pt x="0" y="597408"/>
                  </a:lnTo>
                  <a:lnTo>
                    <a:pt x="0" y="601980"/>
                  </a:lnTo>
                  <a:lnTo>
                    <a:pt x="6096" y="601980"/>
                  </a:lnTo>
                  <a:lnTo>
                    <a:pt x="6096" y="597408"/>
                  </a:lnTo>
                  <a:close/>
                </a:path>
                <a:path w="6350" h="737870">
                  <a:moveTo>
                    <a:pt x="6096" y="586740"/>
                  </a:moveTo>
                  <a:lnTo>
                    <a:pt x="0" y="586740"/>
                  </a:lnTo>
                  <a:lnTo>
                    <a:pt x="0" y="591312"/>
                  </a:lnTo>
                  <a:lnTo>
                    <a:pt x="6096" y="591312"/>
                  </a:lnTo>
                  <a:lnTo>
                    <a:pt x="6096" y="586740"/>
                  </a:lnTo>
                  <a:close/>
                </a:path>
                <a:path w="6350" h="737870">
                  <a:moveTo>
                    <a:pt x="6096" y="576072"/>
                  </a:moveTo>
                  <a:lnTo>
                    <a:pt x="0" y="576072"/>
                  </a:lnTo>
                  <a:lnTo>
                    <a:pt x="0" y="580644"/>
                  </a:lnTo>
                  <a:lnTo>
                    <a:pt x="6096" y="580644"/>
                  </a:lnTo>
                  <a:lnTo>
                    <a:pt x="6096" y="576072"/>
                  </a:lnTo>
                  <a:close/>
                </a:path>
                <a:path w="6350" h="737870">
                  <a:moveTo>
                    <a:pt x="6096" y="565404"/>
                  </a:moveTo>
                  <a:lnTo>
                    <a:pt x="0" y="565404"/>
                  </a:lnTo>
                  <a:lnTo>
                    <a:pt x="0" y="569976"/>
                  </a:lnTo>
                  <a:lnTo>
                    <a:pt x="6096" y="569976"/>
                  </a:lnTo>
                  <a:lnTo>
                    <a:pt x="6096" y="565404"/>
                  </a:lnTo>
                  <a:close/>
                </a:path>
                <a:path w="6350" h="737870">
                  <a:moveTo>
                    <a:pt x="6096" y="554736"/>
                  </a:moveTo>
                  <a:lnTo>
                    <a:pt x="0" y="554736"/>
                  </a:lnTo>
                  <a:lnTo>
                    <a:pt x="0" y="560832"/>
                  </a:lnTo>
                  <a:lnTo>
                    <a:pt x="6096" y="560832"/>
                  </a:lnTo>
                  <a:lnTo>
                    <a:pt x="6096" y="554736"/>
                  </a:lnTo>
                  <a:close/>
                </a:path>
                <a:path w="6350" h="737870">
                  <a:moveTo>
                    <a:pt x="6096" y="544068"/>
                  </a:moveTo>
                  <a:lnTo>
                    <a:pt x="0" y="544068"/>
                  </a:lnTo>
                  <a:lnTo>
                    <a:pt x="0" y="550164"/>
                  </a:lnTo>
                  <a:lnTo>
                    <a:pt x="6096" y="550164"/>
                  </a:lnTo>
                  <a:lnTo>
                    <a:pt x="6096" y="544068"/>
                  </a:lnTo>
                  <a:close/>
                </a:path>
                <a:path w="6350" h="737870">
                  <a:moveTo>
                    <a:pt x="6096" y="533400"/>
                  </a:moveTo>
                  <a:lnTo>
                    <a:pt x="0" y="533400"/>
                  </a:lnTo>
                  <a:lnTo>
                    <a:pt x="0" y="539496"/>
                  </a:lnTo>
                  <a:lnTo>
                    <a:pt x="6096" y="539496"/>
                  </a:lnTo>
                  <a:lnTo>
                    <a:pt x="6096" y="533400"/>
                  </a:lnTo>
                  <a:close/>
                </a:path>
                <a:path w="6350" h="737870">
                  <a:moveTo>
                    <a:pt x="6096" y="524256"/>
                  </a:moveTo>
                  <a:lnTo>
                    <a:pt x="0" y="524256"/>
                  </a:lnTo>
                  <a:lnTo>
                    <a:pt x="0" y="528828"/>
                  </a:lnTo>
                  <a:lnTo>
                    <a:pt x="6096" y="528828"/>
                  </a:lnTo>
                  <a:lnTo>
                    <a:pt x="6096" y="524256"/>
                  </a:lnTo>
                  <a:close/>
                </a:path>
                <a:path w="6350" h="737870">
                  <a:moveTo>
                    <a:pt x="6096" y="513588"/>
                  </a:moveTo>
                  <a:lnTo>
                    <a:pt x="0" y="513588"/>
                  </a:lnTo>
                  <a:lnTo>
                    <a:pt x="0" y="518160"/>
                  </a:lnTo>
                  <a:lnTo>
                    <a:pt x="6096" y="518160"/>
                  </a:lnTo>
                  <a:lnTo>
                    <a:pt x="6096" y="513588"/>
                  </a:lnTo>
                  <a:close/>
                </a:path>
                <a:path w="6350" h="737870">
                  <a:moveTo>
                    <a:pt x="6096" y="502920"/>
                  </a:moveTo>
                  <a:lnTo>
                    <a:pt x="0" y="502920"/>
                  </a:lnTo>
                  <a:lnTo>
                    <a:pt x="0" y="507492"/>
                  </a:lnTo>
                  <a:lnTo>
                    <a:pt x="6096" y="507492"/>
                  </a:lnTo>
                  <a:lnTo>
                    <a:pt x="6096" y="502920"/>
                  </a:lnTo>
                  <a:close/>
                </a:path>
                <a:path w="6350" h="737870">
                  <a:moveTo>
                    <a:pt x="6096" y="492252"/>
                  </a:moveTo>
                  <a:lnTo>
                    <a:pt x="0" y="492252"/>
                  </a:lnTo>
                  <a:lnTo>
                    <a:pt x="0" y="496824"/>
                  </a:lnTo>
                  <a:lnTo>
                    <a:pt x="6096" y="496824"/>
                  </a:lnTo>
                  <a:lnTo>
                    <a:pt x="6096" y="492252"/>
                  </a:lnTo>
                  <a:close/>
                </a:path>
                <a:path w="6350" h="737870">
                  <a:moveTo>
                    <a:pt x="6096" y="481584"/>
                  </a:moveTo>
                  <a:lnTo>
                    <a:pt x="0" y="481584"/>
                  </a:lnTo>
                  <a:lnTo>
                    <a:pt x="0" y="486156"/>
                  </a:lnTo>
                  <a:lnTo>
                    <a:pt x="6096" y="486156"/>
                  </a:lnTo>
                  <a:lnTo>
                    <a:pt x="6096" y="481584"/>
                  </a:lnTo>
                  <a:close/>
                </a:path>
                <a:path w="6350" h="737870">
                  <a:moveTo>
                    <a:pt x="6096" y="470916"/>
                  </a:moveTo>
                  <a:lnTo>
                    <a:pt x="0" y="470916"/>
                  </a:lnTo>
                  <a:lnTo>
                    <a:pt x="0" y="477012"/>
                  </a:lnTo>
                  <a:lnTo>
                    <a:pt x="6096" y="477012"/>
                  </a:lnTo>
                  <a:lnTo>
                    <a:pt x="6096" y="470916"/>
                  </a:lnTo>
                  <a:close/>
                </a:path>
                <a:path w="6350" h="737870">
                  <a:moveTo>
                    <a:pt x="6096" y="460248"/>
                  </a:moveTo>
                  <a:lnTo>
                    <a:pt x="0" y="460248"/>
                  </a:lnTo>
                  <a:lnTo>
                    <a:pt x="0" y="466344"/>
                  </a:lnTo>
                  <a:lnTo>
                    <a:pt x="6096" y="466344"/>
                  </a:lnTo>
                  <a:lnTo>
                    <a:pt x="6096" y="460248"/>
                  </a:lnTo>
                  <a:close/>
                </a:path>
                <a:path w="6350" h="737870">
                  <a:moveTo>
                    <a:pt x="6096" y="449580"/>
                  </a:moveTo>
                  <a:lnTo>
                    <a:pt x="0" y="449580"/>
                  </a:lnTo>
                  <a:lnTo>
                    <a:pt x="0" y="455676"/>
                  </a:lnTo>
                  <a:lnTo>
                    <a:pt x="6096" y="455676"/>
                  </a:lnTo>
                  <a:lnTo>
                    <a:pt x="6096" y="449580"/>
                  </a:lnTo>
                  <a:close/>
                </a:path>
                <a:path w="6350" h="737870">
                  <a:moveTo>
                    <a:pt x="6096" y="440436"/>
                  </a:moveTo>
                  <a:lnTo>
                    <a:pt x="0" y="440436"/>
                  </a:lnTo>
                  <a:lnTo>
                    <a:pt x="0" y="445008"/>
                  </a:lnTo>
                  <a:lnTo>
                    <a:pt x="6096" y="445008"/>
                  </a:lnTo>
                  <a:lnTo>
                    <a:pt x="6096" y="440436"/>
                  </a:lnTo>
                  <a:close/>
                </a:path>
                <a:path w="6350" h="737870">
                  <a:moveTo>
                    <a:pt x="6096" y="429768"/>
                  </a:moveTo>
                  <a:lnTo>
                    <a:pt x="0" y="429768"/>
                  </a:lnTo>
                  <a:lnTo>
                    <a:pt x="0" y="434340"/>
                  </a:lnTo>
                  <a:lnTo>
                    <a:pt x="6096" y="434340"/>
                  </a:lnTo>
                  <a:lnTo>
                    <a:pt x="6096" y="429768"/>
                  </a:lnTo>
                  <a:close/>
                </a:path>
                <a:path w="6350" h="737870">
                  <a:moveTo>
                    <a:pt x="6096" y="419100"/>
                  </a:moveTo>
                  <a:lnTo>
                    <a:pt x="0" y="419100"/>
                  </a:lnTo>
                  <a:lnTo>
                    <a:pt x="0" y="423672"/>
                  </a:lnTo>
                  <a:lnTo>
                    <a:pt x="6096" y="423672"/>
                  </a:lnTo>
                  <a:lnTo>
                    <a:pt x="6096" y="419100"/>
                  </a:lnTo>
                  <a:close/>
                </a:path>
                <a:path w="6350" h="737870">
                  <a:moveTo>
                    <a:pt x="6096" y="408432"/>
                  </a:moveTo>
                  <a:lnTo>
                    <a:pt x="0" y="408432"/>
                  </a:lnTo>
                  <a:lnTo>
                    <a:pt x="0" y="413004"/>
                  </a:lnTo>
                  <a:lnTo>
                    <a:pt x="6096" y="413004"/>
                  </a:lnTo>
                  <a:lnTo>
                    <a:pt x="6096" y="408432"/>
                  </a:lnTo>
                  <a:close/>
                </a:path>
                <a:path w="6350" h="737870">
                  <a:moveTo>
                    <a:pt x="6096" y="397764"/>
                  </a:moveTo>
                  <a:lnTo>
                    <a:pt x="0" y="397764"/>
                  </a:lnTo>
                  <a:lnTo>
                    <a:pt x="0" y="402336"/>
                  </a:lnTo>
                  <a:lnTo>
                    <a:pt x="6096" y="402336"/>
                  </a:lnTo>
                  <a:lnTo>
                    <a:pt x="6096" y="397764"/>
                  </a:lnTo>
                  <a:close/>
                </a:path>
                <a:path w="6350" h="737870">
                  <a:moveTo>
                    <a:pt x="6096" y="387096"/>
                  </a:moveTo>
                  <a:lnTo>
                    <a:pt x="0" y="387096"/>
                  </a:lnTo>
                  <a:lnTo>
                    <a:pt x="0" y="393192"/>
                  </a:lnTo>
                  <a:lnTo>
                    <a:pt x="6096" y="393192"/>
                  </a:lnTo>
                  <a:lnTo>
                    <a:pt x="6096" y="387096"/>
                  </a:lnTo>
                  <a:close/>
                </a:path>
                <a:path w="6350" h="737870">
                  <a:moveTo>
                    <a:pt x="6096" y="376428"/>
                  </a:moveTo>
                  <a:lnTo>
                    <a:pt x="0" y="376428"/>
                  </a:lnTo>
                  <a:lnTo>
                    <a:pt x="0" y="382524"/>
                  </a:lnTo>
                  <a:lnTo>
                    <a:pt x="6096" y="382524"/>
                  </a:lnTo>
                  <a:lnTo>
                    <a:pt x="6096" y="376428"/>
                  </a:lnTo>
                  <a:close/>
                </a:path>
                <a:path w="6350" h="737870">
                  <a:moveTo>
                    <a:pt x="6096" y="365760"/>
                  </a:moveTo>
                  <a:lnTo>
                    <a:pt x="0" y="365760"/>
                  </a:lnTo>
                  <a:lnTo>
                    <a:pt x="0" y="371856"/>
                  </a:lnTo>
                  <a:lnTo>
                    <a:pt x="6096" y="371856"/>
                  </a:lnTo>
                  <a:lnTo>
                    <a:pt x="6096" y="365760"/>
                  </a:lnTo>
                  <a:close/>
                </a:path>
                <a:path w="6350" h="737870">
                  <a:moveTo>
                    <a:pt x="6096" y="356616"/>
                  </a:moveTo>
                  <a:lnTo>
                    <a:pt x="0" y="356616"/>
                  </a:lnTo>
                  <a:lnTo>
                    <a:pt x="0" y="361188"/>
                  </a:lnTo>
                  <a:lnTo>
                    <a:pt x="6096" y="361188"/>
                  </a:lnTo>
                  <a:lnTo>
                    <a:pt x="6096" y="356616"/>
                  </a:lnTo>
                  <a:close/>
                </a:path>
                <a:path w="6350" h="737870">
                  <a:moveTo>
                    <a:pt x="6096" y="345948"/>
                  </a:moveTo>
                  <a:lnTo>
                    <a:pt x="0" y="345948"/>
                  </a:lnTo>
                  <a:lnTo>
                    <a:pt x="0" y="350520"/>
                  </a:lnTo>
                  <a:lnTo>
                    <a:pt x="6096" y="350520"/>
                  </a:lnTo>
                  <a:lnTo>
                    <a:pt x="6096" y="345948"/>
                  </a:lnTo>
                  <a:close/>
                </a:path>
                <a:path w="6350" h="737870">
                  <a:moveTo>
                    <a:pt x="6096" y="335280"/>
                  </a:moveTo>
                  <a:lnTo>
                    <a:pt x="0" y="335280"/>
                  </a:lnTo>
                  <a:lnTo>
                    <a:pt x="0" y="339852"/>
                  </a:lnTo>
                  <a:lnTo>
                    <a:pt x="6096" y="339852"/>
                  </a:lnTo>
                  <a:lnTo>
                    <a:pt x="6096" y="335280"/>
                  </a:lnTo>
                  <a:close/>
                </a:path>
                <a:path w="6350" h="737870">
                  <a:moveTo>
                    <a:pt x="6096" y="324612"/>
                  </a:moveTo>
                  <a:lnTo>
                    <a:pt x="0" y="324612"/>
                  </a:lnTo>
                  <a:lnTo>
                    <a:pt x="0" y="329184"/>
                  </a:lnTo>
                  <a:lnTo>
                    <a:pt x="6096" y="329184"/>
                  </a:lnTo>
                  <a:lnTo>
                    <a:pt x="6096" y="324612"/>
                  </a:lnTo>
                  <a:close/>
                </a:path>
                <a:path w="6350" h="737870">
                  <a:moveTo>
                    <a:pt x="6096" y="313944"/>
                  </a:moveTo>
                  <a:lnTo>
                    <a:pt x="0" y="313944"/>
                  </a:lnTo>
                  <a:lnTo>
                    <a:pt x="0" y="318516"/>
                  </a:lnTo>
                  <a:lnTo>
                    <a:pt x="6096" y="318516"/>
                  </a:lnTo>
                  <a:lnTo>
                    <a:pt x="6096" y="313944"/>
                  </a:lnTo>
                  <a:close/>
                </a:path>
                <a:path w="6350" h="737870">
                  <a:moveTo>
                    <a:pt x="6096" y="303276"/>
                  </a:moveTo>
                  <a:lnTo>
                    <a:pt x="0" y="303276"/>
                  </a:lnTo>
                  <a:lnTo>
                    <a:pt x="0" y="309372"/>
                  </a:lnTo>
                  <a:lnTo>
                    <a:pt x="6096" y="309372"/>
                  </a:lnTo>
                  <a:lnTo>
                    <a:pt x="6096" y="303276"/>
                  </a:lnTo>
                  <a:close/>
                </a:path>
                <a:path w="6350" h="737870">
                  <a:moveTo>
                    <a:pt x="6096" y="292608"/>
                  </a:moveTo>
                  <a:lnTo>
                    <a:pt x="0" y="292608"/>
                  </a:lnTo>
                  <a:lnTo>
                    <a:pt x="0" y="298704"/>
                  </a:lnTo>
                  <a:lnTo>
                    <a:pt x="6096" y="298704"/>
                  </a:lnTo>
                  <a:lnTo>
                    <a:pt x="6096" y="292608"/>
                  </a:lnTo>
                  <a:close/>
                </a:path>
                <a:path w="6350" h="737870">
                  <a:moveTo>
                    <a:pt x="6096" y="281940"/>
                  </a:moveTo>
                  <a:lnTo>
                    <a:pt x="0" y="281940"/>
                  </a:lnTo>
                  <a:lnTo>
                    <a:pt x="0" y="288036"/>
                  </a:lnTo>
                  <a:lnTo>
                    <a:pt x="6096" y="288036"/>
                  </a:lnTo>
                  <a:lnTo>
                    <a:pt x="6096" y="281940"/>
                  </a:lnTo>
                  <a:close/>
                </a:path>
                <a:path w="6350" h="737870">
                  <a:moveTo>
                    <a:pt x="6096" y="272796"/>
                  </a:moveTo>
                  <a:lnTo>
                    <a:pt x="0" y="272796"/>
                  </a:lnTo>
                  <a:lnTo>
                    <a:pt x="0" y="277368"/>
                  </a:lnTo>
                  <a:lnTo>
                    <a:pt x="6096" y="277368"/>
                  </a:lnTo>
                  <a:lnTo>
                    <a:pt x="6096" y="272796"/>
                  </a:lnTo>
                  <a:close/>
                </a:path>
                <a:path w="6350" h="737870">
                  <a:moveTo>
                    <a:pt x="6096" y="262128"/>
                  </a:moveTo>
                  <a:lnTo>
                    <a:pt x="0" y="262128"/>
                  </a:lnTo>
                  <a:lnTo>
                    <a:pt x="0" y="266700"/>
                  </a:lnTo>
                  <a:lnTo>
                    <a:pt x="6096" y="266700"/>
                  </a:lnTo>
                  <a:lnTo>
                    <a:pt x="6096" y="262128"/>
                  </a:lnTo>
                  <a:close/>
                </a:path>
                <a:path w="6350" h="737870">
                  <a:moveTo>
                    <a:pt x="6096" y="251460"/>
                  </a:moveTo>
                  <a:lnTo>
                    <a:pt x="0" y="251460"/>
                  </a:lnTo>
                  <a:lnTo>
                    <a:pt x="0" y="256032"/>
                  </a:lnTo>
                  <a:lnTo>
                    <a:pt x="6096" y="256032"/>
                  </a:lnTo>
                  <a:lnTo>
                    <a:pt x="6096" y="251460"/>
                  </a:lnTo>
                  <a:close/>
                </a:path>
                <a:path w="6350" h="737870">
                  <a:moveTo>
                    <a:pt x="6096" y="240792"/>
                  </a:moveTo>
                  <a:lnTo>
                    <a:pt x="0" y="240792"/>
                  </a:lnTo>
                  <a:lnTo>
                    <a:pt x="0" y="245364"/>
                  </a:lnTo>
                  <a:lnTo>
                    <a:pt x="6096" y="245364"/>
                  </a:lnTo>
                  <a:lnTo>
                    <a:pt x="6096" y="240792"/>
                  </a:lnTo>
                  <a:close/>
                </a:path>
                <a:path w="6350" h="737870">
                  <a:moveTo>
                    <a:pt x="6096" y="230124"/>
                  </a:moveTo>
                  <a:lnTo>
                    <a:pt x="0" y="230124"/>
                  </a:lnTo>
                  <a:lnTo>
                    <a:pt x="0" y="234696"/>
                  </a:lnTo>
                  <a:lnTo>
                    <a:pt x="6096" y="234696"/>
                  </a:lnTo>
                  <a:lnTo>
                    <a:pt x="6096" y="230124"/>
                  </a:lnTo>
                  <a:close/>
                </a:path>
                <a:path w="6350" h="737870">
                  <a:moveTo>
                    <a:pt x="6096" y="219456"/>
                  </a:moveTo>
                  <a:lnTo>
                    <a:pt x="0" y="219456"/>
                  </a:lnTo>
                  <a:lnTo>
                    <a:pt x="0" y="225552"/>
                  </a:lnTo>
                  <a:lnTo>
                    <a:pt x="6096" y="225552"/>
                  </a:lnTo>
                  <a:lnTo>
                    <a:pt x="6096" y="219456"/>
                  </a:lnTo>
                  <a:close/>
                </a:path>
                <a:path w="6350" h="737870">
                  <a:moveTo>
                    <a:pt x="6096" y="208788"/>
                  </a:moveTo>
                  <a:lnTo>
                    <a:pt x="0" y="208788"/>
                  </a:lnTo>
                  <a:lnTo>
                    <a:pt x="0" y="214884"/>
                  </a:lnTo>
                  <a:lnTo>
                    <a:pt x="6096" y="214884"/>
                  </a:lnTo>
                  <a:lnTo>
                    <a:pt x="6096" y="208788"/>
                  </a:lnTo>
                  <a:close/>
                </a:path>
                <a:path w="6350" h="737870">
                  <a:moveTo>
                    <a:pt x="6096" y="198120"/>
                  </a:moveTo>
                  <a:lnTo>
                    <a:pt x="0" y="198120"/>
                  </a:lnTo>
                  <a:lnTo>
                    <a:pt x="0" y="204216"/>
                  </a:lnTo>
                  <a:lnTo>
                    <a:pt x="6096" y="204216"/>
                  </a:lnTo>
                  <a:lnTo>
                    <a:pt x="6096" y="198120"/>
                  </a:lnTo>
                  <a:close/>
                </a:path>
                <a:path w="6350" h="737870">
                  <a:moveTo>
                    <a:pt x="6096" y="188976"/>
                  </a:moveTo>
                  <a:lnTo>
                    <a:pt x="0" y="188976"/>
                  </a:lnTo>
                  <a:lnTo>
                    <a:pt x="0" y="193548"/>
                  </a:lnTo>
                  <a:lnTo>
                    <a:pt x="6096" y="193548"/>
                  </a:lnTo>
                  <a:lnTo>
                    <a:pt x="6096" y="188976"/>
                  </a:lnTo>
                  <a:close/>
                </a:path>
                <a:path w="6350" h="737870">
                  <a:moveTo>
                    <a:pt x="6096" y="178308"/>
                  </a:moveTo>
                  <a:lnTo>
                    <a:pt x="0" y="178308"/>
                  </a:lnTo>
                  <a:lnTo>
                    <a:pt x="0" y="182880"/>
                  </a:lnTo>
                  <a:lnTo>
                    <a:pt x="6096" y="182880"/>
                  </a:lnTo>
                  <a:lnTo>
                    <a:pt x="6096" y="178308"/>
                  </a:lnTo>
                  <a:close/>
                </a:path>
                <a:path w="6350" h="737870">
                  <a:moveTo>
                    <a:pt x="6096" y="167640"/>
                  </a:moveTo>
                  <a:lnTo>
                    <a:pt x="0" y="167640"/>
                  </a:lnTo>
                  <a:lnTo>
                    <a:pt x="0" y="172212"/>
                  </a:lnTo>
                  <a:lnTo>
                    <a:pt x="6096" y="172212"/>
                  </a:lnTo>
                  <a:lnTo>
                    <a:pt x="6096" y="167640"/>
                  </a:lnTo>
                  <a:close/>
                </a:path>
                <a:path w="6350" h="737870">
                  <a:moveTo>
                    <a:pt x="6096" y="156972"/>
                  </a:moveTo>
                  <a:lnTo>
                    <a:pt x="0" y="156972"/>
                  </a:lnTo>
                  <a:lnTo>
                    <a:pt x="0" y="161544"/>
                  </a:lnTo>
                  <a:lnTo>
                    <a:pt x="6096" y="161544"/>
                  </a:lnTo>
                  <a:lnTo>
                    <a:pt x="6096" y="156972"/>
                  </a:lnTo>
                  <a:close/>
                </a:path>
                <a:path w="6350" h="737870">
                  <a:moveTo>
                    <a:pt x="6096" y="146304"/>
                  </a:moveTo>
                  <a:lnTo>
                    <a:pt x="0" y="146304"/>
                  </a:lnTo>
                  <a:lnTo>
                    <a:pt x="0" y="150876"/>
                  </a:lnTo>
                  <a:lnTo>
                    <a:pt x="6096" y="150876"/>
                  </a:lnTo>
                  <a:lnTo>
                    <a:pt x="6096" y="146304"/>
                  </a:lnTo>
                  <a:close/>
                </a:path>
                <a:path w="6350" h="737870">
                  <a:moveTo>
                    <a:pt x="6096" y="135636"/>
                  </a:moveTo>
                  <a:lnTo>
                    <a:pt x="0" y="135636"/>
                  </a:lnTo>
                  <a:lnTo>
                    <a:pt x="0" y="141732"/>
                  </a:lnTo>
                  <a:lnTo>
                    <a:pt x="6096" y="141732"/>
                  </a:lnTo>
                  <a:lnTo>
                    <a:pt x="6096" y="135636"/>
                  </a:lnTo>
                  <a:close/>
                </a:path>
                <a:path w="6350" h="737870">
                  <a:moveTo>
                    <a:pt x="6096" y="124968"/>
                  </a:moveTo>
                  <a:lnTo>
                    <a:pt x="0" y="124968"/>
                  </a:lnTo>
                  <a:lnTo>
                    <a:pt x="0" y="131064"/>
                  </a:lnTo>
                  <a:lnTo>
                    <a:pt x="6096" y="131064"/>
                  </a:lnTo>
                  <a:lnTo>
                    <a:pt x="6096" y="124968"/>
                  </a:lnTo>
                  <a:close/>
                </a:path>
                <a:path w="6350" h="737870">
                  <a:moveTo>
                    <a:pt x="6096" y="114300"/>
                  </a:moveTo>
                  <a:lnTo>
                    <a:pt x="0" y="114300"/>
                  </a:lnTo>
                  <a:lnTo>
                    <a:pt x="0" y="120396"/>
                  </a:lnTo>
                  <a:lnTo>
                    <a:pt x="6096" y="120396"/>
                  </a:lnTo>
                  <a:lnTo>
                    <a:pt x="6096" y="114300"/>
                  </a:lnTo>
                  <a:close/>
                </a:path>
                <a:path w="6350" h="737870">
                  <a:moveTo>
                    <a:pt x="6096" y="105156"/>
                  </a:moveTo>
                  <a:lnTo>
                    <a:pt x="0" y="105156"/>
                  </a:lnTo>
                  <a:lnTo>
                    <a:pt x="0" y="109728"/>
                  </a:lnTo>
                  <a:lnTo>
                    <a:pt x="6096" y="109728"/>
                  </a:lnTo>
                  <a:lnTo>
                    <a:pt x="6096" y="105156"/>
                  </a:lnTo>
                  <a:close/>
                </a:path>
                <a:path w="6350" h="737870">
                  <a:moveTo>
                    <a:pt x="6096" y="94488"/>
                  </a:moveTo>
                  <a:lnTo>
                    <a:pt x="0" y="94488"/>
                  </a:lnTo>
                  <a:lnTo>
                    <a:pt x="0" y="99060"/>
                  </a:lnTo>
                  <a:lnTo>
                    <a:pt x="6096" y="99060"/>
                  </a:lnTo>
                  <a:lnTo>
                    <a:pt x="6096" y="94488"/>
                  </a:lnTo>
                  <a:close/>
                </a:path>
                <a:path w="6350" h="737870">
                  <a:moveTo>
                    <a:pt x="6096" y="83820"/>
                  </a:moveTo>
                  <a:lnTo>
                    <a:pt x="0" y="83820"/>
                  </a:lnTo>
                  <a:lnTo>
                    <a:pt x="0" y="88392"/>
                  </a:lnTo>
                  <a:lnTo>
                    <a:pt x="6096" y="88392"/>
                  </a:lnTo>
                  <a:lnTo>
                    <a:pt x="6096" y="83820"/>
                  </a:lnTo>
                  <a:close/>
                </a:path>
                <a:path w="6350" h="737870">
                  <a:moveTo>
                    <a:pt x="6096" y="73152"/>
                  </a:moveTo>
                  <a:lnTo>
                    <a:pt x="0" y="73152"/>
                  </a:lnTo>
                  <a:lnTo>
                    <a:pt x="0" y="77724"/>
                  </a:lnTo>
                  <a:lnTo>
                    <a:pt x="6096" y="77724"/>
                  </a:lnTo>
                  <a:lnTo>
                    <a:pt x="6096" y="73152"/>
                  </a:lnTo>
                  <a:close/>
                </a:path>
                <a:path w="6350" h="737870">
                  <a:moveTo>
                    <a:pt x="6096" y="62484"/>
                  </a:moveTo>
                  <a:lnTo>
                    <a:pt x="0" y="62484"/>
                  </a:lnTo>
                  <a:lnTo>
                    <a:pt x="0" y="67056"/>
                  </a:lnTo>
                  <a:lnTo>
                    <a:pt x="6096" y="67056"/>
                  </a:lnTo>
                  <a:lnTo>
                    <a:pt x="6096" y="62484"/>
                  </a:lnTo>
                  <a:close/>
                </a:path>
                <a:path w="6350" h="737870">
                  <a:moveTo>
                    <a:pt x="6096" y="51816"/>
                  </a:moveTo>
                  <a:lnTo>
                    <a:pt x="0" y="51816"/>
                  </a:lnTo>
                  <a:lnTo>
                    <a:pt x="0" y="57912"/>
                  </a:lnTo>
                  <a:lnTo>
                    <a:pt x="6096" y="57912"/>
                  </a:lnTo>
                  <a:lnTo>
                    <a:pt x="6096" y="51816"/>
                  </a:lnTo>
                  <a:close/>
                </a:path>
                <a:path w="6350" h="737870">
                  <a:moveTo>
                    <a:pt x="6096" y="41148"/>
                  </a:moveTo>
                  <a:lnTo>
                    <a:pt x="0" y="41148"/>
                  </a:lnTo>
                  <a:lnTo>
                    <a:pt x="0" y="47244"/>
                  </a:lnTo>
                  <a:lnTo>
                    <a:pt x="6096" y="47244"/>
                  </a:lnTo>
                  <a:lnTo>
                    <a:pt x="6096" y="41148"/>
                  </a:lnTo>
                  <a:close/>
                </a:path>
                <a:path w="6350" h="737870">
                  <a:moveTo>
                    <a:pt x="6096" y="30480"/>
                  </a:moveTo>
                  <a:lnTo>
                    <a:pt x="0" y="30480"/>
                  </a:lnTo>
                  <a:lnTo>
                    <a:pt x="0" y="36576"/>
                  </a:lnTo>
                  <a:lnTo>
                    <a:pt x="6096" y="36576"/>
                  </a:lnTo>
                  <a:lnTo>
                    <a:pt x="6096" y="30480"/>
                  </a:lnTo>
                  <a:close/>
                </a:path>
                <a:path w="6350" h="737870">
                  <a:moveTo>
                    <a:pt x="6096" y="21336"/>
                  </a:moveTo>
                  <a:lnTo>
                    <a:pt x="0" y="21336"/>
                  </a:lnTo>
                  <a:lnTo>
                    <a:pt x="0" y="25908"/>
                  </a:lnTo>
                  <a:lnTo>
                    <a:pt x="6096" y="25908"/>
                  </a:lnTo>
                  <a:lnTo>
                    <a:pt x="6096" y="21336"/>
                  </a:lnTo>
                  <a:close/>
                </a:path>
                <a:path w="6350" h="737870">
                  <a:moveTo>
                    <a:pt x="6096" y="10668"/>
                  </a:moveTo>
                  <a:lnTo>
                    <a:pt x="0" y="10668"/>
                  </a:lnTo>
                  <a:lnTo>
                    <a:pt x="0" y="15240"/>
                  </a:lnTo>
                  <a:lnTo>
                    <a:pt x="6096" y="15240"/>
                  </a:lnTo>
                  <a:lnTo>
                    <a:pt x="6096" y="10668"/>
                  </a:lnTo>
                  <a:close/>
                </a:path>
                <a:path w="6350" h="737870">
                  <a:moveTo>
                    <a:pt x="6096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6096" y="4572"/>
                  </a:lnTo>
                  <a:lnTo>
                    <a:pt x="6096" y="0"/>
                  </a:lnTo>
                  <a:close/>
                </a:path>
              </a:pathLst>
            </a:custGeom>
            <a:solidFill>
              <a:srgbClr val="4285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6412979" y="4849380"/>
              <a:ext cx="6350" cy="137160"/>
            </a:xfrm>
            <a:custGeom>
              <a:avLst/>
              <a:gdLst/>
              <a:ahLst/>
              <a:cxnLst/>
              <a:rect l="l" t="t" r="r" b="b"/>
              <a:pathLst>
                <a:path w="6350" h="137160">
                  <a:moveTo>
                    <a:pt x="6096" y="135636"/>
                  </a:moveTo>
                  <a:lnTo>
                    <a:pt x="0" y="135636"/>
                  </a:lnTo>
                  <a:lnTo>
                    <a:pt x="0" y="137160"/>
                  </a:lnTo>
                  <a:lnTo>
                    <a:pt x="6096" y="137160"/>
                  </a:lnTo>
                  <a:lnTo>
                    <a:pt x="6096" y="135636"/>
                  </a:lnTo>
                  <a:close/>
                </a:path>
                <a:path w="6350" h="137160">
                  <a:moveTo>
                    <a:pt x="6096" y="126492"/>
                  </a:moveTo>
                  <a:lnTo>
                    <a:pt x="0" y="126492"/>
                  </a:lnTo>
                  <a:lnTo>
                    <a:pt x="0" y="131064"/>
                  </a:lnTo>
                  <a:lnTo>
                    <a:pt x="6096" y="131064"/>
                  </a:lnTo>
                  <a:lnTo>
                    <a:pt x="6096" y="126492"/>
                  </a:lnTo>
                  <a:close/>
                </a:path>
                <a:path w="6350" h="137160">
                  <a:moveTo>
                    <a:pt x="6096" y="115824"/>
                  </a:moveTo>
                  <a:lnTo>
                    <a:pt x="0" y="115824"/>
                  </a:lnTo>
                  <a:lnTo>
                    <a:pt x="0" y="120396"/>
                  </a:lnTo>
                  <a:lnTo>
                    <a:pt x="6096" y="120396"/>
                  </a:lnTo>
                  <a:lnTo>
                    <a:pt x="6096" y="115824"/>
                  </a:lnTo>
                  <a:close/>
                </a:path>
                <a:path w="6350" h="137160">
                  <a:moveTo>
                    <a:pt x="6096" y="105156"/>
                  </a:moveTo>
                  <a:lnTo>
                    <a:pt x="0" y="105156"/>
                  </a:lnTo>
                  <a:lnTo>
                    <a:pt x="0" y="109728"/>
                  </a:lnTo>
                  <a:lnTo>
                    <a:pt x="6096" y="109728"/>
                  </a:lnTo>
                  <a:lnTo>
                    <a:pt x="6096" y="105156"/>
                  </a:lnTo>
                  <a:close/>
                </a:path>
                <a:path w="6350" h="137160">
                  <a:moveTo>
                    <a:pt x="6096" y="94488"/>
                  </a:moveTo>
                  <a:lnTo>
                    <a:pt x="0" y="94488"/>
                  </a:lnTo>
                  <a:lnTo>
                    <a:pt x="0" y="99060"/>
                  </a:lnTo>
                  <a:lnTo>
                    <a:pt x="6096" y="99060"/>
                  </a:lnTo>
                  <a:lnTo>
                    <a:pt x="6096" y="94488"/>
                  </a:lnTo>
                  <a:close/>
                </a:path>
                <a:path w="6350" h="137160">
                  <a:moveTo>
                    <a:pt x="6096" y="83820"/>
                  </a:moveTo>
                  <a:lnTo>
                    <a:pt x="0" y="83820"/>
                  </a:lnTo>
                  <a:lnTo>
                    <a:pt x="0" y="88392"/>
                  </a:lnTo>
                  <a:lnTo>
                    <a:pt x="6096" y="88392"/>
                  </a:lnTo>
                  <a:lnTo>
                    <a:pt x="6096" y="83820"/>
                  </a:lnTo>
                  <a:close/>
                </a:path>
                <a:path w="6350" h="137160">
                  <a:moveTo>
                    <a:pt x="6096" y="73152"/>
                  </a:moveTo>
                  <a:lnTo>
                    <a:pt x="0" y="73152"/>
                  </a:lnTo>
                  <a:lnTo>
                    <a:pt x="0" y="79248"/>
                  </a:lnTo>
                  <a:lnTo>
                    <a:pt x="6096" y="79248"/>
                  </a:lnTo>
                  <a:lnTo>
                    <a:pt x="6096" y="73152"/>
                  </a:lnTo>
                  <a:close/>
                </a:path>
                <a:path w="6350" h="137160">
                  <a:moveTo>
                    <a:pt x="6096" y="62484"/>
                  </a:moveTo>
                  <a:lnTo>
                    <a:pt x="0" y="62484"/>
                  </a:lnTo>
                  <a:lnTo>
                    <a:pt x="0" y="68580"/>
                  </a:lnTo>
                  <a:lnTo>
                    <a:pt x="6096" y="68580"/>
                  </a:lnTo>
                  <a:lnTo>
                    <a:pt x="6096" y="62484"/>
                  </a:lnTo>
                  <a:close/>
                </a:path>
                <a:path w="6350" h="137160">
                  <a:moveTo>
                    <a:pt x="6096" y="51816"/>
                  </a:moveTo>
                  <a:lnTo>
                    <a:pt x="0" y="51816"/>
                  </a:lnTo>
                  <a:lnTo>
                    <a:pt x="0" y="57912"/>
                  </a:lnTo>
                  <a:lnTo>
                    <a:pt x="6096" y="57912"/>
                  </a:lnTo>
                  <a:lnTo>
                    <a:pt x="6096" y="51816"/>
                  </a:lnTo>
                  <a:close/>
                </a:path>
                <a:path w="6350" h="137160">
                  <a:moveTo>
                    <a:pt x="6096" y="42672"/>
                  </a:moveTo>
                  <a:lnTo>
                    <a:pt x="0" y="42672"/>
                  </a:lnTo>
                  <a:lnTo>
                    <a:pt x="0" y="47244"/>
                  </a:lnTo>
                  <a:lnTo>
                    <a:pt x="6096" y="47244"/>
                  </a:lnTo>
                  <a:lnTo>
                    <a:pt x="6096" y="42672"/>
                  </a:lnTo>
                  <a:close/>
                </a:path>
                <a:path w="6350" h="137160">
                  <a:moveTo>
                    <a:pt x="6096" y="32004"/>
                  </a:moveTo>
                  <a:lnTo>
                    <a:pt x="0" y="32004"/>
                  </a:lnTo>
                  <a:lnTo>
                    <a:pt x="0" y="36576"/>
                  </a:lnTo>
                  <a:lnTo>
                    <a:pt x="6096" y="36576"/>
                  </a:lnTo>
                  <a:lnTo>
                    <a:pt x="6096" y="32004"/>
                  </a:lnTo>
                  <a:close/>
                </a:path>
                <a:path w="6350" h="137160">
                  <a:moveTo>
                    <a:pt x="6096" y="21336"/>
                  </a:moveTo>
                  <a:lnTo>
                    <a:pt x="0" y="21336"/>
                  </a:lnTo>
                  <a:lnTo>
                    <a:pt x="0" y="25908"/>
                  </a:lnTo>
                  <a:lnTo>
                    <a:pt x="6096" y="25908"/>
                  </a:lnTo>
                  <a:lnTo>
                    <a:pt x="6096" y="21336"/>
                  </a:lnTo>
                  <a:close/>
                </a:path>
                <a:path w="6350" h="137160">
                  <a:moveTo>
                    <a:pt x="6096" y="10668"/>
                  </a:moveTo>
                  <a:lnTo>
                    <a:pt x="0" y="10668"/>
                  </a:lnTo>
                  <a:lnTo>
                    <a:pt x="0" y="15240"/>
                  </a:lnTo>
                  <a:lnTo>
                    <a:pt x="6096" y="15240"/>
                  </a:lnTo>
                  <a:lnTo>
                    <a:pt x="6096" y="10668"/>
                  </a:lnTo>
                  <a:close/>
                </a:path>
                <a:path w="6350" h="137160">
                  <a:moveTo>
                    <a:pt x="6096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6096" y="4572"/>
                  </a:lnTo>
                  <a:lnTo>
                    <a:pt x="6096" y="0"/>
                  </a:lnTo>
                  <a:close/>
                </a:path>
              </a:pathLst>
            </a:custGeom>
            <a:solidFill>
              <a:srgbClr val="42859C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33" name="object 33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714593" y="2372205"/>
            <a:ext cx="597540" cy="663933"/>
          </a:xfrm>
          <a:prstGeom prst="rect">
            <a:avLst/>
          </a:prstGeom>
        </p:spPr>
      </p:pic>
      <p:sp>
        <p:nvSpPr>
          <p:cNvPr id="34" name="object 34" descr=""/>
          <p:cNvSpPr txBox="1"/>
          <p:nvPr/>
        </p:nvSpPr>
        <p:spPr>
          <a:xfrm>
            <a:off x="310383" y="6325179"/>
            <a:ext cx="291655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This</a:t>
            </a:r>
            <a:r>
              <a:rPr dirty="0" sz="10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hypothetical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example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is</a:t>
            </a:r>
            <a:r>
              <a:rPr dirty="0" sz="1000" spc="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for</a:t>
            </a:r>
            <a:r>
              <a:rPr dirty="0" sz="100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illustrative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 purposes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only.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9490857" y="6492060"/>
            <a:ext cx="132715" cy="130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80"/>
              </a:lnSpc>
            </a:pPr>
            <a:r>
              <a:rPr dirty="0" sz="800" spc="-25">
                <a:solidFill>
                  <a:srgbClr val="464B54"/>
                </a:solidFill>
                <a:latin typeface="Calibri"/>
                <a:cs typeface="Calibri"/>
              </a:rPr>
              <a:t>23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250" y="1438136"/>
            <a:ext cx="2012950" cy="378460"/>
          </a:xfrm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pc="-10"/>
              <a:t>Survivor</a:t>
            </a:r>
            <a:r>
              <a:rPr dirty="0" spc="-75"/>
              <a:t> </a:t>
            </a:r>
            <a:r>
              <a:rPr dirty="0" spc="-10"/>
              <a:t>Benefits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10383" y="6165513"/>
            <a:ext cx="928751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*If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deceased</a:t>
            </a:r>
            <a:r>
              <a:rPr dirty="0" sz="100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was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receiving</a:t>
            </a:r>
            <a:r>
              <a:rPr dirty="0" sz="1000" spc="-5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disability</a:t>
            </a:r>
            <a:r>
              <a:rPr dirty="0" sz="100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benefits,</a:t>
            </a:r>
            <a:r>
              <a:rPr dirty="0" sz="100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the</a:t>
            </a:r>
            <a:r>
              <a:rPr dirty="0" sz="10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survivor</a:t>
            </a:r>
            <a:r>
              <a:rPr dirty="0" sz="1000" spc="-4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benefit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is</a:t>
            </a:r>
            <a:r>
              <a:rPr dirty="0" sz="100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based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on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the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deceased’s</a:t>
            </a:r>
            <a:r>
              <a:rPr dirty="0" sz="100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disability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benefit.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If</a:t>
            </a:r>
            <a:r>
              <a:rPr dirty="0" sz="10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deceased</a:t>
            </a:r>
            <a:r>
              <a:rPr dirty="0" sz="1000" spc="-4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passed</a:t>
            </a:r>
            <a:r>
              <a:rPr dirty="0" sz="1000" spc="-4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away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without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claiming,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the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survivor’s</a:t>
            </a:r>
            <a:r>
              <a:rPr dirty="0" sz="1000" spc="-4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benefit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is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based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435863" y="2891028"/>
            <a:ext cx="9188450" cy="971550"/>
            <a:chOff x="435863" y="2891028"/>
            <a:chExt cx="9188450" cy="971550"/>
          </a:xfrm>
        </p:grpSpPr>
        <p:sp>
          <p:nvSpPr>
            <p:cNvPr id="5" name="object 5" descr=""/>
            <p:cNvSpPr/>
            <p:nvPr/>
          </p:nvSpPr>
          <p:spPr>
            <a:xfrm>
              <a:off x="701027" y="2891040"/>
              <a:ext cx="8284845" cy="967740"/>
            </a:xfrm>
            <a:custGeom>
              <a:avLst/>
              <a:gdLst/>
              <a:ahLst/>
              <a:cxnLst/>
              <a:rect l="l" t="t" r="r" b="b"/>
              <a:pathLst>
                <a:path w="8284845" h="967739">
                  <a:moveTo>
                    <a:pt x="243840" y="275844"/>
                  </a:moveTo>
                  <a:lnTo>
                    <a:pt x="0" y="275844"/>
                  </a:lnTo>
                  <a:lnTo>
                    <a:pt x="0" y="967740"/>
                  </a:lnTo>
                  <a:lnTo>
                    <a:pt x="243840" y="967740"/>
                  </a:lnTo>
                  <a:lnTo>
                    <a:pt x="243840" y="275844"/>
                  </a:lnTo>
                  <a:close/>
                </a:path>
                <a:path w="8284845" h="967739">
                  <a:moveTo>
                    <a:pt x="1392948" y="228600"/>
                  </a:moveTo>
                  <a:lnTo>
                    <a:pt x="1149108" y="228600"/>
                  </a:lnTo>
                  <a:lnTo>
                    <a:pt x="1149108" y="967740"/>
                  </a:lnTo>
                  <a:lnTo>
                    <a:pt x="1392948" y="967740"/>
                  </a:lnTo>
                  <a:lnTo>
                    <a:pt x="1392948" y="228600"/>
                  </a:lnTo>
                  <a:close/>
                </a:path>
                <a:path w="8284845" h="967739">
                  <a:moveTo>
                    <a:pt x="2542044" y="182880"/>
                  </a:moveTo>
                  <a:lnTo>
                    <a:pt x="2298204" y="182880"/>
                  </a:lnTo>
                  <a:lnTo>
                    <a:pt x="2298204" y="967740"/>
                  </a:lnTo>
                  <a:lnTo>
                    <a:pt x="2542044" y="967740"/>
                  </a:lnTo>
                  <a:lnTo>
                    <a:pt x="2542044" y="182880"/>
                  </a:lnTo>
                  <a:close/>
                </a:path>
                <a:path w="8284845" h="967739">
                  <a:moveTo>
                    <a:pt x="3689604" y="137160"/>
                  </a:moveTo>
                  <a:lnTo>
                    <a:pt x="3447300" y="137160"/>
                  </a:lnTo>
                  <a:lnTo>
                    <a:pt x="3447300" y="967740"/>
                  </a:lnTo>
                  <a:lnTo>
                    <a:pt x="3689604" y="967740"/>
                  </a:lnTo>
                  <a:lnTo>
                    <a:pt x="3689604" y="137160"/>
                  </a:lnTo>
                  <a:close/>
                </a:path>
                <a:path w="8284845" h="967739">
                  <a:moveTo>
                    <a:pt x="4838712" y="91440"/>
                  </a:moveTo>
                  <a:lnTo>
                    <a:pt x="4594872" y="91440"/>
                  </a:lnTo>
                  <a:lnTo>
                    <a:pt x="4594872" y="967740"/>
                  </a:lnTo>
                  <a:lnTo>
                    <a:pt x="4838712" y="967740"/>
                  </a:lnTo>
                  <a:lnTo>
                    <a:pt x="4838712" y="91440"/>
                  </a:lnTo>
                  <a:close/>
                </a:path>
                <a:path w="8284845" h="967739">
                  <a:moveTo>
                    <a:pt x="5987808" y="45720"/>
                  </a:moveTo>
                  <a:lnTo>
                    <a:pt x="5743956" y="45720"/>
                  </a:lnTo>
                  <a:lnTo>
                    <a:pt x="5743956" y="967740"/>
                  </a:lnTo>
                  <a:lnTo>
                    <a:pt x="5987808" y="967740"/>
                  </a:lnTo>
                  <a:lnTo>
                    <a:pt x="5987808" y="45720"/>
                  </a:lnTo>
                  <a:close/>
                </a:path>
                <a:path w="8284845" h="967739">
                  <a:moveTo>
                    <a:pt x="7136905" y="0"/>
                  </a:moveTo>
                  <a:lnTo>
                    <a:pt x="6893065" y="0"/>
                  </a:lnTo>
                  <a:lnTo>
                    <a:pt x="6893065" y="967740"/>
                  </a:lnTo>
                  <a:lnTo>
                    <a:pt x="7136905" y="967740"/>
                  </a:lnTo>
                  <a:lnTo>
                    <a:pt x="7136905" y="0"/>
                  </a:lnTo>
                  <a:close/>
                </a:path>
                <a:path w="8284845" h="967739">
                  <a:moveTo>
                    <a:pt x="8284477" y="0"/>
                  </a:moveTo>
                  <a:lnTo>
                    <a:pt x="8042161" y="0"/>
                  </a:lnTo>
                  <a:lnTo>
                    <a:pt x="8042161" y="967740"/>
                  </a:lnTo>
                  <a:lnTo>
                    <a:pt x="8284477" y="967740"/>
                  </a:lnTo>
                  <a:lnTo>
                    <a:pt x="8284477" y="0"/>
                  </a:lnTo>
                  <a:close/>
                </a:path>
              </a:pathLst>
            </a:custGeom>
            <a:solidFill>
              <a:srgbClr val="0056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074420" y="2891040"/>
              <a:ext cx="8284845" cy="967740"/>
            </a:xfrm>
            <a:custGeom>
              <a:avLst/>
              <a:gdLst/>
              <a:ahLst/>
              <a:cxnLst/>
              <a:rect l="l" t="t" r="r" b="b"/>
              <a:pathLst>
                <a:path w="8284845" h="967739">
                  <a:moveTo>
                    <a:pt x="242316" y="275844"/>
                  </a:moveTo>
                  <a:lnTo>
                    <a:pt x="0" y="275844"/>
                  </a:lnTo>
                  <a:lnTo>
                    <a:pt x="0" y="967740"/>
                  </a:lnTo>
                  <a:lnTo>
                    <a:pt x="242316" y="967740"/>
                  </a:lnTo>
                  <a:lnTo>
                    <a:pt x="242316" y="275844"/>
                  </a:lnTo>
                  <a:close/>
                </a:path>
                <a:path w="8284845" h="967739">
                  <a:moveTo>
                    <a:pt x="1391412" y="236220"/>
                  </a:moveTo>
                  <a:lnTo>
                    <a:pt x="1147572" y="236220"/>
                  </a:lnTo>
                  <a:lnTo>
                    <a:pt x="1147572" y="967740"/>
                  </a:lnTo>
                  <a:lnTo>
                    <a:pt x="1391412" y="967740"/>
                  </a:lnTo>
                  <a:lnTo>
                    <a:pt x="1391412" y="236220"/>
                  </a:lnTo>
                  <a:close/>
                </a:path>
                <a:path w="8284845" h="967739">
                  <a:moveTo>
                    <a:pt x="2540508" y="196596"/>
                  </a:moveTo>
                  <a:lnTo>
                    <a:pt x="2296668" y="196596"/>
                  </a:lnTo>
                  <a:lnTo>
                    <a:pt x="2296668" y="967740"/>
                  </a:lnTo>
                  <a:lnTo>
                    <a:pt x="2540508" y="967740"/>
                  </a:lnTo>
                  <a:lnTo>
                    <a:pt x="2540508" y="196596"/>
                  </a:lnTo>
                  <a:close/>
                </a:path>
                <a:path w="8284845" h="967739">
                  <a:moveTo>
                    <a:pt x="3689591" y="156972"/>
                  </a:moveTo>
                  <a:lnTo>
                    <a:pt x="3445764" y="156972"/>
                  </a:lnTo>
                  <a:lnTo>
                    <a:pt x="3445764" y="967740"/>
                  </a:lnTo>
                  <a:lnTo>
                    <a:pt x="3689591" y="967740"/>
                  </a:lnTo>
                  <a:lnTo>
                    <a:pt x="3689591" y="156972"/>
                  </a:lnTo>
                  <a:close/>
                </a:path>
                <a:path w="8284845" h="967739">
                  <a:moveTo>
                    <a:pt x="4837176" y="117348"/>
                  </a:moveTo>
                  <a:lnTo>
                    <a:pt x="4594860" y="117348"/>
                  </a:lnTo>
                  <a:lnTo>
                    <a:pt x="4594860" y="967740"/>
                  </a:lnTo>
                  <a:lnTo>
                    <a:pt x="4837176" y="967740"/>
                  </a:lnTo>
                  <a:lnTo>
                    <a:pt x="4837176" y="117348"/>
                  </a:lnTo>
                  <a:close/>
                </a:path>
                <a:path w="8284845" h="967739">
                  <a:moveTo>
                    <a:pt x="5986272" y="77724"/>
                  </a:moveTo>
                  <a:lnTo>
                    <a:pt x="5742432" y="77724"/>
                  </a:lnTo>
                  <a:lnTo>
                    <a:pt x="5742432" y="967740"/>
                  </a:lnTo>
                  <a:lnTo>
                    <a:pt x="5986272" y="967740"/>
                  </a:lnTo>
                  <a:lnTo>
                    <a:pt x="5986272" y="77724"/>
                  </a:lnTo>
                  <a:close/>
                </a:path>
                <a:path w="8284845" h="967739">
                  <a:moveTo>
                    <a:pt x="7135368" y="39624"/>
                  </a:moveTo>
                  <a:lnTo>
                    <a:pt x="6891528" y="39624"/>
                  </a:lnTo>
                  <a:lnTo>
                    <a:pt x="6891528" y="967740"/>
                  </a:lnTo>
                  <a:lnTo>
                    <a:pt x="7135368" y="967740"/>
                  </a:lnTo>
                  <a:lnTo>
                    <a:pt x="7135368" y="39624"/>
                  </a:lnTo>
                  <a:close/>
                </a:path>
                <a:path w="8284845" h="967739">
                  <a:moveTo>
                    <a:pt x="8284464" y="0"/>
                  </a:moveTo>
                  <a:lnTo>
                    <a:pt x="8040624" y="0"/>
                  </a:lnTo>
                  <a:lnTo>
                    <a:pt x="8040624" y="967740"/>
                  </a:lnTo>
                  <a:lnTo>
                    <a:pt x="8284464" y="967740"/>
                  </a:lnTo>
                  <a:lnTo>
                    <a:pt x="8284464" y="0"/>
                  </a:lnTo>
                  <a:close/>
                </a:path>
              </a:pathLst>
            </a:custGeom>
            <a:solidFill>
              <a:srgbClr val="B6B8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435863" y="3858768"/>
              <a:ext cx="9188450" cy="0"/>
            </a:xfrm>
            <a:custGeom>
              <a:avLst/>
              <a:gdLst/>
              <a:ahLst/>
              <a:cxnLst/>
              <a:rect l="l" t="t" r="r" b="b"/>
              <a:pathLst>
                <a:path w="9188450" h="0">
                  <a:moveTo>
                    <a:pt x="0" y="0"/>
                  </a:moveTo>
                  <a:lnTo>
                    <a:pt x="9188196" y="0"/>
                  </a:lnTo>
                </a:path>
              </a:pathLst>
            </a:custGeom>
            <a:ln w="7620">
              <a:solidFill>
                <a:srgbClr val="E2E4E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654836" y="2948410"/>
            <a:ext cx="70929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71.5%</a:t>
            </a:r>
            <a:r>
              <a:rPr dirty="0" sz="1000" spc="17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71.5%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803877" y="2908758"/>
            <a:ext cx="70993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baseline="2777" sz="1500">
                <a:solidFill>
                  <a:srgbClr val="464B54"/>
                </a:solidFill>
                <a:latin typeface="Calibri"/>
                <a:cs typeface="Calibri"/>
              </a:rPr>
              <a:t>76.3%</a:t>
            </a:r>
            <a:r>
              <a:rPr dirty="0" baseline="2777" sz="1500" spc="254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75.6%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926037" y="2855456"/>
            <a:ext cx="76200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81.0%</a:t>
            </a:r>
            <a:r>
              <a:rPr dirty="0" sz="1000" spc="18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baseline="-5555" sz="1500" spc="-15">
                <a:solidFill>
                  <a:srgbClr val="464B54"/>
                </a:solidFill>
                <a:latin typeface="Calibri"/>
                <a:cs typeface="Calibri"/>
              </a:rPr>
              <a:t>79.6%</a:t>
            </a:r>
            <a:endParaRPr baseline="-5555" sz="15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075132" y="2809752"/>
            <a:ext cx="76073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85.8%</a:t>
            </a:r>
            <a:r>
              <a:rPr dirty="0" sz="1000" spc="17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baseline="-8333" sz="1500" spc="-15">
                <a:solidFill>
                  <a:srgbClr val="464B54"/>
                </a:solidFill>
                <a:latin typeface="Calibri"/>
                <a:cs typeface="Calibri"/>
              </a:rPr>
              <a:t>83.7%</a:t>
            </a:r>
            <a:endParaRPr baseline="-8333" sz="15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5222691" y="2763985"/>
            <a:ext cx="76200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90.5%</a:t>
            </a:r>
            <a:r>
              <a:rPr dirty="0" sz="1000" spc="18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baseline="-11111" sz="1500" spc="-15">
                <a:solidFill>
                  <a:srgbClr val="464B54"/>
                </a:solidFill>
                <a:latin typeface="Calibri"/>
                <a:cs typeface="Calibri"/>
              </a:rPr>
              <a:t>87.8%</a:t>
            </a:r>
            <a:endParaRPr baseline="-11111" sz="15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6371795" y="2718281"/>
            <a:ext cx="76009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95.3%</a:t>
            </a:r>
            <a:r>
              <a:rPr dirty="0" sz="1000" spc="17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baseline="-13888" sz="1500" spc="-15">
                <a:solidFill>
                  <a:srgbClr val="464B54"/>
                </a:solidFill>
                <a:latin typeface="Calibri"/>
                <a:cs typeface="Calibri"/>
              </a:rPr>
              <a:t>91.9%</a:t>
            </a:r>
            <a:endParaRPr baseline="-13888" sz="15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7488859" y="2672576"/>
            <a:ext cx="79248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100.0%</a:t>
            </a:r>
            <a:r>
              <a:rPr dirty="0" sz="100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baseline="-16666" sz="1500" spc="-15">
                <a:solidFill>
                  <a:srgbClr val="464B54"/>
                </a:solidFill>
                <a:latin typeface="Calibri"/>
                <a:cs typeface="Calibri"/>
              </a:rPr>
              <a:t>95.9%</a:t>
            </a:r>
            <a:endParaRPr baseline="-16666" sz="15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8661817" y="2672576"/>
            <a:ext cx="77597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100.0%100.0%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823943" y="3920693"/>
            <a:ext cx="37338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Age</a:t>
            </a:r>
            <a:r>
              <a:rPr dirty="0" sz="1000" spc="-5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60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972481" y="3920693"/>
            <a:ext cx="37465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Age</a:t>
            </a:r>
            <a:r>
              <a:rPr dirty="0" sz="1000" spc="-5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61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3121018" y="3920693"/>
            <a:ext cx="37338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Age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62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4269556" y="3920693"/>
            <a:ext cx="37338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Age</a:t>
            </a:r>
            <a:r>
              <a:rPr dirty="0" sz="1000" spc="-5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63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5419359" y="3920693"/>
            <a:ext cx="37338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Age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64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6566631" y="3920693"/>
            <a:ext cx="37338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Age</a:t>
            </a:r>
            <a:r>
              <a:rPr dirty="0" sz="1000" spc="-5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65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7715169" y="3920693"/>
            <a:ext cx="37338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Age</a:t>
            </a:r>
            <a:r>
              <a:rPr dirty="0" sz="1000" spc="-5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66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8864972" y="3920693"/>
            <a:ext cx="37338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Age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67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4" name="object 24" descr=""/>
          <p:cNvSpPr/>
          <p:nvPr/>
        </p:nvSpPr>
        <p:spPr>
          <a:xfrm>
            <a:off x="4360164" y="2528316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80771" y="80772"/>
                </a:moveTo>
                <a:lnTo>
                  <a:pt x="0" y="80772"/>
                </a:lnTo>
                <a:lnTo>
                  <a:pt x="0" y="0"/>
                </a:lnTo>
                <a:lnTo>
                  <a:pt x="80771" y="0"/>
                </a:lnTo>
                <a:lnTo>
                  <a:pt x="80771" y="80772"/>
                </a:lnTo>
                <a:close/>
              </a:path>
            </a:pathLst>
          </a:custGeom>
          <a:solidFill>
            <a:srgbClr val="00567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5244084" y="2528316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80">
                <a:moveTo>
                  <a:pt x="80771" y="80772"/>
                </a:moveTo>
                <a:lnTo>
                  <a:pt x="0" y="80772"/>
                </a:lnTo>
                <a:lnTo>
                  <a:pt x="0" y="0"/>
                </a:lnTo>
                <a:lnTo>
                  <a:pt x="80771" y="0"/>
                </a:lnTo>
                <a:lnTo>
                  <a:pt x="80771" y="80772"/>
                </a:lnTo>
                <a:close/>
              </a:path>
            </a:pathLst>
          </a:custGeom>
          <a:solidFill>
            <a:srgbClr val="B6B8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 txBox="1"/>
          <p:nvPr/>
        </p:nvSpPr>
        <p:spPr>
          <a:xfrm>
            <a:off x="301214" y="1782575"/>
            <a:ext cx="7959090" cy="8718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Available</a:t>
            </a:r>
            <a:r>
              <a:rPr dirty="0" sz="1450" spc="-1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at</a:t>
            </a:r>
            <a:r>
              <a:rPr dirty="0" sz="1450" spc="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60</a:t>
            </a:r>
            <a:r>
              <a:rPr dirty="0" sz="1450" spc="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(50</a:t>
            </a:r>
            <a:r>
              <a:rPr dirty="0" sz="1450" spc="-10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if</a:t>
            </a:r>
            <a:r>
              <a:rPr dirty="0" sz="1450" spc="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you</a:t>
            </a:r>
            <a:r>
              <a:rPr dirty="0" sz="1450" spc="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are</a:t>
            </a:r>
            <a:r>
              <a:rPr dirty="0" sz="1450" spc="1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disabled),</a:t>
            </a:r>
            <a:r>
              <a:rPr dirty="0" sz="1450" spc="-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earnings</a:t>
            </a:r>
            <a:r>
              <a:rPr dirty="0" sz="1450" spc="-10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test</a:t>
            </a:r>
            <a:r>
              <a:rPr dirty="0" sz="1450" spc="-10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applies</a:t>
            </a:r>
            <a:r>
              <a:rPr dirty="0" sz="1450" spc="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to</a:t>
            </a:r>
            <a:r>
              <a:rPr dirty="0" sz="1450" spc="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survivor</a:t>
            </a:r>
            <a:r>
              <a:rPr dirty="0" sz="1450" spc="-20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benefits</a:t>
            </a:r>
            <a:r>
              <a:rPr dirty="0" sz="1450" spc="-1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until Full Retirement</a:t>
            </a:r>
            <a:r>
              <a:rPr dirty="0" sz="1450" spc="20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spc="-25" i="1">
                <a:solidFill>
                  <a:srgbClr val="464B54"/>
                </a:solidFill>
                <a:latin typeface="Calibri"/>
                <a:cs typeface="Calibri"/>
              </a:rPr>
              <a:t>Age</a:t>
            </a:r>
            <a:endParaRPr sz="1450">
              <a:latin typeface="Calibri"/>
              <a:cs typeface="Calibri"/>
            </a:endParaRPr>
          </a:p>
          <a:p>
            <a:pPr marL="3154680">
              <a:lnSpc>
                <a:spcPct val="100000"/>
              </a:lnSpc>
              <a:spcBef>
                <a:spcPts val="1240"/>
              </a:spcBef>
            </a:pPr>
            <a:r>
              <a:rPr dirty="0" sz="1450" spc="-10" b="1">
                <a:solidFill>
                  <a:srgbClr val="464B54"/>
                </a:solidFill>
                <a:latin typeface="Calibri"/>
                <a:cs typeface="Calibri"/>
              </a:rPr>
              <a:t>Age</a:t>
            </a:r>
            <a:r>
              <a:rPr dirty="0" sz="1450" spc="-45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spc="-20" b="1">
                <a:solidFill>
                  <a:srgbClr val="464B54"/>
                </a:solidFill>
                <a:latin typeface="Calibri"/>
                <a:cs typeface="Calibri"/>
              </a:rPr>
              <a:t>when</a:t>
            </a:r>
            <a:r>
              <a:rPr dirty="0" sz="1450" spc="-65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spc="-20" b="1">
                <a:solidFill>
                  <a:srgbClr val="464B54"/>
                </a:solidFill>
                <a:latin typeface="Calibri"/>
                <a:cs typeface="Calibri"/>
              </a:rPr>
              <a:t>you</a:t>
            </a:r>
            <a:r>
              <a:rPr dirty="0" sz="1450" spc="-45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spc="-10" b="1">
                <a:solidFill>
                  <a:srgbClr val="464B54"/>
                </a:solidFill>
                <a:latin typeface="Calibri"/>
                <a:cs typeface="Calibri"/>
              </a:rPr>
              <a:t>claim</a:t>
            </a:r>
            <a:r>
              <a:rPr dirty="0" sz="1450" spc="-70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b="1">
                <a:solidFill>
                  <a:srgbClr val="464B54"/>
                </a:solidFill>
                <a:latin typeface="Calibri"/>
                <a:cs typeface="Calibri"/>
              </a:rPr>
              <a:t>the</a:t>
            </a:r>
            <a:r>
              <a:rPr dirty="0" sz="1450" spc="-40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spc="-25" b="1">
                <a:solidFill>
                  <a:srgbClr val="464B54"/>
                </a:solidFill>
                <a:latin typeface="Calibri"/>
                <a:cs typeface="Calibri"/>
              </a:rPr>
              <a:t>survivor</a:t>
            </a:r>
            <a:r>
              <a:rPr dirty="0" sz="1450" spc="-55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spc="-10" b="1">
                <a:solidFill>
                  <a:srgbClr val="464B54"/>
                </a:solidFill>
                <a:latin typeface="Calibri"/>
                <a:cs typeface="Calibri"/>
              </a:rPr>
              <a:t>benefit</a:t>
            </a:r>
            <a:endParaRPr sz="1450">
              <a:latin typeface="Calibri"/>
              <a:cs typeface="Calibri"/>
            </a:endParaRPr>
          </a:p>
          <a:p>
            <a:pPr marL="4175760">
              <a:lnSpc>
                <a:spcPct val="100000"/>
              </a:lnSpc>
              <a:spcBef>
                <a:spcPts val="525"/>
              </a:spcBef>
              <a:tabLst>
                <a:tab pos="5059680" algn="l"/>
              </a:tabLst>
            </a:pPr>
            <a:r>
              <a:rPr dirty="0" sz="1150">
                <a:solidFill>
                  <a:srgbClr val="464B54"/>
                </a:solidFill>
                <a:latin typeface="Calibri"/>
                <a:cs typeface="Calibri"/>
              </a:rPr>
              <a:t>FRA</a:t>
            </a:r>
            <a:r>
              <a:rPr dirty="0" sz="1150" spc="-4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150" spc="-25">
                <a:solidFill>
                  <a:srgbClr val="464B54"/>
                </a:solidFill>
                <a:latin typeface="Calibri"/>
                <a:cs typeface="Calibri"/>
              </a:rPr>
              <a:t>66</a:t>
            </a:r>
            <a:r>
              <a:rPr dirty="0" sz="1150">
                <a:solidFill>
                  <a:srgbClr val="464B54"/>
                </a:solidFill>
                <a:latin typeface="Calibri"/>
                <a:cs typeface="Calibri"/>
              </a:rPr>
              <a:t>	FRA</a:t>
            </a:r>
            <a:r>
              <a:rPr dirty="0" sz="1150" spc="-4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150" spc="-25">
                <a:solidFill>
                  <a:srgbClr val="464B54"/>
                </a:solidFill>
                <a:latin typeface="Calibri"/>
                <a:cs typeface="Calibri"/>
              </a:rPr>
              <a:t>67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310383" y="6325179"/>
            <a:ext cx="531495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on</a:t>
            </a:r>
            <a:r>
              <a:rPr dirty="0" sz="1000" spc="-6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the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greater</a:t>
            </a:r>
            <a:r>
              <a:rPr dirty="0" sz="100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of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the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deceased’s</a:t>
            </a:r>
            <a:r>
              <a:rPr dirty="0" sz="100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FRA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benefit</a:t>
            </a:r>
            <a:r>
              <a:rPr dirty="0" sz="100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or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what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the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deceased</a:t>
            </a:r>
            <a:r>
              <a:rPr dirty="0" sz="1000" spc="-4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would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have</a:t>
            </a:r>
            <a:r>
              <a:rPr dirty="0" sz="100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been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entitled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to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at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death.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9490857" y="6492060"/>
            <a:ext cx="132715" cy="130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80"/>
              </a:lnSpc>
            </a:pPr>
            <a:r>
              <a:rPr dirty="0" sz="800" spc="-25">
                <a:solidFill>
                  <a:srgbClr val="464B54"/>
                </a:solidFill>
                <a:latin typeface="Calibri"/>
                <a:cs typeface="Calibri"/>
              </a:rPr>
              <a:t>24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571011" y="5054578"/>
            <a:ext cx="3723640" cy="7556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248285" indent="-235585">
              <a:lnSpc>
                <a:spcPct val="100000"/>
              </a:lnSpc>
              <a:spcBef>
                <a:spcPts val="120"/>
              </a:spcBef>
              <a:buFont typeface="Wingdings"/>
              <a:buChar char=""/>
              <a:tabLst>
                <a:tab pos="248285" algn="l"/>
              </a:tabLst>
            </a:pP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Age</a:t>
            </a:r>
            <a:r>
              <a:rPr dirty="0" sz="13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at</a:t>
            </a:r>
            <a:r>
              <a:rPr dirty="0" sz="1300" spc="-4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which</a:t>
            </a:r>
            <a:r>
              <a:rPr dirty="0" sz="13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deceased</a:t>
            </a:r>
            <a:r>
              <a:rPr dirty="0" sz="13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claimed</a:t>
            </a:r>
            <a:r>
              <a:rPr dirty="0" sz="1300" spc="-4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464B54"/>
                </a:solidFill>
                <a:latin typeface="Calibri"/>
                <a:cs typeface="Calibri"/>
              </a:rPr>
              <a:t>retirement</a:t>
            </a:r>
            <a:r>
              <a:rPr dirty="0" sz="130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464B54"/>
                </a:solidFill>
                <a:latin typeface="Calibri"/>
                <a:cs typeface="Calibri"/>
              </a:rPr>
              <a:t>benefit*</a:t>
            </a:r>
            <a:endParaRPr sz="1300">
              <a:latin typeface="Calibri"/>
              <a:cs typeface="Calibri"/>
            </a:endParaRPr>
          </a:p>
          <a:p>
            <a:pPr marL="248920" marR="45720" indent="-236854">
              <a:lnSpc>
                <a:spcPct val="101499"/>
              </a:lnSpc>
              <a:spcBef>
                <a:spcPts val="994"/>
              </a:spcBef>
              <a:buFont typeface="Wingdings"/>
              <a:buChar char=""/>
              <a:tabLst>
                <a:tab pos="248920" algn="l"/>
              </a:tabLst>
            </a:pP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The</a:t>
            </a:r>
            <a:r>
              <a:rPr dirty="0" sz="1300" spc="-10">
                <a:solidFill>
                  <a:srgbClr val="464B54"/>
                </a:solidFill>
                <a:latin typeface="Calibri"/>
                <a:cs typeface="Calibri"/>
              </a:rPr>
              <a:t> greater</a:t>
            </a:r>
            <a:r>
              <a:rPr dirty="0" sz="13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the</a:t>
            </a:r>
            <a:r>
              <a:rPr dirty="0" sz="1300" spc="-10">
                <a:solidFill>
                  <a:srgbClr val="464B54"/>
                </a:solidFill>
                <a:latin typeface="Calibri"/>
                <a:cs typeface="Calibri"/>
              </a:rPr>
              <a:t> deceased’s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benefit,</a:t>
            </a:r>
            <a:r>
              <a:rPr dirty="0" sz="1300" spc="-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the</a:t>
            </a:r>
            <a:r>
              <a:rPr dirty="0" sz="1300" spc="-10">
                <a:solidFill>
                  <a:srgbClr val="464B54"/>
                </a:solidFill>
                <a:latin typeface="Calibri"/>
                <a:cs typeface="Calibri"/>
              </a:rPr>
              <a:t> greater</a:t>
            </a:r>
            <a:r>
              <a:rPr dirty="0" sz="13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 spc="-25">
                <a:solidFill>
                  <a:srgbClr val="464B54"/>
                </a:solidFill>
                <a:latin typeface="Calibri"/>
                <a:cs typeface="Calibri"/>
              </a:rPr>
              <a:t>the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survivor</a:t>
            </a:r>
            <a:r>
              <a:rPr dirty="0" sz="1300" spc="-5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464B54"/>
                </a:solidFill>
                <a:latin typeface="Calibri"/>
                <a:cs typeface="Calibri"/>
              </a:rPr>
              <a:t>benefit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573023" y="4341876"/>
            <a:ext cx="4224655" cy="591820"/>
          </a:xfrm>
          <a:prstGeom prst="rect">
            <a:avLst/>
          </a:prstGeom>
          <a:solidFill>
            <a:srgbClr val="42859C"/>
          </a:solidFill>
        </p:spPr>
        <p:txBody>
          <a:bodyPr wrap="square" lIns="0" tIns="177165" rIns="0" bIns="0" rtlCol="0" vert="horz">
            <a:spAutoFit/>
          </a:bodyPr>
          <a:lstStyle/>
          <a:p>
            <a:pPr algn="ctr" marL="2540">
              <a:lnSpc>
                <a:spcPct val="100000"/>
              </a:lnSpc>
              <a:spcBef>
                <a:spcPts val="1395"/>
              </a:spcBef>
            </a:pPr>
            <a:r>
              <a:rPr dirty="0" sz="1450" spc="-25" b="1">
                <a:solidFill>
                  <a:srgbClr val="FFFFFF"/>
                </a:solidFill>
                <a:latin typeface="Calibri"/>
                <a:cs typeface="Calibri"/>
              </a:rPr>
              <a:t>Amount</a:t>
            </a:r>
            <a:r>
              <a:rPr dirty="0" sz="1450" spc="-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spc="-10" b="1">
                <a:solidFill>
                  <a:srgbClr val="FFFFFF"/>
                </a:solidFill>
                <a:latin typeface="Calibri"/>
                <a:cs typeface="Calibri"/>
              </a:rPr>
              <a:t>based</a:t>
            </a:r>
            <a:r>
              <a:rPr dirty="0" sz="1450" spc="-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spc="-25" b="1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5296963" y="5051560"/>
            <a:ext cx="4037329" cy="95567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248285" indent="-235585">
              <a:lnSpc>
                <a:spcPct val="100000"/>
              </a:lnSpc>
              <a:spcBef>
                <a:spcPts val="120"/>
              </a:spcBef>
              <a:buFont typeface="Wingdings"/>
              <a:buChar char=""/>
              <a:tabLst>
                <a:tab pos="248285" algn="l"/>
              </a:tabLst>
            </a:pP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Age</a:t>
            </a:r>
            <a:r>
              <a:rPr dirty="0" sz="1300" spc="-4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survivor</a:t>
            </a:r>
            <a:r>
              <a:rPr dirty="0" sz="13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claims</a:t>
            </a:r>
            <a:r>
              <a:rPr dirty="0" sz="1300" spc="-5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the</a:t>
            </a:r>
            <a:r>
              <a:rPr dirty="0" sz="13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survivor</a:t>
            </a:r>
            <a:r>
              <a:rPr dirty="0" sz="13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464B54"/>
                </a:solidFill>
                <a:latin typeface="Calibri"/>
                <a:cs typeface="Calibri"/>
              </a:rPr>
              <a:t>benefit</a:t>
            </a:r>
            <a:endParaRPr sz="1300">
              <a:latin typeface="Calibri"/>
              <a:cs typeface="Calibri"/>
            </a:endParaRPr>
          </a:p>
          <a:p>
            <a:pPr marL="248285" marR="5080" indent="-236220">
              <a:lnSpc>
                <a:spcPct val="101499"/>
              </a:lnSpc>
              <a:spcBef>
                <a:spcPts val="985"/>
              </a:spcBef>
              <a:buFont typeface="Wingdings"/>
              <a:buChar char=""/>
              <a:tabLst>
                <a:tab pos="248285" algn="l"/>
              </a:tabLst>
            </a:pP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If</a:t>
            </a:r>
            <a:r>
              <a:rPr dirty="0" sz="1300" spc="-4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survivor</a:t>
            </a:r>
            <a:r>
              <a:rPr dirty="0" sz="13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claimed</a:t>
            </a:r>
            <a:r>
              <a:rPr dirty="0" sz="13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464B54"/>
                </a:solidFill>
                <a:latin typeface="Calibri"/>
                <a:cs typeface="Calibri"/>
              </a:rPr>
              <a:t>retirement</a:t>
            </a:r>
            <a:r>
              <a:rPr dirty="0" sz="13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or</a:t>
            </a:r>
            <a:r>
              <a:rPr dirty="0" sz="1300" spc="-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spousal</a:t>
            </a:r>
            <a:r>
              <a:rPr dirty="0" sz="13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464B54"/>
                </a:solidFill>
                <a:latin typeface="Calibri"/>
                <a:cs typeface="Calibri"/>
              </a:rPr>
              <a:t>before</a:t>
            </a:r>
            <a:r>
              <a:rPr dirty="0" sz="13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FRA:</a:t>
            </a:r>
            <a:r>
              <a:rPr dirty="0" sz="13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 spc="-25">
                <a:solidFill>
                  <a:srgbClr val="464B54"/>
                </a:solidFill>
                <a:latin typeface="Calibri"/>
                <a:cs typeface="Calibri"/>
              </a:rPr>
              <a:t>No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impact.</a:t>
            </a:r>
            <a:r>
              <a:rPr dirty="0" sz="13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Survivor</a:t>
            </a:r>
            <a:r>
              <a:rPr dirty="0" sz="13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464B54"/>
                </a:solidFill>
                <a:latin typeface="Calibri"/>
                <a:cs typeface="Calibri"/>
              </a:rPr>
              <a:t>percentage</a:t>
            </a:r>
            <a:r>
              <a:rPr dirty="0" sz="13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based</a:t>
            </a:r>
            <a:r>
              <a:rPr dirty="0" sz="13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on</a:t>
            </a:r>
            <a:r>
              <a:rPr dirty="0" sz="13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when</a:t>
            </a:r>
            <a:r>
              <a:rPr dirty="0" sz="13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464B54"/>
                </a:solidFill>
                <a:latin typeface="Calibri"/>
                <a:cs typeface="Calibri"/>
              </a:rPr>
              <a:t>survivor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claims</a:t>
            </a:r>
            <a:r>
              <a:rPr dirty="0" sz="1300" spc="-4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the</a:t>
            </a:r>
            <a:r>
              <a:rPr dirty="0" sz="13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survivor</a:t>
            </a:r>
            <a:r>
              <a:rPr dirty="0" sz="13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464B54"/>
                </a:solidFill>
                <a:latin typeface="Calibri"/>
                <a:cs typeface="Calibri"/>
              </a:rPr>
              <a:t>benefit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5280660" y="4341876"/>
            <a:ext cx="4224655" cy="591820"/>
          </a:xfrm>
          <a:prstGeom prst="rect">
            <a:avLst/>
          </a:prstGeom>
          <a:solidFill>
            <a:srgbClr val="42859C"/>
          </a:solidFill>
        </p:spPr>
        <p:txBody>
          <a:bodyPr wrap="square" lIns="0" tIns="177165" rIns="0" bIns="0" rtlCol="0" vert="horz">
            <a:spAutoFit/>
          </a:bodyPr>
          <a:lstStyle/>
          <a:p>
            <a:pPr algn="ctr" marL="1905">
              <a:lnSpc>
                <a:spcPct val="100000"/>
              </a:lnSpc>
              <a:spcBef>
                <a:spcPts val="1395"/>
              </a:spcBef>
            </a:pPr>
            <a:r>
              <a:rPr dirty="0" sz="1450" spc="-25" b="1">
                <a:solidFill>
                  <a:srgbClr val="FFFFFF"/>
                </a:solidFill>
                <a:latin typeface="Calibri"/>
                <a:cs typeface="Calibri"/>
              </a:rPr>
              <a:t>Percentage</a:t>
            </a:r>
            <a:r>
              <a:rPr dirty="0" sz="145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spc="-10" b="1">
                <a:solidFill>
                  <a:srgbClr val="FFFFFF"/>
                </a:solidFill>
                <a:latin typeface="Calibri"/>
                <a:cs typeface="Calibri"/>
              </a:rPr>
              <a:t>based</a:t>
            </a:r>
            <a:r>
              <a:rPr dirty="0" sz="145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spc="-25" b="1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endParaRPr sz="14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413503" y="2028444"/>
            <a:ext cx="1981200" cy="699770"/>
            <a:chOff x="4413503" y="2028444"/>
            <a:chExt cx="1981200" cy="699770"/>
          </a:xfrm>
        </p:grpSpPr>
        <p:sp>
          <p:nvSpPr>
            <p:cNvPr id="3" name="object 3" descr=""/>
            <p:cNvSpPr/>
            <p:nvPr/>
          </p:nvSpPr>
          <p:spPr>
            <a:xfrm>
              <a:off x="4413503" y="2371344"/>
              <a:ext cx="419100" cy="245745"/>
            </a:xfrm>
            <a:custGeom>
              <a:avLst/>
              <a:gdLst/>
              <a:ahLst/>
              <a:cxnLst/>
              <a:rect l="l" t="t" r="r" b="b"/>
              <a:pathLst>
                <a:path w="419100" h="245744">
                  <a:moveTo>
                    <a:pt x="419100" y="245363"/>
                  </a:moveTo>
                  <a:lnTo>
                    <a:pt x="0" y="164591"/>
                  </a:lnTo>
                  <a:lnTo>
                    <a:pt x="419100" y="0"/>
                  </a:lnTo>
                  <a:lnTo>
                    <a:pt x="419100" y="245363"/>
                  </a:lnTo>
                  <a:close/>
                </a:path>
              </a:pathLst>
            </a:custGeom>
            <a:solidFill>
              <a:srgbClr val="4B95A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02124" y="2028444"/>
              <a:ext cx="1592579" cy="699515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5008923" y="2101106"/>
            <a:ext cx="1179195" cy="5295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79375" marR="5080" indent="-67310">
              <a:lnSpc>
                <a:spcPct val="100000"/>
              </a:lnSpc>
              <a:spcBef>
                <a:spcPts val="105"/>
              </a:spcBef>
            </a:pPr>
            <a:r>
              <a:rPr dirty="0" sz="1650" spc="-30" b="1">
                <a:solidFill>
                  <a:srgbClr val="FFFFFF"/>
                </a:solidFill>
                <a:latin typeface="Calibri"/>
                <a:cs typeface="Calibri"/>
              </a:rPr>
              <a:t>Higher</a:t>
            </a:r>
            <a:r>
              <a:rPr dirty="0" sz="1650" spc="-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50" spc="-30" b="1">
                <a:solidFill>
                  <a:srgbClr val="FFFFFF"/>
                </a:solidFill>
                <a:latin typeface="Calibri"/>
                <a:cs typeface="Calibri"/>
              </a:rPr>
              <a:t>earner </a:t>
            </a:r>
            <a:r>
              <a:rPr dirty="0" sz="1650" spc="-35" b="1">
                <a:solidFill>
                  <a:srgbClr val="FFFFFF"/>
                </a:solidFill>
                <a:latin typeface="Calibri"/>
                <a:cs typeface="Calibri"/>
              </a:rPr>
              <a:t>passes</a:t>
            </a:r>
            <a:r>
              <a:rPr dirty="0" sz="1650" spc="-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50" spc="-20" b="1">
                <a:solidFill>
                  <a:srgbClr val="FFFFFF"/>
                </a:solidFill>
                <a:latin typeface="Calibri"/>
                <a:cs typeface="Calibri"/>
              </a:rPr>
              <a:t>away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ts val="2745"/>
              </a:lnSpc>
              <a:spcBef>
                <a:spcPts val="114"/>
              </a:spcBef>
            </a:pPr>
            <a:r>
              <a:rPr dirty="0"/>
              <a:t>Case</a:t>
            </a:r>
            <a:r>
              <a:rPr dirty="0" spc="-85"/>
              <a:t> </a:t>
            </a:r>
            <a:r>
              <a:rPr dirty="0"/>
              <a:t>Study:</a:t>
            </a:r>
            <a:r>
              <a:rPr dirty="0" spc="-75"/>
              <a:t> </a:t>
            </a:r>
            <a:r>
              <a:rPr dirty="0"/>
              <a:t>Lower</a:t>
            </a:r>
            <a:r>
              <a:rPr dirty="0" spc="-85"/>
              <a:t> </a:t>
            </a:r>
            <a:r>
              <a:rPr dirty="0"/>
              <a:t>Earner</a:t>
            </a:r>
            <a:r>
              <a:rPr dirty="0" spc="-100"/>
              <a:t> </a:t>
            </a:r>
            <a:r>
              <a:rPr dirty="0"/>
              <a:t>Claims</a:t>
            </a:r>
            <a:r>
              <a:rPr dirty="0" spc="-110"/>
              <a:t> </a:t>
            </a:r>
            <a:r>
              <a:rPr dirty="0"/>
              <a:t>Their</a:t>
            </a:r>
            <a:r>
              <a:rPr dirty="0" spc="-80"/>
              <a:t> </a:t>
            </a:r>
            <a:r>
              <a:rPr dirty="0" spc="-10"/>
              <a:t>Benefit</a:t>
            </a:r>
            <a:r>
              <a:rPr dirty="0" spc="-90"/>
              <a:t> </a:t>
            </a:r>
            <a:r>
              <a:rPr dirty="0" spc="-20"/>
              <a:t>Before</a:t>
            </a:r>
            <a:r>
              <a:rPr dirty="0" spc="-85"/>
              <a:t> </a:t>
            </a:r>
            <a:r>
              <a:rPr dirty="0" spc="-25"/>
              <a:t>FRA</a:t>
            </a:r>
          </a:p>
          <a:p>
            <a:pPr marL="12700">
              <a:lnSpc>
                <a:spcPts val="1725"/>
              </a:lnSpc>
            </a:pP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Lower</a:t>
            </a:r>
            <a:r>
              <a:rPr dirty="0" sz="1450" spc="-2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earner still eligible</a:t>
            </a:r>
            <a:r>
              <a:rPr dirty="0" sz="1450" spc="1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for</a:t>
            </a:r>
            <a:r>
              <a:rPr dirty="0" sz="1450" spc="-2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max</a:t>
            </a:r>
            <a:r>
              <a:rPr dirty="0" sz="1450" spc="-10" i="1">
                <a:solidFill>
                  <a:srgbClr val="464B54"/>
                </a:solidFill>
                <a:latin typeface="Calibri"/>
                <a:cs typeface="Calibri"/>
              </a:rPr>
              <a:t> survivor</a:t>
            </a:r>
            <a:endParaRPr sz="1450">
              <a:latin typeface="Calibri"/>
              <a:cs typeface="Calibri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734568" y="5648705"/>
            <a:ext cx="8940800" cy="181610"/>
            <a:chOff x="734568" y="5648705"/>
            <a:chExt cx="8940800" cy="181610"/>
          </a:xfrm>
        </p:grpSpPr>
        <p:sp>
          <p:nvSpPr>
            <p:cNvPr id="8" name="object 8" descr=""/>
            <p:cNvSpPr/>
            <p:nvPr/>
          </p:nvSpPr>
          <p:spPr>
            <a:xfrm>
              <a:off x="734568" y="5654039"/>
              <a:ext cx="426720" cy="170815"/>
            </a:xfrm>
            <a:custGeom>
              <a:avLst/>
              <a:gdLst/>
              <a:ahLst/>
              <a:cxnLst/>
              <a:rect l="l" t="t" r="r" b="b"/>
              <a:pathLst>
                <a:path w="426719" h="170814">
                  <a:moveTo>
                    <a:pt x="341375" y="170688"/>
                  </a:moveTo>
                  <a:lnTo>
                    <a:pt x="0" y="170688"/>
                  </a:lnTo>
                  <a:lnTo>
                    <a:pt x="0" y="0"/>
                  </a:lnTo>
                  <a:lnTo>
                    <a:pt x="341375" y="0"/>
                  </a:lnTo>
                  <a:lnTo>
                    <a:pt x="426719" y="85344"/>
                  </a:lnTo>
                  <a:lnTo>
                    <a:pt x="341375" y="170688"/>
                  </a:lnTo>
                  <a:close/>
                </a:path>
              </a:pathLst>
            </a:custGeom>
            <a:solidFill>
              <a:srgbClr val="4285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075944" y="5654039"/>
              <a:ext cx="425450" cy="170815"/>
            </a:xfrm>
            <a:custGeom>
              <a:avLst/>
              <a:gdLst/>
              <a:ahLst/>
              <a:cxnLst/>
              <a:rect l="l" t="t" r="r" b="b"/>
              <a:pathLst>
                <a:path w="425450" h="170814">
                  <a:moveTo>
                    <a:pt x="339851" y="170688"/>
                  </a:moveTo>
                  <a:lnTo>
                    <a:pt x="0" y="170688"/>
                  </a:lnTo>
                  <a:lnTo>
                    <a:pt x="85343" y="85344"/>
                  </a:lnTo>
                  <a:lnTo>
                    <a:pt x="0" y="0"/>
                  </a:lnTo>
                  <a:lnTo>
                    <a:pt x="339851" y="0"/>
                  </a:lnTo>
                  <a:lnTo>
                    <a:pt x="425196" y="85344"/>
                  </a:lnTo>
                  <a:lnTo>
                    <a:pt x="339851" y="170688"/>
                  </a:lnTo>
                  <a:close/>
                </a:path>
              </a:pathLst>
            </a:custGeom>
            <a:solidFill>
              <a:srgbClr val="0056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075944" y="5654039"/>
              <a:ext cx="425450" cy="170815"/>
            </a:xfrm>
            <a:custGeom>
              <a:avLst/>
              <a:gdLst/>
              <a:ahLst/>
              <a:cxnLst/>
              <a:rect l="l" t="t" r="r" b="b"/>
              <a:pathLst>
                <a:path w="425450" h="170814">
                  <a:moveTo>
                    <a:pt x="0" y="0"/>
                  </a:moveTo>
                  <a:lnTo>
                    <a:pt x="339851" y="0"/>
                  </a:lnTo>
                  <a:lnTo>
                    <a:pt x="425196" y="85344"/>
                  </a:lnTo>
                  <a:lnTo>
                    <a:pt x="339851" y="170688"/>
                  </a:lnTo>
                  <a:lnTo>
                    <a:pt x="0" y="170688"/>
                  </a:lnTo>
                  <a:lnTo>
                    <a:pt x="85343" y="85344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415795" y="5654039"/>
              <a:ext cx="425450" cy="170815"/>
            </a:xfrm>
            <a:custGeom>
              <a:avLst/>
              <a:gdLst/>
              <a:ahLst/>
              <a:cxnLst/>
              <a:rect l="l" t="t" r="r" b="b"/>
              <a:pathLst>
                <a:path w="425450" h="170814">
                  <a:moveTo>
                    <a:pt x="339852" y="170688"/>
                  </a:moveTo>
                  <a:lnTo>
                    <a:pt x="0" y="170688"/>
                  </a:lnTo>
                  <a:lnTo>
                    <a:pt x="85344" y="85344"/>
                  </a:lnTo>
                  <a:lnTo>
                    <a:pt x="0" y="0"/>
                  </a:lnTo>
                  <a:lnTo>
                    <a:pt x="339852" y="0"/>
                  </a:lnTo>
                  <a:lnTo>
                    <a:pt x="425196" y="85344"/>
                  </a:lnTo>
                  <a:lnTo>
                    <a:pt x="339852" y="170688"/>
                  </a:lnTo>
                  <a:close/>
                </a:path>
              </a:pathLst>
            </a:custGeom>
            <a:solidFill>
              <a:srgbClr val="4285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415795" y="5654039"/>
              <a:ext cx="425450" cy="170815"/>
            </a:xfrm>
            <a:custGeom>
              <a:avLst/>
              <a:gdLst/>
              <a:ahLst/>
              <a:cxnLst/>
              <a:rect l="l" t="t" r="r" b="b"/>
              <a:pathLst>
                <a:path w="425450" h="170814">
                  <a:moveTo>
                    <a:pt x="0" y="0"/>
                  </a:moveTo>
                  <a:lnTo>
                    <a:pt x="339852" y="0"/>
                  </a:lnTo>
                  <a:lnTo>
                    <a:pt x="425196" y="85344"/>
                  </a:lnTo>
                  <a:lnTo>
                    <a:pt x="339852" y="170688"/>
                  </a:lnTo>
                  <a:lnTo>
                    <a:pt x="0" y="170688"/>
                  </a:lnTo>
                  <a:lnTo>
                    <a:pt x="85344" y="85344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755648" y="5654039"/>
              <a:ext cx="426720" cy="170815"/>
            </a:xfrm>
            <a:custGeom>
              <a:avLst/>
              <a:gdLst/>
              <a:ahLst/>
              <a:cxnLst/>
              <a:rect l="l" t="t" r="r" b="b"/>
              <a:pathLst>
                <a:path w="426719" h="170814">
                  <a:moveTo>
                    <a:pt x="341375" y="170688"/>
                  </a:moveTo>
                  <a:lnTo>
                    <a:pt x="0" y="170688"/>
                  </a:lnTo>
                  <a:lnTo>
                    <a:pt x="85343" y="85344"/>
                  </a:lnTo>
                  <a:lnTo>
                    <a:pt x="0" y="0"/>
                  </a:lnTo>
                  <a:lnTo>
                    <a:pt x="341375" y="0"/>
                  </a:lnTo>
                  <a:lnTo>
                    <a:pt x="426719" y="85344"/>
                  </a:lnTo>
                  <a:lnTo>
                    <a:pt x="341375" y="170688"/>
                  </a:lnTo>
                  <a:close/>
                </a:path>
              </a:pathLst>
            </a:custGeom>
            <a:solidFill>
              <a:srgbClr val="0056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755648" y="5654039"/>
              <a:ext cx="426720" cy="170815"/>
            </a:xfrm>
            <a:custGeom>
              <a:avLst/>
              <a:gdLst/>
              <a:ahLst/>
              <a:cxnLst/>
              <a:rect l="l" t="t" r="r" b="b"/>
              <a:pathLst>
                <a:path w="426719" h="170814">
                  <a:moveTo>
                    <a:pt x="0" y="0"/>
                  </a:moveTo>
                  <a:lnTo>
                    <a:pt x="341375" y="0"/>
                  </a:lnTo>
                  <a:lnTo>
                    <a:pt x="426719" y="85344"/>
                  </a:lnTo>
                  <a:lnTo>
                    <a:pt x="341375" y="170688"/>
                  </a:lnTo>
                  <a:lnTo>
                    <a:pt x="0" y="170688"/>
                  </a:lnTo>
                  <a:lnTo>
                    <a:pt x="85343" y="85344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2097024" y="5654039"/>
              <a:ext cx="425450" cy="170815"/>
            </a:xfrm>
            <a:custGeom>
              <a:avLst/>
              <a:gdLst/>
              <a:ahLst/>
              <a:cxnLst/>
              <a:rect l="l" t="t" r="r" b="b"/>
              <a:pathLst>
                <a:path w="425450" h="170814">
                  <a:moveTo>
                    <a:pt x="339851" y="170688"/>
                  </a:moveTo>
                  <a:lnTo>
                    <a:pt x="0" y="170688"/>
                  </a:lnTo>
                  <a:lnTo>
                    <a:pt x="85343" y="85344"/>
                  </a:lnTo>
                  <a:lnTo>
                    <a:pt x="0" y="0"/>
                  </a:lnTo>
                  <a:lnTo>
                    <a:pt x="339851" y="0"/>
                  </a:lnTo>
                  <a:lnTo>
                    <a:pt x="425195" y="85344"/>
                  </a:lnTo>
                  <a:lnTo>
                    <a:pt x="339851" y="170688"/>
                  </a:lnTo>
                  <a:close/>
                </a:path>
              </a:pathLst>
            </a:custGeom>
            <a:solidFill>
              <a:srgbClr val="4285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2097024" y="5654039"/>
              <a:ext cx="425450" cy="170815"/>
            </a:xfrm>
            <a:custGeom>
              <a:avLst/>
              <a:gdLst/>
              <a:ahLst/>
              <a:cxnLst/>
              <a:rect l="l" t="t" r="r" b="b"/>
              <a:pathLst>
                <a:path w="425450" h="170814">
                  <a:moveTo>
                    <a:pt x="0" y="0"/>
                  </a:moveTo>
                  <a:lnTo>
                    <a:pt x="339851" y="0"/>
                  </a:lnTo>
                  <a:lnTo>
                    <a:pt x="425195" y="85344"/>
                  </a:lnTo>
                  <a:lnTo>
                    <a:pt x="339851" y="170688"/>
                  </a:lnTo>
                  <a:lnTo>
                    <a:pt x="0" y="170688"/>
                  </a:lnTo>
                  <a:lnTo>
                    <a:pt x="85343" y="85344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2436875" y="5654039"/>
              <a:ext cx="425450" cy="170815"/>
            </a:xfrm>
            <a:custGeom>
              <a:avLst/>
              <a:gdLst/>
              <a:ahLst/>
              <a:cxnLst/>
              <a:rect l="l" t="t" r="r" b="b"/>
              <a:pathLst>
                <a:path w="425450" h="170814">
                  <a:moveTo>
                    <a:pt x="339851" y="170688"/>
                  </a:moveTo>
                  <a:lnTo>
                    <a:pt x="0" y="170688"/>
                  </a:lnTo>
                  <a:lnTo>
                    <a:pt x="85343" y="85344"/>
                  </a:lnTo>
                  <a:lnTo>
                    <a:pt x="0" y="0"/>
                  </a:lnTo>
                  <a:lnTo>
                    <a:pt x="339851" y="0"/>
                  </a:lnTo>
                  <a:lnTo>
                    <a:pt x="425196" y="85344"/>
                  </a:lnTo>
                  <a:lnTo>
                    <a:pt x="339851" y="170688"/>
                  </a:lnTo>
                  <a:close/>
                </a:path>
              </a:pathLst>
            </a:custGeom>
            <a:solidFill>
              <a:srgbClr val="0056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2436875" y="5654039"/>
              <a:ext cx="425450" cy="170815"/>
            </a:xfrm>
            <a:custGeom>
              <a:avLst/>
              <a:gdLst/>
              <a:ahLst/>
              <a:cxnLst/>
              <a:rect l="l" t="t" r="r" b="b"/>
              <a:pathLst>
                <a:path w="425450" h="170814">
                  <a:moveTo>
                    <a:pt x="0" y="0"/>
                  </a:moveTo>
                  <a:lnTo>
                    <a:pt x="339851" y="0"/>
                  </a:lnTo>
                  <a:lnTo>
                    <a:pt x="425196" y="85344"/>
                  </a:lnTo>
                  <a:lnTo>
                    <a:pt x="339851" y="170688"/>
                  </a:lnTo>
                  <a:lnTo>
                    <a:pt x="0" y="170688"/>
                  </a:lnTo>
                  <a:lnTo>
                    <a:pt x="85343" y="85344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2776727" y="5654039"/>
              <a:ext cx="426720" cy="170815"/>
            </a:xfrm>
            <a:custGeom>
              <a:avLst/>
              <a:gdLst/>
              <a:ahLst/>
              <a:cxnLst/>
              <a:rect l="l" t="t" r="r" b="b"/>
              <a:pathLst>
                <a:path w="426719" h="170814">
                  <a:moveTo>
                    <a:pt x="341375" y="170688"/>
                  </a:moveTo>
                  <a:lnTo>
                    <a:pt x="0" y="170688"/>
                  </a:lnTo>
                  <a:lnTo>
                    <a:pt x="85344" y="85344"/>
                  </a:lnTo>
                  <a:lnTo>
                    <a:pt x="0" y="0"/>
                  </a:lnTo>
                  <a:lnTo>
                    <a:pt x="341375" y="0"/>
                  </a:lnTo>
                  <a:lnTo>
                    <a:pt x="426720" y="85344"/>
                  </a:lnTo>
                  <a:lnTo>
                    <a:pt x="341375" y="170688"/>
                  </a:lnTo>
                  <a:close/>
                </a:path>
              </a:pathLst>
            </a:custGeom>
            <a:solidFill>
              <a:srgbClr val="4285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2776727" y="5654039"/>
              <a:ext cx="426720" cy="170815"/>
            </a:xfrm>
            <a:custGeom>
              <a:avLst/>
              <a:gdLst/>
              <a:ahLst/>
              <a:cxnLst/>
              <a:rect l="l" t="t" r="r" b="b"/>
              <a:pathLst>
                <a:path w="426719" h="170814">
                  <a:moveTo>
                    <a:pt x="0" y="0"/>
                  </a:moveTo>
                  <a:lnTo>
                    <a:pt x="341375" y="0"/>
                  </a:lnTo>
                  <a:lnTo>
                    <a:pt x="426720" y="85344"/>
                  </a:lnTo>
                  <a:lnTo>
                    <a:pt x="341375" y="170688"/>
                  </a:lnTo>
                  <a:lnTo>
                    <a:pt x="0" y="170688"/>
                  </a:lnTo>
                  <a:lnTo>
                    <a:pt x="85344" y="85344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3118103" y="5654039"/>
              <a:ext cx="425450" cy="170815"/>
            </a:xfrm>
            <a:custGeom>
              <a:avLst/>
              <a:gdLst/>
              <a:ahLst/>
              <a:cxnLst/>
              <a:rect l="l" t="t" r="r" b="b"/>
              <a:pathLst>
                <a:path w="425450" h="170814">
                  <a:moveTo>
                    <a:pt x="339852" y="170688"/>
                  </a:moveTo>
                  <a:lnTo>
                    <a:pt x="0" y="170688"/>
                  </a:lnTo>
                  <a:lnTo>
                    <a:pt x="85344" y="85344"/>
                  </a:lnTo>
                  <a:lnTo>
                    <a:pt x="0" y="0"/>
                  </a:lnTo>
                  <a:lnTo>
                    <a:pt x="339852" y="0"/>
                  </a:lnTo>
                  <a:lnTo>
                    <a:pt x="425196" y="85344"/>
                  </a:lnTo>
                  <a:lnTo>
                    <a:pt x="339852" y="170688"/>
                  </a:lnTo>
                  <a:close/>
                </a:path>
              </a:pathLst>
            </a:custGeom>
            <a:solidFill>
              <a:srgbClr val="0056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3118103" y="5654039"/>
              <a:ext cx="425450" cy="170815"/>
            </a:xfrm>
            <a:custGeom>
              <a:avLst/>
              <a:gdLst/>
              <a:ahLst/>
              <a:cxnLst/>
              <a:rect l="l" t="t" r="r" b="b"/>
              <a:pathLst>
                <a:path w="425450" h="170814">
                  <a:moveTo>
                    <a:pt x="0" y="0"/>
                  </a:moveTo>
                  <a:lnTo>
                    <a:pt x="339852" y="0"/>
                  </a:lnTo>
                  <a:lnTo>
                    <a:pt x="425196" y="85344"/>
                  </a:lnTo>
                  <a:lnTo>
                    <a:pt x="339852" y="170688"/>
                  </a:lnTo>
                  <a:lnTo>
                    <a:pt x="0" y="170688"/>
                  </a:lnTo>
                  <a:lnTo>
                    <a:pt x="85344" y="85344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3457956" y="5654039"/>
              <a:ext cx="425450" cy="170815"/>
            </a:xfrm>
            <a:custGeom>
              <a:avLst/>
              <a:gdLst/>
              <a:ahLst/>
              <a:cxnLst/>
              <a:rect l="l" t="t" r="r" b="b"/>
              <a:pathLst>
                <a:path w="425450" h="170814">
                  <a:moveTo>
                    <a:pt x="339851" y="170688"/>
                  </a:moveTo>
                  <a:lnTo>
                    <a:pt x="0" y="170688"/>
                  </a:lnTo>
                  <a:lnTo>
                    <a:pt x="85343" y="85344"/>
                  </a:lnTo>
                  <a:lnTo>
                    <a:pt x="0" y="0"/>
                  </a:lnTo>
                  <a:lnTo>
                    <a:pt x="339851" y="0"/>
                  </a:lnTo>
                  <a:lnTo>
                    <a:pt x="425195" y="85344"/>
                  </a:lnTo>
                  <a:lnTo>
                    <a:pt x="339851" y="170688"/>
                  </a:lnTo>
                  <a:close/>
                </a:path>
              </a:pathLst>
            </a:custGeom>
            <a:solidFill>
              <a:srgbClr val="4285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3457956" y="5654039"/>
              <a:ext cx="425450" cy="170815"/>
            </a:xfrm>
            <a:custGeom>
              <a:avLst/>
              <a:gdLst/>
              <a:ahLst/>
              <a:cxnLst/>
              <a:rect l="l" t="t" r="r" b="b"/>
              <a:pathLst>
                <a:path w="425450" h="170814">
                  <a:moveTo>
                    <a:pt x="0" y="0"/>
                  </a:moveTo>
                  <a:lnTo>
                    <a:pt x="339851" y="0"/>
                  </a:lnTo>
                  <a:lnTo>
                    <a:pt x="425195" y="85344"/>
                  </a:lnTo>
                  <a:lnTo>
                    <a:pt x="339851" y="170688"/>
                  </a:lnTo>
                  <a:lnTo>
                    <a:pt x="0" y="170688"/>
                  </a:lnTo>
                  <a:lnTo>
                    <a:pt x="85343" y="85344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3797808" y="5654039"/>
              <a:ext cx="426720" cy="170815"/>
            </a:xfrm>
            <a:custGeom>
              <a:avLst/>
              <a:gdLst/>
              <a:ahLst/>
              <a:cxnLst/>
              <a:rect l="l" t="t" r="r" b="b"/>
              <a:pathLst>
                <a:path w="426720" h="170814">
                  <a:moveTo>
                    <a:pt x="341375" y="170688"/>
                  </a:moveTo>
                  <a:lnTo>
                    <a:pt x="0" y="170688"/>
                  </a:lnTo>
                  <a:lnTo>
                    <a:pt x="85343" y="85344"/>
                  </a:lnTo>
                  <a:lnTo>
                    <a:pt x="0" y="0"/>
                  </a:lnTo>
                  <a:lnTo>
                    <a:pt x="341375" y="0"/>
                  </a:lnTo>
                  <a:lnTo>
                    <a:pt x="426719" y="85344"/>
                  </a:lnTo>
                  <a:lnTo>
                    <a:pt x="341375" y="170688"/>
                  </a:lnTo>
                  <a:close/>
                </a:path>
              </a:pathLst>
            </a:custGeom>
            <a:solidFill>
              <a:srgbClr val="0056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3797808" y="5654039"/>
              <a:ext cx="426720" cy="170815"/>
            </a:xfrm>
            <a:custGeom>
              <a:avLst/>
              <a:gdLst/>
              <a:ahLst/>
              <a:cxnLst/>
              <a:rect l="l" t="t" r="r" b="b"/>
              <a:pathLst>
                <a:path w="426720" h="170814">
                  <a:moveTo>
                    <a:pt x="0" y="0"/>
                  </a:moveTo>
                  <a:lnTo>
                    <a:pt x="341375" y="0"/>
                  </a:lnTo>
                  <a:lnTo>
                    <a:pt x="426719" y="85344"/>
                  </a:lnTo>
                  <a:lnTo>
                    <a:pt x="341375" y="170688"/>
                  </a:lnTo>
                  <a:lnTo>
                    <a:pt x="0" y="170688"/>
                  </a:lnTo>
                  <a:lnTo>
                    <a:pt x="85343" y="85344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4139183" y="5654039"/>
              <a:ext cx="425450" cy="170815"/>
            </a:xfrm>
            <a:custGeom>
              <a:avLst/>
              <a:gdLst/>
              <a:ahLst/>
              <a:cxnLst/>
              <a:rect l="l" t="t" r="r" b="b"/>
              <a:pathLst>
                <a:path w="425450" h="170814">
                  <a:moveTo>
                    <a:pt x="339851" y="170688"/>
                  </a:moveTo>
                  <a:lnTo>
                    <a:pt x="0" y="170688"/>
                  </a:lnTo>
                  <a:lnTo>
                    <a:pt x="85343" y="85344"/>
                  </a:lnTo>
                  <a:lnTo>
                    <a:pt x="0" y="0"/>
                  </a:lnTo>
                  <a:lnTo>
                    <a:pt x="339851" y="0"/>
                  </a:lnTo>
                  <a:lnTo>
                    <a:pt x="425196" y="85344"/>
                  </a:lnTo>
                  <a:lnTo>
                    <a:pt x="339851" y="170688"/>
                  </a:lnTo>
                  <a:close/>
                </a:path>
              </a:pathLst>
            </a:custGeom>
            <a:solidFill>
              <a:srgbClr val="4285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4139183" y="5654039"/>
              <a:ext cx="425450" cy="170815"/>
            </a:xfrm>
            <a:custGeom>
              <a:avLst/>
              <a:gdLst/>
              <a:ahLst/>
              <a:cxnLst/>
              <a:rect l="l" t="t" r="r" b="b"/>
              <a:pathLst>
                <a:path w="425450" h="170814">
                  <a:moveTo>
                    <a:pt x="0" y="0"/>
                  </a:moveTo>
                  <a:lnTo>
                    <a:pt x="339851" y="0"/>
                  </a:lnTo>
                  <a:lnTo>
                    <a:pt x="425196" y="85344"/>
                  </a:lnTo>
                  <a:lnTo>
                    <a:pt x="339851" y="170688"/>
                  </a:lnTo>
                  <a:lnTo>
                    <a:pt x="0" y="170688"/>
                  </a:lnTo>
                  <a:lnTo>
                    <a:pt x="85343" y="85344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4479036" y="5654039"/>
              <a:ext cx="425450" cy="170815"/>
            </a:xfrm>
            <a:custGeom>
              <a:avLst/>
              <a:gdLst/>
              <a:ahLst/>
              <a:cxnLst/>
              <a:rect l="l" t="t" r="r" b="b"/>
              <a:pathLst>
                <a:path w="425450" h="170814">
                  <a:moveTo>
                    <a:pt x="341375" y="170688"/>
                  </a:moveTo>
                  <a:lnTo>
                    <a:pt x="0" y="170688"/>
                  </a:lnTo>
                  <a:lnTo>
                    <a:pt x="85344" y="85344"/>
                  </a:lnTo>
                  <a:lnTo>
                    <a:pt x="0" y="0"/>
                  </a:lnTo>
                  <a:lnTo>
                    <a:pt x="341375" y="0"/>
                  </a:lnTo>
                  <a:lnTo>
                    <a:pt x="425196" y="85344"/>
                  </a:lnTo>
                  <a:lnTo>
                    <a:pt x="341375" y="170688"/>
                  </a:lnTo>
                  <a:close/>
                </a:path>
              </a:pathLst>
            </a:custGeom>
            <a:solidFill>
              <a:srgbClr val="0056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4479036" y="5654039"/>
              <a:ext cx="425450" cy="170815"/>
            </a:xfrm>
            <a:custGeom>
              <a:avLst/>
              <a:gdLst/>
              <a:ahLst/>
              <a:cxnLst/>
              <a:rect l="l" t="t" r="r" b="b"/>
              <a:pathLst>
                <a:path w="425450" h="170814">
                  <a:moveTo>
                    <a:pt x="0" y="0"/>
                  </a:moveTo>
                  <a:lnTo>
                    <a:pt x="341375" y="0"/>
                  </a:lnTo>
                  <a:lnTo>
                    <a:pt x="425196" y="85344"/>
                  </a:lnTo>
                  <a:lnTo>
                    <a:pt x="341375" y="170688"/>
                  </a:lnTo>
                  <a:lnTo>
                    <a:pt x="0" y="170688"/>
                  </a:lnTo>
                  <a:lnTo>
                    <a:pt x="85344" y="85344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4820412" y="5654039"/>
              <a:ext cx="425450" cy="170815"/>
            </a:xfrm>
            <a:custGeom>
              <a:avLst/>
              <a:gdLst/>
              <a:ahLst/>
              <a:cxnLst/>
              <a:rect l="l" t="t" r="r" b="b"/>
              <a:pathLst>
                <a:path w="425450" h="170814">
                  <a:moveTo>
                    <a:pt x="339852" y="170688"/>
                  </a:moveTo>
                  <a:lnTo>
                    <a:pt x="0" y="170688"/>
                  </a:lnTo>
                  <a:lnTo>
                    <a:pt x="83820" y="85344"/>
                  </a:lnTo>
                  <a:lnTo>
                    <a:pt x="0" y="0"/>
                  </a:lnTo>
                  <a:lnTo>
                    <a:pt x="339852" y="0"/>
                  </a:lnTo>
                  <a:lnTo>
                    <a:pt x="425195" y="85344"/>
                  </a:lnTo>
                  <a:lnTo>
                    <a:pt x="339852" y="170688"/>
                  </a:lnTo>
                  <a:close/>
                </a:path>
              </a:pathLst>
            </a:custGeom>
            <a:solidFill>
              <a:srgbClr val="4285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4820412" y="5654039"/>
              <a:ext cx="425450" cy="170815"/>
            </a:xfrm>
            <a:custGeom>
              <a:avLst/>
              <a:gdLst/>
              <a:ahLst/>
              <a:cxnLst/>
              <a:rect l="l" t="t" r="r" b="b"/>
              <a:pathLst>
                <a:path w="425450" h="170814">
                  <a:moveTo>
                    <a:pt x="0" y="0"/>
                  </a:moveTo>
                  <a:lnTo>
                    <a:pt x="339852" y="0"/>
                  </a:lnTo>
                  <a:lnTo>
                    <a:pt x="425195" y="85344"/>
                  </a:lnTo>
                  <a:lnTo>
                    <a:pt x="339852" y="170688"/>
                  </a:lnTo>
                  <a:lnTo>
                    <a:pt x="0" y="170688"/>
                  </a:lnTo>
                  <a:lnTo>
                    <a:pt x="83820" y="85344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5160264" y="5654039"/>
              <a:ext cx="425450" cy="170815"/>
            </a:xfrm>
            <a:custGeom>
              <a:avLst/>
              <a:gdLst/>
              <a:ahLst/>
              <a:cxnLst/>
              <a:rect l="l" t="t" r="r" b="b"/>
              <a:pathLst>
                <a:path w="425450" h="170814">
                  <a:moveTo>
                    <a:pt x="339851" y="170688"/>
                  </a:moveTo>
                  <a:lnTo>
                    <a:pt x="0" y="170688"/>
                  </a:lnTo>
                  <a:lnTo>
                    <a:pt x="85343" y="85344"/>
                  </a:lnTo>
                  <a:lnTo>
                    <a:pt x="0" y="0"/>
                  </a:lnTo>
                  <a:lnTo>
                    <a:pt x="339851" y="0"/>
                  </a:lnTo>
                  <a:lnTo>
                    <a:pt x="425196" y="85344"/>
                  </a:lnTo>
                  <a:lnTo>
                    <a:pt x="339851" y="170688"/>
                  </a:lnTo>
                  <a:close/>
                </a:path>
              </a:pathLst>
            </a:custGeom>
            <a:solidFill>
              <a:srgbClr val="0056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5160264" y="5654039"/>
              <a:ext cx="425450" cy="170815"/>
            </a:xfrm>
            <a:custGeom>
              <a:avLst/>
              <a:gdLst/>
              <a:ahLst/>
              <a:cxnLst/>
              <a:rect l="l" t="t" r="r" b="b"/>
              <a:pathLst>
                <a:path w="425450" h="170814">
                  <a:moveTo>
                    <a:pt x="0" y="0"/>
                  </a:moveTo>
                  <a:lnTo>
                    <a:pt x="339851" y="0"/>
                  </a:lnTo>
                  <a:lnTo>
                    <a:pt x="425196" y="85344"/>
                  </a:lnTo>
                  <a:lnTo>
                    <a:pt x="339851" y="170688"/>
                  </a:lnTo>
                  <a:lnTo>
                    <a:pt x="0" y="170688"/>
                  </a:lnTo>
                  <a:lnTo>
                    <a:pt x="85343" y="85344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5500115" y="5654039"/>
              <a:ext cx="425450" cy="170815"/>
            </a:xfrm>
            <a:custGeom>
              <a:avLst/>
              <a:gdLst/>
              <a:ahLst/>
              <a:cxnLst/>
              <a:rect l="l" t="t" r="r" b="b"/>
              <a:pathLst>
                <a:path w="425450" h="170814">
                  <a:moveTo>
                    <a:pt x="341376" y="170688"/>
                  </a:moveTo>
                  <a:lnTo>
                    <a:pt x="0" y="170688"/>
                  </a:lnTo>
                  <a:lnTo>
                    <a:pt x="85344" y="85344"/>
                  </a:lnTo>
                  <a:lnTo>
                    <a:pt x="0" y="0"/>
                  </a:lnTo>
                  <a:lnTo>
                    <a:pt x="341376" y="0"/>
                  </a:lnTo>
                  <a:lnTo>
                    <a:pt x="425196" y="85344"/>
                  </a:lnTo>
                  <a:lnTo>
                    <a:pt x="341376" y="170688"/>
                  </a:lnTo>
                  <a:close/>
                </a:path>
              </a:pathLst>
            </a:custGeom>
            <a:solidFill>
              <a:srgbClr val="4285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5500115" y="5654039"/>
              <a:ext cx="425450" cy="170815"/>
            </a:xfrm>
            <a:custGeom>
              <a:avLst/>
              <a:gdLst/>
              <a:ahLst/>
              <a:cxnLst/>
              <a:rect l="l" t="t" r="r" b="b"/>
              <a:pathLst>
                <a:path w="425450" h="170814">
                  <a:moveTo>
                    <a:pt x="0" y="0"/>
                  </a:moveTo>
                  <a:lnTo>
                    <a:pt x="341376" y="0"/>
                  </a:lnTo>
                  <a:lnTo>
                    <a:pt x="425196" y="85344"/>
                  </a:lnTo>
                  <a:lnTo>
                    <a:pt x="341376" y="170688"/>
                  </a:lnTo>
                  <a:lnTo>
                    <a:pt x="0" y="170688"/>
                  </a:lnTo>
                  <a:lnTo>
                    <a:pt x="85344" y="85344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5841492" y="5654039"/>
              <a:ext cx="425450" cy="170815"/>
            </a:xfrm>
            <a:custGeom>
              <a:avLst/>
              <a:gdLst/>
              <a:ahLst/>
              <a:cxnLst/>
              <a:rect l="l" t="t" r="r" b="b"/>
              <a:pathLst>
                <a:path w="425450" h="170814">
                  <a:moveTo>
                    <a:pt x="339851" y="170688"/>
                  </a:moveTo>
                  <a:lnTo>
                    <a:pt x="0" y="170688"/>
                  </a:lnTo>
                  <a:lnTo>
                    <a:pt x="83819" y="85344"/>
                  </a:lnTo>
                  <a:lnTo>
                    <a:pt x="0" y="0"/>
                  </a:lnTo>
                  <a:lnTo>
                    <a:pt x="339851" y="0"/>
                  </a:lnTo>
                  <a:lnTo>
                    <a:pt x="425195" y="85344"/>
                  </a:lnTo>
                  <a:lnTo>
                    <a:pt x="339851" y="170688"/>
                  </a:lnTo>
                  <a:close/>
                </a:path>
              </a:pathLst>
            </a:custGeom>
            <a:solidFill>
              <a:srgbClr val="0056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5841492" y="5654039"/>
              <a:ext cx="425450" cy="170815"/>
            </a:xfrm>
            <a:custGeom>
              <a:avLst/>
              <a:gdLst/>
              <a:ahLst/>
              <a:cxnLst/>
              <a:rect l="l" t="t" r="r" b="b"/>
              <a:pathLst>
                <a:path w="425450" h="170814">
                  <a:moveTo>
                    <a:pt x="0" y="0"/>
                  </a:moveTo>
                  <a:lnTo>
                    <a:pt x="339851" y="0"/>
                  </a:lnTo>
                  <a:lnTo>
                    <a:pt x="425195" y="85344"/>
                  </a:lnTo>
                  <a:lnTo>
                    <a:pt x="339851" y="170688"/>
                  </a:lnTo>
                  <a:lnTo>
                    <a:pt x="0" y="170688"/>
                  </a:lnTo>
                  <a:lnTo>
                    <a:pt x="83819" y="85344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6181344" y="5654039"/>
              <a:ext cx="425450" cy="170815"/>
            </a:xfrm>
            <a:custGeom>
              <a:avLst/>
              <a:gdLst/>
              <a:ahLst/>
              <a:cxnLst/>
              <a:rect l="l" t="t" r="r" b="b"/>
              <a:pathLst>
                <a:path w="425450" h="170814">
                  <a:moveTo>
                    <a:pt x="339851" y="170688"/>
                  </a:moveTo>
                  <a:lnTo>
                    <a:pt x="0" y="170688"/>
                  </a:lnTo>
                  <a:lnTo>
                    <a:pt x="85343" y="85344"/>
                  </a:lnTo>
                  <a:lnTo>
                    <a:pt x="0" y="0"/>
                  </a:lnTo>
                  <a:lnTo>
                    <a:pt x="339851" y="0"/>
                  </a:lnTo>
                  <a:lnTo>
                    <a:pt x="425195" y="85344"/>
                  </a:lnTo>
                  <a:lnTo>
                    <a:pt x="339851" y="170688"/>
                  </a:lnTo>
                  <a:close/>
                </a:path>
              </a:pathLst>
            </a:custGeom>
            <a:solidFill>
              <a:srgbClr val="4285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6181344" y="5654039"/>
              <a:ext cx="425450" cy="170815"/>
            </a:xfrm>
            <a:custGeom>
              <a:avLst/>
              <a:gdLst/>
              <a:ahLst/>
              <a:cxnLst/>
              <a:rect l="l" t="t" r="r" b="b"/>
              <a:pathLst>
                <a:path w="425450" h="170814">
                  <a:moveTo>
                    <a:pt x="0" y="0"/>
                  </a:moveTo>
                  <a:lnTo>
                    <a:pt x="339851" y="0"/>
                  </a:lnTo>
                  <a:lnTo>
                    <a:pt x="425195" y="85344"/>
                  </a:lnTo>
                  <a:lnTo>
                    <a:pt x="339851" y="170688"/>
                  </a:lnTo>
                  <a:lnTo>
                    <a:pt x="0" y="170688"/>
                  </a:lnTo>
                  <a:lnTo>
                    <a:pt x="85343" y="85344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6521196" y="5654039"/>
              <a:ext cx="425450" cy="170815"/>
            </a:xfrm>
            <a:custGeom>
              <a:avLst/>
              <a:gdLst/>
              <a:ahLst/>
              <a:cxnLst/>
              <a:rect l="l" t="t" r="r" b="b"/>
              <a:pathLst>
                <a:path w="425450" h="170814">
                  <a:moveTo>
                    <a:pt x="341375" y="170688"/>
                  </a:moveTo>
                  <a:lnTo>
                    <a:pt x="0" y="170688"/>
                  </a:lnTo>
                  <a:lnTo>
                    <a:pt x="85343" y="85344"/>
                  </a:lnTo>
                  <a:lnTo>
                    <a:pt x="0" y="0"/>
                  </a:lnTo>
                  <a:lnTo>
                    <a:pt x="341375" y="0"/>
                  </a:lnTo>
                  <a:lnTo>
                    <a:pt x="425196" y="85344"/>
                  </a:lnTo>
                  <a:lnTo>
                    <a:pt x="341375" y="170688"/>
                  </a:lnTo>
                  <a:close/>
                </a:path>
              </a:pathLst>
            </a:custGeom>
            <a:solidFill>
              <a:srgbClr val="0056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6521196" y="5654039"/>
              <a:ext cx="425450" cy="170815"/>
            </a:xfrm>
            <a:custGeom>
              <a:avLst/>
              <a:gdLst/>
              <a:ahLst/>
              <a:cxnLst/>
              <a:rect l="l" t="t" r="r" b="b"/>
              <a:pathLst>
                <a:path w="425450" h="170814">
                  <a:moveTo>
                    <a:pt x="0" y="0"/>
                  </a:moveTo>
                  <a:lnTo>
                    <a:pt x="341375" y="0"/>
                  </a:lnTo>
                  <a:lnTo>
                    <a:pt x="425196" y="85344"/>
                  </a:lnTo>
                  <a:lnTo>
                    <a:pt x="341375" y="170688"/>
                  </a:lnTo>
                  <a:lnTo>
                    <a:pt x="0" y="170688"/>
                  </a:lnTo>
                  <a:lnTo>
                    <a:pt x="85343" y="85344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6862571" y="5654039"/>
              <a:ext cx="425450" cy="170815"/>
            </a:xfrm>
            <a:custGeom>
              <a:avLst/>
              <a:gdLst/>
              <a:ahLst/>
              <a:cxnLst/>
              <a:rect l="l" t="t" r="r" b="b"/>
              <a:pathLst>
                <a:path w="425450" h="170814">
                  <a:moveTo>
                    <a:pt x="339851" y="170688"/>
                  </a:moveTo>
                  <a:lnTo>
                    <a:pt x="0" y="170688"/>
                  </a:lnTo>
                  <a:lnTo>
                    <a:pt x="83820" y="85344"/>
                  </a:lnTo>
                  <a:lnTo>
                    <a:pt x="0" y="0"/>
                  </a:lnTo>
                  <a:lnTo>
                    <a:pt x="339851" y="0"/>
                  </a:lnTo>
                  <a:lnTo>
                    <a:pt x="425196" y="85344"/>
                  </a:lnTo>
                  <a:lnTo>
                    <a:pt x="339851" y="170688"/>
                  </a:lnTo>
                  <a:close/>
                </a:path>
              </a:pathLst>
            </a:custGeom>
            <a:solidFill>
              <a:srgbClr val="4285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6862571" y="5654039"/>
              <a:ext cx="425450" cy="170815"/>
            </a:xfrm>
            <a:custGeom>
              <a:avLst/>
              <a:gdLst/>
              <a:ahLst/>
              <a:cxnLst/>
              <a:rect l="l" t="t" r="r" b="b"/>
              <a:pathLst>
                <a:path w="425450" h="170814">
                  <a:moveTo>
                    <a:pt x="0" y="0"/>
                  </a:moveTo>
                  <a:lnTo>
                    <a:pt x="339851" y="0"/>
                  </a:lnTo>
                  <a:lnTo>
                    <a:pt x="425196" y="85344"/>
                  </a:lnTo>
                  <a:lnTo>
                    <a:pt x="339851" y="170688"/>
                  </a:lnTo>
                  <a:lnTo>
                    <a:pt x="0" y="170688"/>
                  </a:lnTo>
                  <a:lnTo>
                    <a:pt x="83820" y="85344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7202423" y="5654039"/>
              <a:ext cx="425450" cy="170815"/>
            </a:xfrm>
            <a:custGeom>
              <a:avLst/>
              <a:gdLst/>
              <a:ahLst/>
              <a:cxnLst/>
              <a:rect l="l" t="t" r="r" b="b"/>
              <a:pathLst>
                <a:path w="425450" h="170814">
                  <a:moveTo>
                    <a:pt x="339852" y="170688"/>
                  </a:moveTo>
                  <a:lnTo>
                    <a:pt x="0" y="170688"/>
                  </a:lnTo>
                  <a:lnTo>
                    <a:pt x="85344" y="85344"/>
                  </a:lnTo>
                  <a:lnTo>
                    <a:pt x="0" y="0"/>
                  </a:lnTo>
                  <a:lnTo>
                    <a:pt x="339852" y="0"/>
                  </a:lnTo>
                  <a:lnTo>
                    <a:pt x="425196" y="85344"/>
                  </a:lnTo>
                  <a:lnTo>
                    <a:pt x="339852" y="170688"/>
                  </a:lnTo>
                  <a:close/>
                </a:path>
              </a:pathLst>
            </a:custGeom>
            <a:solidFill>
              <a:srgbClr val="0056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7202423" y="5654039"/>
              <a:ext cx="425450" cy="170815"/>
            </a:xfrm>
            <a:custGeom>
              <a:avLst/>
              <a:gdLst/>
              <a:ahLst/>
              <a:cxnLst/>
              <a:rect l="l" t="t" r="r" b="b"/>
              <a:pathLst>
                <a:path w="425450" h="170814">
                  <a:moveTo>
                    <a:pt x="0" y="0"/>
                  </a:moveTo>
                  <a:lnTo>
                    <a:pt x="339852" y="0"/>
                  </a:lnTo>
                  <a:lnTo>
                    <a:pt x="425196" y="85344"/>
                  </a:lnTo>
                  <a:lnTo>
                    <a:pt x="339852" y="170688"/>
                  </a:lnTo>
                  <a:lnTo>
                    <a:pt x="0" y="170688"/>
                  </a:lnTo>
                  <a:lnTo>
                    <a:pt x="85344" y="85344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7542276" y="5654039"/>
              <a:ext cx="425450" cy="170815"/>
            </a:xfrm>
            <a:custGeom>
              <a:avLst/>
              <a:gdLst/>
              <a:ahLst/>
              <a:cxnLst/>
              <a:rect l="l" t="t" r="r" b="b"/>
              <a:pathLst>
                <a:path w="425450" h="170814">
                  <a:moveTo>
                    <a:pt x="341375" y="170688"/>
                  </a:moveTo>
                  <a:lnTo>
                    <a:pt x="0" y="170688"/>
                  </a:lnTo>
                  <a:lnTo>
                    <a:pt x="85343" y="85344"/>
                  </a:lnTo>
                  <a:lnTo>
                    <a:pt x="0" y="0"/>
                  </a:lnTo>
                  <a:lnTo>
                    <a:pt x="341375" y="0"/>
                  </a:lnTo>
                  <a:lnTo>
                    <a:pt x="425195" y="85344"/>
                  </a:lnTo>
                  <a:lnTo>
                    <a:pt x="341375" y="170688"/>
                  </a:lnTo>
                  <a:close/>
                </a:path>
              </a:pathLst>
            </a:custGeom>
            <a:solidFill>
              <a:srgbClr val="4285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7542276" y="5654039"/>
              <a:ext cx="425450" cy="170815"/>
            </a:xfrm>
            <a:custGeom>
              <a:avLst/>
              <a:gdLst/>
              <a:ahLst/>
              <a:cxnLst/>
              <a:rect l="l" t="t" r="r" b="b"/>
              <a:pathLst>
                <a:path w="425450" h="170814">
                  <a:moveTo>
                    <a:pt x="0" y="0"/>
                  </a:moveTo>
                  <a:lnTo>
                    <a:pt x="341375" y="0"/>
                  </a:lnTo>
                  <a:lnTo>
                    <a:pt x="425195" y="85344"/>
                  </a:lnTo>
                  <a:lnTo>
                    <a:pt x="341375" y="170688"/>
                  </a:lnTo>
                  <a:lnTo>
                    <a:pt x="0" y="170688"/>
                  </a:lnTo>
                  <a:lnTo>
                    <a:pt x="85343" y="85344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7883651" y="5654039"/>
              <a:ext cx="425450" cy="170815"/>
            </a:xfrm>
            <a:custGeom>
              <a:avLst/>
              <a:gdLst/>
              <a:ahLst/>
              <a:cxnLst/>
              <a:rect l="l" t="t" r="r" b="b"/>
              <a:pathLst>
                <a:path w="425450" h="170814">
                  <a:moveTo>
                    <a:pt x="339851" y="170688"/>
                  </a:moveTo>
                  <a:lnTo>
                    <a:pt x="0" y="170688"/>
                  </a:lnTo>
                  <a:lnTo>
                    <a:pt x="83819" y="85344"/>
                  </a:lnTo>
                  <a:lnTo>
                    <a:pt x="0" y="0"/>
                  </a:lnTo>
                  <a:lnTo>
                    <a:pt x="339851" y="0"/>
                  </a:lnTo>
                  <a:lnTo>
                    <a:pt x="425196" y="85344"/>
                  </a:lnTo>
                  <a:lnTo>
                    <a:pt x="339851" y="170688"/>
                  </a:lnTo>
                  <a:close/>
                </a:path>
              </a:pathLst>
            </a:custGeom>
            <a:solidFill>
              <a:srgbClr val="0056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7883651" y="5654039"/>
              <a:ext cx="425450" cy="170815"/>
            </a:xfrm>
            <a:custGeom>
              <a:avLst/>
              <a:gdLst/>
              <a:ahLst/>
              <a:cxnLst/>
              <a:rect l="l" t="t" r="r" b="b"/>
              <a:pathLst>
                <a:path w="425450" h="170814">
                  <a:moveTo>
                    <a:pt x="0" y="0"/>
                  </a:moveTo>
                  <a:lnTo>
                    <a:pt x="339851" y="0"/>
                  </a:lnTo>
                  <a:lnTo>
                    <a:pt x="425196" y="85344"/>
                  </a:lnTo>
                  <a:lnTo>
                    <a:pt x="339851" y="170688"/>
                  </a:lnTo>
                  <a:lnTo>
                    <a:pt x="0" y="170688"/>
                  </a:lnTo>
                  <a:lnTo>
                    <a:pt x="83819" y="85344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8223503" y="5654039"/>
              <a:ext cx="425450" cy="170815"/>
            </a:xfrm>
            <a:custGeom>
              <a:avLst/>
              <a:gdLst/>
              <a:ahLst/>
              <a:cxnLst/>
              <a:rect l="l" t="t" r="r" b="b"/>
              <a:pathLst>
                <a:path w="425450" h="170814">
                  <a:moveTo>
                    <a:pt x="339851" y="170688"/>
                  </a:moveTo>
                  <a:lnTo>
                    <a:pt x="0" y="170688"/>
                  </a:lnTo>
                  <a:lnTo>
                    <a:pt x="85344" y="85344"/>
                  </a:lnTo>
                  <a:lnTo>
                    <a:pt x="0" y="0"/>
                  </a:lnTo>
                  <a:lnTo>
                    <a:pt x="339851" y="0"/>
                  </a:lnTo>
                  <a:lnTo>
                    <a:pt x="425196" y="85344"/>
                  </a:lnTo>
                  <a:lnTo>
                    <a:pt x="339851" y="170688"/>
                  </a:lnTo>
                  <a:close/>
                </a:path>
              </a:pathLst>
            </a:custGeom>
            <a:solidFill>
              <a:srgbClr val="4285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8223503" y="5654039"/>
              <a:ext cx="425450" cy="170815"/>
            </a:xfrm>
            <a:custGeom>
              <a:avLst/>
              <a:gdLst/>
              <a:ahLst/>
              <a:cxnLst/>
              <a:rect l="l" t="t" r="r" b="b"/>
              <a:pathLst>
                <a:path w="425450" h="170814">
                  <a:moveTo>
                    <a:pt x="0" y="0"/>
                  </a:moveTo>
                  <a:lnTo>
                    <a:pt x="339851" y="0"/>
                  </a:lnTo>
                  <a:lnTo>
                    <a:pt x="425196" y="85344"/>
                  </a:lnTo>
                  <a:lnTo>
                    <a:pt x="339851" y="170688"/>
                  </a:lnTo>
                  <a:lnTo>
                    <a:pt x="0" y="170688"/>
                  </a:lnTo>
                  <a:lnTo>
                    <a:pt x="85344" y="85344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8563356" y="5654039"/>
              <a:ext cx="426720" cy="170815"/>
            </a:xfrm>
            <a:custGeom>
              <a:avLst/>
              <a:gdLst/>
              <a:ahLst/>
              <a:cxnLst/>
              <a:rect l="l" t="t" r="r" b="b"/>
              <a:pathLst>
                <a:path w="426720" h="170814">
                  <a:moveTo>
                    <a:pt x="341376" y="170688"/>
                  </a:moveTo>
                  <a:lnTo>
                    <a:pt x="0" y="170688"/>
                  </a:lnTo>
                  <a:lnTo>
                    <a:pt x="85344" y="85344"/>
                  </a:lnTo>
                  <a:lnTo>
                    <a:pt x="0" y="0"/>
                  </a:lnTo>
                  <a:lnTo>
                    <a:pt x="341376" y="0"/>
                  </a:lnTo>
                  <a:lnTo>
                    <a:pt x="426720" y="85344"/>
                  </a:lnTo>
                  <a:lnTo>
                    <a:pt x="341376" y="170688"/>
                  </a:lnTo>
                  <a:close/>
                </a:path>
              </a:pathLst>
            </a:custGeom>
            <a:solidFill>
              <a:srgbClr val="0056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8563356" y="5654039"/>
              <a:ext cx="426720" cy="170815"/>
            </a:xfrm>
            <a:custGeom>
              <a:avLst/>
              <a:gdLst/>
              <a:ahLst/>
              <a:cxnLst/>
              <a:rect l="l" t="t" r="r" b="b"/>
              <a:pathLst>
                <a:path w="426720" h="170814">
                  <a:moveTo>
                    <a:pt x="0" y="0"/>
                  </a:moveTo>
                  <a:lnTo>
                    <a:pt x="341376" y="0"/>
                  </a:lnTo>
                  <a:lnTo>
                    <a:pt x="426720" y="85344"/>
                  </a:lnTo>
                  <a:lnTo>
                    <a:pt x="341376" y="170688"/>
                  </a:lnTo>
                  <a:lnTo>
                    <a:pt x="0" y="170688"/>
                  </a:lnTo>
                  <a:lnTo>
                    <a:pt x="85344" y="85344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8904732" y="5654039"/>
              <a:ext cx="425450" cy="170815"/>
            </a:xfrm>
            <a:custGeom>
              <a:avLst/>
              <a:gdLst/>
              <a:ahLst/>
              <a:cxnLst/>
              <a:rect l="l" t="t" r="r" b="b"/>
              <a:pathLst>
                <a:path w="425450" h="170814">
                  <a:moveTo>
                    <a:pt x="339851" y="170688"/>
                  </a:moveTo>
                  <a:lnTo>
                    <a:pt x="0" y="170688"/>
                  </a:lnTo>
                  <a:lnTo>
                    <a:pt x="85344" y="85344"/>
                  </a:lnTo>
                  <a:lnTo>
                    <a:pt x="0" y="0"/>
                  </a:lnTo>
                  <a:lnTo>
                    <a:pt x="339851" y="0"/>
                  </a:lnTo>
                  <a:lnTo>
                    <a:pt x="425196" y="85344"/>
                  </a:lnTo>
                  <a:lnTo>
                    <a:pt x="339851" y="170688"/>
                  </a:lnTo>
                  <a:close/>
                </a:path>
              </a:pathLst>
            </a:custGeom>
            <a:solidFill>
              <a:srgbClr val="4285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8904732" y="5654039"/>
              <a:ext cx="425450" cy="170815"/>
            </a:xfrm>
            <a:custGeom>
              <a:avLst/>
              <a:gdLst/>
              <a:ahLst/>
              <a:cxnLst/>
              <a:rect l="l" t="t" r="r" b="b"/>
              <a:pathLst>
                <a:path w="425450" h="170814">
                  <a:moveTo>
                    <a:pt x="0" y="0"/>
                  </a:moveTo>
                  <a:lnTo>
                    <a:pt x="339851" y="0"/>
                  </a:lnTo>
                  <a:lnTo>
                    <a:pt x="425196" y="85344"/>
                  </a:lnTo>
                  <a:lnTo>
                    <a:pt x="339851" y="170688"/>
                  </a:lnTo>
                  <a:lnTo>
                    <a:pt x="0" y="170688"/>
                  </a:lnTo>
                  <a:lnTo>
                    <a:pt x="85344" y="85344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9244584" y="5654039"/>
              <a:ext cx="425450" cy="170815"/>
            </a:xfrm>
            <a:custGeom>
              <a:avLst/>
              <a:gdLst/>
              <a:ahLst/>
              <a:cxnLst/>
              <a:rect l="l" t="t" r="r" b="b"/>
              <a:pathLst>
                <a:path w="425450" h="170814">
                  <a:moveTo>
                    <a:pt x="339851" y="170688"/>
                  </a:moveTo>
                  <a:lnTo>
                    <a:pt x="0" y="170688"/>
                  </a:lnTo>
                  <a:lnTo>
                    <a:pt x="85344" y="85344"/>
                  </a:lnTo>
                  <a:lnTo>
                    <a:pt x="0" y="0"/>
                  </a:lnTo>
                  <a:lnTo>
                    <a:pt x="339851" y="0"/>
                  </a:lnTo>
                  <a:lnTo>
                    <a:pt x="425196" y="85344"/>
                  </a:lnTo>
                  <a:lnTo>
                    <a:pt x="339851" y="170688"/>
                  </a:lnTo>
                  <a:close/>
                </a:path>
              </a:pathLst>
            </a:custGeom>
            <a:solidFill>
              <a:srgbClr val="0056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9244584" y="5654039"/>
              <a:ext cx="425450" cy="170815"/>
            </a:xfrm>
            <a:custGeom>
              <a:avLst/>
              <a:gdLst/>
              <a:ahLst/>
              <a:cxnLst/>
              <a:rect l="l" t="t" r="r" b="b"/>
              <a:pathLst>
                <a:path w="425450" h="170814">
                  <a:moveTo>
                    <a:pt x="0" y="0"/>
                  </a:moveTo>
                  <a:lnTo>
                    <a:pt x="339851" y="0"/>
                  </a:lnTo>
                  <a:lnTo>
                    <a:pt x="425196" y="85344"/>
                  </a:lnTo>
                  <a:lnTo>
                    <a:pt x="339851" y="170688"/>
                  </a:lnTo>
                  <a:lnTo>
                    <a:pt x="0" y="170688"/>
                  </a:lnTo>
                  <a:lnTo>
                    <a:pt x="85344" y="85344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9" name="object 59" descr=""/>
          <p:cNvSpPr txBox="1"/>
          <p:nvPr/>
        </p:nvSpPr>
        <p:spPr>
          <a:xfrm>
            <a:off x="310383" y="5651952"/>
            <a:ext cx="9392285" cy="69088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579120">
              <a:lnSpc>
                <a:spcPct val="100000"/>
              </a:lnSpc>
              <a:spcBef>
                <a:spcPts val="125"/>
              </a:spcBef>
              <a:tabLst>
                <a:tab pos="935990" algn="l"/>
                <a:tab pos="1275715" algn="l"/>
                <a:tab pos="1615440" algn="l"/>
                <a:tab pos="1957070" algn="l"/>
                <a:tab pos="2296795" algn="l"/>
                <a:tab pos="2636520" algn="l"/>
                <a:tab pos="2978150" algn="l"/>
                <a:tab pos="3317875" algn="l"/>
                <a:tab pos="3657600" algn="l"/>
                <a:tab pos="3999229" algn="l"/>
                <a:tab pos="4338955" algn="l"/>
                <a:tab pos="4680585" algn="l"/>
                <a:tab pos="5020310" algn="l"/>
                <a:tab pos="5360035" algn="l"/>
                <a:tab pos="5701030" algn="l"/>
                <a:tab pos="6041390" algn="l"/>
                <a:tab pos="6381115" algn="l"/>
                <a:tab pos="6722745" algn="l"/>
                <a:tab pos="7062470" algn="l"/>
                <a:tab pos="7402195" algn="l"/>
                <a:tab pos="7743190" algn="l"/>
                <a:tab pos="8083550" algn="l"/>
                <a:tab pos="8423275" algn="l"/>
                <a:tab pos="8764270" algn="l"/>
                <a:tab pos="9104630" algn="l"/>
              </a:tabLst>
            </a:pPr>
            <a:r>
              <a:rPr dirty="0" sz="800" spc="-25">
                <a:solidFill>
                  <a:srgbClr val="FFFFFF"/>
                </a:solidFill>
                <a:latin typeface="Calibri"/>
                <a:cs typeface="Calibri"/>
              </a:rPr>
              <a:t>65</a:t>
            </a:r>
            <a:r>
              <a:rPr dirty="0" sz="80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800" spc="-25">
                <a:solidFill>
                  <a:srgbClr val="FFFFFF"/>
                </a:solidFill>
                <a:latin typeface="Calibri"/>
                <a:cs typeface="Calibri"/>
              </a:rPr>
              <a:t>66</a:t>
            </a:r>
            <a:r>
              <a:rPr dirty="0" sz="80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800" spc="-25">
                <a:solidFill>
                  <a:srgbClr val="FFFFFF"/>
                </a:solidFill>
                <a:latin typeface="Calibri"/>
                <a:cs typeface="Calibri"/>
              </a:rPr>
              <a:t>67</a:t>
            </a:r>
            <a:r>
              <a:rPr dirty="0" sz="80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800" spc="-25">
                <a:solidFill>
                  <a:srgbClr val="FFFFFF"/>
                </a:solidFill>
                <a:latin typeface="Calibri"/>
                <a:cs typeface="Calibri"/>
              </a:rPr>
              <a:t>68</a:t>
            </a:r>
            <a:r>
              <a:rPr dirty="0" sz="80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800" spc="-25">
                <a:solidFill>
                  <a:srgbClr val="FFFFFF"/>
                </a:solidFill>
                <a:latin typeface="Calibri"/>
                <a:cs typeface="Calibri"/>
              </a:rPr>
              <a:t>69</a:t>
            </a:r>
            <a:r>
              <a:rPr dirty="0" sz="80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800" spc="-25">
                <a:solidFill>
                  <a:srgbClr val="FFFFFF"/>
                </a:solidFill>
                <a:latin typeface="Calibri"/>
                <a:cs typeface="Calibri"/>
              </a:rPr>
              <a:t>70</a:t>
            </a:r>
            <a:r>
              <a:rPr dirty="0" sz="80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800" spc="-25">
                <a:solidFill>
                  <a:srgbClr val="FFFFFF"/>
                </a:solidFill>
                <a:latin typeface="Calibri"/>
                <a:cs typeface="Calibri"/>
              </a:rPr>
              <a:t>71</a:t>
            </a:r>
            <a:r>
              <a:rPr dirty="0" sz="80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800" spc="-25">
                <a:solidFill>
                  <a:srgbClr val="FFFFFF"/>
                </a:solidFill>
                <a:latin typeface="Calibri"/>
                <a:cs typeface="Calibri"/>
              </a:rPr>
              <a:t>72</a:t>
            </a:r>
            <a:r>
              <a:rPr dirty="0" sz="80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800" spc="-25">
                <a:solidFill>
                  <a:srgbClr val="FFFFFF"/>
                </a:solidFill>
                <a:latin typeface="Calibri"/>
                <a:cs typeface="Calibri"/>
              </a:rPr>
              <a:t>73</a:t>
            </a:r>
            <a:r>
              <a:rPr dirty="0" sz="80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800" spc="-25">
                <a:solidFill>
                  <a:srgbClr val="FFFFFF"/>
                </a:solidFill>
                <a:latin typeface="Calibri"/>
                <a:cs typeface="Calibri"/>
              </a:rPr>
              <a:t>74</a:t>
            </a:r>
            <a:r>
              <a:rPr dirty="0" sz="80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800" spc="-25">
                <a:solidFill>
                  <a:srgbClr val="FFFFFF"/>
                </a:solidFill>
                <a:latin typeface="Calibri"/>
                <a:cs typeface="Calibri"/>
              </a:rPr>
              <a:t>75</a:t>
            </a:r>
            <a:r>
              <a:rPr dirty="0" sz="80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800" spc="-25">
                <a:solidFill>
                  <a:srgbClr val="FFFFFF"/>
                </a:solidFill>
                <a:latin typeface="Calibri"/>
                <a:cs typeface="Calibri"/>
              </a:rPr>
              <a:t>76</a:t>
            </a:r>
            <a:r>
              <a:rPr dirty="0" sz="80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800" spc="-25">
                <a:solidFill>
                  <a:srgbClr val="FFFFFF"/>
                </a:solidFill>
                <a:latin typeface="Calibri"/>
                <a:cs typeface="Calibri"/>
              </a:rPr>
              <a:t>77</a:t>
            </a:r>
            <a:r>
              <a:rPr dirty="0" sz="80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800" spc="-25">
                <a:solidFill>
                  <a:srgbClr val="FFFFFF"/>
                </a:solidFill>
                <a:latin typeface="Calibri"/>
                <a:cs typeface="Calibri"/>
              </a:rPr>
              <a:t>78</a:t>
            </a:r>
            <a:r>
              <a:rPr dirty="0" sz="80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800" spc="-25">
                <a:solidFill>
                  <a:srgbClr val="FFFFFF"/>
                </a:solidFill>
                <a:latin typeface="Calibri"/>
                <a:cs typeface="Calibri"/>
              </a:rPr>
              <a:t>79</a:t>
            </a:r>
            <a:r>
              <a:rPr dirty="0" sz="80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800" spc="-25">
                <a:solidFill>
                  <a:srgbClr val="FFFFFF"/>
                </a:solidFill>
                <a:latin typeface="Calibri"/>
                <a:cs typeface="Calibri"/>
              </a:rPr>
              <a:t>80</a:t>
            </a:r>
            <a:r>
              <a:rPr dirty="0" sz="80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800" spc="-25">
                <a:solidFill>
                  <a:srgbClr val="FFFFFF"/>
                </a:solidFill>
                <a:latin typeface="Calibri"/>
                <a:cs typeface="Calibri"/>
              </a:rPr>
              <a:t>81</a:t>
            </a:r>
            <a:r>
              <a:rPr dirty="0" sz="80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800" spc="-25">
                <a:solidFill>
                  <a:srgbClr val="FFFFFF"/>
                </a:solidFill>
                <a:latin typeface="Calibri"/>
                <a:cs typeface="Calibri"/>
              </a:rPr>
              <a:t>82</a:t>
            </a:r>
            <a:r>
              <a:rPr dirty="0" sz="80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800" spc="-25">
                <a:solidFill>
                  <a:srgbClr val="FFFFFF"/>
                </a:solidFill>
                <a:latin typeface="Calibri"/>
                <a:cs typeface="Calibri"/>
              </a:rPr>
              <a:t>83</a:t>
            </a:r>
            <a:r>
              <a:rPr dirty="0" sz="80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800" spc="-25">
                <a:solidFill>
                  <a:srgbClr val="FFFFFF"/>
                </a:solidFill>
                <a:latin typeface="Calibri"/>
                <a:cs typeface="Calibri"/>
              </a:rPr>
              <a:t>84</a:t>
            </a:r>
            <a:r>
              <a:rPr dirty="0" sz="80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800" spc="-25">
                <a:solidFill>
                  <a:srgbClr val="FFFFFF"/>
                </a:solidFill>
                <a:latin typeface="Calibri"/>
                <a:cs typeface="Calibri"/>
              </a:rPr>
              <a:t>85</a:t>
            </a:r>
            <a:r>
              <a:rPr dirty="0" sz="80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800" spc="-25">
                <a:solidFill>
                  <a:srgbClr val="FFFFFF"/>
                </a:solidFill>
                <a:latin typeface="Calibri"/>
                <a:cs typeface="Calibri"/>
              </a:rPr>
              <a:t>86</a:t>
            </a:r>
            <a:r>
              <a:rPr dirty="0" sz="80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800" spc="-25">
                <a:solidFill>
                  <a:srgbClr val="FFFFFF"/>
                </a:solidFill>
                <a:latin typeface="Calibri"/>
                <a:cs typeface="Calibri"/>
              </a:rPr>
              <a:t>87</a:t>
            </a:r>
            <a:r>
              <a:rPr dirty="0" sz="80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800" spc="-25">
                <a:solidFill>
                  <a:srgbClr val="FFFFFF"/>
                </a:solidFill>
                <a:latin typeface="Calibri"/>
                <a:cs typeface="Calibri"/>
              </a:rPr>
              <a:t>88</a:t>
            </a:r>
            <a:r>
              <a:rPr dirty="0" sz="80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800" spc="-25">
                <a:solidFill>
                  <a:srgbClr val="FFFFFF"/>
                </a:solidFill>
                <a:latin typeface="Calibri"/>
                <a:cs typeface="Calibri"/>
              </a:rPr>
              <a:t>89</a:t>
            </a:r>
            <a:r>
              <a:rPr dirty="0" sz="80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800" spc="-25">
                <a:solidFill>
                  <a:srgbClr val="FFFFFF"/>
                </a:solidFill>
                <a:latin typeface="Calibri"/>
                <a:cs typeface="Calibri"/>
              </a:rPr>
              <a:t>90</a:t>
            </a: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0"/>
              </a:spcBef>
            </a:pPr>
            <a:endParaRPr sz="800">
              <a:latin typeface="Calibri"/>
              <a:cs typeface="Calibri"/>
            </a:endParaRPr>
          </a:p>
          <a:p>
            <a:pPr marL="12700" marR="5080">
              <a:lnSpc>
                <a:spcPts val="1010"/>
              </a:lnSpc>
              <a:spcBef>
                <a:spcPts val="5"/>
              </a:spcBef>
            </a:pP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Assumptions:</a:t>
            </a:r>
            <a:r>
              <a:rPr dirty="0" sz="100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Both</a:t>
            </a:r>
            <a:r>
              <a:rPr dirty="0" sz="10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spouses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worked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and</a:t>
            </a:r>
            <a:r>
              <a:rPr dirty="0" sz="10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paid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into</a:t>
            </a:r>
            <a:r>
              <a:rPr dirty="0" sz="1000" spc="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Social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Security.</a:t>
            </a:r>
            <a:r>
              <a:rPr dirty="0" sz="1000" spc="-4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Full</a:t>
            </a:r>
            <a:r>
              <a:rPr dirty="0" sz="100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Retirement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Age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for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both</a:t>
            </a:r>
            <a:r>
              <a:rPr dirty="0" sz="1000" spc="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spouses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is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67.</a:t>
            </a:r>
            <a:r>
              <a:rPr dirty="0" sz="100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Lower</a:t>
            </a:r>
            <a:r>
              <a:rPr dirty="0" sz="1000" spc="-4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earner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is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five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 years</a:t>
            </a:r>
            <a:r>
              <a:rPr dirty="0" sz="100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younger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than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higher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earner.</a:t>
            </a:r>
            <a:r>
              <a:rPr dirty="0" sz="100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Higher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earner</a:t>
            </a:r>
            <a:r>
              <a:rPr dirty="0" sz="100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claims 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at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 70,</a:t>
            </a:r>
            <a:r>
              <a:rPr dirty="0" sz="1000" spc="-5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lower</a:t>
            </a:r>
            <a:r>
              <a:rPr dirty="0" sz="100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earner</a:t>
            </a:r>
            <a:r>
              <a:rPr dirty="0" sz="1000" spc="-4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claims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at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65.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 Lower</a:t>
            </a:r>
            <a:r>
              <a:rPr dirty="0" sz="100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earner</a:t>
            </a:r>
            <a:r>
              <a:rPr dirty="0" sz="1000" spc="-5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is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75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 when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the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higher</a:t>
            </a:r>
            <a:r>
              <a:rPr dirty="0" sz="100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earner</a:t>
            </a:r>
            <a:r>
              <a:rPr dirty="0" sz="1000" spc="-4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passes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45">
                <a:solidFill>
                  <a:srgbClr val="464B54"/>
                </a:solidFill>
                <a:latin typeface="Calibri"/>
                <a:cs typeface="Calibri"/>
              </a:rPr>
              <a:t>away.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Higher</a:t>
            </a:r>
            <a:r>
              <a:rPr dirty="0" sz="100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earner’s</a:t>
            </a:r>
            <a:r>
              <a:rPr dirty="0" sz="1000" spc="-5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retirement</a:t>
            </a:r>
            <a:r>
              <a:rPr dirty="0" sz="1000" spc="17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benefit</a:t>
            </a:r>
            <a:r>
              <a:rPr dirty="0" sz="100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at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67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is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 $2,500,</a:t>
            </a:r>
            <a:r>
              <a:rPr dirty="0" sz="10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retirement</a:t>
            </a:r>
            <a:r>
              <a:rPr dirty="0" sz="1000" spc="-4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benefit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at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70</a:t>
            </a:r>
            <a:r>
              <a:rPr dirty="0" sz="10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is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$3,125.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Lower</a:t>
            </a:r>
            <a:r>
              <a:rPr dirty="0" sz="1000" spc="50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earner’s</a:t>
            </a:r>
            <a:r>
              <a:rPr dirty="0" sz="1000" spc="-4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retirement</a:t>
            </a:r>
            <a:r>
              <a:rPr dirty="0" sz="1000" spc="15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benefit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at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67</a:t>
            </a:r>
            <a:r>
              <a:rPr dirty="0" sz="100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is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$1,000.</a:t>
            </a:r>
            <a:r>
              <a:rPr dirty="0" sz="1000" spc="204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Lower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earner’s</a:t>
            </a:r>
            <a:r>
              <a:rPr dirty="0" sz="100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calculation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 at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65:</a:t>
            </a:r>
            <a:r>
              <a:rPr dirty="0" sz="1000" spc="19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Lower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earner</a:t>
            </a:r>
            <a:r>
              <a:rPr dirty="0" sz="100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applied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after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the</a:t>
            </a:r>
            <a:r>
              <a:rPr dirty="0" sz="10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high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earner</a:t>
            </a:r>
            <a:r>
              <a:rPr dirty="0" sz="1000" spc="-4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applied,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therefore</a:t>
            </a:r>
            <a:r>
              <a:rPr dirty="0" sz="1000" spc="-4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the</a:t>
            </a:r>
            <a:r>
              <a:rPr dirty="0" sz="10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lower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earner</a:t>
            </a:r>
            <a:r>
              <a:rPr dirty="0" sz="1000" spc="-4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receives</a:t>
            </a:r>
            <a:r>
              <a:rPr dirty="0" sz="100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an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amount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that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60" name="object 60" descr=""/>
          <p:cNvGrpSpPr/>
          <p:nvPr/>
        </p:nvGrpSpPr>
        <p:grpSpPr>
          <a:xfrm>
            <a:off x="905255" y="4735067"/>
            <a:ext cx="238760" cy="698500"/>
            <a:chOff x="905255" y="4735067"/>
            <a:chExt cx="238760" cy="698500"/>
          </a:xfrm>
        </p:grpSpPr>
        <p:sp>
          <p:nvSpPr>
            <p:cNvPr id="61" name="object 61" descr=""/>
            <p:cNvSpPr/>
            <p:nvPr/>
          </p:nvSpPr>
          <p:spPr>
            <a:xfrm>
              <a:off x="905255" y="4950666"/>
              <a:ext cx="238760" cy="482600"/>
            </a:xfrm>
            <a:custGeom>
              <a:avLst/>
              <a:gdLst/>
              <a:ahLst/>
              <a:cxnLst/>
              <a:rect l="l" t="t" r="r" b="b"/>
              <a:pathLst>
                <a:path w="238759" h="482600">
                  <a:moveTo>
                    <a:pt x="135636" y="482393"/>
                  </a:moveTo>
                  <a:lnTo>
                    <a:pt x="102108" y="482393"/>
                  </a:lnTo>
                  <a:lnTo>
                    <a:pt x="88463" y="480417"/>
                  </a:lnTo>
                  <a:lnTo>
                    <a:pt x="61011" y="424886"/>
                  </a:lnTo>
                  <a:lnTo>
                    <a:pt x="52458" y="370903"/>
                  </a:lnTo>
                  <a:lnTo>
                    <a:pt x="48768" y="343709"/>
                  </a:lnTo>
                  <a:lnTo>
                    <a:pt x="46720" y="333660"/>
                  </a:lnTo>
                  <a:lnTo>
                    <a:pt x="35433" y="291322"/>
                  </a:lnTo>
                  <a:lnTo>
                    <a:pt x="27432" y="279701"/>
                  </a:lnTo>
                  <a:lnTo>
                    <a:pt x="18907" y="266842"/>
                  </a:lnTo>
                  <a:lnTo>
                    <a:pt x="3048" y="224837"/>
                  </a:lnTo>
                  <a:lnTo>
                    <a:pt x="904" y="159686"/>
                  </a:lnTo>
                  <a:lnTo>
                    <a:pt x="0" y="137969"/>
                  </a:lnTo>
                  <a:lnTo>
                    <a:pt x="1524" y="137969"/>
                  </a:lnTo>
                  <a:lnTo>
                    <a:pt x="1524" y="72437"/>
                  </a:lnTo>
                  <a:lnTo>
                    <a:pt x="3786" y="53959"/>
                  </a:lnTo>
                  <a:lnTo>
                    <a:pt x="36576" y="14525"/>
                  </a:lnTo>
                  <a:lnTo>
                    <a:pt x="74080" y="1881"/>
                  </a:lnTo>
                  <a:lnTo>
                    <a:pt x="108823" y="0"/>
                  </a:lnTo>
                  <a:lnTo>
                    <a:pt x="130174" y="0"/>
                  </a:lnTo>
                  <a:lnTo>
                    <a:pt x="175260" y="3857"/>
                  </a:lnTo>
                  <a:lnTo>
                    <a:pt x="215455" y="22526"/>
                  </a:lnTo>
                  <a:lnTo>
                    <a:pt x="236219" y="61769"/>
                  </a:lnTo>
                  <a:lnTo>
                    <a:pt x="237743" y="64817"/>
                  </a:lnTo>
                  <a:lnTo>
                    <a:pt x="237743" y="72437"/>
                  </a:lnTo>
                  <a:lnTo>
                    <a:pt x="237958" y="103560"/>
                  </a:lnTo>
                  <a:lnTo>
                    <a:pt x="238315" y="135112"/>
                  </a:lnTo>
                  <a:lnTo>
                    <a:pt x="238386" y="166949"/>
                  </a:lnTo>
                  <a:lnTo>
                    <a:pt x="236505" y="219408"/>
                  </a:lnTo>
                  <a:lnTo>
                    <a:pt x="224885" y="258079"/>
                  </a:lnTo>
                  <a:lnTo>
                    <a:pt x="203358" y="289869"/>
                  </a:lnTo>
                  <a:lnTo>
                    <a:pt x="197358" y="306181"/>
                  </a:lnTo>
                  <a:lnTo>
                    <a:pt x="193643" y="323349"/>
                  </a:lnTo>
                  <a:lnTo>
                    <a:pt x="190500" y="340661"/>
                  </a:lnTo>
                  <a:lnTo>
                    <a:pt x="185904" y="368355"/>
                  </a:lnTo>
                  <a:lnTo>
                    <a:pt x="181165" y="396478"/>
                  </a:lnTo>
                  <a:lnTo>
                    <a:pt x="170688" y="453437"/>
                  </a:lnTo>
                  <a:lnTo>
                    <a:pt x="149042" y="480869"/>
                  </a:lnTo>
                  <a:lnTo>
                    <a:pt x="135636" y="482393"/>
                  </a:lnTo>
                  <a:close/>
                </a:path>
              </a:pathLst>
            </a:custGeom>
            <a:solidFill>
              <a:srgbClr val="00567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2" name="object 6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6592" y="4735067"/>
              <a:ext cx="190500" cy="195072"/>
            </a:xfrm>
            <a:prstGeom prst="rect">
              <a:avLst/>
            </a:prstGeom>
          </p:spPr>
        </p:pic>
      </p:grpSp>
      <p:sp>
        <p:nvSpPr>
          <p:cNvPr id="63" name="object 63" descr=""/>
          <p:cNvSpPr txBox="1"/>
          <p:nvPr/>
        </p:nvSpPr>
        <p:spPr>
          <a:xfrm>
            <a:off x="1337540" y="3216604"/>
            <a:ext cx="2275205" cy="62928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dirty="0" sz="1950" spc="-25" b="1">
                <a:solidFill>
                  <a:srgbClr val="42859C"/>
                </a:solidFill>
                <a:latin typeface="Calibri"/>
                <a:cs typeface="Calibri"/>
              </a:rPr>
              <a:t>Higher</a:t>
            </a:r>
            <a:r>
              <a:rPr dirty="0" sz="1950" spc="-65" b="1">
                <a:solidFill>
                  <a:srgbClr val="42859C"/>
                </a:solidFill>
                <a:latin typeface="Calibri"/>
                <a:cs typeface="Calibri"/>
              </a:rPr>
              <a:t> </a:t>
            </a:r>
            <a:r>
              <a:rPr dirty="0" sz="1950" spc="-20" b="1">
                <a:solidFill>
                  <a:srgbClr val="42859C"/>
                </a:solidFill>
                <a:latin typeface="Calibri"/>
                <a:cs typeface="Calibri"/>
              </a:rPr>
              <a:t>earner</a:t>
            </a:r>
            <a:r>
              <a:rPr dirty="0" sz="1950" spc="-60" b="1">
                <a:solidFill>
                  <a:srgbClr val="42859C"/>
                </a:solidFill>
                <a:latin typeface="Calibri"/>
                <a:cs typeface="Calibri"/>
              </a:rPr>
              <a:t> </a:t>
            </a:r>
            <a:r>
              <a:rPr dirty="0" sz="1950" spc="-10" b="1">
                <a:solidFill>
                  <a:srgbClr val="42859C"/>
                </a:solidFill>
                <a:latin typeface="Calibri"/>
                <a:cs typeface="Calibri"/>
              </a:rPr>
              <a:t>receives</a:t>
            </a:r>
            <a:endParaRPr sz="19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dirty="0" sz="1950" spc="-10">
                <a:solidFill>
                  <a:srgbClr val="42859C"/>
                </a:solidFill>
                <a:latin typeface="Calibri"/>
                <a:cs typeface="Calibri"/>
              </a:rPr>
              <a:t>$3,125</a:t>
            </a:r>
            <a:endParaRPr sz="1950">
              <a:latin typeface="Calibri"/>
              <a:cs typeface="Calibri"/>
            </a:endParaRPr>
          </a:p>
        </p:txBody>
      </p:sp>
      <p:grpSp>
        <p:nvGrpSpPr>
          <p:cNvPr id="64" name="object 64" descr=""/>
          <p:cNvGrpSpPr/>
          <p:nvPr/>
        </p:nvGrpSpPr>
        <p:grpSpPr>
          <a:xfrm>
            <a:off x="915924" y="3157728"/>
            <a:ext cx="238760" cy="698500"/>
            <a:chOff x="915924" y="3157728"/>
            <a:chExt cx="238760" cy="698500"/>
          </a:xfrm>
        </p:grpSpPr>
        <p:sp>
          <p:nvSpPr>
            <p:cNvPr id="65" name="object 65" descr=""/>
            <p:cNvSpPr/>
            <p:nvPr/>
          </p:nvSpPr>
          <p:spPr>
            <a:xfrm>
              <a:off x="915924" y="3372612"/>
              <a:ext cx="238760" cy="483234"/>
            </a:xfrm>
            <a:custGeom>
              <a:avLst/>
              <a:gdLst/>
              <a:ahLst/>
              <a:cxnLst/>
              <a:rect l="l" t="t" r="r" b="b"/>
              <a:pathLst>
                <a:path w="238759" h="483235">
                  <a:moveTo>
                    <a:pt x="135636" y="483108"/>
                  </a:moveTo>
                  <a:lnTo>
                    <a:pt x="102108" y="483108"/>
                  </a:lnTo>
                  <a:lnTo>
                    <a:pt x="88463" y="480893"/>
                  </a:lnTo>
                  <a:lnTo>
                    <a:pt x="61049" y="424934"/>
                  </a:lnTo>
                  <a:lnTo>
                    <a:pt x="52458" y="370308"/>
                  </a:lnTo>
                  <a:lnTo>
                    <a:pt x="48768" y="342900"/>
                  </a:lnTo>
                  <a:lnTo>
                    <a:pt x="46720" y="333517"/>
                  </a:lnTo>
                  <a:lnTo>
                    <a:pt x="35433" y="292036"/>
                  </a:lnTo>
                  <a:lnTo>
                    <a:pt x="27432" y="280416"/>
                  </a:lnTo>
                  <a:lnTo>
                    <a:pt x="18907" y="267533"/>
                  </a:lnTo>
                  <a:lnTo>
                    <a:pt x="3048" y="224028"/>
                  </a:lnTo>
                  <a:lnTo>
                    <a:pt x="904" y="159519"/>
                  </a:lnTo>
                  <a:lnTo>
                    <a:pt x="0" y="137160"/>
                  </a:lnTo>
                  <a:lnTo>
                    <a:pt x="1524" y="137160"/>
                  </a:lnTo>
                  <a:lnTo>
                    <a:pt x="1524" y="73152"/>
                  </a:lnTo>
                  <a:lnTo>
                    <a:pt x="3786" y="54006"/>
                  </a:lnTo>
                  <a:lnTo>
                    <a:pt x="36576" y="13716"/>
                  </a:lnTo>
                  <a:lnTo>
                    <a:pt x="74080" y="1928"/>
                  </a:lnTo>
                  <a:lnTo>
                    <a:pt x="86868" y="0"/>
                  </a:lnTo>
                  <a:lnTo>
                    <a:pt x="105645" y="0"/>
                  </a:lnTo>
                  <a:lnTo>
                    <a:pt x="153304" y="1928"/>
                  </a:lnTo>
                  <a:lnTo>
                    <a:pt x="197429" y="10620"/>
                  </a:lnTo>
                  <a:lnTo>
                    <a:pt x="228623" y="39290"/>
                  </a:lnTo>
                  <a:lnTo>
                    <a:pt x="236219" y="62484"/>
                  </a:lnTo>
                  <a:lnTo>
                    <a:pt x="237743" y="65532"/>
                  </a:lnTo>
                  <a:lnTo>
                    <a:pt x="237743" y="73152"/>
                  </a:lnTo>
                  <a:lnTo>
                    <a:pt x="237958" y="104251"/>
                  </a:lnTo>
                  <a:lnTo>
                    <a:pt x="238315" y="135636"/>
                  </a:lnTo>
                  <a:lnTo>
                    <a:pt x="238386" y="167020"/>
                  </a:lnTo>
                  <a:lnTo>
                    <a:pt x="236720" y="218813"/>
                  </a:lnTo>
                  <a:lnTo>
                    <a:pt x="225528" y="257913"/>
                  </a:lnTo>
                  <a:lnTo>
                    <a:pt x="213360" y="274320"/>
                  </a:lnTo>
                  <a:lnTo>
                    <a:pt x="203358" y="289702"/>
                  </a:lnTo>
                  <a:lnTo>
                    <a:pt x="197358" y="305943"/>
                  </a:lnTo>
                  <a:lnTo>
                    <a:pt x="193643" y="322754"/>
                  </a:lnTo>
                  <a:lnTo>
                    <a:pt x="190500" y="339852"/>
                  </a:lnTo>
                  <a:lnTo>
                    <a:pt x="185904" y="368403"/>
                  </a:lnTo>
                  <a:lnTo>
                    <a:pt x="181165" y="396811"/>
                  </a:lnTo>
                  <a:lnTo>
                    <a:pt x="170688" y="452628"/>
                  </a:lnTo>
                  <a:lnTo>
                    <a:pt x="149042" y="481345"/>
                  </a:lnTo>
                  <a:lnTo>
                    <a:pt x="135636" y="483108"/>
                  </a:lnTo>
                  <a:close/>
                </a:path>
              </a:pathLst>
            </a:custGeom>
            <a:solidFill>
              <a:srgbClr val="42859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6" name="object 6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7260" y="3157728"/>
              <a:ext cx="190500" cy="193548"/>
            </a:xfrm>
            <a:prstGeom prst="rect">
              <a:avLst/>
            </a:prstGeom>
          </p:spPr>
        </p:pic>
      </p:grpSp>
      <p:sp>
        <p:nvSpPr>
          <p:cNvPr id="67" name="object 67" descr=""/>
          <p:cNvSpPr txBox="1"/>
          <p:nvPr/>
        </p:nvSpPr>
        <p:spPr>
          <a:xfrm>
            <a:off x="1363447" y="4736039"/>
            <a:ext cx="2230120" cy="62928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dirty="0" sz="1950" spc="-30" b="1">
                <a:solidFill>
                  <a:srgbClr val="005675"/>
                </a:solidFill>
                <a:latin typeface="Calibri"/>
                <a:cs typeface="Calibri"/>
              </a:rPr>
              <a:t>Lower</a:t>
            </a:r>
            <a:r>
              <a:rPr dirty="0" sz="1950" spc="-75" b="1">
                <a:solidFill>
                  <a:srgbClr val="005675"/>
                </a:solidFill>
                <a:latin typeface="Calibri"/>
                <a:cs typeface="Calibri"/>
              </a:rPr>
              <a:t> </a:t>
            </a:r>
            <a:r>
              <a:rPr dirty="0" sz="1950" spc="-20" b="1">
                <a:solidFill>
                  <a:srgbClr val="005675"/>
                </a:solidFill>
                <a:latin typeface="Calibri"/>
                <a:cs typeface="Calibri"/>
              </a:rPr>
              <a:t>earner</a:t>
            </a:r>
            <a:r>
              <a:rPr dirty="0" sz="1950" spc="-70" b="1">
                <a:solidFill>
                  <a:srgbClr val="005675"/>
                </a:solidFill>
                <a:latin typeface="Calibri"/>
                <a:cs typeface="Calibri"/>
              </a:rPr>
              <a:t> </a:t>
            </a:r>
            <a:r>
              <a:rPr dirty="0" sz="1950" spc="-10" b="1">
                <a:solidFill>
                  <a:srgbClr val="005675"/>
                </a:solidFill>
                <a:latin typeface="Calibri"/>
                <a:cs typeface="Calibri"/>
              </a:rPr>
              <a:t>receives</a:t>
            </a:r>
            <a:endParaRPr sz="19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dirty="0" sz="1950" spc="-10">
                <a:solidFill>
                  <a:srgbClr val="005675"/>
                </a:solidFill>
                <a:latin typeface="Calibri"/>
                <a:cs typeface="Calibri"/>
              </a:rPr>
              <a:t>$1,042</a:t>
            </a:r>
            <a:endParaRPr sz="1950">
              <a:latin typeface="Calibri"/>
              <a:cs typeface="Calibri"/>
            </a:endParaRPr>
          </a:p>
        </p:txBody>
      </p:sp>
      <p:pic>
        <p:nvPicPr>
          <p:cNvPr id="68" name="object 6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1563" y="2208275"/>
            <a:ext cx="341375" cy="3160775"/>
          </a:xfrm>
          <a:prstGeom prst="rect">
            <a:avLst/>
          </a:prstGeom>
        </p:spPr>
      </p:pic>
      <p:sp>
        <p:nvSpPr>
          <p:cNvPr id="69" name="object 69" descr=""/>
          <p:cNvSpPr txBox="1"/>
          <p:nvPr/>
        </p:nvSpPr>
        <p:spPr>
          <a:xfrm>
            <a:off x="422362" y="4729146"/>
            <a:ext cx="193040" cy="492759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350"/>
              </a:lnSpc>
            </a:pP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$1,042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70" name="object 70" descr=""/>
          <p:cNvSpPr txBox="1"/>
          <p:nvPr/>
        </p:nvSpPr>
        <p:spPr>
          <a:xfrm>
            <a:off x="422362" y="3148299"/>
            <a:ext cx="193040" cy="492759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350"/>
              </a:lnSpc>
            </a:pP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$3,125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71" name="object 71" descr=""/>
          <p:cNvSpPr/>
          <p:nvPr/>
        </p:nvSpPr>
        <p:spPr>
          <a:xfrm>
            <a:off x="905255" y="4547615"/>
            <a:ext cx="189230" cy="47625"/>
          </a:xfrm>
          <a:custGeom>
            <a:avLst/>
            <a:gdLst/>
            <a:ahLst/>
            <a:cxnLst/>
            <a:rect l="l" t="t" r="r" b="b"/>
            <a:pathLst>
              <a:path w="189230" h="47625">
                <a:moveTo>
                  <a:pt x="188976" y="47244"/>
                </a:moveTo>
                <a:lnTo>
                  <a:pt x="0" y="47244"/>
                </a:lnTo>
                <a:lnTo>
                  <a:pt x="0" y="0"/>
                </a:lnTo>
                <a:lnTo>
                  <a:pt x="188976" y="0"/>
                </a:lnTo>
                <a:lnTo>
                  <a:pt x="188976" y="47244"/>
                </a:lnTo>
                <a:close/>
              </a:path>
            </a:pathLst>
          </a:custGeom>
          <a:solidFill>
            <a:srgbClr val="4285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 descr=""/>
          <p:cNvSpPr/>
          <p:nvPr/>
        </p:nvSpPr>
        <p:spPr>
          <a:xfrm>
            <a:off x="1234440" y="4547615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47243" y="47244"/>
                </a:moveTo>
                <a:lnTo>
                  <a:pt x="0" y="47244"/>
                </a:lnTo>
                <a:lnTo>
                  <a:pt x="0" y="0"/>
                </a:lnTo>
                <a:lnTo>
                  <a:pt x="47243" y="0"/>
                </a:lnTo>
                <a:lnTo>
                  <a:pt x="47243" y="47244"/>
                </a:lnTo>
                <a:close/>
              </a:path>
            </a:pathLst>
          </a:custGeom>
          <a:solidFill>
            <a:srgbClr val="4285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 descr=""/>
          <p:cNvSpPr/>
          <p:nvPr/>
        </p:nvSpPr>
        <p:spPr>
          <a:xfrm>
            <a:off x="1423416" y="4547615"/>
            <a:ext cx="189230" cy="47625"/>
          </a:xfrm>
          <a:custGeom>
            <a:avLst/>
            <a:gdLst/>
            <a:ahLst/>
            <a:cxnLst/>
            <a:rect l="l" t="t" r="r" b="b"/>
            <a:pathLst>
              <a:path w="189230" h="47625">
                <a:moveTo>
                  <a:pt x="188975" y="47244"/>
                </a:moveTo>
                <a:lnTo>
                  <a:pt x="0" y="47244"/>
                </a:lnTo>
                <a:lnTo>
                  <a:pt x="0" y="0"/>
                </a:lnTo>
                <a:lnTo>
                  <a:pt x="188975" y="0"/>
                </a:lnTo>
                <a:lnTo>
                  <a:pt x="188975" y="47244"/>
                </a:lnTo>
                <a:close/>
              </a:path>
            </a:pathLst>
          </a:custGeom>
          <a:solidFill>
            <a:srgbClr val="4285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 descr=""/>
          <p:cNvSpPr/>
          <p:nvPr/>
        </p:nvSpPr>
        <p:spPr>
          <a:xfrm>
            <a:off x="1754124" y="4547615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47243" y="47244"/>
                </a:moveTo>
                <a:lnTo>
                  <a:pt x="0" y="47244"/>
                </a:lnTo>
                <a:lnTo>
                  <a:pt x="0" y="0"/>
                </a:lnTo>
                <a:lnTo>
                  <a:pt x="47243" y="0"/>
                </a:lnTo>
                <a:lnTo>
                  <a:pt x="47243" y="47244"/>
                </a:lnTo>
                <a:close/>
              </a:path>
            </a:pathLst>
          </a:custGeom>
          <a:solidFill>
            <a:srgbClr val="4285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 descr=""/>
          <p:cNvSpPr/>
          <p:nvPr/>
        </p:nvSpPr>
        <p:spPr>
          <a:xfrm>
            <a:off x="1941576" y="4547615"/>
            <a:ext cx="189230" cy="47625"/>
          </a:xfrm>
          <a:custGeom>
            <a:avLst/>
            <a:gdLst/>
            <a:ahLst/>
            <a:cxnLst/>
            <a:rect l="l" t="t" r="r" b="b"/>
            <a:pathLst>
              <a:path w="189230" h="47625">
                <a:moveTo>
                  <a:pt x="188975" y="47244"/>
                </a:moveTo>
                <a:lnTo>
                  <a:pt x="0" y="47244"/>
                </a:lnTo>
                <a:lnTo>
                  <a:pt x="0" y="0"/>
                </a:lnTo>
                <a:lnTo>
                  <a:pt x="188975" y="0"/>
                </a:lnTo>
                <a:lnTo>
                  <a:pt x="188975" y="47244"/>
                </a:lnTo>
                <a:close/>
              </a:path>
            </a:pathLst>
          </a:custGeom>
          <a:solidFill>
            <a:srgbClr val="4285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 descr=""/>
          <p:cNvSpPr/>
          <p:nvPr/>
        </p:nvSpPr>
        <p:spPr>
          <a:xfrm>
            <a:off x="2272284" y="4547615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47243" y="47244"/>
                </a:moveTo>
                <a:lnTo>
                  <a:pt x="0" y="47244"/>
                </a:lnTo>
                <a:lnTo>
                  <a:pt x="0" y="0"/>
                </a:lnTo>
                <a:lnTo>
                  <a:pt x="47243" y="0"/>
                </a:lnTo>
                <a:lnTo>
                  <a:pt x="47243" y="47244"/>
                </a:lnTo>
                <a:close/>
              </a:path>
            </a:pathLst>
          </a:custGeom>
          <a:solidFill>
            <a:srgbClr val="4285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 descr=""/>
          <p:cNvSpPr/>
          <p:nvPr/>
        </p:nvSpPr>
        <p:spPr>
          <a:xfrm>
            <a:off x="2461260" y="4547615"/>
            <a:ext cx="189230" cy="47625"/>
          </a:xfrm>
          <a:custGeom>
            <a:avLst/>
            <a:gdLst/>
            <a:ahLst/>
            <a:cxnLst/>
            <a:rect l="l" t="t" r="r" b="b"/>
            <a:pathLst>
              <a:path w="189230" h="47625">
                <a:moveTo>
                  <a:pt x="188975" y="47244"/>
                </a:moveTo>
                <a:lnTo>
                  <a:pt x="0" y="47244"/>
                </a:lnTo>
                <a:lnTo>
                  <a:pt x="0" y="0"/>
                </a:lnTo>
                <a:lnTo>
                  <a:pt x="188975" y="0"/>
                </a:lnTo>
                <a:lnTo>
                  <a:pt x="188975" y="47244"/>
                </a:lnTo>
                <a:close/>
              </a:path>
            </a:pathLst>
          </a:custGeom>
          <a:solidFill>
            <a:srgbClr val="4285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 descr=""/>
          <p:cNvSpPr/>
          <p:nvPr/>
        </p:nvSpPr>
        <p:spPr>
          <a:xfrm>
            <a:off x="2790444" y="4547615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47244" y="47244"/>
                </a:moveTo>
                <a:lnTo>
                  <a:pt x="0" y="47244"/>
                </a:lnTo>
                <a:lnTo>
                  <a:pt x="0" y="0"/>
                </a:lnTo>
                <a:lnTo>
                  <a:pt x="47244" y="0"/>
                </a:lnTo>
                <a:lnTo>
                  <a:pt x="47244" y="47244"/>
                </a:lnTo>
                <a:close/>
              </a:path>
            </a:pathLst>
          </a:custGeom>
          <a:solidFill>
            <a:srgbClr val="4285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 descr=""/>
          <p:cNvSpPr/>
          <p:nvPr/>
        </p:nvSpPr>
        <p:spPr>
          <a:xfrm>
            <a:off x="2979420" y="4547615"/>
            <a:ext cx="189230" cy="47625"/>
          </a:xfrm>
          <a:custGeom>
            <a:avLst/>
            <a:gdLst/>
            <a:ahLst/>
            <a:cxnLst/>
            <a:rect l="l" t="t" r="r" b="b"/>
            <a:pathLst>
              <a:path w="189230" h="47625">
                <a:moveTo>
                  <a:pt x="188976" y="47244"/>
                </a:moveTo>
                <a:lnTo>
                  <a:pt x="0" y="47244"/>
                </a:lnTo>
                <a:lnTo>
                  <a:pt x="0" y="0"/>
                </a:lnTo>
                <a:lnTo>
                  <a:pt x="188976" y="0"/>
                </a:lnTo>
                <a:lnTo>
                  <a:pt x="188976" y="47244"/>
                </a:lnTo>
                <a:close/>
              </a:path>
            </a:pathLst>
          </a:custGeom>
          <a:solidFill>
            <a:srgbClr val="4285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 descr=""/>
          <p:cNvSpPr/>
          <p:nvPr/>
        </p:nvSpPr>
        <p:spPr>
          <a:xfrm>
            <a:off x="3310128" y="4547615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47244" y="47244"/>
                </a:moveTo>
                <a:lnTo>
                  <a:pt x="0" y="47244"/>
                </a:lnTo>
                <a:lnTo>
                  <a:pt x="0" y="0"/>
                </a:lnTo>
                <a:lnTo>
                  <a:pt x="47244" y="0"/>
                </a:lnTo>
                <a:lnTo>
                  <a:pt x="47244" y="47244"/>
                </a:lnTo>
                <a:close/>
              </a:path>
            </a:pathLst>
          </a:custGeom>
          <a:solidFill>
            <a:srgbClr val="4285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 descr=""/>
          <p:cNvSpPr/>
          <p:nvPr/>
        </p:nvSpPr>
        <p:spPr>
          <a:xfrm>
            <a:off x="3497580" y="4547615"/>
            <a:ext cx="189230" cy="47625"/>
          </a:xfrm>
          <a:custGeom>
            <a:avLst/>
            <a:gdLst/>
            <a:ahLst/>
            <a:cxnLst/>
            <a:rect l="l" t="t" r="r" b="b"/>
            <a:pathLst>
              <a:path w="189229" h="47625">
                <a:moveTo>
                  <a:pt x="188975" y="47244"/>
                </a:moveTo>
                <a:lnTo>
                  <a:pt x="0" y="47244"/>
                </a:lnTo>
                <a:lnTo>
                  <a:pt x="0" y="0"/>
                </a:lnTo>
                <a:lnTo>
                  <a:pt x="188975" y="0"/>
                </a:lnTo>
                <a:lnTo>
                  <a:pt x="188975" y="47244"/>
                </a:lnTo>
                <a:close/>
              </a:path>
            </a:pathLst>
          </a:custGeom>
          <a:solidFill>
            <a:srgbClr val="4285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 descr=""/>
          <p:cNvSpPr/>
          <p:nvPr/>
        </p:nvSpPr>
        <p:spPr>
          <a:xfrm>
            <a:off x="3828288" y="4547615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47243" y="47244"/>
                </a:moveTo>
                <a:lnTo>
                  <a:pt x="0" y="47244"/>
                </a:lnTo>
                <a:lnTo>
                  <a:pt x="0" y="0"/>
                </a:lnTo>
                <a:lnTo>
                  <a:pt x="47243" y="0"/>
                </a:lnTo>
                <a:lnTo>
                  <a:pt x="47243" y="47244"/>
                </a:lnTo>
                <a:close/>
              </a:path>
            </a:pathLst>
          </a:custGeom>
          <a:solidFill>
            <a:srgbClr val="4285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 descr=""/>
          <p:cNvSpPr/>
          <p:nvPr/>
        </p:nvSpPr>
        <p:spPr>
          <a:xfrm>
            <a:off x="4017264" y="4547615"/>
            <a:ext cx="187960" cy="47625"/>
          </a:xfrm>
          <a:custGeom>
            <a:avLst/>
            <a:gdLst/>
            <a:ahLst/>
            <a:cxnLst/>
            <a:rect l="l" t="t" r="r" b="b"/>
            <a:pathLst>
              <a:path w="187960" h="47625">
                <a:moveTo>
                  <a:pt x="187451" y="47244"/>
                </a:moveTo>
                <a:lnTo>
                  <a:pt x="0" y="47244"/>
                </a:lnTo>
                <a:lnTo>
                  <a:pt x="0" y="0"/>
                </a:lnTo>
                <a:lnTo>
                  <a:pt x="187451" y="0"/>
                </a:lnTo>
                <a:lnTo>
                  <a:pt x="187451" y="47244"/>
                </a:lnTo>
                <a:close/>
              </a:path>
            </a:pathLst>
          </a:custGeom>
          <a:solidFill>
            <a:srgbClr val="42859C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84" name="object 84" descr=""/>
          <p:cNvGrpSpPr/>
          <p:nvPr/>
        </p:nvGrpSpPr>
        <p:grpSpPr>
          <a:xfrm>
            <a:off x="4291584" y="2497835"/>
            <a:ext cx="94615" cy="3037840"/>
            <a:chOff x="4291584" y="2497835"/>
            <a:chExt cx="94615" cy="3037840"/>
          </a:xfrm>
        </p:grpSpPr>
        <p:sp>
          <p:nvSpPr>
            <p:cNvPr id="85" name="object 85" descr=""/>
            <p:cNvSpPr/>
            <p:nvPr/>
          </p:nvSpPr>
          <p:spPr>
            <a:xfrm>
              <a:off x="4339590" y="2497835"/>
              <a:ext cx="0" cy="2609215"/>
            </a:xfrm>
            <a:custGeom>
              <a:avLst/>
              <a:gdLst/>
              <a:ahLst/>
              <a:cxnLst/>
              <a:rect l="l" t="t" r="r" b="b"/>
              <a:pathLst>
                <a:path w="0" h="2609215">
                  <a:moveTo>
                    <a:pt x="0" y="0"/>
                  </a:moveTo>
                  <a:lnTo>
                    <a:pt x="0" y="2609088"/>
                  </a:lnTo>
                </a:path>
              </a:pathLst>
            </a:custGeom>
            <a:ln w="32004">
              <a:solidFill>
                <a:srgbClr val="005675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4291584" y="5137403"/>
              <a:ext cx="94615" cy="398145"/>
            </a:xfrm>
            <a:custGeom>
              <a:avLst/>
              <a:gdLst/>
              <a:ahLst/>
              <a:cxnLst/>
              <a:rect l="l" t="t" r="r" b="b"/>
              <a:pathLst>
                <a:path w="94614" h="398145">
                  <a:moveTo>
                    <a:pt x="64008" y="32004"/>
                  </a:moveTo>
                  <a:lnTo>
                    <a:pt x="32004" y="32004"/>
                  </a:lnTo>
                  <a:lnTo>
                    <a:pt x="32004" y="0"/>
                  </a:lnTo>
                  <a:lnTo>
                    <a:pt x="64008" y="0"/>
                  </a:lnTo>
                  <a:lnTo>
                    <a:pt x="64008" y="32004"/>
                  </a:lnTo>
                  <a:close/>
                </a:path>
                <a:path w="94614" h="398145">
                  <a:moveTo>
                    <a:pt x="64008" y="94488"/>
                  </a:moveTo>
                  <a:lnTo>
                    <a:pt x="32004" y="94488"/>
                  </a:lnTo>
                  <a:lnTo>
                    <a:pt x="32004" y="64008"/>
                  </a:lnTo>
                  <a:lnTo>
                    <a:pt x="64008" y="64008"/>
                  </a:lnTo>
                  <a:lnTo>
                    <a:pt x="64008" y="94488"/>
                  </a:lnTo>
                  <a:close/>
                </a:path>
                <a:path w="94614" h="398145">
                  <a:moveTo>
                    <a:pt x="64008" y="156972"/>
                  </a:moveTo>
                  <a:lnTo>
                    <a:pt x="32004" y="156972"/>
                  </a:lnTo>
                  <a:lnTo>
                    <a:pt x="32004" y="126492"/>
                  </a:lnTo>
                  <a:lnTo>
                    <a:pt x="64008" y="126492"/>
                  </a:lnTo>
                  <a:lnTo>
                    <a:pt x="64008" y="156972"/>
                  </a:lnTo>
                  <a:close/>
                </a:path>
                <a:path w="94614" h="398145">
                  <a:moveTo>
                    <a:pt x="64008" y="220980"/>
                  </a:moveTo>
                  <a:lnTo>
                    <a:pt x="32004" y="220980"/>
                  </a:lnTo>
                  <a:lnTo>
                    <a:pt x="32004" y="188976"/>
                  </a:lnTo>
                  <a:lnTo>
                    <a:pt x="64008" y="188976"/>
                  </a:lnTo>
                  <a:lnTo>
                    <a:pt x="64008" y="220980"/>
                  </a:lnTo>
                  <a:close/>
                </a:path>
                <a:path w="94614" h="398145">
                  <a:moveTo>
                    <a:pt x="64008" y="283464"/>
                  </a:moveTo>
                  <a:lnTo>
                    <a:pt x="32004" y="283464"/>
                  </a:lnTo>
                  <a:lnTo>
                    <a:pt x="32004" y="251460"/>
                  </a:lnTo>
                  <a:lnTo>
                    <a:pt x="64008" y="251460"/>
                  </a:lnTo>
                  <a:lnTo>
                    <a:pt x="64008" y="283464"/>
                  </a:lnTo>
                  <a:close/>
                </a:path>
                <a:path w="94614" h="398145">
                  <a:moveTo>
                    <a:pt x="47244" y="397763"/>
                  </a:moveTo>
                  <a:lnTo>
                    <a:pt x="0" y="303276"/>
                  </a:lnTo>
                  <a:lnTo>
                    <a:pt x="94488" y="303276"/>
                  </a:lnTo>
                  <a:lnTo>
                    <a:pt x="88392" y="315467"/>
                  </a:lnTo>
                  <a:lnTo>
                    <a:pt x="32004" y="315467"/>
                  </a:lnTo>
                  <a:lnTo>
                    <a:pt x="32004" y="318515"/>
                  </a:lnTo>
                  <a:lnTo>
                    <a:pt x="86868" y="318515"/>
                  </a:lnTo>
                  <a:lnTo>
                    <a:pt x="47244" y="397763"/>
                  </a:lnTo>
                  <a:close/>
                </a:path>
                <a:path w="94614" h="398145">
                  <a:moveTo>
                    <a:pt x="64008" y="318515"/>
                  </a:moveTo>
                  <a:lnTo>
                    <a:pt x="32004" y="318515"/>
                  </a:lnTo>
                  <a:lnTo>
                    <a:pt x="32004" y="315467"/>
                  </a:lnTo>
                  <a:lnTo>
                    <a:pt x="64008" y="315467"/>
                  </a:lnTo>
                  <a:lnTo>
                    <a:pt x="64008" y="318515"/>
                  </a:lnTo>
                  <a:close/>
                </a:path>
                <a:path w="94614" h="398145">
                  <a:moveTo>
                    <a:pt x="86868" y="318515"/>
                  </a:moveTo>
                  <a:lnTo>
                    <a:pt x="64008" y="318515"/>
                  </a:lnTo>
                  <a:lnTo>
                    <a:pt x="64008" y="315467"/>
                  </a:lnTo>
                  <a:lnTo>
                    <a:pt x="88392" y="315467"/>
                  </a:lnTo>
                  <a:lnTo>
                    <a:pt x="86868" y="318515"/>
                  </a:lnTo>
                  <a:close/>
                </a:path>
              </a:pathLst>
            </a:custGeom>
            <a:solidFill>
              <a:srgbClr val="005675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7" name="object 87" descr=""/>
          <p:cNvGrpSpPr/>
          <p:nvPr/>
        </p:nvGrpSpPr>
        <p:grpSpPr>
          <a:xfrm>
            <a:off x="4631435" y="3157728"/>
            <a:ext cx="239395" cy="698500"/>
            <a:chOff x="4631435" y="3157728"/>
            <a:chExt cx="239395" cy="698500"/>
          </a:xfrm>
        </p:grpSpPr>
        <p:sp>
          <p:nvSpPr>
            <p:cNvPr id="88" name="object 88" descr=""/>
            <p:cNvSpPr/>
            <p:nvPr/>
          </p:nvSpPr>
          <p:spPr>
            <a:xfrm>
              <a:off x="4631435" y="3372612"/>
              <a:ext cx="239395" cy="483234"/>
            </a:xfrm>
            <a:custGeom>
              <a:avLst/>
              <a:gdLst/>
              <a:ahLst/>
              <a:cxnLst/>
              <a:rect l="l" t="t" r="r" b="b"/>
              <a:pathLst>
                <a:path w="239395" h="483235">
                  <a:moveTo>
                    <a:pt x="137160" y="483108"/>
                  </a:moveTo>
                  <a:lnTo>
                    <a:pt x="103632" y="483108"/>
                  </a:lnTo>
                  <a:lnTo>
                    <a:pt x="89987" y="480893"/>
                  </a:lnTo>
                  <a:lnTo>
                    <a:pt x="62549" y="424934"/>
                  </a:lnTo>
                  <a:lnTo>
                    <a:pt x="48768" y="342900"/>
                  </a:lnTo>
                  <a:lnTo>
                    <a:pt x="47601" y="333517"/>
                  </a:lnTo>
                  <a:lnTo>
                    <a:pt x="46291" y="323850"/>
                  </a:lnTo>
                  <a:lnTo>
                    <a:pt x="31956" y="286154"/>
                  </a:lnTo>
                  <a:lnTo>
                    <a:pt x="27432" y="280416"/>
                  </a:lnTo>
                  <a:lnTo>
                    <a:pt x="18930" y="267533"/>
                  </a:lnTo>
                  <a:lnTo>
                    <a:pt x="4572" y="224028"/>
                  </a:lnTo>
                  <a:lnTo>
                    <a:pt x="1714" y="181165"/>
                  </a:lnTo>
                  <a:lnTo>
                    <a:pt x="928" y="159519"/>
                  </a:lnTo>
                  <a:lnTo>
                    <a:pt x="0" y="137160"/>
                  </a:lnTo>
                  <a:lnTo>
                    <a:pt x="1524" y="137160"/>
                  </a:lnTo>
                  <a:lnTo>
                    <a:pt x="1524" y="73152"/>
                  </a:lnTo>
                  <a:lnTo>
                    <a:pt x="4452" y="54006"/>
                  </a:lnTo>
                  <a:lnTo>
                    <a:pt x="38100" y="13716"/>
                  </a:lnTo>
                  <a:lnTo>
                    <a:pt x="86868" y="0"/>
                  </a:lnTo>
                  <a:lnTo>
                    <a:pt x="106299" y="0"/>
                  </a:lnTo>
                  <a:lnTo>
                    <a:pt x="153519" y="1928"/>
                  </a:lnTo>
                  <a:lnTo>
                    <a:pt x="197453" y="10620"/>
                  </a:lnTo>
                  <a:lnTo>
                    <a:pt x="229266" y="39290"/>
                  </a:lnTo>
                  <a:lnTo>
                    <a:pt x="237743" y="62484"/>
                  </a:lnTo>
                  <a:lnTo>
                    <a:pt x="239267" y="65532"/>
                  </a:lnTo>
                  <a:lnTo>
                    <a:pt x="239267" y="198120"/>
                  </a:lnTo>
                  <a:lnTo>
                    <a:pt x="237386" y="218813"/>
                  </a:lnTo>
                  <a:lnTo>
                    <a:pt x="233362" y="239077"/>
                  </a:lnTo>
                  <a:lnTo>
                    <a:pt x="226194" y="257913"/>
                  </a:lnTo>
                  <a:lnTo>
                    <a:pt x="214884" y="274320"/>
                  </a:lnTo>
                  <a:lnTo>
                    <a:pt x="204025" y="289702"/>
                  </a:lnTo>
                  <a:lnTo>
                    <a:pt x="197739" y="305943"/>
                  </a:lnTo>
                  <a:lnTo>
                    <a:pt x="194310" y="322754"/>
                  </a:lnTo>
                  <a:lnTo>
                    <a:pt x="192024" y="339852"/>
                  </a:lnTo>
                  <a:lnTo>
                    <a:pt x="186785" y="368403"/>
                  </a:lnTo>
                  <a:lnTo>
                    <a:pt x="177513" y="424553"/>
                  </a:lnTo>
                  <a:lnTo>
                    <a:pt x="167592" y="466391"/>
                  </a:lnTo>
                  <a:lnTo>
                    <a:pt x="150352" y="481345"/>
                  </a:lnTo>
                  <a:lnTo>
                    <a:pt x="137160" y="483108"/>
                  </a:lnTo>
                  <a:close/>
                </a:path>
              </a:pathLst>
            </a:custGeom>
            <a:solidFill>
              <a:srgbClr val="00567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9" name="object 8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52772" y="3157728"/>
              <a:ext cx="192024" cy="193548"/>
            </a:xfrm>
            <a:prstGeom prst="rect">
              <a:avLst/>
            </a:prstGeom>
          </p:spPr>
        </p:pic>
      </p:grpSp>
      <p:sp>
        <p:nvSpPr>
          <p:cNvPr id="90" name="object 90" descr=""/>
          <p:cNvSpPr txBox="1"/>
          <p:nvPr/>
        </p:nvSpPr>
        <p:spPr>
          <a:xfrm>
            <a:off x="5126242" y="3047533"/>
            <a:ext cx="3668395" cy="9309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01499"/>
              </a:lnSpc>
              <a:spcBef>
                <a:spcPts val="95"/>
              </a:spcBef>
            </a:pPr>
            <a:r>
              <a:rPr dirty="0" sz="1950" spc="-30" b="1">
                <a:solidFill>
                  <a:srgbClr val="005675"/>
                </a:solidFill>
                <a:latin typeface="Calibri"/>
                <a:cs typeface="Calibri"/>
              </a:rPr>
              <a:t>Lower</a:t>
            </a:r>
            <a:r>
              <a:rPr dirty="0" sz="1950" spc="-80" b="1">
                <a:solidFill>
                  <a:srgbClr val="005675"/>
                </a:solidFill>
                <a:latin typeface="Calibri"/>
                <a:cs typeface="Calibri"/>
              </a:rPr>
              <a:t> </a:t>
            </a:r>
            <a:r>
              <a:rPr dirty="0" sz="1950" spc="-20" b="1">
                <a:solidFill>
                  <a:srgbClr val="005675"/>
                </a:solidFill>
                <a:latin typeface="Calibri"/>
                <a:cs typeface="Calibri"/>
              </a:rPr>
              <a:t>earner</a:t>
            </a:r>
            <a:r>
              <a:rPr dirty="0" sz="1950" spc="-90" b="1">
                <a:solidFill>
                  <a:srgbClr val="005675"/>
                </a:solidFill>
                <a:latin typeface="Calibri"/>
                <a:cs typeface="Calibri"/>
              </a:rPr>
              <a:t> </a:t>
            </a:r>
            <a:r>
              <a:rPr dirty="0" sz="1950" spc="-25" b="1">
                <a:solidFill>
                  <a:srgbClr val="005675"/>
                </a:solidFill>
                <a:latin typeface="Calibri"/>
                <a:cs typeface="Calibri"/>
              </a:rPr>
              <a:t>steps</a:t>
            </a:r>
            <a:r>
              <a:rPr dirty="0" sz="1950" spc="-85" b="1">
                <a:solidFill>
                  <a:srgbClr val="005675"/>
                </a:solidFill>
                <a:latin typeface="Calibri"/>
                <a:cs typeface="Calibri"/>
              </a:rPr>
              <a:t> </a:t>
            </a:r>
            <a:r>
              <a:rPr dirty="0" sz="1950" b="1">
                <a:solidFill>
                  <a:srgbClr val="005675"/>
                </a:solidFill>
                <a:latin typeface="Calibri"/>
                <a:cs typeface="Calibri"/>
              </a:rPr>
              <a:t>up</a:t>
            </a:r>
            <a:r>
              <a:rPr dirty="0" sz="1950" spc="-50" b="1">
                <a:solidFill>
                  <a:srgbClr val="005675"/>
                </a:solidFill>
                <a:latin typeface="Calibri"/>
                <a:cs typeface="Calibri"/>
              </a:rPr>
              <a:t> </a:t>
            </a:r>
            <a:r>
              <a:rPr dirty="0" sz="1950" b="1">
                <a:solidFill>
                  <a:srgbClr val="005675"/>
                </a:solidFill>
                <a:latin typeface="Calibri"/>
                <a:cs typeface="Calibri"/>
              </a:rPr>
              <a:t>to</a:t>
            </a:r>
            <a:r>
              <a:rPr dirty="0" sz="1950" spc="-85" b="1">
                <a:solidFill>
                  <a:srgbClr val="005675"/>
                </a:solidFill>
                <a:latin typeface="Calibri"/>
                <a:cs typeface="Calibri"/>
              </a:rPr>
              <a:t> </a:t>
            </a:r>
            <a:r>
              <a:rPr dirty="0" sz="1950" spc="-10" b="1">
                <a:solidFill>
                  <a:srgbClr val="005675"/>
                </a:solidFill>
                <a:latin typeface="Calibri"/>
                <a:cs typeface="Calibri"/>
              </a:rPr>
              <a:t>deceased’s </a:t>
            </a:r>
            <a:r>
              <a:rPr dirty="0" sz="1950" spc="-35" b="1">
                <a:solidFill>
                  <a:srgbClr val="005675"/>
                </a:solidFill>
                <a:latin typeface="Calibri"/>
                <a:cs typeface="Calibri"/>
              </a:rPr>
              <a:t>benefit</a:t>
            </a:r>
            <a:r>
              <a:rPr dirty="0" sz="1950" spc="-70" b="1">
                <a:solidFill>
                  <a:srgbClr val="005675"/>
                </a:solidFill>
                <a:latin typeface="Calibri"/>
                <a:cs typeface="Calibri"/>
              </a:rPr>
              <a:t> </a:t>
            </a:r>
            <a:r>
              <a:rPr dirty="0" sz="1950" spc="-10" b="1">
                <a:solidFill>
                  <a:srgbClr val="005675"/>
                </a:solidFill>
                <a:latin typeface="Calibri"/>
                <a:cs typeface="Calibri"/>
              </a:rPr>
              <a:t>at</a:t>
            </a:r>
            <a:r>
              <a:rPr dirty="0" sz="1950" spc="-70" b="1">
                <a:solidFill>
                  <a:srgbClr val="005675"/>
                </a:solidFill>
                <a:latin typeface="Calibri"/>
                <a:cs typeface="Calibri"/>
              </a:rPr>
              <a:t> </a:t>
            </a:r>
            <a:r>
              <a:rPr dirty="0" sz="1950" spc="-20" b="1">
                <a:solidFill>
                  <a:srgbClr val="005675"/>
                </a:solidFill>
                <a:latin typeface="Calibri"/>
                <a:cs typeface="Calibri"/>
              </a:rPr>
              <a:t>death</a:t>
            </a:r>
            <a:endParaRPr sz="19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dirty="0" sz="1950" spc="-10">
                <a:solidFill>
                  <a:srgbClr val="005675"/>
                </a:solidFill>
                <a:latin typeface="Calibri"/>
                <a:cs typeface="Calibri"/>
              </a:rPr>
              <a:t>$3,125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91" name="object 91" descr=""/>
          <p:cNvSpPr/>
          <p:nvPr/>
        </p:nvSpPr>
        <p:spPr>
          <a:xfrm>
            <a:off x="4475988" y="4500372"/>
            <a:ext cx="5233670" cy="142240"/>
          </a:xfrm>
          <a:custGeom>
            <a:avLst/>
            <a:gdLst/>
            <a:ahLst/>
            <a:cxnLst/>
            <a:rect l="l" t="t" r="r" b="b"/>
            <a:pathLst>
              <a:path w="5233670" h="142239">
                <a:moveTo>
                  <a:pt x="187452" y="94488"/>
                </a:moveTo>
                <a:lnTo>
                  <a:pt x="0" y="94488"/>
                </a:lnTo>
                <a:lnTo>
                  <a:pt x="0" y="47244"/>
                </a:lnTo>
                <a:lnTo>
                  <a:pt x="187452" y="47244"/>
                </a:lnTo>
                <a:lnTo>
                  <a:pt x="187452" y="94488"/>
                </a:lnTo>
                <a:close/>
              </a:path>
              <a:path w="5233670" h="142239">
                <a:moveTo>
                  <a:pt x="376428" y="94488"/>
                </a:moveTo>
                <a:lnTo>
                  <a:pt x="329184" y="94488"/>
                </a:lnTo>
                <a:lnTo>
                  <a:pt x="329184" y="47244"/>
                </a:lnTo>
                <a:lnTo>
                  <a:pt x="376428" y="47244"/>
                </a:lnTo>
                <a:lnTo>
                  <a:pt x="376428" y="94488"/>
                </a:lnTo>
                <a:close/>
              </a:path>
              <a:path w="5233670" h="142239">
                <a:moveTo>
                  <a:pt x="707136" y="94488"/>
                </a:moveTo>
                <a:lnTo>
                  <a:pt x="518160" y="94488"/>
                </a:lnTo>
                <a:lnTo>
                  <a:pt x="518160" y="47244"/>
                </a:lnTo>
                <a:lnTo>
                  <a:pt x="707136" y="47244"/>
                </a:lnTo>
                <a:lnTo>
                  <a:pt x="707136" y="94488"/>
                </a:lnTo>
                <a:close/>
              </a:path>
              <a:path w="5233670" h="142239">
                <a:moveTo>
                  <a:pt x="894588" y="94488"/>
                </a:moveTo>
                <a:lnTo>
                  <a:pt x="847344" y="94488"/>
                </a:lnTo>
                <a:lnTo>
                  <a:pt x="847344" y="47244"/>
                </a:lnTo>
                <a:lnTo>
                  <a:pt x="894588" y="47244"/>
                </a:lnTo>
                <a:lnTo>
                  <a:pt x="894588" y="94488"/>
                </a:lnTo>
                <a:close/>
              </a:path>
              <a:path w="5233670" h="142239">
                <a:moveTo>
                  <a:pt x="1225296" y="94488"/>
                </a:moveTo>
                <a:lnTo>
                  <a:pt x="1036320" y="94488"/>
                </a:lnTo>
                <a:lnTo>
                  <a:pt x="1036320" y="47244"/>
                </a:lnTo>
                <a:lnTo>
                  <a:pt x="1225296" y="47244"/>
                </a:lnTo>
                <a:lnTo>
                  <a:pt x="1225296" y="94488"/>
                </a:lnTo>
                <a:close/>
              </a:path>
              <a:path w="5233670" h="142239">
                <a:moveTo>
                  <a:pt x="1414272" y="94488"/>
                </a:moveTo>
                <a:lnTo>
                  <a:pt x="1367028" y="94488"/>
                </a:lnTo>
                <a:lnTo>
                  <a:pt x="1367028" y="47244"/>
                </a:lnTo>
                <a:lnTo>
                  <a:pt x="1414272" y="47244"/>
                </a:lnTo>
                <a:lnTo>
                  <a:pt x="1414272" y="94488"/>
                </a:lnTo>
                <a:close/>
              </a:path>
              <a:path w="5233670" h="142239">
                <a:moveTo>
                  <a:pt x="1743455" y="94488"/>
                </a:moveTo>
                <a:lnTo>
                  <a:pt x="1554480" y="94488"/>
                </a:lnTo>
                <a:lnTo>
                  <a:pt x="1554480" y="47244"/>
                </a:lnTo>
                <a:lnTo>
                  <a:pt x="1743455" y="47244"/>
                </a:lnTo>
                <a:lnTo>
                  <a:pt x="1743455" y="94488"/>
                </a:lnTo>
                <a:close/>
              </a:path>
              <a:path w="5233670" h="142239">
                <a:moveTo>
                  <a:pt x="1932432" y="94488"/>
                </a:moveTo>
                <a:lnTo>
                  <a:pt x="1885188" y="94488"/>
                </a:lnTo>
                <a:lnTo>
                  <a:pt x="1885188" y="47244"/>
                </a:lnTo>
                <a:lnTo>
                  <a:pt x="1932432" y="47244"/>
                </a:lnTo>
                <a:lnTo>
                  <a:pt x="1932432" y="94488"/>
                </a:lnTo>
                <a:close/>
              </a:path>
              <a:path w="5233670" h="142239">
                <a:moveTo>
                  <a:pt x="2263140" y="94488"/>
                </a:moveTo>
                <a:lnTo>
                  <a:pt x="2074164" y="94488"/>
                </a:lnTo>
                <a:lnTo>
                  <a:pt x="2074164" y="47244"/>
                </a:lnTo>
                <a:lnTo>
                  <a:pt x="2263140" y="47244"/>
                </a:lnTo>
                <a:lnTo>
                  <a:pt x="2263140" y="94488"/>
                </a:lnTo>
                <a:close/>
              </a:path>
              <a:path w="5233670" h="142239">
                <a:moveTo>
                  <a:pt x="2450592" y="94488"/>
                </a:moveTo>
                <a:lnTo>
                  <a:pt x="2403348" y="94488"/>
                </a:lnTo>
                <a:lnTo>
                  <a:pt x="2403348" y="47244"/>
                </a:lnTo>
                <a:lnTo>
                  <a:pt x="2450592" y="47244"/>
                </a:lnTo>
                <a:lnTo>
                  <a:pt x="2450592" y="94488"/>
                </a:lnTo>
                <a:close/>
              </a:path>
              <a:path w="5233670" h="142239">
                <a:moveTo>
                  <a:pt x="2781300" y="94488"/>
                </a:moveTo>
                <a:lnTo>
                  <a:pt x="2592324" y="94488"/>
                </a:lnTo>
                <a:lnTo>
                  <a:pt x="2592324" y="47244"/>
                </a:lnTo>
                <a:lnTo>
                  <a:pt x="2781300" y="47244"/>
                </a:lnTo>
                <a:lnTo>
                  <a:pt x="2781300" y="94488"/>
                </a:lnTo>
                <a:close/>
              </a:path>
              <a:path w="5233670" h="142239">
                <a:moveTo>
                  <a:pt x="2970276" y="94488"/>
                </a:moveTo>
                <a:lnTo>
                  <a:pt x="2923032" y="94488"/>
                </a:lnTo>
                <a:lnTo>
                  <a:pt x="2923032" y="47244"/>
                </a:lnTo>
                <a:lnTo>
                  <a:pt x="2970276" y="47244"/>
                </a:lnTo>
                <a:lnTo>
                  <a:pt x="2970276" y="94488"/>
                </a:lnTo>
                <a:close/>
              </a:path>
              <a:path w="5233670" h="142239">
                <a:moveTo>
                  <a:pt x="3299460" y="94488"/>
                </a:moveTo>
                <a:lnTo>
                  <a:pt x="3110484" y="94488"/>
                </a:lnTo>
                <a:lnTo>
                  <a:pt x="3110484" y="47244"/>
                </a:lnTo>
                <a:lnTo>
                  <a:pt x="3299460" y="47244"/>
                </a:lnTo>
                <a:lnTo>
                  <a:pt x="3299460" y="94488"/>
                </a:lnTo>
                <a:close/>
              </a:path>
              <a:path w="5233670" h="142239">
                <a:moveTo>
                  <a:pt x="3488436" y="94488"/>
                </a:moveTo>
                <a:lnTo>
                  <a:pt x="3441192" y="94488"/>
                </a:lnTo>
                <a:lnTo>
                  <a:pt x="3441192" y="47244"/>
                </a:lnTo>
                <a:lnTo>
                  <a:pt x="3488436" y="47244"/>
                </a:lnTo>
                <a:lnTo>
                  <a:pt x="3488436" y="94488"/>
                </a:lnTo>
                <a:close/>
              </a:path>
              <a:path w="5233670" h="142239">
                <a:moveTo>
                  <a:pt x="3817619" y="94488"/>
                </a:moveTo>
                <a:lnTo>
                  <a:pt x="3630168" y="94488"/>
                </a:lnTo>
                <a:lnTo>
                  <a:pt x="3630168" y="47244"/>
                </a:lnTo>
                <a:lnTo>
                  <a:pt x="3817619" y="47244"/>
                </a:lnTo>
                <a:lnTo>
                  <a:pt x="3817619" y="94488"/>
                </a:lnTo>
                <a:close/>
              </a:path>
              <a:path w="5233670" h="142239">
                <a:moveTo>
                  <a:pt x="4006596" y="94488"/>
                </a:moveTo>
                <a:lnTo>
                  <a:pt x="3959352" y="94488"/>
                </a:lnTo>
                <a:lnTo>
                  <a:pt x="3959352" y="47244"/>
                </a:lnTo>
                <a:lnTo>
                  <a:pt x="4006596" y="47244"/>
                </a:lnTo>
                <a:lnTo>
                  <a:pt x="4006596" y="94488"/>
                </a:lnTo>
                <a:close/>
              </a:path>
              <a:path w="5233670" h="142239">
                <a:moveTo>
                  <a:pt x="4337303" y="94488"/>
                </a:moveTo>
                <a:lnTo>
                  <a:pt x="4148328" y="94488"/>
                </a:lnTo>
                <a:lnTo>
                  <a:pt x="4148328" y="47244"/>
                </a:lnTo>
                <a:lnTo>
                  <a:pt x="4337303" y="47244"/>
                </a:lnTo>
                <a:lnTo>
                  <a:pt x="4337303" y="94488"/>
                </a:lnTo>
                <a:close/>
              </a:path>
              <a:path w="5233670" h="142239">
                <a:moveTo>
                  <a:pt x="4526280" y="94488"/>
                </a:moveTo>
                <a:lnTo>
                  <a:pt x="4479036" y="94488"/>
                </a:lnTo>
                <a:lnTo>
                  <a:pt x="4479036" y="47244"/>
                </a:lnTo>
                <a:lnTo>
                  <a:pt x="4526280" y="47244"/>
                </a:lnTo>
                <a:lnTo>
                  <a:pt x="4526280" y="94488"/>
                </a:lnTo>
                <a:close/>
              </a:path>
              <a:path w="5233670" h="142239">
                <a:moveTo>
                  <a:pt x="4855464" y="94488"/>
                </a:moveTo>
                <a:lnTo>
                  <a:pt x="4666488" y="94488"/>
                </a:lnTo>
                <a:lnTo>
                  <a:pt x="4666488" y="47244"/>
                </a:lnTo>
                <a:lnTo>
                  <a:pt x="4855464" y="47244"/>
                </a:lnTo>
                <a:lnTo>
                  <a:pt x="4855464" y="94488"/>
                </a:lnTo>
                <a:close/>
              </a:path>
              <a:path w="5233670" h="142239">
                <a:moveTo>
                  <a:pt x="5044439" y="94488"/>
                </a:moveTo>
                <a:lnTo>
                  <a:pt x="4997196" y="94488"/>
                </a:lnTo>
                <a:lnTo>
                  <a:pt x="4997196" y="47244"/>
                </a:lnTo>
                <a:lnTo>
                  <a:pt x="5044439" y="47244"/>
                </a:lnTo>
                <a:lnTo>
                  <a:pt x="5044439" y="94488"/>
                </a:lnTo>
                <a:close/>
              </a:path>
              <a:path w="5233670" h="142239">
                <a:moveTo>
                  <a:pt x="5163312" y="141732"/>
                </a:moveTo>
                <a:lnTo>
                  <a:pt x="5135403" y="136350"/>
                </a:lnTo>
                <a:lnTo>
                  <a:pt x="5112639" y="121539"/>
                </a:lnTo>
                <a:lnTo>
                  <a:pt x="5097303" y="99298"/>
                </a:lnTo>
                <a:lnTo>
                  <a:pt x="5091684" y="71628"/>
                </a:lnTo>
                <a:lnTo>
                  <a:pt x="5097303" y="43719"/>
                </a:lnTo>
                <a:lnTo>
                  <a:pt x="5112639" y="20955"/>
                </a:lnTo>
                <a:lnTo>
                  <a:pt x="5135403" y="5619"/>
                </a:lnTo>
                <a:lnTo>
                  <a:pt x="5163312" y="0"/>
                </a:lnTo>
                <a:lnTo>
                  <a:pt x="5190339" y="5619"/>
                </a:lnTo>
                <a:lnTo>
                  <a:pt x="5212651" y="20955"/>
                </a:lnTo>
                <a:lnTo>
                  <a:pt x="5227820" y="43719"/>
                </a:lnTo>
                <a:lnTo>
                  <a:pt x="5233416" y="71628"/>
                </a:lnTo>
                <a:lnTo>
                  <a:pt x="5227820" y="99298"/>
                </a:lnTo>
                <a:lnTo>
                  <a:pt x="5212651" y="121539"/>
                </a:lnTo>
                <a:lnTo>
                  <a:pt x="5190339" y="136350"/>
                </a:lnTo>
                <a:lnTo>
                  <a:pt x="5163312" y="141732"/>
                </a:lnTo>
                <a:close/>
              </a:path>
            </a:pathLst>
          </a:custGeom>
          <a:solidFill>
            <a:srgbClr val="4285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 descr=""/>
          <p:cNvSpPr txBox="1"/>
          <p:nvPr/>
        </p:nvSpPr>
        <p:spPr>
          <a:xfrm>
            <a:off x="310383" y="6326723"/>
            <a:ext cx="90246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equals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the</a:t>
            </a:r>
            <a:r>
              <a:rPr dirty="0" sz="1000" spc="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higher</a:t>
            </a:r>
            <a:r>
              <a:rPr dirty="0" sz="10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of</a:t>
            </a:r>
            <a:r>
              <a:rPr dirty="0" sz="1000" spc="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their</a:t>
            </a:r>
            <a:r>
              <a:rPr dirty="0" sz="100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reduced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retirement</a:t>
            </a:r>
            <a:r>
              <a:rPr dirty="0" sz="1000" spc="-4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benefit ($867)</a:t>
            </a:r>
            <a:r>
              <a:rPr dirty="0" sz="100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or</a:t>
            </a:r>
            <a:r>
              <a:rPr dirty="0" sz="10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the</a:t>
            </a:r>
            <a:r>
              <a:rPr dirty="0" sz="100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reduced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spousal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benefit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($1,042</a:t>
            </a:r>
            <a:r>
              <a:rPr dirty="0" sz="1000" spc="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=</a:t>
            </a:r>
            <a:r>
              <a:rPr dirty="0" sz="100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41.7%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 x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 $2,500).</a:t>
            </a:r>
            <a:r>
              <a:rPr dirty="0" sz="100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Assumes</a:t>
            </a:r>
            <a:r>
              <a:rPr dirty="0" sz="100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no</a:t>
            </a:r>
            <a:r>
              <a:rPr dirty="0" sz="100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inflation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or</a:t>
            </a:r>
            <a:r>
              <a:rPr dirty="0" sz="100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Cost-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of-Living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Adjustments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(COLA).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3" name="object 93" descr=""/>
          <p:cNvSpPr txBox="1"/>
          <p:nvPr/>
        </p:nvSpPr>
        <p:spPr>
          <a:xfrm>
            <a:off x="9490857" y="6492060"/>
            <a:ext cx="132715" cy="130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80"/>
              </a:lnSpc>
            </a:pPr>
            <a:r>
              <a:rPr dirty="0" sz="800" spc="-25">
                <a:solidFill>
                  <a:srgbClr val="464B54"/>
                </a:solidFill>
                <a:latin typeface="Calibri"/>
                <a:cs typeface="Calibri"/>
              </a:rPr>
              <a:t>25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ts val="2745"/>
              </a:lnSpc>
              <a:spcBef>
                <a:spcPts val="114"/>
              </a:spcBef>
            </a:pPr>
            <a:r>
              <a:rPr dirty="0" spc="-20"/>
              <a:t>Deceased’s</a:t>
            </a:r>
            <a:r>
              <a:rPr dirty="0" spc="-65"/>
              <a:t> </a:t>
            </a:r>
            <a:r>
              <a:rPr dirty="0" spc="-10"/>
              <a:t>Claiming</a:t>
            </a:r>
            <a:r>
              <a:rPr dirty="0" spc="-85"/>
              <a:t> </a:t>
            </a:r>
            <a:r>
              <a:rPr dirty="0"/>
              <a:t>Decision</a:t>
            </a:r>
            <a:r>
              <a:rPr dirty="0" spc="-85"/>
              <a:t> </a:t>
            </a:r>
            <a:r>
              <a:rPr dirty="0" spc="-20"/>
              <a:t>Affects</a:t>
            </a:r>
            <a:r>
              <a:rPr dirty="0" spc="-60"/>
              <a:t> </a:t>
            </a:r>
            <a:r>
              <a:rPr dirty="0"/>
              <a:t>the</a:t>
            </a:r>
            <a:r>
              <a:rPr dirty="0" spc="-55"/>
              <a:t> </a:t>
            </a:r>
            <a:r>
              <a:rPr dirty="0" spc="-10"/>
              <a:t>Surviving</a:t>
            </a:r>
            <a:r>
              <a:rPr dirty="0" spc="-90"/>
              <a:t> </a:t>
            </a:r>
            <a:r>
              <a:rPr dirty="0" spc="-10"/>
              <a:t>Spouse</a:t>
            </a:r>
          </a:p>
          <a:p>
            <a:pPr marL="12700">
              <a:lnSpc>
                <a:spcPts val="1725"/>
              </a:lnSpc>
            </a:pP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Change the</a:t>
            </a:r>
            <a:r>
              <a:rPr dirty="0" sz="1450" spc="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conversation</a:t>
            </a:r>
            <a:r>
              <a:rPr dirty="0" sz="1450" spc="-10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from</a:t>
            </a:r>
            <a:r>
              <a:rPr dirty="0" sz="1450" spc="2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“me”</a:t>
            </a:r>
            <a:r>
              <a:rPr dirty="0" sz="1450" spc="20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to</a:t>
            </a:r>
            <a:r>
              <a:rPr dirty="0" sz="1450" spc="10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spc="-20" i="1">
                <a:solidFill>
                  <a:srgbClr val="464B54"/>
                </a:solidFill>
                <a:latin typeface="Calibri"/>
                <a:cs typeface="Calibri"/>
              </a:rPr>
              <a:t>“we”</a:t>
            </a:r>
            <a:endParaRPr sz="145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53262" y="2942844"/>
            <a:ext cx="8798560" cy="2867660"/>
            <a:chOff x="953262" y="2942844"/>
            <a:chExt cx="8798560" cy="2867660"/>
          </a:xfrm>
        </p:grpSpPr>
        <p:sp>
          <p:nvSpPr>
            <p:cNvPr id="4" name="object 4" descr=""/>
            <p:cNvSpPr/>
            <p:nvPr/>
          </p:nvSpPr>
          <p:spPr>
            <a:xfrm>
              <a:off x="1676400" y="4183392"/>
              <a:ext cx="6517005" cy="1623060"/>
            </a:xfrm>
            <a:custGeom>
              <a:avLst/>
              <a:gdLst/>
              <a:ahLst/>
              <a:cxnLst/>
              <a:rect l="l" t="t" r="r" b="b"/>
              <a:pathLst>
                <a:path w="6517005" h="1623060">
                  <a:moveTo>
                    <a:pt x="656844" y="525780"/>
                  </a:moveTo>
                  <a:lnTo>
                    <a:pt x="0" y="525780"/>
                  </a:lnTo>
                  <a:lnTo>
                    <a:pt x="0" y="1623047"/>
                  </a:lnTo>
                  <a:lnTo>
                    <a:pt x="656844" y="1623047"/>
                  </a:lnTo>
                  <a:lnTo>
                    <a:pt x="656844" y="525780"/>
                  </a:lnTo>
                  <a:close/>
                </a:path>
                <a:path w="6517005" h="1623060">
                  <a:moveTo>
                    <a:pt x="3587496" y="310896"/>
                  </a:moveTo>
                  <a:lnTo>
                    <a:pt x="2930652" y="310896"/>
                  </a:lnTo>
                  <a:lnTo>
                    <a:pt x="2930652" y="1623047"/>
                  </a:lnTo>
                  <a:lnTo>
                    <a:pt x="3587496" y="1623047"/>
                  </a:lnTo>
                  <a:lnTo>
                    <a:pt x="3587496" y="310896"/>
                  </a:lnTo>
                  <a:close/>
                </a:path>
                <a:path w="6517005" h="1623060">
                  <a:moveTo>
                    <a:pt x="6516611" y="0"/>
                  </a:moveTo>
                  <a:lnTo>
                    <a:pt x="5859780" y="0"/>
                  </a:lnTo>
                  <a:lnTo>
                    <a:pt x="5859780" y="1623047"/>
                  </a:lnTo>
                  <a:lnTo>
                    <a:pt x="6516611" y="1623047"/>
                  </a:lnTo>
                  <a:lnTo>
                    <a:pt x="6516611" y="0"/>
                  </a:lnTo>
                  <a:close/>
                </a:path>
              </a:pathLst>
            </a:custGeom>
            <a:solidFill>
              <a:srgbClr val="4285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2511552" y="2942856"/>
              <a:ext cx="6517005" cy="2863850"/>
            </a:xfrm>
            <a:custGeom>
              <a:avLst/>
              <a:gdLst/>
              <a:ahLst/>
              <a:cxnLst/>
              <a:rect l="l" t="t" r="r" b="b"/>
              <a:pathLst>
                <a:path w="6517005" h="2863850">
                  <a:moveTo>
                    <a:pt x="656844" y="955548"/>
                  </a:moveTo>
                  <a:lnTo>
                    <a:pt x="0" y="955548"/>
                  </a:lnTo>
                  <a:lnTo>
                    <a:pt x="0" y="2863583"/>
                  </a:lnTo>
                  <a:lnTo>
                    <a:pt x="656844" y="2863583"/>
                  </a:lnTo>
                  <a:lnTo>
                    <a:pt x="656844" y="955548"/>
                  </a:lnTo>
                  <a:close/>
                </a:path>
                <a:path w="6517005" h="2863850">
                  <a:moveTo>
                    <a:pt x="3585959" y="573024"/>
                  </a:moveTo>
                  <a:lnTo>
                    <a:pt x="2929128" y="573024"/>
                  </a:lnTo>
                  <a:lnTo>
                    <a:pt x="2929128" y="2863583"/>
                  </a:lnTo>
                  <a:lnTo>
                    <a:pt x="3585959" y="2863583"/>
                  </a:lnTo>
                  <a:lnTo>
                    <a:pt x="3585959" y="573024"/>
                  </a:lnTo>
                  <a:close/>
                </a:path>
                <a:path w="6517005" h="2863850">
                  <a:moveTo>
                    <a:pt x="6516624" y="0"/>
                  </a:moveTo>
                  <a:lnTo>
                    <a:pt x="5859780" y="0"/>
                  </a:lnTo>
                  <a:lnTo>
                    <a:pt x="5859780" y="2863583"/>
                  </a:lnTo>
                  <a:lnTo>
                    <a:pt x="6516624" y="2863583"/>
                  </a:lnTo>
                  <a:lnTo>
                    <a:pt x="6516624" y="0"/>
                  </a:lnTo>
                  <a:close/>
                </a:path>
              </a:pathLst>
            </a:custGeom>
            <a:solidFill>
              <a:srgbClr val="4879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957072" y="5806439"/>
              <a:ext cx="8790940" cy="0"/>
            </a:xfrm>
            <a:custGeom>
              <a:avLst/>
              <a:gdLst/>
              <a:ahLst/>
              <a:cxnLst/>
              <a:rect l="l" t="t" r="r" b="b"/>
              <a:pathLst>
                <a:path w="8790940" h="0">
                  <a:moveTo>
                    <a:pt x="0" y="0"/>
                  </a:moveTo>
                  <a:lnTo>
                    <a:pt x="8790431" y="0"/>
                  </a:lnTo>
                </a:path>
              </a:pathLst>
            </a:custGeom>
            <a:ln w="7620">
              <a:solidFill>
                <a:srgbClr val="87898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4612607" y="4195069"/>
            <a:ext cx="647065" cy="2527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spc="-10">
                <a:solidFill>
                  <a:srgbClr val="23262A"/>
                </a:solidFill>
                <a:latin typeface="Calibri"/>
                <a:cs typeface="Calibri"/>
              </a:rPr>
              <a:t>$27,500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543299" y="3885676"/>
            <a:ext cx="647065" cy="2527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spc="-10">
                <a:solidFill>
                  <a:srgbClr val="23262A"/>
                </a:solidFill>
                <a:latin typeface="Calibri"/>
                <a:cs typeface="Calibri"/>
              </a:rPr>
              <a:t>$34,000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517166" y="3599166"/>
            <a:ext cx="647065" cy="2527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spc="-10">
                <a:solidFill>
                  <a:srgbClr val="34383F"/>
                </a:solidFill>
                <a:latin typeface="Calibri"/>
                <a:cs typeface="Calibri"/>
              </a:rPr>
              <a:t>$40,000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447776" y="3216692"/>
            <a:ext cx="647065" cy="2527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spc="-10">
                <a:solidFill>
                  <a:srgbClr val="34383F"/>
                </a:solidFill>
                <a:latin typeface="Calibri"/>
                <a:cs typeface="Calibri"/>
              </a:rPr>
              <a:t>$48,000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27128" y="4281621"/>
            <a:ext cx="2001520" cy="655955"/>
          </a:xfrm>
          <a:prstGeom prst="rect">
            <a:avLst/>
          </a:prstGeom>
        </p:spPr>
        <p:txBody>
          <a:bodyPr wrap="square" lIns="0" tIns="14541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145"/>
              </a:spcBef>
            </a:pPr>
            <a:r>
              <a:rPr dirty="0" sz="1450" spc="-10">
                <a:solidFill>
                  <a:srgbClr val="23262A"/>
                </a:solidFill>
                <a:latin typeface="Calibri"/>
                <a:cs typeface="Calibri"/>
              </a:rPr>
              <a:t>$23,000</a:t>
            </a:r>
            <a:endParaRPr sz="1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dirty="0" sz="1150" spc="-10">
                <a:solidFill>
                  <a:srgbClr val="464B54"/>
                </a:solidFill>
                <a:latin typeface="Calibri"/>
                <a:cs typeface="Calibri"/>
              </a:rPr>
              <a:t>$20,000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8376933" y="2645149"/>
            <a:ext cx="647065" cy="2527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spc="-10">
                <a:solidFill>
                  <a:srgbClr val="34383F"/>
                </a:solidFill>
                <a:latin typeface="Calibri"/>
                <a:cs typeface="Calibri"/>
              </a:rPr>
              <a:t>$60,000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27128" y="5213096"/>
            <a:ext cx="508000" cy="678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1150" spc="-10">
                <a:solidFill>
                  <a:srgbClr val="464B54"/>
                </a:solidFill>
                <a:latin typeface="Calibri"/>
                <a:cs typeface="Calibri"/>
              </a:rPr>
              <a:t>$10,000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69"/>
              </a:spcBef>
            </a:pPr>
            <a:endParaRPr sz="115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</a:pPr>
            <a:r>
              <a:rPr dirty="0" sz="1150" spc="-25">
                <a:solidFill>
                  <a:srgbClr val="464B54"/>
                </a:solidFill>
                <a:latin typeface="Calibri"/>
                <a:cs typeface="Calibri"/>
              </a:rPr>
              <a:t>$0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27128" y="4259048"/>
            <a:ext cx="50800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10">
                <a:solidFill>
                  <a:srgbClr val="464B54"/>
                </a:solidFill>
                <a:latin typeface="Calibri"/>
                <a:cs typeface="Calibri"/>
              </a:rPr>
              <a:t>$30,000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27128" y="3782060"/>
            <a:ext cx="50800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10">
                <a:solidFill>
                  <a:srgbClr val="464B54"/>
                </a:solidFill>
                <a:latin typeface="Calibri"/>
                <a:cs typeface="Calibri"/>
              </a:rPr>
              <a:t>$40,000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327128" y="3305071"/>
            <a:ext cx="50800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10">
                <a:solidFill>
                  <a:srgbClr val="464B54"/>
                </a:solidFill>
                <a:latin typeface="Calibri"/>
                <a:cs typeface="Calibri"/>
              </a:rPr>
              <a:t>$50,000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327128" y="2828012"/>
            <a:ext cx="50800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10">
                <a:solidFill>
                  <a:srgbClr val="464B54"/>
                </a:solidFill>
                <a:latin typeface="Calibri"/>
                <a:cs typeface="Calibri"/>
              </a:rPr>
              <a:t>$60,000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327128" y="2351023"/>
            <a:ext cx="50800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10">
                <a:solidFill>
                  <a:srgbClr val="464B54"/>
                </a:solidFill>
                <a:latin typeface="Calibri"/>
                <a:cs typeface="Calibri"/>
              </a:rPr>
              <a:t>$70,000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561580" y="5904992"/>
            <a:ext cx="1724025" cy="2527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Deceased</a:t>
            </a:r>
            <a:r>
              <a:rPr dirty="0" sz="1450" spc="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Claims</a:t>
            </a:r>
            <a:r>
              <a:rPr dirty="0" sz="145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at</a:t>
            </a:r>
            <a:r>
              <a:rPr dirty="0" sz="1450" spc="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spc="-25">
                <a:solidFill>
                  <a:srgbClr val="464B54"/>
                </a:solidFill>
                <a:latin typeface="Calibri"/>
                <a:cs typeface="Calibri"/>
              </a:rPr>
              <a:t>62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4439690" y="5904992"/>
            <a:ext cx="1827530" cy="2527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Deceased</a:t>
            </a:r>
            <a:r>
              <a:rPr dirty="0" sz="1450" spc="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Claims</a:t>
            </a:r>
            <a:r>
              <a:rPr dirty="0" sz="1450" spc="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at</a:t>
            </a:r>
            <a:r>
              <a:rPr dirty="0" sz="1450" spc="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spc="-25">
                <a:solidFill>
                  <a:srgbClr val="464B54"/>
                </a:solidFill>
                <a:latin typeface="Calibri"/>
                <a:cs typeface="Calibri"/>
              </a:rPr>
              <a:t>FRA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7421738" y="5904992"/>
            <a:ext cx="1724025" cy="2527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Deceased</a:t>
            </a:r>
            <a:r>
              <a:rPr dirty="0" sz="1450" spc="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Claims</a:t>
            </a:r>
            <a:r>
              <a:rPr dirty="0" sz="1450" spc="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at</a:t>
            </a:r>
            <a:r>
              <a:rPr dirty="0" sz="145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spc="-25">
                <a:solidFill>
                  <a:srgbClr val="464B54"/>
                </a:solidFill>
                <a:latin typeface="Calibri"/>
                <a:cs typeface="Calibri"/>
              </a:rPr>
              <a:t>70</a:t>
            </a:r>
            <a:endParaRPr sz="1450">
              <a:latin typeface="Calibri"/>
              <a:cs typeface="Calibri"/>
            </a:endParaRPr>
          </a:p>
        </p:txBody>
      </p:sp>
      <p:grpSp>
        <p:nvGrpSpPr>
          <p:cNvPr id="22" name="object 22" descr=""/>
          <p:cNvGrpSpPr/>
          <p:nvPr/>
        </p:nvGrpSpPr>
        <p:grpSpPr>
          <a:xfrm>
            <a:off x="4082796" y="2961132"/>
            <a:ext cx="1117600" cy="68580"/>
            <a:chOff x="4082796" y="2961132"/>
            <a:chExt cx="1117600" cy="68580"/>
          </a:xfrm>
        </p:grpSpPr>
        <p:sp>
          <p:nvSpPr>
            <p:cNvPr id="23" name="object 23" descr=""/>
            <p:cNvSpPr/>
            <p:nvPr/>
          </p:nvSpPr>
          <p:spPr>
            <a:xfrm>
              <a:off x="4082796" y="2961132"/>
              <a:ext cx="68580" cy="68580"/>
            </a:xfrm>
            <a:custGeom>
              <a:avLst/>
              <a:gdLst/>
              <a:ahLst/>
              <a:cxnLst/>
              <a:rect l="l" t="t" r="r" b="b"/>
              <a:pathLst>
                <a:path w="68579" h="68580">
                  <a:moveTo>
                    <a:pt x="68579" y="68579"/>
                  </a:moveTo>
                  <a:lnTo>
                    <a:pt x="0" y="68579"/>
                  </a:lnTo>
                  <a:lnTo>
                    <a:pt x="0" y="0"/>
                  </a:lnTo>
                  <a:lnTo>
                    <a:pt x="68579" y="0"/>
                  </a:lnTo>
                  <a:lnTo>
                    <a:pt x="68579" y="68579"/>
                  </a:lnTo>
                  <a:close/>
                </a:path>
              </a:pathLst>
            </a:custGeom>
            <a:solidFill>
              <a:srgbClr val="0056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5131307" y="2961132"/>
              <a:ext cx="68580" cy="68580"/>
            </a:xfrm>
            <a:custGeom>
              <a:avLst/>
              <a:gdLst/>
              <a:ahLst/>
              <a:cxnLst/>
              <a:rect l="l" t="t" r="r" b="b"/>
              <a:pathLst>
                <a:path w="68579" h="68580">
                  <a:moveTo>
                    <a:pt x="68580" y="68579"/>
                  </a:moveTo>
                  <a:lnTo>
                    <a:pt x="0" y="68579"/>
                  </a:lnTo>
                  <a:lnTo>
                    <a:pt x="0" y="0"/>
                  </a:lnTo>
                  <a:lnTo>
                    <a:pt x="68580" y="0"/>
                  </a:lnTo>
                  <a:lnTo>
                    <a:pt x="68580" y="68579"/>
                  </a:lnTo>
                  <a:close/>
                </a:path>
              </a:pathLst>
            </a:custGeom>
            <a:solidFill>
              <a:srgbClr val="7E872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 descr=""/>
          <p:cNvSpPr txBox="1"/>
          <p:nvPr/>
        </p:nvSpPr>
        <p:spPr>
          <a:xfrm>
            <a:off x="3244064" y="2317477"/>
            <a:ext cx="3573779" cy="7518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5"/>
              </a:spcBef>
            </a:pPr>
            <a:r>
              <a:rPr dirty="0" sz="1650" spc="-45" b="1">
                <a:solidFill>
                  <a:srgbClr val="413F42"/>
                </a:solidFill>
                <a:latin typeface="Calibri"/>
                <a:cs typeface="Calibri"/>
              </a:rPr>
              <a:t>Survivor</a:t>
            </a:r>
            <a:r>
              <a:rPr dirty="0" sz="1650" spc="-50" b="1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650" spc="-35" b="1">
                <a:solidFill>
                  <a:srgbClr val="413F42"/>
                </a:solidFill>
                <a:latin typeface="Calibri"/>
                <a:cs typeface="Calibri"/>
              </a:rPr>
              <a:t>benefits</a:t>
            </a:r>
            <a:r>
              <a:rPr dirty="0" sz="1650" spc="-60" b="1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650" spc="-45" b="1">
                <a:solidFill>
                  <a:srgbClr val="413F42"/>
                </a:solidFill>
                <a:latin typeface="Calibri"/>
                <a:cs typeface="Calibri"/>
              </a:rPr>
              <a:t>based</a:t>
            </a:r>
            <a:r>
              <a:rPr dirty="0" sz="1650" spc="-50" b="1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650" b="1">
                <a:solidFill>
                  <a:srgbClr val="413F42"/>
                </a:solidFill>
                <a:latin typeface="Calibri"/>
                <a:cs typeface="Calibri"/>
              </a:rPr>
              <a:t>on</a:t>
            </a:r>
            <a:r>
              <a:rPr dirty="0" sz="1650" spc="-25" b="1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650" spc="-45" b="1">
                <a:solidFill>
                  <a:srgbClr val="413F42"/>
                </a:solidFill>
                <a:latin typeface="Calibri"/>
                <a:cs typeface="Calibri"/>
              </a:rPr>
              <a:t>when</a:t>
            </a:r>
            <a:r>
              <a:rPr dirty="0" sz="1650" spc="-60" b="1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650" spc="-10" b="1">
                <a:solidFill>
                  <a:srgbClr val="413F42"/>
                </a:solidFill>
                <a:latin typeface="Calibri"/>
                <a:cs typeface="Calibri"/>
              </a:rPr>
              <a:t>deceased </a:t>
            </a:r>
            <a:r>
              <a:rPr dirty="0" sz="1650" spc="-40" b="1">
                <a:solidFill>
                  <a:srgbClr val="413F42"/>
                </a:solidFill>
                <a:latin typeface="Calibri"/>
                <a:cs typeface="Calibri"/>
              </a:rPr>
              <a:t>claimed</a:t>
            </a:r>
            <a:r>
              <a:rPr dirty="0" sz="1650" spc="-45" b="1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650" spc="-25" b="1">
                <a:solidFill>
                  <a:srgbClr val="413F42"/>
                </a:solidFill>
                <a:latin typeface="Calibri"/>
                <a:cs typeface="Calibri"/>
              </a:rPr>
              <a:t>their</a:t>
            </a:r>
            <a:r>
              <a:rPr dirty="0" sz="1650" spc="-35" b="1">
                <a:solidFill>
                  <a:srgbClr val="413F42"/>
                </a:solidFill>
                <a:latin typeface="Calibri"/>
                <a:cs typeface="Calibri"/>
              </a:rPr>
              <a:t> Social</a:t>
            </a:r>
            <a:r>
              <a:rPr dirty="0" sz="1650" spc="-25" b="1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650" spc="-40" b="1">
                <a:solidFill>
                  <a:srgbClr val="413F42"/>
                </a:solidFill>
                <a:latin typeface="Calibri"/>
                <a:cs typeface="Calibri"/>
              </a:rPr>
              <a:t>Security</a:t>
            </a:r>
            <a:r>
              <a:rPr dirty="0" sz="1650" spc="-45" b="1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650" spc="-10" b="1">
                <a:solidFill>
                  <a:srgbClr val="413F42"/>
                </a:solidFill>
                <a:latin typeface="Calibri"/>
                <a:cs typeface="Calibri"/>
              </a:rPr>
              <a:t>benefit</a:t>
            </a:r>
            <a:endParaRPr sz="1650">
              <a:latin typeface="Calibri"/>
              <a:cs typeface="Calibri"/>
            </a:endParaRPr>
          </a:p>
          <a:p>
            <a:pPr marL="937260">
              <a:lnSpc>
                <a:spcPct val="100000"/>
              </a:lnSpc>
              <a:spcBef>
                <a:spcPts val="605"/>
              </a:spcBef>
              <a:tabLst>
                <a:tab pos="1987550" algn="l"/>
              </a:tabLst>
            </a:pPr>
            <a:r>
              <a:rPr dirty="0" sz="950">
                <a:solidFill>
                  <a:srgbClr val="464B54"/>
                </a:solidFill>
                <a:latin typeface="Calibri"/>
                <a:cs typeface="Calibri"/>
              </a:rPr>
              <a:t>Average</a:t>
            </a:r>
            <a:r>
              <a:rPr dirty="0" sz="950" spc="10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950" spc="-10">
                <a:solidFill>
                  <a:srgbClr val="464B54"/>
                </a:solidFill>
                <a:latin typeface="Calibri"/>
                <a:cs typeface="Calibri"/>
              </a:rPr>
              <a:t>Earner</a:t>
            </a:r>
            <a:r>
              <a:rPr dirty="0" sz="950">
                <a:solidFill>
                  <a:srgbClr val="464B54"/>
                </a:solidFill>
                <a:latin typeface="Calibri"/>
                <a:cs typeface="Calibri"/>
              </a:rPr>
              <a:t>	Maximum</a:t>
            </a:r>
            <a:r>
              <a:rPr dirty="0" sz="950" spc="14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950" spc="-10">
                <a:solidFill>
                  <a:srgbClr val="464B54"/>
                </a:solidFill>
                <a:latin typeface="Calibri"/>
                <a:cs typeface="Calibri"/>
              </a:rPr>
              <a:t>Earner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310383" y="6325179"/>
            <a:ext cx="337439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Source: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Social</a:t>
            </a:r>
            <a:r>
              <a:rPr dirty="0" sz="100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Security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Administration</a:t>
            </a:r>
            <a:r>
              <a:rPr dirty="0" sz="100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and</a:t>
            </a:r>
            <a:r>
              <a:rPr dirty="0" sz="1000" spc="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MFS</a:t>
            </a:r>
            <a:r>
              <a:rPr dirty="0" sz="100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Calculations,</a:t>
            </a:r>
            <a:r>
              <a:rPr dirty="0" sz="1000" spc="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2024.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9490857" y="6492060"/>
            <a:ext cx="132715" cy="130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80"/>
              </a:lnSpc>
            </a:pPr>
            <a:r>
              <a:rPr dirty="0" sz="800" spc="-25">
                <a:solidFill>
                  <a:srgbClr val="464B54"/>
                </a:solidFill>
                <a:latin typeface="Calibri"/>
                <a:cs typeface="Calibri"/>
              </a:rPr>
              <a:t>26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ts val="2745"/>
              </a:lnSpc>
              <a:spcBef>
                <a:spcPts val="114"/>
              </a:spcBef>
            </a:pPr>
            <a:r>
              <a:rPr dirty="0"/>
              <a:t>Options</a:t>
            </a:r>
            <a:r>
              <a:rPr dirty="0" spc="-110"/>
              <a:t> </a:t>
            </a:r>
            <a:r>
              <a:rPr dirty="0"/>
              <a:t>for</a:t>
            </a:r>
            <a:r>
              <a:rPr dirty="0" spc="-125"/>
              <a:t> </a:t>
            </a:r>
            <a:r>
              <a:rPr dirty="0" spc="-10"/>
              <a:t>Widow(er)s</a:t>
            </a:r>
          </a:p>
          <a:p>
            <a:pPr marL="12700">
              <a:lnSpc>
                <a:spcPts val="1725"/>
              </a:lnSpc>
            </a:pP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May</a:t>
            </a:r>
            <a:r>
              <a:rPr dirty="0" sz="1450" spc="-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start</a:t>
            </a:r>
            <a:r>
              <a:rPr dirty="0" sz="1450" spc="-20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with</a:t>
            </a:r>
            <a:r>
              <a:rPr dirty="0" sz="1450" spc="-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one</a:t>
            </a:r>
            <a:r>
              <a:rPr dirty="0" sz="1450" spc="-10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benefit</a:t>
            </a:r>
            <a:r>
              <a:rPr dirty="0" sz="1450" spc="-20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and</a:t>
            </a:r>
            <a:r>
              <a:rPr dirty="0" sz="1450" spc="-20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switch;</a:t>
            </a:r>
            <a:r>
              <a:rPr dirty="0" sz="1450" spc="-10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earnings</a:t>
            </a:r>
            <a:r>
              <a:rPr dirty="0" sz="1450" spc="-2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limit</a:t>
            </a:r>
            <a:r>
              <a:rPr dirty="0" sz="1450" spc="10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applies</a:t>
            </a:r>
            <a:r>
              <a:rPr dirty="0" sz="1450" spc="-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to</a:t>
            </a:r>
            <a:r>
              <a:rPr dirty="0" sz="1450" spc="-1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benefits</a:t>
            </a:r>
            <a:r>
              <a:rPr dirty="0" sz="1450" spc="-10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received</a:t>
            </a:r>
            <a:r>
              <a:rPr dirty="0" sz="1450" spc="10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before</a:t>
            </a:r>
            <a:r>
              <a:rPr dirty="0" sz="1450" spc="-10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Full</a:t>
            </a:r>
            <a:r>
              <a:rPr dirty="0" sz="1450" spc="-10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Retirement</a:t>
            </a:r>
            <a:r>
              <a:rPr dirty="0" sz="1450" spc="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spc="-20" i="1">
                <a:solidFill>
                  <a:srgbClr val="464B54"/>
                </a:solidFill>
                <a:latin typeface="Calibri"/>
                <a:cs typeface="Calibri"/>
              </a:rPr>
              <a:t>Age.</a:t>
            </a:r>
            <a:endParaRPr sz="145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323087" y="3044951"/>
            <a:ext cx="4486910" cy="2354580"/>
            <a:chOff x="323087" y="3044951"/>
            <a:chExt cx="4486910" cy="2354580"/>
          </a:xfrm>
        </p:grpSpPr>
        <p:sp>
          <p:nvSpPr>
            <p:cNvPr id="4" name="object 4" descr=""/>
            <p:cNvSpPr/>
            <p:nvPr/>
          </p:nvSpPr>
          <p:spPr>
            <a:xfrm>
              <a:off x="323087" y="3044951"/>
              <a:ext cx="4486910" cy="2354580"/>
            </a:xfrm>
            <a:custGeom>
              <a:avLst/>
              <a:gdLst/>
              <a:ahLst/>
              <a:cxnLst/>
              <a:rect l="l" t="t" r="r" b="b"/>
              <a:pathLst>
                <a:path w="4486910" h="2354579">
                  <a:moveTo>
                    <a:pt x="4486655" y="2354580"/>
                  </a:moveTo>
                  <a:lnTo>
                    <a:pt x="0" y="2354580"/>
                  </a:lnTo>
                  <a:lnTo>
                    <a:pt x="0" y="0"/>
                  </a:lnTo>
                  <a:lnTo>
                    <a:pt x="4486655" y="0"/>
                  </a:lnTo>
                  <a:lnTo>
                    <a:pt x="4486655" y="2354580"/>
                  </a:lnTo>
                  <a:close/>
                </a:path>
              </a:pathLst>
            </a:custGeom>
            <a:solidFill>
              <a:srgbClr val="D4D4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690371" y="3116579"/>
              <a:ext cx="3622675" cy="2212975"/>
            </a:xfrm>
            <a:custGeom>
              <a:avLst/>
              <a:gdLst/>
              <a:ahLst/>
              <a:cxnLst/>
              <a:rect l="l" t="t" r="r" b="b"/>
              <a:pathLst>
                <a:path w="3622675" h="2212975">
                  <a:moveTo>
                    <a:pt x="0" y="2212848"/>
                  </a:moveTo>
                  <a:lnTo>
                    <a:pt x="19357" y="2164709"/>
                  </a:lnTo>
                  <a:lnTo>
                    <a:pt x="46967" y="2108611"/>
                  </a:lnTo>
                  <a:lnTo>
                    <a:pt x="82318" y="2045514"/>
                  </a:lnTo>
                  <a:lnTo>
                    <a:pt x="102736" y="2011642"/>
                  </a:lnTo>
                  <a:lnTo>
                    <a:pt x="124898" y="1976382"/>
                  </a:lnTo>
                  <a:lnTo>
                    <a:pt x="148738" y="1939853"/>
                  </a:lnTo>
                  <a:lnTo>
                    <a:pt x="174194" y="1902176"/>
                  </a:lnTo>
                  <a:lnTo>
                    <a:pt x="201201" y="1863471"/>
                  </a:lnTo>
                  <a:lnTo>
                    <a:pt x="229696" y="1823858"/>
                  </a:lnTo>
                  <a:lnTo>
                    <a:pt x="259614" y="1783458"/>
                  </a:lnTo>
                  <a:lnTo>
                    <a:pt x="290891" y="1742392"/>
                  </a:lnTo>
                  <a:lnTo>
                    <a:pt x="323464" y="1700778"/>
                  </a:lnTo>
                  <a:lnTo>
                    <a:pt x="357268" y="1658738"/>
                  </a:lnTo>
                  <a:lnTo>
                    <a:pt x="392239" y="1616392"/>
                  </a:lnTo>
                  <a:lnTo>
                    <a:pt x="428314" y="1573860"/>
                  </a:lnTo>
                  <a:lnTo>
                    <a:pt x="465428" y="1531262"/>
                  </a:lnTo>
                  <a:lnTo>
                    <a:pt x="503518" y="1488720"/>
                  </a:lnTo>
                  <a:lnTo>
                    <a:pt x="542520" y="1446352"/>
                  </a:lnTo>
                  <a:lnTo>
                    <a:pt x="582369" y="1404279"/>
                  </a:lnTo>
                  <a:lnTo>
                    <a:pt x="623001" y="1362622"/>
                  </a:lnTo>
                  <a:lnTo>
                    <a:pt x="664353" y="1321500"/>
                  </a:lnTo>
                  <a:lnTo>
                    <a:pt x="706361" y="1281035"/>
                  </a:lnTo>
                  <a:lnTo>
                    <a:pt x="748960" y="1241346"/>
                  </a:lnTo>
                  <a:lnTo>
                    <a:pt x="792087" y="1202553"/>
                  </a:lnTo>
                  <a:lnTo>
                    <a:pt x="835678" y="1164778"/>
                  </a:lnTo>
                  <a:lnTo>
                    <a:pt x="879668" y="1128140"/>
                  </a:lnTo>
                  <a:lnTo>
                    <a:pt x="923994" y="1092759"/>
                  </a:lnTo>
                  <a:lnTo>
                    <a:pt x="968592" y="1058756"/>
                  </a:lnTo>
                  <a:lnTo>
                    <a:pt x="1013397" y="1026251"/>
                  </a:lnTo>
                  <a:lnTo>
                    <a:pt x="1058346" y="995364"/>
                  </a:lnTo>
                  <a:lnTo>
                    <a:pt x="1103375" y="966216"/>
                  </a:lnTo>
                  <a:lnTo>
                    <a:pt x="1141566" y="942773"/>
                  </a:lnTo>
                  <a:lnTo>
                    <a:pt x="1181579" y="919299"/>
                  </a:lnTo>
                  <a:lnTo>
                    <a:pt x="1223312" y="895824"/>
                  </a:lnTo>
                  <a:lnTo>
                    <a:pt x="1266660" y="872375"/>
                  </a:lnTo>
                  <a:lnTo>
                    <a:pt x="1311521" y="848982"/>
                  </a:lnTo>
                  <a:lnTo>
                    <a:pt x="1357791" y="825674"/>
                  </a:lnTo>
                  <a:lnTo>
                    <a:pt x="1405368" y="802480"/>
                  </a:lnTo>
                  <a:lnTo>
                    <a:pt x="1454148" y="779428"/>
                  </a:lnTo>
                  <a:lnTo>
                    <a:pt x="1504028" y="756548"/>
                  </a:lnTo>
                  <a:lnTo>
                    <a:pt x="1554904" y="733869"/>
                  </a:lnTo>
                  <a:lnTo>
                    <a:pt x="1606674" y="711418"/>
                  </a:lnTo>
                  <a:lnTo>
                    <a:pt x="1659234" y="689226"/>
                  </a:lnTo>
                  <a:lnTo>
                    <a:pt x="1712481" y="667322"/>
                  </a:lnTo>
                  <a:lnTo>
                    <a:pt x="1766312" y="645733"/>
                  </a:lnTo>
                  <a:lnTo>
                    <a:pt x="1820623" y="624490"/>
                  </a:lnTo>
                  <a:lnTo>
                    <a:pt x="1875312" y="603620"/>
                  </a:lnTo>
                  <a:lnTo>
                    <a:pt x="1930275" y="583154"/>
                  </a:lnTo>
                  <a:lnTo>
                    <a:pt x="1985408" y="563119"/>
                  </a:lnTo>
                  <a:lnTo>
                    <a:pt x="2040610" y="543545"/>
                  </a:lnTo>
                  <a:lnTo>
                    <a:pt x="2095775" y="524461"/>
                  </a:lnTo>
                  <a:lnTo>
                    <a:pt x="2150802" y="505895"/>
                  </a:lnTo>
                  <a:lnTo>
                    <a:pt x="2205587" y="487877"/>
                  </a:lnTo>
                  <a:lnTo>
                    <a:pt x="2260027" y="470436"/>
                  </a:lnTo>
                  <a:lnTo>
                    <a:pt x="2314018" y="453600"/>
                  </a:lnTo>
                  <a:lnTo>
                    <a:pt x="2367458" y="437398"/>
                  </a:lnTo>
                  <a:lnTo>
                    <a:pt x="2420243" y="421859"/>
                  </a:lnTo>
                  <a:lnTo>
                    <a:pt x="2472269" y="407013"/>
                  </a:lnTo>
                  <a:lnTo>
                    <a:pt x="2523435" y="392887"/>
                  </a:lnTo>
                  <a:lnTo>
                    <a:pt x="2573636" y="379512"/>
                  </a:lnTo>
                  <a:lnTo>
                    <a:pt x="2622769" y="366915"/>
                  </a:lnTo>
                  <a:lnTo>
                    <a:pt x="2670731" y="355127"/>
                  </a:lnTo>
                  <a:lnTo>
                    <a:pt x="2717419" y="344175"/>
                  </a:lnTo>
                  <a:lnTo>
                    <a:pt x="2762729" y="334089"/>
                  </a:lnTo>
                  <a:lnTo>
                    <a:pt x="2806559" y="324897"/>
                  </a:lnTo>
                  <a:lnTo>
                    <a:pt x="2848805" y="316629"/>
                  </a:lnTo>
                  <a:lnTo>
                    <a:pt x="2889364" y="309314"/>
                  </a:lnTo>
                  <a:lnTo>
                    <a:pt x="2928133" y="302980"/>
                  </a:lnTo>
                  <a:lnTo>
                    <a:pt x="2999886" y="293371"/>
                  </a:lnTo>
                  <a:lnTo>
                    <a:pt x="3063240" y="288036"/>
                  </a:lnTo>
                  <a:lnTo>
                    <a:pt x="3017520" y="0"/>
                  </a:lnTo>
                  <a:lnTo>
                    <a:pt x="3622548" y="451104"/>
                  </a:lnTo>
                  <a:lnTo>
                    <a:pt x="3134868" y="1120139"/>
                  </a:lnTo>
                  <a:lnTo>
                    <a:pt x="3107436" y="848867"/>
                  </a:lnTo>
                  <a:lnTo>
                    <a:pt x="3080468" y="849794"/>
                  </a:lnTo>
                  <a:lnTo>
                    <a:pt x="3017413" y="853644"/>
                  </a:lnTo>
                  <a:lnTo>
                    <a:pt x="2943267" y="860108"/>
                  </a:lnTo>
                  <a:lnTo>
                    <a:pt x="2902436" y="864302"/>
                  </a:lnTo>
                  <a:lnTo>
                    <a:pt x="2859315" y="869127"/>
                  </a:lnTo>
                  <a:lnTo>
                    <a:pt x="2814063" y="874577"/>
                  </a:lnTo>
                  <a:lnTo>
                    <a:pt x="2766841" y="880643"/>
                  </a:lnTo>
                  <a:lnTo>
                    <a:pt x="2717810" y="887318"/>
                  </a:lnTo>
                  <a:lnTo>
                    <a:pt x="2667130" y="894595"/>
                  </a:lnTo>
                  <a:lnTo>
                    <a:pt x="2614962" y="902466"/>
                  </a:lnTo>
                  <a:lnTo>
                    <a:pt x="2561465" y="910925"/>
                  </a:lnTo>
                  <a:lnTo>
                    <a:pt x="2506802" y="919964"/>
                  </a:lnTo>
                  <a:lnTo>
                    <a:pt x="2451132" y="929575"/>
                  </a:lnTo>
                  <a:lnTo>
                    <a:pt x="2394615" y="939751"/>
                  </a:lnTo>
                  <a:lnTo>
                    <a:pt x="2337413" y="950485"/>
                  </a:lnTo>
                  <a:lnTo>
                    <a:pt x="2279686" y="961769"/>
                  </a:lnTo>
                  <a:lnTo>
                    <a:pt x="2221593" y="973596"/>
                  </a:lnTo>
                  <a:lnTo>
                    <a:pt x="2163297" y="985958"/>
                  </a:lnTo>
                  <a:lnTo>
                    <a:pt x="2104958" y="998849"/>
                  </a:lnTo>
                  <a:lnTo>
                    <a:pt x="2046735" y="1012261"/>
                  </a:lnTo>
                  <a:lnTo>
                    <a:pt x="1988790" y="1026187"/>
                  </a:lnTo>
                  <a:lnTo>
                    <a:pt x="1931282" y="1040618"/>
                  </a:lnTo>
                  <a:lnTo>
                    <a:pt x="1874374" y="1055548"/>
                  </a:lnTo>
                  <a:lnTo>
                    <a:pt x="1818224" y="1070970"/>
                  </a:lnTo>
                  <a:lnTo>
                    <a:pt x="1762994" y="1086876"/>
                  </a:lnTo>
                  <a:lnTo>
                    <a:pt x="1708844" y="1103258"/>
                  </a:lnTo>
                  <a:lnTo>
                    <a:pt x="1655934" y="1120110"/>
                  </a:lnTo>
                  <a:lnTo>
                    <a:pt x="1604426" y="1137423"/>
                  </a:lnTo>
                  <a:lnTo>
                    <a:pt x="1554480" y="1155191"/>
                  </a:lnTo>
                  <a:lnTo>
                    <a:pt x="1514152" y="1170406"/>
                  </a:lnTo>
                  <a:lnTo>
                    <a:pt x="1473325" y="1186445"/>
                  </a:lnTo>
                  <a:lnTo>
                    <a:pt x="1432037" y="1203296"/>
                  </a:lnTo>
                  <a:lnTo>
                    <a:pt x="1390329" y="1220948"/>
                  </a:lnTo>
                  <a:lnTo>
                    <a:pt x="1348238" y="1239388"/>
                  </a:lnTo>
                  <a:lnTo>
                    <a:pt x="1305804" y="1258604"/>
                  </a:lnTo>
                  <a:lnTo>
                    <a:pt x="1263065" y="1278586"/>
                  </a:lnTo>
                  <a:lnTo>
                    <a:pt x="1220062" y="1299321"/>
                  </a:lnTo>
                  <a:lnTo>
                    <a:pt x="1176832" y="1320797"/>
                  </a:lnTo>
                  <a:lnTo>
                    <a:pt x="1133414" y="1343002"/>
                  </a:lnTo>
                  <a:lnTo>
                    <a:pt x="1089849" y="1365925"/>
                  </a:lnTo>
                  <a:lnTo>
                    <a:pt x="1046174" y="1389553"/>
                  </a:lnTo>
                  <a:lnTo>
                    <a:pt x="1002428" y="1413876"/>
                  </a:lnTo>
                  <a:lnTo>
                    <a:pt x="958652" y="1438880"/>
                  </a:lnTo>
                  <a:lnTo>
                    <a:pt x="914883" y="1464555"/>
                  </a:lnTo>
                  <a:lnTo>
                    <a:pt x="871161" y="1490888"/>
                  </a:lnTo>
                  <a:lnTo>
                    <a:pt x="827524" y="1517868"/>
                  </a:lnTo>
                  <a:lnTo>
                    <a:pt x="784012" y="1545483"/>
                  </a:lnTo>
                  <a:lnTo>
                    <a:pt x="740664" y="1573720"/>
                  </a:lnTo>
                  <a:lnTo>
                    <a:pt x="697518" y="1602568"/>
                  </a:lnTo>
                  <a:lnTo>
                    <a:pt x="654614" y="1632016"/>
                  </a:lnTo>
                  <a:lnTo>
                    <a:pt x="611990" y="1662051"/>
                  </a:lnTo>
                  <a:lnTo>
                    <a:pt x="569687" y="1692662"/>
                  </a:lnTo>
                  <a:lnTo>
                    <a:pt x="527741" y="1723837"/>
                  </a:lnTo>
                  <a:lnTo>
                    <a:pt x="486194" y="1755563"/>
                  </a:lnTo>
                  <a:lnTo>
                    <a:pt x="445083" y="1787829"/>
                  </a:lnTo>
                  <a:lnTo>
                    <a:pt x="404447" y="1820624"/>
                  </a:lnTo>
                  <a:lnTo>
                    <a:pt x="364326" y="1853935"/>
                  </a:lnTo>
                  <a:lnTo>
                    <a:pt x="324759" y="1887751"/>
                  </a:lnTo>
                  <a:lnTo>
                    <a:pt x="285785" y="1922060"/>
                  </a:lnTo>
                  <a:lnTo>
                    <a:pt x="247441" y="1956849"/>
                  </a:lnTo>
                  <a:lnTo>
                    <a:pt x="209769" y="1992108"/>
                  </a:lnTo>
                  <a:lnTo>
                    <a:pt x="172806" y="2027824"/>
                  </a:lnTo>
                  <a:lnTo>
                    <a:pt x="136592" y="2063985"/>
                  </a:lnTo>
                  <a:lnTo>
                    <a:pt x="101165" y="2100580"/>
                  </a:lnTo>
                  <a:lnTo>
                    <a:pt x="66564" y="2137596"/>
                  </a:lnTo>
                  <a:lnTo>
                    <a:pt x="32830" y="2175023"/>
                  </a:lnTo>
                  <a:lnTo>
                    <a:pt x="0" y="22128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902208" y="3464064"/>
              <a:ext cx="3211195" cy="1598930"/>
            </a:xfrm>
            <a:custGeom>
              <a:avLst/>
              <a:gdLst/>
              <a:ahLst/>
              <a:cxnLst/>
              <a:rect l="l" t="t" r="r" b="b"/>
              <a:pathLst>
                <a:path w="3211195" h="1598929">
                  <a:moveTo>
                    <a:pt x="181356" y="1415796"/>
                  </a:moveTo>
                  <a:lnTo>
                    <a:pt x="0" y="1415796"/>
                  </a:lnTo>
                  <a:lnTo>
                    <a:pt x="0" y="1598676"/>
                  </a:lnTo>
                  <a:lnTo>
                    <a:pt x="181356" y="1598676"/>
                  </a:lnTo>
                  <a:lnTo>
                    <a:pt x="181356" y="1415796"/>
                  </a:lnTo>
                  <a:close/>
                </a:path>
                <a:path w="3211195" h="1598929">
                  <a:moveTo>
                    <a:pt x="3211068" y="0"/>
                  </a:moveTo>
                  <a:lnTo>
                    <a:pt x="2855976" y="0"/>
                  </a:lnTo>
                  <a:lnTo>
                    <a:pt x="2855976" y="355092"/>
                  </a:lnTo>
                  <a:lnTo>
                    <a:pt x="3211068" y="355092"/>
                  </a:lnTo>
                  <a:lnTo>
                    <a:pt x="3211068" y="0"/>
                  </a:lnTo>
                  <a:close/>
                </a:path>
              </a:pathLst>
            </a:custGeom>
            <a:solidFill>
              <a:srgbClr val="774464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 descr=""/>
          <p:cNvGrpSpPr/>
          <p:nvPr/>
        </p:nvGrpSpPr>
        <p:grpSpPr>
          <a:xfrm>
            <a:off x="5282184" y="3044951"/>
            <a:ext cx="4457700" cy="2354580"/>
            <a:chOff x="5282184" y="3044951"/>
            <a:chExt cx="4457700" cy="2354580"/>
          </a:xfrm>
        </p:grpSpPr>
        <p:sp>
          <p:nvSpPr>
            <p:cNvPr id="8" name="object 8" descr=""/>
            <p:cNvSpPr/>
            <p:nvPr/>
          </p:nvSpPr>
          <p:spPr>
            <a:xfrm>
              <a:off x="5282184" y="3044951"/>
              <a:ext cx="4457700" cy="2354580"/>
            </a:xfrm>
            <a:custGeom>
              <a:avLst/>
              <a:gdLst/>
              <a:ahLst/>
              <a:cxnLst/>
              <a:rect l="l" t="t" r="r" b="b"/>
              <a:pathLst>
                <a:path w="4457700" h="2354579">
                  <a:moveTo>
                    <a:pt x="4457700" y="2354580"/>
                  </a:moveTo>
                  <a:lnTo>
                    <a:pt x="0" y="2354580"/>
                  </a:lnTo>
                  <a:lnTo>
                    <a:pt x="0" y="0"/>
                  </a:lnTo>
                  <a:lnTo>
                    <a:pt x="4457700" y="0"/>
                  </a:lnTo>
                  <a:lnTo>
                    <a:pt x="4457700" y="2354580"/>
                  </a:lnTo>
                  <a:close/>
                </a:path>
              </a:pathLst>
            </a:custGeom>
            <a:solidFill>
              <a:srgbClr val="D4D4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5650991" y="3116579"/>
              <a:ext cx="3622675" cy="2212975"/>
            </a:xfrm>
            <a:custGeom>
              <a:avLst/>
              <a:gdLst/>
              <a:ahLst/>
              <a:cxnLst/>
              <a:rect l="l" t="t" r="r" b="b"/>
              <a:pathLst>
                <a:path w="3622675" h="2212975">
                  <a:moveTo>
                    <a:pt x="0" y="2212848"/>
                  </a:moveTo>
                  <a:lnTo>
                    <a:pt x="19342" y="2164709"/>
                  </a:lnTo>
                  <a:lnTo>
                    <a:pt x="46909" y="2108611"/>
                  </a:lnTo>
                  <a:lnTo>
                    <a:pt x="82192" y="2045514"/>
                  </a:lnTo>
                  <a:lnTo>
                    <a:pt x="102569" y="2011642"/>
                  </a:lnTo>
                  <a:lnTo>
                    <a:pt x="124684" y="1976382"/>
                  </a:lnTo>
                  <a:lnTo>
                    <a:pt x="148474" y="1939853"/>
                  </a:lnTo>
                  <a:lnTo>
                    <a:pt x="173876" y="1902176"/>
                  </a:lnTo>
                  <a:lnTo>
                    <a:pt x="200826" y="1863471"/>
                  </a:lnTo>
                  <a:lnTo>
                    <a:pt x="229260" y="1823858"/>
                  </a:lnTo>
                  <a:lnTo>
                    <a:pt x="259116" y="1783458"/>
                  </a:lnTo>
                  <a:lnTo>
                    <a:pt x="290329" y="1742392"/>
                  </a:lnTo>
                  <a:lnTo>
                    <a:pt x="322835" y="1700778"/>
                  </a:lnTo>
                  <a:lnTo>
                    <a:pt x="356573" y="1658738"/>
                  </a:lnTo>
                  <a:lnTo>
                    <a:pt x="391477" y="1616392"/>
                  </a:lnTo>
                  <a:lnTo>
                    <a:pt x="427485" y="1573860"/>
                  </a:lnTo>
                  <a:lnTo>
                    <a:pt x="464533" y="1531262"/>
                  </a:lnTo>
                  <a:lnTo>
                    <a:pt x="502557" y="1488720"/>
                  </a:lnTo>
                  <a:lnTo>
                    <a:pt x="541494" y="1446352"/>
                  </a:lnTo>
                  <a:lnTo>
                    <a:pt x="581280" y="1404279"/>
                  </a:lnTo>
                  <a:lnTo>
                    <a:pt x="621852" y="1362622"/>
                  </a:lnTo>
                  <a:lnTo>
                    <a:pt x="663147" y="1321500"/>
                  </a:lnTo>
                  <a:lnTo>
                    <a:pt x="705101" y="1281035"/>
                  </a:lnTo>
                  <a:lnTo>
                    <a:pt x="747650" y="1241346"/>
                  </a:lnTo>
                  <a:lnTo>
                    <a:pt x="790730" y="1202553"/>
                  </a:lnTo>
                  <a:lnTo>
                    <a:pt x="834279" y="1164778"/>
                  </a:lnTo>
                  <a:lnTo>
                    <a:pt x="878233" y="1128140"/>
                  </a:lnTo>
                  <a:lnTo>
                    <a:pt x="922528" y="1092759"/>
                  </a:lnTo>
                  <a:lnTo>
                    <a:pt x="967101" y="1058756"/>
                  </a:lnTo>
                  <a:lnTo>
                    <a:pt x="1011888" y="1026251"/>
                  </a:lnTo>
                  <a:lnTo>
                    <a:pt x="1056826" y="995364"/>
                  </a:lnTo>
                  <a:lnTo>
                    <a:pt x="1101851" y="966216"/>
                  </a:lnTo>
                  <a:lnTo>
                    <a:pt x="1140151" y="942773"/>
                  </a:lnTo>
                  <a:lnTo>
                    <a:pt x="1180268" y="919299"/>
                  </a:lnTo>
                  <a:lnTo>
                    <a:pt x="1222098" y="895824"/>
                  </a:lnTo>
                  <a:lnTo>
                    <a:pt x="1265540" y="872375"/>
                  </a:lnTo>
                  <a:lnTo>
                    <a:pt x="1310489" y="848982"/>
                  </a:lnTo>
                  <a:lnTo>
                    <a:pt x="1356843" y="825674"/>
                  </a:lnTo>
                  <a:lnTo>
                    <a:pt x="1404499" y="802480"/>
                  </a:lnTo>
                  <a:lnTo>
                    <a:pt x="1453353" y="779428"/>
                  </a:lnTo>
                  <a:lnTo>
                    <a:pt x="1503303" y="756548"/>
                  </a:lnTo>
                  <a:lnTo>
                    <a:pt x="1554245" y="733869"/>
                  </a:lnTo>
                  <a:lnTo>
                    <a:pt x="1606077" y="711418"/>
                  </a:lnTo>
                  <a:lnTo>
                    <a:pt x="1658695" y="689226"/>
                  </a:lnTo>
                  <a:lnTo>
                    <a:pt x="1711996" y="667322"/>
                  </a:lnTo>
                  <a:lnTo>
                    <a:pt x="1765877" y="645733"/>
                  </a:lnTo>
                  <a:lnTo>
                    <a:pt x="1820235" y="624490"/>
                  </a:lnTo>
                  <a:lnTo>
                    <a:pt x="1874966" y="603620"/>
                  </a:lnTo>
                  <a:lnTo>
                    <a:pt x="1929969" y="583154"/>
                  </a:lnTo>
                  <a:lnTo>
                    <a:pt x="1985139" y="563119"/>
                  </a:lnTo>
                  <a:lnTo>
                    <a:pt x="2040374" y="543545"/>
                  </a:lnTo>
                  <a:lnTo>
                    <a:pt x="2095571" y="524461"/>
                  </a:lnTo>
                  <a:lnTo>
                    <a:pt x="2150625" y="505895"/>
                  </a:lnTo>
                  <a:lnTo>
                    <a:pt x="2205436" y="487877"/>
                  </a:lnTo>
                  <a:lnTo>
                    <a:pt x="2259898" y="470436"/>
                  </a:lnTo>
                  <a:lnTo>
                    <a:pt x="2313910" y="453600"/>
                  </a:lnTo>
                  <a:lnTo>
                    <a:pt x="2367367" y="437398"/>
                  </a:lnTo>
                  <a:lnTo>
                    <a:pt x="2420168" y="421859"/>
                  </a:lnTo>
                  <a:lnTo>
                    <a:pt x="2472209" y="407013"/>
                  </a:lnTo>
                  <a:lnTo>
                    <a:pt x="2523386" y="392887"/>
                  </a:lnTo>
                  <a:lnTo>
                    <a:pt x="2573597" y="379512"/>
                  </a:lnTo>
                  <a:lnTo>
                    <a:pt x="2622739" y="366915"/>
                  </a:lnTo>
                  <a:lnTo>
                    <a:pt x="2670709" y="355127"/>
                  </a:lnTo>
                  <a:lnTo>
                    <a:pt x="2717403" y="344175"/>
                  </a:lnTo>
                  <a:lnTo>
                    <a:pt x="2762718" y="334089"/>
                  </a:lnTo>
                  <a:lnTo>
                    <a:pt x="2806551" y="324897"/>
                  </a:lnTo>
                  <a:lnTo>
                    <a:pt x="2848800" y="316629"/>
                  </a:lnTo>
                  <a:lnTo>
                    <a:pt x="2889361" y="309314"/>
                  </a:lnTo>
                  <a:lnTo>
                    <a:pt x="2928131" y="302980"/>
                  </a:lnTo>
                  <a:lnTo>
                    <a:pt x="2999886" y="293371"/>
                  </a:lnTo>
                  <a:lnTo>
                    <a:pt x="3063240" y="288036"/>
                  </a:lnTo>
                  <a:lnTo>
                    <a:pt x="3017520" y="0"/>
                  </a:lnTo>
                  <a:lnTo>
                    <a:pt x="3622548" y="451104"/>
                  </a:lnTo>
                  <a:lnTo>
                    <a:pt x="3134868" y="1120139"/>
                  </a:lnTo>
                  <a:lnTo>
                    <a:pt x="3107436" y="848867"/>
                  </a:lnTo>
                  <a:lnTo>
                    <a:pt x="3080330" y="849794"/>
                  </a:lnTo>
                  <a:lnTo>
                    <a:pt x="3017052" y="853644"/>
                  </a:lnTo>
                  <a:lnTo>
                    <a:pt x="2942748" y="860108"/>
                  </a:lnTo>
                  <a:lnTo>
                    <a:pt x="2901861" y="864302"/>
                  </a:lnTo>
                  <a:lnTo>
                    <a:pt x="2858696" y="869127"/>
                  </a:lnTo>
                  <a:lnTo>
                    <a:pt x="2813414" y="874577"/>
                  </a:lnTo>
                  <a:lnTo>
                    <a:pt x="2766173" y="880643"/>
                  </a:lnTo>
                  <a:lnTo>
                    <a:pt x="2717133" y="887318"/>
                  </a:lnTo>
                  <a:lnTo>
                    <a:pt x="2666455" y="894595"/>
                  </a:lnTo>
                  <a:lnTo>
                    <a:pt x="2614297" y="902466"/>
                  </a:lnTo>
                  <a:lnTo>
                    <a:pt x="2560819" y="910925"/>
                  </a:lnTo>
                  <a:lnTo>
                    <a:pt x="2506181" y="919964"/>
                  </a:lnTo>
                  <a:lnTo>
                    <a:pt x="2450542" y="929575"/>
                  </a:lnTo>
                  <a:lnTo>
                    <a:pt x="2394063" y="939751"/>
                  </a:lnTo>
                  <a:lnTo>
                    <a:pt x="2336902" y="950485"/>
                  </a:lnTo>
                  <a:lnTo>
                    <a:pt x="2279219" y="961769"/>
                  </a:lnTo>
                  <a:lnTo>
                    <a:pt x="2221174" y="973596"/>
                  </a:lnTo>
                  <a:lnTo>
                    <a:pt x="2162926" y="985958"/>
                  </a:lnTo>
                  <a:lnTo>
                    <a:pt x="2104635" y="998849"/>
                  </a:lnTo>
                  <a:lnTo>
                    <a:pt x="2046461" y="1012261"/>
                  </a:lnTo>
                  <a:lnTo>
                    <a:pt x="1988564" y="1026187"/>
                  </a:lnTo>
                  <a:lnTo>
                    <a:pt x="1931102" y="1040618"/>
                  </a:lnTo>
                  <a:lnTo>
                    <a:pt x="1874235" y="1055548"/>
                  </a:lnTo>
                  <a:lnTo>
                    <a:pt x="1818124" y="1070970"/>
                  </a:lnTo>
                  <a:lnTo>
                    <a:pt x="1762927" y="1086876"/>
                  </a:lnTo>
                  <a:lnTo>
                    <a:pt x="1708805" y="1103258"/>
                  </a:lnTo>
                  <a:lnTo>
                    <a:pt x="1655916" y="1120110"/>
                  </a:lnTo>
                  <a:lnTo>
                    <a:pt x="1604421" y="1137423"/>
                  </a:lnTo>
                  <a:lnTo>
                    <a:pt x="1554480" y="1155191"/>
                  </a:lnTo>
                  <a:lnTo>
                    <a:pt x="1514152" y="1170406"/>
                  </a:lnTo>
                  <a:lnTo>
                    <a:pt x="1473325" y="1186445"/>
                  </a:lnTo>
                  <a:lnTo>
                    <a:pt x="1432037" y="1203296"/>
                  </a:lnTo>
                  <a:lnTo>
                    <a:pt x="1390329" y="1220948"/>
                  </a:lnTo>
                  <a:lnTo>
                    <a:pt x="1348238" y="1239388"/>
                  </a:lnTo>
                  <a:lnTo>
                    <a:pt x="1305804" y="1258604"/>
                  </a:lnTo>
                  <a:lnTo>
                    <a:pt x="1263065" y="1278586"/>
                  </a:lnTo>
                  <a:lnTo>
                    <a:pt x="1220062" y="1299321"/>
                  </a:lnTo>
                  <a:lnTo>
                    <a:pt x="1176832" y="1320797"/>
                  </a:lnTo>
                  <a:lnTo>
                    <a:pt x="1133414" y="1343002"/>
                  </a:lnTo>
                  <a:lnTo>
                    <a:pt x="1089849" y="1365925"/>
                  </a:lnTo>
                  <a:lnTo>
                    <a:pt x="1046174" y="1389553"/>
                  </a:lnTo>
                  <a:lnTo>
                    <a:pt x="1002428" y="1413876"/>
                  </a:lnTo>
                  <a:lnTo>
                    <a:pt x="958652" y="1438880"/>
                  </a:lnTo>
                  <a:lnTo>
                    <a:pt x="914883" y="1464555"/>
                  </a:lnTo>
                  <a:lnTo>
                    <a:pt x="871161" y="1490888"/>
                  </a:lnTo>
                  <a:lnTo>
                    <a:pt x="827524" y="1517868"/>
                  </a:lnTo>
                  <a:lnTo>
                    <a:pt x="784012" y="1545483"/>
                  </a:lnTo>
                  <a:lnTo>
                    <a:pt x="740664" y="1573720"/>
                  </a:lnTo>
                  <a:lnTo>
                    <a:pt x="697518" y="1602568"/>
                  </a:lnTo>
                  <a:lnTo>
                    <a:pt x="654614" y="1632016"/>
                  </a:lnTo>
                  <a:lnTo>
                    <a:pt x="611990" y="1662051"/>
                  </a:lnTo>
                  <a:lnTo>
                    <a:pt x="569687" y="1692662"/>
                  </a:lnTo>
                  <a:lnTo>
                    <a:pt x="527741" y="1723837"/>
                  </a:lnTo>
                  <a:lnTo>
                    <a:pt x="486194" y="1755563"/>
                  </a:lnTo>
                  <a:lnTo>
                    <a:pt x="445083" y="1787829"/>
                  </a:lnTo>
                  <a:lnTo>
                    <a:pt x="404447" y="1820624"/>
                  </a:lnTo>
                  <a:lnTo>
                    <a:pt x="364326" y="1853935"/>
                  </a:lnTo>
                  <a:lnTo>
                    <a:pt x="324759" y="1887751"/>
                  </a:lnTo>
                  <a:lnTo>
                    <a:pt x="285785" y="1922060"/>
                  </a:lnTo>
                  <a:lnTo>
                    <a:pt x="247441" y="1956849"/>
                  </a:lnTo>
                  <a:lnTo>
                    <a:pt x="209769" y="1992108"/>
                  </a:lnTo>
                  <a:lnTo>
                    <a:pt x="172806" y="2027824"/>
                  </a:lnTo>
                  <a:lnTo>
                    <a:pt x="136592" y="2063985"/>
                  </a:lnTo>
                  <a:lnTo>
                    <a:pt x="101165" y="2100580"/>
                  </a:lnTo>
                  <a:lnTo>
                    <a:pt x="66564" y="2137596"/>
                  </a:lnTo>
                  <a:lnTo>
                    <a:pt x="32830" y="2175023"/>
                  </a:lnTo>
                  <a:lnTo>
                    <a:pt x="0" y="22128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5862828" y="3457968"/>
              <a:ext cx="3209925" cy="1605280"/>
            </a:xfrm>
            <a:custGeom>
              <a:avLst/>
              <a:gdLst/>
              <a:ahLst/>
              <a:cxnLst/>
              <a:rect l="l" t="t" r="r" b="b"/>
              <a:pathLst>
                <a:path w="3209925" h="1605279">
                  <a:moveTo>
                    <a:pt x="181356" y="1421892"/>
                  </a:moveTo>
                  <a:lnTo>
                    <a:pt x="0" y="1421892"/>
                  </a:lnTo>
                  <a:lnTo>
                    <a:pt x="0" y="1604772"/>
                  </a:lnTo>
                  <a:lnTo>
                    <a:pt x="181356" y="1604772"/>
                  </a:lnTo>
                  <a:lnTo>
                    <a:pt x="181356" y="1421892"/>
                  </a:lnTo>
                  <a:close/>
                </a:path>
                <a:path w="3209925" h="1605279">
                  <a:moveTo>
                    <a:pt x="3209544" y="0"/>
                  </a:moveTo>
                  <a:lnTo>
                    <a:pt x="2855976" y="0"/>
                  </a:lnTo>
                  <a:lnTo>
                    <a:pt x="2855976" y="355092"/>
                  </a:lnTo>
                  <a:lnTo>
                    <a:pt x="3209544" y="355092"/>
                  </a:lnTo>
                  <a:lnTo>
                    <a:pt x="3209544" y="0"/>
                  </a:lnTo>
                  <a:close/>
                </a:path>
              </a:pathLst>
            </a:custGeom>
            <a:solidFill>
              <a:srgbClr val="42859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323087" y="3044951"/>
            <a:ext cx="4486910" cy="2354580"/>
          </a:xfrm>
          <a:prstGeom prst="rect">
            <a:avLst/>
          </a:prstGeom>
          <a:ln w="7620">
            <a:solidFill>
              <a:srgbClr val="89163D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9"/>
              </a:spcBef>
            </a:pPr>
            <a:endParaRPr sz="1450">
              <a:latin typeface="Times New Roman"/>
              <a:cs typeface="Times New Roman"/>
            </a:endParaRPr>
          </a:p>
          <a:p>
            <a:pPr marL="1790700">
              <a:lnSpc>
                <a:spcPct val="100000"/>
              </a:lnSpc>
            </a:pP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Switch</a:t>
            </a:r>
            <a:r>
              <a:rPr dirty="0" sz="1450" spc="1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to</a:t>
            </a:r>
            <a:r>
              <a:rPr dirty="0" sz="1450" spc="1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 spc="-10">
                <a:solidFill>
                  <a:srgbClr val="1D1D1D"/>
                </a:solidFill>
                <a:latin typeface="Calibri"/>
                <a:cs typeface="Calibri"/>
              </a:rPr>
              <a:t>retirement</a:t>
            </a:r>
            <a:endParaRPr sz="14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645"/>
              </a:spcBef>
            </a:pPr>
            <a:endParaRPr sz="1450">
              <a:latin typeface="Calibri"/>
              <a:cs typeface="Calibri"/>
            </a:endParaRPr>
          </a:p>
          <a:p>
            <a:pPr marL="850265">
              <a:lnSpc>
                <a:spcPct val="100000"/>
              </a:lnSpc>
            </a:pP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Start</a:t>
            </a:r>
            <a:r>
              <a:rPr dirty="0" sz="1450" spc="1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with</a:t>
            </a:r>
            <a:r>
              <a:rPr dirty="0" sz="1450" spc="3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reduced</a:t>
            </a:r>
            <a:r>
              <a:rPr dirty="0" sz="1450" spc="3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 spc="-10">
                <a:solidFill>
                  <a:srgbClr val="1D1D1D"/>
                </a:solidFill>
                <a:latin typeface="Calibri"/>
                <a:cs typeface="Calibri"/>
              </a:rPr>
              <a:t>survivor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10383" y="6325179"/>
            <a:ext cx="19589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Source: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Social</a:t>
            </a:r>
            <a:r>
              <a:rPr dirty="0" sz="100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Security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Administration.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33582" rIns="0" bIns="0" rtlCol="0" vert="horz">
            <a:spAutoFit/>
          </a:bodyPr>
          <a:lstStyle/>
          <a:p>
            <a:pPr marL="9192895">
              <a:lnSpc>
                <a:spcPts val="880"/>
              </a:lnSpc>
            </a:pPr>
            <a:r>
              <a:rPr dirty="0" sz="800" spc="-25"/>
              <a:t>2</a:t>
            </a:r>
            <a:r>
              <a:rPr dirty="0" sz="800" spc="-25"/>
              <a:t>7</a:t>
            </a:r>
            <a:endParaRPr sz="800"/>
          </a:p>
        </p:txBody>
      </p:sp>
      <p:sp>
        <p:nvSpPr>
          <p:cNvPr id="12" name="object 12" descr=""/>
          <p:cNvSpPr txBox="1"/>
          <p:nvPr/>
        </p:nvSpPr>
        <p:spPr>
          <a:xfrm>
            <a:off x="5282184" y="3044951"/>
            <a:ext cx="4457700" cy="2354580"/>
          </a:xfrm>
          <a:prstGeom prst="rect">
            <a:avLst/>
          </a:prstGeom>
          <a:ln w="7619">
            <a:solidFill>
              <a:srgbClr val="42859C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sz="1450">
              <a:latin typeface="Times New Roman"/>
              <a:cs typeface="Times New Roman"/>
            </a:endParaRPr>
          </a:p>
          <a:p>
            <a:pPr marL="2006600">
              <a:lnSpc>
                <a:spcPct val="100000"/>
              </a:lnSpc>
            </a:pP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Switch</a:t>
            </a:r>
            <a:r>
              <a:rPr dirty="0" sz="1450" spc="1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to</a:t>
            </a:r>
            <a:r>
              <a:rPr dirty="0" sz="1450" spc="1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 spc="-10">
                <a:solidFill>
                  <a:srgbClr val="1D1D1D"/>
                </a:solidFill>
                <a:latin typeface="Calibri"/>
                <a:cs typeface="Calibri"/>
              </a:rPr>
              <a:t>survivor</a:t>
            </a:r>
            <a:endParaRPr sz="14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695"/>
              </a:spcBef>
            </a:pPr>
            <a:endParaRPr sz="1450">
              <a:latin typeface="Calibri"/>
              <a:cs typeface="Calibri"/>
            </a:endParaRPr>
          </a:p>
          <a:p>
            <a:pPr marL="838200">
              <a:lnSpc>
                <a:spcPct val="100000"/>
              </a:lnSpc>
            </a:pP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Start</a:t>
            </a:r>
            <a:r>
              <a:rPr dirty="0" sz="1450" spc="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with</a:t>
            </a:r>
            <a:r>
              <a:rPr dirty="0" sz="1450" spc="2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reduced</a:t>
            </a:r>
            <a:r>
              <a:rPr dirty="0" sz="1450" spc="2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 spc="-10">
                <a:solidFill>
                  <a:srgbClr val="1D1D1D"/>
                </a:solidFill>
                <a:latin typeface="Calibri"/>
                <a:cs typeface="Calibri"/>
              </a:rPr>
              <a:t>retirement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11918" y="2259316"/>
            <a:ext cx="2663825" cy="687070"/>
          </a:xfrm>
          <a:prstGeom prst="rect">
            <a:avLst/>
          </a:prstGeom>
        </p:spPr>
        <p:txBody>
          <a:bodyPr wrap="square" lIns="0" tIns="1212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5"/>
              </a:spcBef>
            </a:pPr>
            <a:r>
              <a:rPr dirty="0" sz="1450" spc="-25" b="1">
                <a:solidFill>
                  <a:srgbClr val="774464"/>
                </a:solidFill>
                <a:latin typeface="Calibri"/>
                <a:cs typeface="Calibri"/>
              </a:rPr>
              <a:t>Option</a:t>
            </a:r>
            <a:r>
              <a:rPr dirty="0" sz="1450" spc="-40" b="1">
                <a:solidFill>
                  <a:srgbClr val="774464"/>
                </a:solidFill>
                <a:latin typeface="Calibri"/>
                <a:cs typeface="Calibri"/>
              </a:rPr>
              <a:t> </a:t>
            </a:r>
            <a:r>
              <a:rPr dirty="0" sz="1450" spc="-50" b="1">
                <a:solidFill>
                  <a:srgbClr val="774464"/>
                </a:solidFill>
                <a:latin typeface="Calibri"/>
                <a:cs typeface="Calibri"/>
              </a:rPr>
              <a:t>1</a:t>
            </a:r>
            <a:endParaRPr sz="1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Start</a:t>
            </a:r>
            <a:r>
              <a:rPr dirty="0" sz="1450" spc="1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with</a:t>
            </a:r>
            <a:r>
              <a:rPr dirty="0" sz="1450" spc="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reduced</a:t>
            </a:r>
            <a:r>
              <a:rPr dirty="0" sz="1450" spc="2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survivor</a:t>
            </a:r>
            <a:r>
              <a:rPr dirty="0" sz="1450" spc="1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 spc="-10">
                <a:solidFill>
                  <a:srgbClr val="1D1D1D"/>
                </a:solidFill>
                <a:latin typeface="Calibri"/>
                <a:cs typeface="Calibri"/>
              </a:rPr>
              <a:t>benefit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5281684" y="2259316"/>
            <a:ext cx="2869565" cy="687070"/>
          </a:xfrm>
          <a:prstGeom prst="rect">
            <a:avLst/>
          </a:prstGeom>
        </p:spPr>
        <p:txBody>
          <a:bodyPr wrap="square" lIns="0" tIns="1212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5"/>
              </a:spcBef>
            </a:pPr>
            <a:r>
              <a:rPr dirty="0" sz="1450" spc="-25" b="1">
                <a:solidFill>
                  <a:srgbClr val="42859C"/>
                </a:solidFill>
                <a:latin typeface="Calibri"/>
                <a:cs typeface="Calibri"/>
              </a:rPr>
              <a:t>Option</a:t>
            </a:r>
            <a:r>
              <a:rPr dirty="0" sz="1450" spc="-40" b="1">
                <a:solidFill>
                  <a:srgbClr val="42859C"/>
                </a:solidFill>
                <a:latin typeface="Calibri"/>
                <a:cs typeface="Calibri"/>
              </a:rPr>
              <a:t> </a:t>
            </a:r>
            <a:r>
              <a:rPr dirty="0" sz="1450" spc="-50" b="1">
                <a:solidFill>
                  <a:srgbClr val="42859C"/>
                </a:solidFill>
                <a:latin typeface="Calibri"/>
                <a:cs typeface="Calibri"/>
              </a:rPr>
              <a:t>2</a:t>
            </a:r>
            <a:endParaRPr sz="1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Start</a:t>
            </a:r>
            <a:r>
              <a:rPr dirty="0" sz="1450" spc="-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with</a:t>
            </a:r>
            <a:r>
              <a:rPr dirty="0" sz="1450" spc="-1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reduced</a:t>
            </a:r>
            <a:r>
              <a:rPr dirty="0" sz="1450" spc="-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retirement </a:t>
            </a:r>
            <a:r>
              <a:rPr dirty="0" sz="1450" spc="-10">
                <a:solidFill>
                  <a:srgbClr val="1D1D1D"/>
                </a:solidFill>
                <a:latin typeface="Calibri"/>
                <a:cs typeface="Calibri"/>
              </a:rPr>
              <a:t>benefit</a:t>
            </a:r>
            <a:endParaRPr sz="14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ts val="2755"/>
              </a:lnSpc>
              <a:spcBef>
                <a:spcPts val="114"/>
              </a:spcBef>
            </a:pPr>
            <a:r>
              <a:rPr dirty="0" spc="-10"/>
              <a:t>Divorcee</a:t>
            </a:r>
            <a:r>
              <a:rPr dirty="0" spc="-75"/>
              <a:t> </a:t>
            </a:r>
            <a:r>
              <a:rPr dirty="0" spc="-10"/>
              <a:t>Benefits</a:t>
            </a:r>
            <a:r>
              <a:rPr dirty="0" spc="-60"/>
              <a:t> </a:t>
            </a:r>
            <a:r>
              <a:rPr dirty="0" spc="-25"/>
              <a:t>Available</a:t>
            </a:r>
            <a:r>
              <a:rPr dirty="0" spc="-90"/>
              <a:t> </a:t>
            </a:r>
            <a:r>
              <a:rPr dirty="0"/>
              <a:t>if</a:t>
            </a:r>
            <a:r>
              <a:rPr dirty="0" spc="-40"/>
              <a:t> </a:t>
            </a:r>
            <a:r>
              <a:rPr dirty="0" spc="-10"/>
              <a:t>Marriage</a:t>
            </a:r>
            <a:r>
              <a:rPr dirty="0" spc="-75"/>
              <a:t> </a:t>
            </a:r>
            <a:r>
              <a:rPr dirty="0"/>
              <a:t>Lasted</a:t>
            </a:r>
            <a:r>
              <a:rPr dirty="0" spc="-45"/>
              <a:t> </a:t>
            </a:r>
            <a:r>
              <a:rPr dirty="0"/>
              <a:t>10+</a:t>
            </a:r>
            <a:r>
              <a:rPr dirty="0" spc="-40"/>
              <a:t> </a:t>
            </a:r>
            <a:r>
              <a:rPr dirty="0" spc="-10"/>
              <a:t>Consecutive</a:t>
            </a:r>
            <a:r>
              <a:rPr dirty="0" spc="-70"/>
              <a:t> </a:t>
            </a:r>
            <a:r>
              <a:rPr dirty="0" spc="-10"/>
              <a:t>Years</a:t>
            </a:r>
          </a:p>
          <a:p>
            <a:pPr marL="26034">
              <a:lnSpc>
                <a:spcPts val="1735"/>
              </a:lnSpc>
            </a:pP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Max</a:t>
            </a:r>
            <a:r>
              <a:rPr dirty="0" sz="1450" spc="10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spousal</a:t>
            </a:r>
            <a:r>
              <a:rPr dirty="0" sz="1450" spc="-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is</a:t>
            </a:r>
            <a:r>
              <a:rPr dirty="0" sz="1450" spc="1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50%,</a:t>
            </a:r>
            <a:r>
              <a:rPr dirty="0" sz="1450" spc="-1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max</a:t>
            </a:r>
            <a:r>
              <a:rPr dirty="0" sz="1450" spc="1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survivor is</a:t>
            </a:r>
            <a:r>
              <a:rPr dirty="0" sz="1450" spc="10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spc="-20" i="1">
                <a:solidFill>
                  <a:srgbClr val="464B54"/>
                </a:solidFill>
                <a:latin typeface="Calibri"/>
                <a:cs typeface="Calibri"/>
              </a:rPr>
              <a:t>100%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10383" y="5749500"/>
            <a:ext cx="9304655" cy="5829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145"/>
              </a:lnSpc>
              <a:spcBef>
                <a:spcPts val="95"/>
              </a:spcBef>
            </a:pP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*If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divorce</a:t>
            </a:r>
            <a:r>
              <a:rPr dirty="0" sz="100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was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less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than</a:t>
            </a:r>
            <a:r>
              <a:rPr dirty="0" sz="10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two</a:t>
            </a:r>
            <a:r>
              <a:rPr dirty="0" sz="10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years</a:t>
            </a:r>
            <a:r>
              <a:rPr dirty="0" sz="100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ago,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former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spouse</a:t>
            </a:r>
            <a:r>
              <a:rPr dirty="0" sz="100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needs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to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 apply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in</a:t>
            </a:r>
            <a:r>
              <a:rPr dirty="0" sz="10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order</a:t>
            </a:r>
            <a:r>
              <a:rPr dirty="0" sz="100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for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you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to</a:t>
            </a:r>
            <a:r>
              <a:rPr dirty="0" sz="10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receive</a:t>
            </a:r>
            <a:r>
              <a:rPr dirty="0" sz="1000" spc="-4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a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 spousal</a:t>
            </a:r>
            <a:r>
              <a:rPr dirty="0" sz="100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benefit.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ts val="1090"/>
              </a:lnSpc>
            </a:pP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**50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if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you</a:t>
            </a:r>
            <a:r>
              <a:rPr dirty="0" sz="100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are</a:t>
            </a:r>
            <a:r>
              <a:rPr dirty="0" sz="1000" spc="-4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disabled.</a:t>
            </a:r>
            <a:endParaRPr sz="1000">
              <a:latin typeface="Calibri"/>
              <a:cs typeface="Calibri"/>
            </a:endParaRPr>
          </a:p>
          <a:p>
            <a:pPr marL="12700" marR="5080">
              <a:lnSpc>
                <a:spcPts val="1010"/>
              </a:lnSpc>
              <a:spcBef>
                <a:spcPts val="140"/>
              </a:spcBef>
            </a:pP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***Spousal</a:t>
            </a:r>
            <a:r>
              <a:rPr dirty="0" sz="1000" spc="-5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benefit: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Only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 eligible</a:t>
            </a:r>
            <a:r>
              <a:rPr dirty="0" sz="100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to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start</a:t>
            </a:r>
            <a:r>
              <a:rPr dirty="0" sz="10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with spousal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benefit</a:t>
            </a:r>
            <a:r>
              <a:rPr dirty="0" sz="1000" spc="19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and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switch</a:t>
            </a:r>
            <a:r>
              <a:rPr dirty="0" sz="10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to 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retirement</a:t>
            </a:r>
            <a:r>
              <a:rPr dirty="0" sz="1000" spc="-4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benefit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if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 you</a:t>
            </a:r>
            <a:r>
              <a:rPr dirty="0" sz="10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were</a:t>
            </a:r>
            <a:r>
              <a:rPr dirty="0" sz="1000" spc="-4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born</a:t>
            </a:r>
            <a:r>
              <a:rPr dirty="0" sz="10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on/before</a:t>
            </a:r>
            <a:r>
              <a:rPr dirty="0" sz="100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1/1/1954;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Survivor</a:t>
            </a:r>
            <a:r>
              <a:rPr dirty="0" sz="1000" spc="-4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benefits: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 May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be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eligible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to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start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with 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one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 benefit</a:t>
            </a:r>
            <a:r>
              <a:rPr dirty="0" sz="1000" spc="-4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and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switch</a:t>
            </a:r>
            <a:r>
              <a:rPr dirty="0" sz="100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to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the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other.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419" y="3709416"/>
            <a:ext cx="3025139" cy="1763267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380477" y="3679684"/>
            <a:ext cx="2843530" cy="1760220"/>
          </a:xfrm>
          <a:prstGeom prst="rect">
            <a:avLst/>
          </a:prstGeom>
        </p:spPr>
        <p:txBody>
          <a:bodyPr wrap="square" lIns="0" tIns="142875" rIns="0" bIns="0" rtlCol="0" vert="horz">
            <a:spAutoFit/>
          </a:bodyPr>
          <a:lstStyle/>
          <a:p>
            <a:pPr marL="248285" indent="-235585">
              <a:lnSpc>
                <a:spcPct val="100000"/>
              </a:lnSpc>
              <a:spcBef>
                <a:spcPts val="1125"/>
              </a:spcBef>
              <a:buClr>
                <a:srgbClr val="774464"/>
              </a:buClr>
              <a:buFont typeface="Wingdings"/>
              <a:buChar char=""/>
              <a:tabLst>
                <a:tab pos="248285" algn="l"/>
              </a:tabLst>
            </a:pP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Ex</a:t>
            </a:r>
            <a:r>
              <a:rPr dirty="0" sz="1450" spc="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is</a:t>
            </a:r>
            <a:r>
              <a:rPr dirty="0" sz="1450" spc="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age</a:t>
            </a:r>
            <a:r>
              <a:rPr dirty="0" sz="1450" spc="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62, dead</a:t>
            </a:r>
            <a:r>
              <a:rPr dirty="0" sz="1450" spc="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or</a:t>
            </a:r>
            <a:r>
              <a:rPr dirty="0" sz="1450" spc="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spc="-10">
                <a:solidFill>
                  <a:srgbClr val="464B54"/>
                </a:solidFill>
                <a:latin typeface="Calibri"/>
                <a:cs typeface="Calibri"/>
              </a:rPr>
              <a:t>disabled</a:t>
            </a:r>
            <a:endParaRPr sz="1450">
              <a:latin typeface="Calibri"/>
              <a:cs typeface="Calibri"/>
            </a:endParaRPr>
          </a:p>
          <a:p>
            <a:pPr marL="248920" marR="60325" indent="-236220">
              <a:lnSpc>
                <a:spcPct val="102099"/>
              </a:lnSpc>
              <a:spcBef>
                <a:spcPts val="995"/>
              </a:spcBef>
              <a:buClr>
                <a:srgbClr val="774464"/>
              </a:buClr>
              <a:buFont typeface="Wingdings"/>
              <a:buChar char=""/>
              <a:tabLst>
                <a:tab pos="248920" algn="l"/>
              </a:tabLst>
            </a:pP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Ex</a:t>
            </a:r>
            <a:r>
              <a:rPr dirty="0" sz="1450" spc="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does</a:t>
            </a:r>
            <a:r>
              <a:rPr dirty="0" sz="1450" spc="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not</a:t>
            </a:r>
            <a:r>
              <a:rPr dirty="0" sz="1450" spc="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need</a:t>
            </a:r>
            <a:r>
              <a:rPr dirty="0" sz="1450" spc="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to</a:t>
            </a:r>
            <a:r>
              <a:rPr dirty="0" sz="1450" spc="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be</a:t>
            </a:r>
            <a:r>
              <a:rPr dirty="0" sz="1450" spc="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spc="-10">
                <a:solidFill>
                  <a:srgbClr val="464B54"/>
                </a:solidFill>
                <a:latin typeface="Calibri"/>
                <a:cs typeface="Calibri"/>
              </a:rPr>
              <a:t>receiving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their</a:t>
            </a:r>
            <a:r>
              <a:rPr dirty="0" sz="1450" spc="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benefits</a:t>
            </a:r>
            <a:r>
              <a:rPr dirty="0" sz="1450" spc="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(unless</a:t>
            </a:r>
            <a:r>
              <a:rPr dirty="0" sz="1450" spc="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divorce</a:t>
            </a:r>
            <a:r>
              <a:rPr dirty="0" sz="1450" spc="-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spc="-25">
                <a:solidFill>
                  <a:srgbClr val="464B54"/>
                </a:solidFill>
                <a:latin typeface="Calibri"/>
                <a:cs typeface="Calibri"/>
              </a:rPr>
              <a:t>was</a:t>
            </a:r>
            <a:endParaRPr sz="1450">
              <a:latin typeface="Calibri"/>
              <a:cs typeface="Calibri"/>
            </a:endParaRPr>
          </a:p>
          <a:p>
            <a:pPr marL="248920">
              <a:lnSpc>
                <a:spcPct val="100000"/>
              </a:lnSpc>
              <a:spcBef>
                <a:spcPts val="45"/>
              </a:spcBef>
            </a:pP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&lt; two</a:t>
            </a:r>
            <a:r>
              <a:rPr dirty="0" sz="145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years</a:t>
            </a:r>
            <a:r>
              <a:rPr dirty="0" sz="1450" spc="-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spc="-20">
                <a:solidFill>
                  <a:srgbClr val="464B54"/>
                </a:solidFill>
                <a:latin typeface="Calibri"/>
                <a:cs typeface="Calibri"/>
              </a:rPr>
              <a:t>ago*)</a:t>
            </a:r>
            <a:endParaRPr sz="1450">
              <a:latin typeface="Calibri"/>
              <a:cs typeface="Calibri"/>
            </a:endParaRPr>
          </a:p>
          <a:p>
            <a:pPr marL="248920" marR="5080" indent="-236220">
              <a:lnSpc>
                <a:spcPct val="102099"/>
              </a:lnSpc>
              <a:spcBef>
                <a:spcPts val="994"/>
              </a:spcBef>
              <a:buClr>
                <a:srgbClr val="774464"/>
              </a:buClr>
              <a:buFont typeface="Wingdings"/>
              <a:buChar char=""/>
              <a:tabLst>
                <a:tab pos="248920" algn="l"/>
              </a:tabLst>
            </a:pP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Receiving</a:t>
            </a:r>
            <a:r>
              <a:rPr dirty="0" sz="1450" spc="-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a</a:t>
            </a:r>
            <a:r>
              <a:rPr dirty="0" sz="145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benefit</a:t>
            </a:r>
            <a:r>
              <a:rPr dirty="0" sz="1450" spc="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off</a:t>
            </a:r>
            <a:r>
              <a:rPr dirty="0" sz="1450" spc="-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your ex</a:t>
            </a:r>
            <a:r>
              <a:rPr dirty="0" sz="1450" spc="-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spc="-20">
                <a:solidFill>
                  <a:srgbClr val="464B54"/>
                </a:solidFill>
                <a:latin typeface="Calibri"/>
                <a:cs typeface="Calibri"/>
              </a:rPr>
              <a:t>will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not</a:t>
            </a:r>
            <a:r>
              <a:rPr dirty="0" sz="1450" spc="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reduce your </a:t>
            </a:r>
            <a:r>
              <a:rPr dirty="0" sz="1450" spc="-10">
                <a:solidFill>
                  <a:srgbClr val="464B54"/>
                </a:solidFill>
                <a:latin typeface="Calibri"/>
                <a:cs typeface="Calibri"/>
              </a:rPr>
              <a:t>ex’s benefit</a:t>
            </a:r>
            <a:endParaRPr sz="1450">
              <a:latin typeface="Calibri"/>
              <a:cs typeface="Calibri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310070" y="2742374"/>
            <a:ext cx="3028315" cy="978535"/>
            <a:chOff x="310070" y="2742374"/>
            <a:chExt cx="3028315" cy="978535"/>
          </a:xfrm>
        </p:grpSpPr>
        <p:sp>
          <p:nvSpPr>
            <p:cNvPr id="7" name="object 7" descr=""/>
            <p:cNvSpPr/>
            <p:nvPr/>
          </p:nvSpPr>
          <p:spPr>
            <a:xfrm>
              <a:off x="315467" y="2747772"/>
              <a:ext cx="3017520" cy="967740"/>
            </a:xfrm>
            <a:custGeom>
              <a:avLst/>
              <a:gdLst/>
              <a:ahLst/>
              <a:cxnLst/>
              <a:rect l="l" t="t" r="r" b="b"/>
              <a:pathLst>
                <a:path w="3017520" h="967739">
                  <a:moveTo>
                    <a:pt x="3017520" y="967739"/>
                  </a:moveTo>
                  <a:lnTo>
                    <a:pt x="0" y="967739"/>
                  </a:lnTo>
                  <a:lnTo>
                    <a:pt x="0" y="0"/>
                  </a:lnTo>
                  <a:lnTo>
                    <a:pt x="3017520" y="0"/>
                  </a:lnTo>
                  <a:lnTo>
                    <a:pt x="3017520" y="967739"/>
                  </a:lnTo>
                  <a:close/>
                </a:path>
              </a:pathLst>
            </a:custGeom>
            <a:solidFill>
              <a:srgbClr val="774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315467" y="2747772"/>
              <a:ext cx="3017520" cy="967740"/>
            </a:xfrm>
            <a:custGeom>
              <a:avLst/>
              <a:gdLst/>
              <a:ahLst/>
              <a:cxnLst/>
              <a:rect l="l" t="t" r="r" b="b"/>
              <a:pathLst>
                <a:path w="3017520" h="967739">
                  <a:moveTo>
                    <a:pt x="0" y="0"/>
                  </a:moveTo>
                  <a:lnTo>
                    <a:pt x="3017520" y="0"/>
                  </a:lnTo>
                  <a:lnTo>
                    <a:pt x="3017520" y="967739"/>
                  </a:lnTo>
                  <a:lnTo>
                    <a:pt x="0" y="967739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1044940" y="3276116"/>
            <a:ext cx="1532255" cy="2527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spc="-3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50" spc="-10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50" spc="-114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spc="-10" b="1">
                <a:solidFill>
                  <a:srgbClr val="FFFFFF"/>
                </a:solidFill>
                <a:latin typeface="Calibri"/>
                <a:cs typeface="Calibri"/>
              </a:rPr>
              <a:t>Q</a:t>
            </a:r>
            <a:r>
              <a:rPr dirty="0" sz="1450" spc="-1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spc="-10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450" spc="-1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spc="-3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50" spc="-1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spc="-3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50" spc="-1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50" spc="-1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spc="-20" b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50" spc="-1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50" spc="-1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spc="-1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50" spc="-1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50" spc="-114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spc="-5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450">
              <a:latin typeface="Calibri"/>
              <a:cs typeface="Calibri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54367" y="3723132"/>
            <a:ext cx="3026664" cy="1761744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6822468" y="3817117"/>
            <a:ext cx="2570480" cy="7048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8920" marR="5080" indent="-236220">
              <a:lnSpc>
                <a:spcPct val="102400"/>
              </a:lnSpc>
              <a:spcBef>
                <a:spcPts val="95"/>
              </a:spcBef>
              <a:buClr>
                <a:srgbClr val="4B95AF"/>
              </a:buClr>
              <a:buFont typeface="Wingdings"/>
              <a:buChar char=""/>
              <a:tabLst>
                <a:tab pos="248920" algn="l"/>
              </a:tabLst>
            </a:pP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Receive</a:t>
            </a:r>
            <a:r>
              <a:rPr dirty="0" sz="145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the</a:t>
            </a:r>
            <a:r>
              <a:rPr dirty="0" sz="145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greater</a:t>
            </a:r>
            <a:r>
              <a:rPr dirty="0" sz="1450" spc="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of</a:t>
            </a:r>
            <a:r>
              <a:rPr dirty="0" sz="145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spc="-20">
                <a:solidFill>
                  <a:srgbClr val="464B54"/>
                </a:solidFill>
                <a:latin typeface="Calibri"/>
                <a:cs typeface="Calibri"/>
              </a:rPr>
              <a:t>your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retirement</a:t>
            </a:r>
            <a:r>
              <a:rPr dirty="0" sz="1450" spc="-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or</a:t>
            </a:r>
            <a:r>
              <a:rPr dirty="0" sz="145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spc="-10">
                <a:solidFill>
                  <a:srgbClr val="464B54"/>
                </a:solidFill>
                <a:latin typeface="Calibri"/>
                <a:cs typeface="Calibri"/>
              </a:rPr>
              <a:t>spousal/survivor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benefit</a:t>
            </a:r>
            <a:r>
              <a:rPr dirty="0" sz="1450" spc="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off</a:t>
            </a:r>
            <a:r>
              <a:rPr dirty="0" sz="145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spc="-20">
                <a:solidFill>
                  <a:srgbClr val="464B54"/>
                </a:solidFill>
                <a:latin typeface="Calibri"/>
                <a:cs typeface="Calibri"/>
              </a:rPr>
              <a:t>ex***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6822468" y="4621835"/>
            <a:ext cx="2762885" cy="2527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248285" indent="-235585">
              <a:lnSpc>
                <a:spcPct val="100000"/>
              </a:lnSpc>
              <a:spcBef>
                <a:spcPts val="135"/>
              </a:spcBef>
              <a:buClr>
                <a:srgbClr val="4B95AF"/>
              </a:buClr>
              <a:buFont typeface="Wingdings"/>
              <a:buChar char=""/>
              <a:tabLst>
                <a:tab pos="248285" algn="l"/>
              </a:tabLst>
            </a:pP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Subject</a:t>
            </a:r>
            <a:r>
              <a:rPr dirty="0" sz="1450" spc="-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to</a:t>
            </a:r>
            <a:r>
              <a:rPr dirty="0" sz="1450" spc="-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earnings</a:t>
            </a:r>
            <a:r>
              <a:rPr dirty="0" sz="1450" spc="4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test</a:t>
            </a:r>
            <a:r>
              <a:rPr dirty="0" sz="1450" spc="-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until</a:t>
            </a:r>
            <a:r>
              <a:rPr dirty="0" sz="1450" spc="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spc="-25">
                <a:solidFill>
                  <a:srgbClr val="464B54"/>
                </a:solidFill>
                <a:latin typeface="Calibri"/>
                <a:cs typeface="Calibri"/>
              </a:rPr>
              <a:t>FRA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6758940" y="2747772"/>
            <a:ext cx="3017520" cy="967740"/>
          </a:xfrm>
          <a:custGeom>
            <a:avLst/>
            <a:gdLst/>
            <a:ahLst/>
            <a:cxnLst/>
            <a:rect l="l" t="t" r="r" b="b"/>
            <a:pathLst>
              <a:path w="3017520" h="967739">
                <a:moveTo>
                  <a:pt x="3017520" y="967739"/>
                </a:moveTo>
                <a:lnTo>
                  <a:pt x="0" y="967739"/>
                </a:lnTo>
                <a:lnTo>
                  <a:pt x="0" y="0"/>
                </a:lnTo>
                <a:lnTo>
                  <a:pt x="3017520" y="0"/>
                </a:lnTo>
                <a:lnTo>
                  <a:pt x="3017520" y="967739"/>
                </a:lnTo>
                <a:close/>
              </a:path>
            </a:pathLst>
          </a:custGeom>
          <a:solidFill>
            <a:srgbClr val="4285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7471729" y="3276116"/>
            <a:ext cx="1569085" cy="2527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spc="-3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50" spc="-9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b="1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1450" spc="434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b="1">
                <a:solidFill>
                  <a:srgbClr val="FFFFFF"/>
                </a:solidFill>
                <a:latin typeface="Calibri"/>
                <a:cs typeface="Calibri"/>
              </a:rPr>
              <a:t>YO</a:t>
            </a:r>
            <a:r>
              <a:rPr dirty="0" sz="1450" spc="-1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450" spc="4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spc="-20" b="1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dirty="0" sz="1450" spc="-1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spc="-1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50" spc="-1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spc="-3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50" spc="-1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spc="-45" b="1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dirty="0" sz="1450" spc="-1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50" spc="-1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spc="-5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1450">
              <a:latin typeface="Calibri"/>
              <a:cs typeface="Calibri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1386077" y="2338577"/>
            <a:ext cx="876300" cy="876300"/>
            <a:chOff x="1386077" y="2338577"/>
            <a:chExt cx="876300" cy="876300"/>
          </a:xfrm>
        </p:grpSpPr>
        <p:sp>
          <p:nvSpPr>
            <p:cNvPr id="16" name="object 16" descr=""/>
            <p:cNvSpPr/>
            <p:nvPr/>
          </p:nvSpPr>
          <p:spPr>
            <a:xfrm>
              <a:off x="1397507" y="2350007"/>
              <a:ext cx="853440" cy="853440"/>
            </a:xfrm>
            <a:custGeom>
              <a:avLst/>
              <a:gdLst/>
              <a:ahLst/>
              <a:cxnLst/>
              <a:rect l="l" t="t" r="r" b="b"/>
              <a:pathLst>
                <a:path w="853439" h="853439">
                  <a:moveTo>
                    <a:pt x="426719" y="853439"/>
                  </a:moveTo>
                  <a:lnTo>
                    <a:pt x="380128" y="850942"/>
                  </a:lnTo>
                  <a:lnTo>
                    <a:pt x="335013" y="843623"/>
                  </a:lnTo>
                  <a:lnTo>
                    <a:pt x="291632" y="831738"/>
                  </a:lnTo>
                  <a:lnTo>
                    <a:pt x="250243" y="815545"/>
                  </a:lnTo>
                  <a:lnTo>
                    <a:pt x="211102" y="795302"/>
                  </a:lnTo>
                  <a:lnTo>
                    <a:pt x="174467" y="771265"/>
                  </a:lnTo>
                  <a:lnTo>
                    <a:pt x="140596" y="743693"/>
                  </a:lnTo>
                  <a:lnTo>
                    <a:pt x="109746" y="712843"/>
                  </a:lnTo>
                  <a:lnTo>
                    <a:pt x="82174" y="678972"/>
                  </a:lnTo>
                  <a:lnTo>
                    <a:pt x="58137" y="642337"/>
                  </a:lnTo>
                  <a:lnTo>
                    <a:pt x="37894" y="603196"/>
                  </a:lnTo>
                  <a:lnTo>
                    <a:pt x="21701" y="561807"/>
                  </a:lnTo>
                  <a:lnTo>
                    <a:pt x="9816" y="518426"/>
                  </a:lnTo>
                  <a:lnTo>
                    <a:pt x="2497" y="473311"/>
                  </a:lnTo>
                  <a:lnTo>
                    <a:pt x="0" y="426719"/>
                  </a:lnTo>
                  <a:lnTo>
                    <a:pt x="2497" y="380394"/>
                  </a:lnTo>
                  <a:lnTo>
                    <a:pt x="9816" y="335471"/>
                  </a:lnTo>
                  <a:lnTo>
                    <a:pt x="21701" y="292217"/>
                  </a:lnTo>
                  <a:lnTo>
                    <a:pt x="37894" y="250898"/>
                  </a:lnTo>
                  <a:lnTo>
                    <a:pt x="58137" y="211779"/>
                  </a:lnTo>
                  <a:lnTo>
                    <a:pt x="82174" y="175125"/>
                  </a:lnTo>
                  <a:lnTo>
                    <a:pt x="109746" y="141203"/>
                  </a:lnTo>
                  <a:lnTo>
                    <a:pt x="140596" y="110277"/>
                  </a:lnTo>
                  <a:lnTo>
                    <a:pt x="174467" y="82612"/>
                  </a:lnTo>
                  <a:lnTo>
                    <a:pt x="211102" y="58476"/>
                  </a:lnTo>
                  <a:lnTo>
                    <a:pt x="250243" y="38132"/>
                  </a:lnTo>
                  <a:lnTo>
                    <a:pt x="291632" y="21848"/>
                  </a:lnTo>
                  <a:lnTo>
                    <a:pt x="335013" y="9887"/>
                  </a:lnTo>
                  <a:lnTo>
                    <a:pt x="380128" y="2516"/>
                  </a:lnTo>
                  <a:lnTo>
                    <a:pt x="426719" y="0"/>
                  </a:lnTo>
                  <a:lnTo>
                    <a:pt x="473045" y="2516"/>
                  </a:lnTo>
                  <a:lnTo>
                    <a:pt x="517968" y="9887"/>
                  </a:lnTo>
                  <a:lnTo>
                    <a:pt x="561222" y="21848"/>
                  </a:lnTo>
                  <a:lnTo>
                    <a:pt x="602541" y="38132"/>
                  </a:lnTo>
                  <a:lnTo>
                    <a:pt x="641660" y="58476"/>
                  </a:lnTo>
                  <a:lnTo>
                    <a:pt x="678314" y="82612"/>
                  </a:lnTo>
                  <a:lnTo>
                    <a:pt x="712236" y="110277"/>
                  </a:lnTo>
                  <a:lnTo>
                    <a:pt x="743162" y="141203"/>
                  </a:lnTo>
                  <a:lnTo>
                    <a:pt x="770827" y="175125"/>
                  </a:lnTo>
                  <a:lnTo>
                    <a:pt x="794963" y="211779"/>
                  </a:lnTo>
                  <a:lnTo>
                    <a:pt x="815307" y="250898"/>
                  </a:lnTo>
                  <a:lnTo>
                    <a:pt x="831591" y="292217"/>
                  </a:lnTo>
                  <a:lnTo>
                    <a:pt x="843552" y="335471"/>
                  </a:lnTo>
                  <a:lnTo>
                    <a:pt x="850923" y="380394"/>
                  </a:lnTo>
                  <a:lnTo>
                    <a:pt x="853439" y="426719"/>
                  </a:lnTo>
                  <a:lnTo>
                    <a:pt x="850923" y="473311"/>
                  </a:lnTo>
                  <a:lnTo>
                    <a:pt x="843552" y="518426"/>
                  </a:lnTo>
                  <a:lnTo>
                    <a:pt x="831591" y="561807"/>
                  </a:lnTo>
                  <a:lnTo>
                    <a:pt x="815307" y="603196"/>
                  </a:lnTo>
                  <a:lnTo>
                    <a:pt x="794963" y="642337"/>
                  </a:lnTo>
                  <a:lnTo>
                    <a:pt x="770827" y="678972"/>
                  </a:lnTo>
                  <a:lnTo>
                    <a:pt x="743162" y="712843"/>
                  </a:lnTo>
                  <a:lnTo>
                    <a:pt x="712236" y="743693"/>
                  </a:lnTo>
                  <a:lnTo>
                    <a:pt x="678314" y="771265"/>
                  </a:lnTo>
                  <a:lnTo>
                    <a:pt x="641660" y="795302"/>
                  </a:lnTo>
                  <a:lnTo>
                    <a:pt x="602541" y="815545"/>
                  </a:lnTo>
                  <a:lnTo>
                    <a:pt x="561222" y="831738"/>
                  </a:lnTo>
                  <a:lnTo>
                    <a:pt x="517968" y="843623"/>
                  </a:lnTo>
                  <a:lnTo>
                    <a:pt x="473045" y="850942"/>
                  </a:lnTo>
                  <a:lnTo>
                    <a:pt x="426719" y="8534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397507" y="2350007"/>
              <a:ext cx="853440" cy="853440"/>
            </a:xfrm>
            <a:custGeom>
              <a:avLst/>
              <a:gdLst/>
              <a:ahLst/>
              <a:cxnLst/>
              <a:rect l="l" t="t" r="r" b="b"/>
              <a:pathLst>
                <a:path w="853439" h="853439">
                  <a:moveTo>
                    <a:pt x="0" y="426719"/>
                  </a:moveTo>
                  <a:lnTo>
                    <a:pt x="2497" y="380394"/>
                  </a:lnTo>
                  <a:lnTo>
                    <a:pt x="9816" y="335471"/>
                  </a:lnTo>
                  <a:lnTo>
                    <a:pt x="21701" y="292217"/>
                  </a:lnTo>
                  <a:lnTo>
                    <a:pt x="37894" y="250898"/>
                  </a:lnTo>
                  <a:lnTo>
                    <a:pt x="58137" y="211779"/>
                  </a:lnTo>
                  <a:lnTo>
                    <a:pt x="82174" y="175125"/>
                  </a:lnTo>
                  <a:lnTo>
                    <a:pt x="109746" y="141203"/>
                  </a:lnTo>
                  <a:lnTo>
                    <a:pt x="140596" y="110277"/>
                  </a:lnTo>
                  <a:lnTo>
                    <a:pt x="174467" y="82612"/>
                  </a:lnTo>
                  <a:lnTo>
                    <a:pt x="211102" y="58476"/>
                  </a:lnTo>
                  <a:lnTo>
                    <a:pt x="250243" y="38132"/>
                  </a:lnTo>
                  <a:lnTo>
                    <a:pt x="291632" y="21848"/>
                  </a:lnTo>
                  <a:lnTo>
                    <a:pt x="335013" y="9887"/>
                  </a:lnTo>
                  <a:lnTo>
                    <a:pt x="380128" y="2516"/>
                  </a:lnTo>
                  <a:lnTo>
                    <a:pt x="426719" y="0"/>
                  </a:lnTo>
                  <a:lnTo>
                    <a:pt x="473045" y="2516"/>
                  </a:lnTo>
                  <a:lnTo>
                    <a:pt x="517968" y="9887"/>
                  </a:lnTo>
                  <a:lnTo>
                    <a:pt x="561222" y="21848"/>
                  </a:lnTo>
                  <a:lnTo>
                    <a:pt x="602541" y="38132"/>
                  </a:lnTo>
                  <a:lnTo>
                    <a:pt x="641660" y="58476"/>
                  </a:lnTo>
                  <a:lnTo>
                    <a:pt x="678314" y="82612"/>
                  </a:lnTo>
                  <a:lnTo>
                    <a:pt x="712236" y="110277"/>
                  </a:lnTo>
                  <a:lnTo>
                    <a:pt x="743162" y="141203"/>
                  </a:lnTo>
                  <a:lnTo>
                    <a:pt x="770827" y="175125"/>
                  </a:lnTo>
                  <a:lnTo>
                    <a:pt x="794963" y="211779"/>
                  </a:lnTo>
                  <a:lnTo>
                    <a:pt x="815307" y="250898"/>
                  </a:lnTo>
                  <a:lnTo>
                    <a:pt x="831591" y="292217"/>
                  </a:lnTo>
                  <a:lnTo>
                    <a:pt x="843552" y="335471"/>
                  </a:lnTo>
                  <a:lnTo>
                    <a:pt x="850923" y="380394"/>
                  </a:lnTo>
                  <a:lnTo>
                    <a:pt x="853439" y="426719"/>
                  </a:lnTo>
                  <a:lnTo>
                    <a:pt x="850923" y="473311"/>
                  </a:lnTo>
                  <a:lnTo>
                    <a:pt x="843552" y="518426"/>
                  </a:lnTo>
                  <a:lnTo>
                    <a:pt x="831591" y="561807"/>
                  </a:lnTo>
                  <a:lnTo>
                    <a:pt x="815307" y="603196"/>
                  </a:lnTo>
                  <a:lnTo>
                    <a:pt x="794963" y="642337"/>
                  </a:lnTo>
                  <a:lnTo>
                    <a:pt x="770827" y="678972"/>
                  </a:lnTo>
                  <a:lnTo>
                    <a:pt x="743162" y="712843"/>
                  </a:lnTo>
                  <a:lnTo>
                    <a:pt x="712236" y="743693"/>
                  </a:lnTo>
                  <a:lnTo>
                    <a:pt x="678314" y="771265"/>
                  </a:lnTo>
                  <a:lnTo>
                    <a:pt x="641660" y="795302"/>
                  </a:lnTo>
                  <a:lnTo>
                    <a:pt x="602541" y="815545"/>
                  </a:lnTo>
                  <a:lnTo>
                    <a:pt x="561222" y="831738"/>
                  </a:lnTo>
                  <a:lnTo>
                    <a:pt x="517968" y="843623"/>
                  </a:lnTo>
                  <a:lnTo>
                    <a:pt x="473045" y="850942"/>
                  </a:lnTo>
                  <a:lnTo>
                    <a:pt x="426719" y="853439"/>
                  </a:lnTo>
                  <a:lnTo>
                    <a:pt x="380128" y="850942"/>
                  </a:lnTo>
                  <a:lnTo>
                    <a:pt x="335013" y="843623"/>
                  </a:lnTo>
                  <a:lnTo>
                    <a:pt x="291632" y="831738"/>
                  </a:lnTo>
                  <a:lnTo>
                    <a:pt x="250243" y="815545"/>
                  </a:lnTo>
                  <a:lnTo>
                    <a:pt x="211102" y="795302"/>
                  </a:lnTo>
                  <a:lnTo>
                    <a:pt x="174467" y="771265"/>
                  </a:lnTo>
                  <a:lnTo>
                    <a:pt x="140596" y="743693"/>
                  </a:lnTo>
                  <a:lnTo>
                    <a:pt x="109746" y="712843"/>
                  </a:lnTo>
                  <a:lnTo>
                    <a:pt x="82174" y="678972"/>
                  </a:lnTo>
                  <a:lnTo>
                    <a:pt x="58137" y="642337"/>
                  </a:lnTo>
                  <a:lnTo>
                    <a:pt x="37894" y="603196"/>
                  </a:lnTo>
                  <a:lnTo>
                    <a:pt x="21701" y="561807"/>
                  </a:lnTo>
                  <a:lnTo>
                    <a:pt x="9816" y="518426"/>
                  </a:lnTo>
                  <a:lnTo>
                    <a:pt x="2497" y="473311"/>
                  </a:lnTo>
                  <a:lnTo>
                    <a:pt x="0" y="426719"/>
                  </a:lnTo>
                </a:path>
              </a:pathLst>
            </a:custGeom>
            <a:ln w="22859">
              <a:solidFill>
                <a:srgbClr val="77446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571231" y="2556268"/>
              <a:ext cx="504825" cy="441325"/>
            </a:xfrm>
            <a:custGeom>
              <a:avLst/>
              <a:gdLst/>
              <a:ahLst/>
              <a:cxnLst/>
              <a:rect l="l" t="t" r="r" b="b"/>
              <a:pathLst>
                <a:path w="504825" h="441325">
                  <a:moveTo>
                    <a:pt x="134112" y="307594"/>
                  </a:moveTo>
                  <a:lnTo>
                    <a:pt x="109728" y="307594"/>
                  </a:lnTo>
                  <a:lnTo>
                    <a:pt x="109728" y="331724"/>
                  </a:lnTo>
                  <a:lnTo>
                    <a:pt x="109728" y="416814"/>
                  </a:lnTo>
                  <a:lnTo>
                    <a:pt x="25908" y="416814"/>
                  </a:lnTo>
                  <a:lnTo>
                    <a:pt x="25908" y="331724"/>
                  </a:lnTo>
                  <a:lnTo>
                    <a:pt x="109728" y="331724"/>
                  </a:lnTo>
                  <a:lnTo>
                    <a:pt x="109728" y="307594"/>
                  </a:lnTo>
                  <a:lnTo>
                    <a:pt x="0" y="307594"/>
                  </a:lnTo>
                  <a:lnTo>
                    <a:pt x="0" y="331724"/>
                  </a:lnTo>
                  <a:lnTo>
                    <a:pt x="0" y="416814"/>
                  </a:lnTo>
                  <a:lnTo>
                    <a:pt x="0" y="440944"/>
                  </a:lnTo>
                  <a:lnTo>
                    <a:pt x="134112" y="440944"/>
                  </a:lnTo>
                  <a:lnTo>
                    <a:pt x="134112" y="417068"/>
                  </a:lnTo>
                  <a:lnTo>
                    <a:pt x="134112" y="416814"/>
                  </a:lnTo>
                  <a:lnTo>
                    <a:pt x="134112" y="331724"/>
                  </a:lnTo>
                  <a:lnTo>
                    <a:pt x="134112" y="307594"/>
                  </a:lnTo>
                  <a:close/>
                </a:path>
                <a:path w="504825" h="441325">
                  <a:moveTo>
                    <a:pt x="134112" y="153924"/>
                  </a:moveTo>
                  <a:lnTo>
                    <a:pt x="109728" y="153924"/>
                  </a:lnTo>
                  <a:lnTo>
                    <a:pt x="109728" y="179324"/>
                  </a:lnTo>
                  <a:lnTo>
                    <a:pt x="109728" y="263144"/>
                  </a:lnTo>
                  <a:lnTo>
                    <a:pt x="25908" y="263144"/>
                  </a:lnTo>
                  <a:lnTo>
                    <a:pt x="25908" y="179324"/>
                  </a:lnTo>
                  <a:lnTo>
                    <a:pt x="109728" y="179324"/>
                  </a:lnTo>
                  <a:lnTo>
                    <a:pt x="109728" y="153924"/>
                  </a:lnTo>
                  <a:lnTo>
                    <a:pt x="0" y="153924"/>
                  </a:lnTo>
                  <a:lnTo>
                    <a:pt x="0" y="179324"/>
                  </a:lnTo>
                  <a:lnTo>
                    <a:pt x="0" y="263144"/>
                  </a:lnTo>
                  <a:lnTo>
                    <a:pt x="0" y="288544"/>
                  </a:lnTo>
                  <a:lnTo>
                    <a:pt x="134112" y="288544"/>
                  </a:lnTo>
                  <a:lnTo>
                    <a:pt x="134112" y="263144"/>
                  </a:lnTo>
                  <a:lnTo>
                    <a:pt x="134112" y="179324"/>
                  </a:lnTo>
                  <a:lnTo>
                    <a:pt x="134112" y="153924"/>
                  </a:lnTo>
                  <a:close/>
                </a:path>
                <a:path w="504825" h="441325">
                  <a:moveTo>
                    <a:pt x="134112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0" y="106680"/>
                  </a:lnTo>
                  <a:lnTo>
                    <a:pt x="0" y="132080"/>
                  </a:lnTo>
                  <a:lnTo>
                    <a:pt x="134112" y="132080"/>
                  </a:lnTo>
                  <a:lnTo>
                    <a:pt x="134112" y="106680"/>
                  </a:lnTo>
                  <a:lnTo>
                    <a:pt x="25908" y="106680"/>
                  </a:lnTo>
                  <a:lnTo>
                    <a:pt x="25908" y="25400"/>
                  </a:lnTo>
                  <a:lnTo>
                    <a:pt x="109728" y="25400"/>
                  </a:lnTo>
                  <a:lnTo>
                    <a:pt x="109728" y="106172"/>
                  </a:lnTo>
                  <a:lnTo>
                    <a:pt x="134112" y="106172"/>
                  </a:lnTo>
                  <a:lnTo>
                    <a:pt x="134112" y="25400"/>
                  </a:lnTo>
                  <a:lnTo>
                    <a:pt x="134112" y="0"/>
                  </a:lnTo>
                  <a:close/>
                </a:path>
                <a:path w="504825" h="441325">
                  <a:moveTo>
                    <a:pt x="504456" y="307594"/>
                  </a:moveTo>
                  <a:lnTo>
                    <a:pt x="478548" y="307594"/>
                  </a:lnTo>
                  <a:lnTo>
                    <a:pt x="478548" y="331724"/>
                  </a:lnTo>
                  <a:lnTo>
                    <a:pt x="478548" y="416814"/>
                  </a:lnTo>
                  <a:lnTo>
                    <a:pt x="195084" y="416814"/>
                  </a:lnTo>
                  <a:lnTo>
                    <a:pt x="195084" y="331724"/>
                  </a:lnTo>
                  <a:lnTo>
                    <a:pt x="478548" y="331724"/>
                  </a:lnTo>
                  <a:lnTo>
                    <a:pt x="478548" y="307594"/>
                  </a:lnTo>
                  <a:lnTo>
                    <a:pt x="169176" y="307594"/>
                  </a:lnTo>
                  <a:lnTo>
                    <a:pt x="169176" y="331724"/>
                  </a:lnTo>
                  <a:lnTo>
                    <a:pt x="169176" y="416814"/>
                  </a:lnTo>
                  <a:lnTo>
                    <a:pt x="169176" y="440944"/>
                  </a:lnTo>
                  <a:lnTo>
                    <a:pt x="504456" y="440944"/>
                  </a:lnTo>
                  <a:lnTo>
                    <a:pt x="504456" y="417068"/>
                  </a:lnTo>
                  <a:lnTo>
                    <a:pt x="504456" y="416814"/>
                  </a:lnTo>
                  <a:lnTo>
                    <a:pt x="504456" y="331724"/>
                  </a:lnTo>
                  <a:lnTo>
                    <a:pt x="504456" y="307594"/>
                  </a:lnTo>
                  <a:close/>
                </a:path>
                <a:path w="504825" h="441325">
                  <a:moveTo>
                    <a:pt x="504456" y="153924"/>
                  </a:moveTo>
                  <a:lnTo>
                    <a:pt x="478548" y="153924"/>
                  </a:lnTo>
                  <a:lnTo>
                    <a:pt x="478548" y="179324"/>
                  </a:lnTo>
                  <a:lnTo>
                    <a:pt x="478548" y="263144"/>
                  </a:lnTo>
                  <a:lnTo>
                    <a:pt x="195084" y="263144"/>
                  </a:lnTo>
                  <a:lnTo>
                    <a:pt x="195084" y="179324"/>
                  </a:lnTo>
                  <a:lnTo>
                    <a:pt x="478548" y="179324"/>
                  </a:lnTo>
                  <a:lnTo>
                    <a:pt x="478548" y="153924"/>
                  </a:lnTo>
                  <a:lnTo>
                    <a:pt x="169176" y="153924"/>
                  </a:lnTo>
                  <a:lnTo>
                    <a:pt x="169176" y="179324"/>
                  </a:lnTo>
                  <a:lnTo>
                    <a:pt x="169176" y="263144"/>
                  </a:lnTo>
                  <a:lnTo>
                    <a:pt x="169176" y="288544"/>
                  </a:lnTo>
                  <a:lnTo>
                    <a:pt x="504456" y="288544"/>
                  </a:lnTo>
                  <a:lnTo>
                    <a:pt x="504456" y="263144"/>
                  </a:lnTo>
                  <a:lnTo>
                    <a:pt x="504456" y="179324"/>
                  </a:lnTo>
                  <a:lnTo>
                    <a:pt x="504456" y="153924"/>
                  </a:lnTo>
                  <a:close/>
                </a:path>
                <a:path w="504825" h="441325">
                  <a:moveTo>
                    <a:pt x="504456" y="0"/>
                  </a:moveTo>
                  <a:lnTo>
                    <a:pt x="169176" y="0"/>
                  </a:lnTo>
                  <a:lnTo>
                    <a:pt x="169176" y="25400"/>
                  </a:lnTo>
                  <a:lnTo>
                    <a:pt x="169176" y="106680"/>
                  </a:lnTo>
                  <a:lnTo>
                    <a:pt x="169176" y="132080"/>
                  </a:lnTo>
                  <a:lnTo>
                    <a:pt x="504456" y="132080"/>
                  </a:lnTo>
                  <a:lnTo>
                    <a:pt x="504456" y="106680"/>
                  </a:lnTo>
                  <a:lnTo>
                    <a:pt x="195084" y="106680"/>
                  </a:lnTo>
                  <a:lnTo>
                    <a:pt x="195084" y="25400"/>
                  </a:lnTo>
                  <a:lnTo>
                    <a:pt x="478548" y="25400"/>
                  </a:lnTo>
                  <a:lnTo>
                    <a:pt x="478548" y="106172"/>
                  </a:lnTo>
                  <a:lnTo>
                    <a:pt x="504456" y="106172"/>
                  </a:lnTo>
                  <a:lnTo>
                    <a:pt x="504456" y="25400"/>
                  </a:lnTo>
                  <a:lnTo>
                    <a:pt x="504456" y="0"/>
                  </a:lnTo>
                  <a:close/>
                </a:path>
              </a:pathLst>
            </a:custGeom>
            <a:solidFill>
              <a:srgbClr val="774464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9" name="object 1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17391" y="3730752"/>
            <a:ext cx="3025140" cy="1741932"/>
          </a:xfrm>
          <a:prstGeom prst="rect">
            <a:avLst/>
          </a:prstGeom>
        </p:spPr>
      </p:pic>
      <p:sp>
        <p:nvSpPr>
          <p:cNvPr id="20" name="object 20" descr=""/>
          <p:cNvSpPr txBox="1"/>
          <p:nvPr/>
        </p:nvSpPr>
        <p:spPr>
          <a:xfrm>
            <a:off x="3585510" y="3699523"/>
            <a:ext cx="2561590" cy="955040"/>
          </a:xfrm>
          <a:prstGeom prst="rect">
            <a:avLst/>
          </a:prstGeom>
        </p:spPr>
        <p:txBody>
          <a:bodyPr wrap="square" lIns="0" tIns="142875" rIns="0" bIns="0" rtlCol="0" vert="horz">
            <a:spAutoFit/>
          </a:bodyPr>
          <a:lstStyle/>
          <a:p>
            <a:pPr marL="248285" indent="-235585">
              <a:lnSpc>
                <a:spcPct val="100000"/>
              </a:lnSpc>
              <a:spcBef>
                <a:spcPts val="1125"/>
              </a:spcBef>
              <a:buClr>
                <a:srgbClr val="48795D"/>
              </a:buClr>
              <a:buFont typeface="Wingdings"/>
              <a:buChar char=""/>
              <a:tabLst>
                <a:tab pos="248285" algn="l"/>
              </a:tabLst>
            </a:pP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Spousal</a:t>
            </a:r>
            <a:r>
              <a:rPr dirty="0" sz="1450" spc="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off</a:t>
            </a:r>
            <a:r>
              <a:rPr dirty="0" sz="1450" spc="-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ex:</a:t>
            </a:r>
            <a:r>
              <a:rPr dirty="0" sz="145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spc="-10">
                <a:solidFill>
                  <a:srgbClr val="464B54"/>
                </a:solidFill>
                <a:latin typeface="Calibri"/>
                <a:cs typeface="Calibri"/>
              </a:rPr>
              <a:t>unmarried</a:t>
            </a:r>
            <a:endParaRPr sz="1450">
              <a:latin typeface="Calibri"/>
              <a:cs typeface="Calibri"/>
            </a:endParaRPr>
          </a:p>
          <a:p>
            <a:pPr marL="248920" marR="5080" indent="-236220">
              <a:lnSpc>
                <a:spcPct val="102099"/>
              </a:lnSpc>
              <a:spcBef>
                <a:spcPts val="995"/>
              </a:spcBef>
              <a:buClr>
                <a:srgbClr val="48795D"/>
              </a:buClr>
              <a:buFont typeface="Wingdings"/>
              <a:buChar char=""/>
              <a:tabLst>
                <a:tab pos="248920" algn="l"/>
              </a:tabLst>
            </a:pP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Survivor</a:t>
            </a:r>
            <a:r>
              <a:rPr dirty="0" sz="145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off</a:t>
            </a:r>
            <a:r>
              <a:rPr dirty="0" sz="1450" spc="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ex:</a:t>
            </a:r>
            <a:r>
              <a:rPr dirty="0" sz="1450" spc="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unmarried</a:t>
            </a:r>
            <a:r>
              <a:rPr dirty="0" sz="1450" spc="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spc="-25">
                <a:solidFill>
                  <a:srgbClr val="464B54"/>
                </a:solidFill>
                <a:latin typeface="Calibri"/>
                <a:cs typeface="Calibri"/>
              </a:rPr>
              <a:t>or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remarried</a:t>
            </a:r>
            <a:r>
              <a:rPr dirty="0" sz="1450" spc="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at</a:t>
            </a:r>
            <a:r>
              <a:rPr dirty="0" sz="1450" spc="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or</a:t>
            </a:r>
            <a:r>
              <a:rPr dirty="0" sz="145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after age </a:t>
            </a:r>
            <a:r>
              <a:rPr dirty="0" sz="1450" spc="-20">
                <a:solidFill>
                  <a:srgbClr val="464B54"/>
                </a:solidFill>
                <a:latin typeface="Calibri"/>
                <a:cs typeface="Calibri"/>
              </a:rPr>
              <a:t>60**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21" name="object 21" descr=""/>
          <p:cNvSpPr/>
          <p:nvPr/>
        </p:nvSpPr>
        <p:spPr>
          <a:xfrm>
            <a:off x="3521964" y="2747772"/>
            <a:ext cx="3016250" cy="967740"/>
          </a:xfrm>
          <a:custGeom>
            <a:avLst/>
            <a:gdLst/>
            <a:ahLst/>
            <a:cxnLst/>
            <a:rect l="l" t="t" r="r" b="b"/>
            <a:pathLst>
              <a:path w="3016250" h="967739">
                <a:moveTo>
                  <a:pt x="3015996" y="967739"/>
                </a:moveTo>
                <a:lnTo>
                  <a:pt x="0" y="967739"/>
                </a:lnTo>
                <a:lnTo>
                  <a:pt x="0" y="0"/>
                </a:lnTo>
                <a:lnTo>
                  <a:pt x="3015996" y="0"/>
                </a:lnTo>
                <a:lnTo>
                  <a:pt x="3015996" y="967739"/>
                </a:lnTo>
                <a:close/>
              </a:path>
            </a:pathLst>
          </a:custGeom>
          <a:solidFill>
            <a:srgbClr val="4879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 txBox="1"/>
          <p:nvPr/>
        </p:nvSpPr>
        <p:spPr>
          <a:xfrm>
            <a:off x="3718014" y="3276116"/>
            <a:ext cx="2598420" cy="2527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50" spc="-10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spc="-10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450" spc="-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spc="-3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50" spc="-114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spc="-3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50" spc="-1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50" spc="-1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spc="-1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50" spc="-1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450" spc="4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spc="-20" b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450" spc="-1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spc="-5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50" spc="-1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spc="-3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50" spc="-114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spc="-3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50" spc="-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b="1">
                <a:solidFill>
                  <a:srgbClr val="FFFFFF"/>
                </a:solidFill>
                <a:latin typeface="Calibri"/>
                <a:cs typeface="Calibri"/>
              </a:rPr>
              <a:t>TA</a:t>
            </a:r>
            <a:r>
              <a:rPr dirty="0" sz="1450" spc="-1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450" spc="4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spc="-3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50" spc="-1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b="1">
                <a:solidFill>
                  <a:srgbClr val="FFFFFF"/>
                </a:solidFill>
                <a:latin typeface="Calibri"/>
                <a:cs typeface="Calibri"/>
              </a:rPr>
              <a:t>TAT</a:t>
            </a:r>
            <a:r>
              <a:rPr dirty="0" sz="1450" spc="-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spc="-10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450" spc="-1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spc="-5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450">
              <a:latin typeface="Calibri"/>
              <a:cs typeface="Calibri"/>
            </a:endParaRPr>
          </a:p>
        </p:txBody>
      </p:sp>
      <p:grpSp>
        <p:nvGrpSpPr>
          <p:cNvPr id="23" name="object 23" descr=""/>
          <p:cNvGrpSpPr/>
          <p:nvPr/>
        </p:nvGrpSpPr>
        <p:grpSpPr>
          <a:xfrm>
            <a:off x="4591050" y="2338577"/>
            <a:ext cx="878205" cy="876300"/>
            <a:chOff x="4591050" y="2338577"/>
            <a:chExt cx="878205" cy="876300"/>
          </a:xfrm>
        </p:grpSpPr>
        <p:sp>
          <p:nvSpPr>
            <p:cNvPr id="24" name="object 24" descr=""/>
            <p:cNvSpPr/>
            <p:nvPr/>
          </p:nvSpPr>
          <p:spPr>
            <a:xfrm>
              <a:off x="4602479" y="2350007"/>
              <a:ext cx="855344" cy="853440"/>
            </a:xfrm>
            <a:custGeom>
              <a:avLst/>
              <a:gdLst/>
              <a:ahLst/>
              <a:cxnLst/>
              <a:rect l="l" t="t" r="r" b="b"/>
              <a:pathLst>
                <a:path w="855345" h="853439">
                  <a:moveTo>
                    <a:pt x="426719" y="853439"/>
                  </a:moveTo>
                  <a:lnTo>
                    <a:pt x="380394" y="850942"/>
                  </a:lnTo>
                  <a:lnTo>
                    <a:pt x="335471" y="843623"/>
                  </a:lnTo>
                  <a:lnTo>
                    <a:pt x="292217" y="831738"/>
                  </a:lnTo>
                  <a:lnTo>
                    <a:pt x="250898" y="815545"/>
                  </a:lnTo>
                  <a:lnTo>
                    <a:pt x="211779" y="795302"/>
                  </a:lnTo>
                  <a:lnTo>
                    <a:pt x="175125" y="771265"/>
                  </a:lnTo>
                  <a:lnTo>
                    <a:pt x="141203" y="743693"/>
                  </a:lnTo>
                  <a:lnTo>
                    <a:pt x="110277" y="712843"/>
                  </a:lnTo>
                  <a:lnTo>
                    <a:pt x="82612" y="678972"/>
                  </a:lnTo>
                  <a:lnTo>
                    <a:pt x="58476" y="642337"/>
                  </a:lnTo>
                  <a:lnTo>
                    <a:pt x="38132" y="603196"/>
                  </a:lnTo>
                  <a:lnTo>
                    <a:pt x="21848" y="561807"/>
                  </a:lnTo>
                  <a:lnTo>
                    <a:pt x="9887" y="518426"/>
                  </a:lnTo>
                  <a:lnTo>
                    <a:pt x="2516" y="473311"/>
                  </a:lnTo>
                  <a:lnTo>
                    <a:pt x="0" y="426719"/>
                  </a:lnTo>
                  <a:lnTo>
                    <a:pt x="2516" y="380394"/>
                  </a:lnTo>
                  <a:lnTo>
                    <a:pt x="9887" y="335471"/>
                  </a:lnTo>
                  <a:lnTo>
                    <a:pt x="21848" y="292217"/>
                  </a:lnTo>
                  <a:lnTo>
                    <a:pt x="38132" y="250898"/>
                  </a:lnTo>
                  <a:lnTo>
                    <a:pt x="58476" y="211779"/>
                  </a:lnTo>
                  <a:lnTo>
                    <a:pt x="82612" y="175125"/>
                  </a:lnTo>
                  <a:lnTo>
                    <a:pt x="110277" y="141203"/>
                  </a:lnTo>
                  <a:lnTo>
                    <a:pt x="141203" y="110277"/>
                  </a:lnTo>
                  <a:lnTo>
                    <a:pt x="175125" y="82612"/>
                  </a:lnTo>
                  <a:lnTo>
                    <a:pt x="211779" y="58476"/>
                  </a:lnTo>
                  <a:lnTo>
                    <a:pt x="250898" y="38132"/>
                  </a:lnTo>
                  <a:lnTo>
                    <a:pt x="292217" y="21848"/>
                  </a:lnTo>
                  <a:lnTo>
                    <a:pt x="335471" y="9887"/>
                  </a:lnTo>
                  <a:lnTo>
                    <a:pt x="380394" y="2516"/>
                  </a:lnTo>
                  <a:lnTo>
                    <a:pt x="426719" y="0"/>
                  </a:lnTo>
                  <a:lnTo>
                    <a:pt x="473330" y="2516"/>
                  </a:lnTo>
                  <a:lnTo>
                    <a:pt x="518500" y="9887"/>
                  </a:lnTo>
                  <a:lnTo>
                    <a:pt x="561965" y="21848"/>
                  </a:lnTo>
                  <a:lnTo>
                    <a:pt x="603464" y="38132"/>
                  </a:lnTo>
                  <a:lnTo>
                    <a:pt x="642732" y="58476"/>
                  </a:lnTo>
                  <a:lnTo>
                    <a:pt x="679508" y="82612"/>
                  </a:lnTo>
                  <a:lnTo>
                    <a:pt x="713529" y="110277"/>
                  </a:lnTo>
                  <a:lnTo>
                    <a:pt x="744532" y="141203"/>
                  </a:lnTo>
                  <a:lnTo>
                    <a:pt x="772253" y="175125"/>
                  </a:lnTo>
                  <a:lnTo>
                    <a:pt x="796431" y="211779"/>
                  </a:lnTo>
                  <a:lnTo>
                    <a:pt x="816802" y="250898"/>
                  </a:lnTo>
                  <a:lnTo>
                    <a:pt x="833103" y="292217"/>
                  </a:lnTo>
                  <a:lnTo>
                    <a:pt x="845073" y="335471"/>
                  </a:lnTo>
                  <a:lnTo>
                    <a:pt x="852447" y="380394"/>
                  </a:lnTo>
                  <a:lnTo>
                    <a:pt x="854964" y="426719"/>
                  </a:lnTo>
                  <a:lnTo>
                    <a:pt x="852447" y="473311"/>
                  </a:lnTo>
                  <a:lnTo>
                    <a:pt x="845073" y="518426"/>
                  </a:lnTo>
                  <a:lnTo>
                    <a:pt x="833103" y="561807"/>
                  </a:lnTo>
                  <a:lnTo>
                    <a:pt x="816802" y="603196"/>
                  </a:lnTo>
                  <a:lnTo>
                    <a:pt x="796431" y="642337"/>
                  </a:lnTo>
                  <a:lnTo>
                    <a:pt x="772253" y="678972"/>
                  </a:lnTo>
                  <a:lnTo>
                    <a:pt x="744532" y="712843"/>
                  </a:lnTo>
                  <a:lnTo>
                    <a:pt x="713529" y="743693"/>
                  </a:lnTo>
                  <a:lnTo>
                    <a:pt x="679508" y="771265"/>
                  </a:lnTo>
                  <a:lnTo>
                    <a:pt x="642732" y="795302"/>
                  </a:lnTo>
                  <a:lnTo>
                    <a:pt x="603464" y="815545"/>
                  </a:lnTo>
                  <a:lnTo>
                    <a:pt x="561965" y="831738"/>
                  </a:lnTo>
                  <a:lnTo>
                    <a:pt x="518500" y="843623"/>
                  </a:lnTo>
                  <a:lnTo>
                    <a:pt x="473330" y="850942"/>
                  </a:lnTo>
                  <a:lnTo>
                    <a:pt x="426719" y="8534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4602479" y="2350007"/>
              <a:ext cx="855344" cy="853440"/>
            </a:xfrm>
            <a:custGeom>
              <a:avLst/>
              <a:gdLst/>
              <a:ahLst/>
              <a:cxnLst/>
              <a:rect l="l" t="t" r="r" b="b"/>
              <a:pathLst>
                <a:path w="855345" h="853439">
                  <a:moveTo>
                    <a:pt x="0" y="426719"/>
                  </a:moveTo>
                  <a:lnTo>
                    <a:pt x="2516" y="380394"/>
                  </a:lnTo>
                  <a:lnTo>
                    <a:pt x="9887" y="335471"/>
                  </a:lnTo>
                  <a:lnTo>
                    <a:pt x="21848" y="292217"/>
                  </a:lnTo>
                  <a:lnTo>
                    <a:pt x="38132" y="250898"/>
                  </a:lnTo>
                  <a:lnTo>
                    <a:pt x="58476" y="211779"/>
                  </a:lnTo>
                  <a:lnTo>
                    <a:pt x="82612" y="175125"/>
                  </a:lnTo>
                  <a:lnTo>
                    <a:pt x="110277" y="141203"/>
                  </a:lnTo>
                  <a:lnTo>
                    <a:pt x="141203" y="110277"/>
                  </a:lnTo>
                  <a:lnTo>
                    <a:pt x="175125" y="82612"/>
                  </a:lnTo>
                  <a:lnTo>
                    <a:pt x="211779" y="58476"/>
                  </a:lnTo>
                  <a:lnTo>
                    <a:pt x="250898" y="38132"/>
                  </a:lnTo>
                  <a:lnTo>
                    <a:pt x="292217" y="21848"/>
                  </a:lnTo>
                  <a:lnTo>
                    <a:pt x="335471" y="9887"/>
                  </a:lnTo>
                  <a:lnTo>
                    <a:pt x="380394" y="2516"/>
                  </a:lnTo>
                  <a:lnTo>
                    <a:pt x="426719" y="0"/>
                  </a:lnTo>
                  <a:lnTo>
                    <a:pt x="473330" y="2516"/>
                  </a:lnTo>
                  <a:lnTo>
                    <a:pt x="518500" y="9887"/>
                  </a:lnTo>
                  <a:lnTo>
                    <a:pt x="561965" y="21848"/>
                  </a:lnTo>
                  <a:lnTo>
                    <a:pt x="603464" y="38132"/>
                  </a:lnTo>
                  <a:lnTo>
                    <a:pt x="642732" y="58476"/>
                  </a:lnTo>
                  <a:lnTo>
                    <a:pt x="679508" y="82612"/>
                  </a:lnTo>
                  <a:lnTo>
                    <a:pt x="713529" y="110277"/>
                  </a:lnTo>
                  <a:lnTo>
                    <a:pt x="744532" y="141203"/>
                  </a:lnTo>
                  <a:lnTo>
                    <a:pt x="772253" y="175125"/>
                  </a:lnTo>
                  <a:lnTo>
                    <a:pt x="796431" y="211779"/>
                  </a:lnTo>
                  <a:lnTo>
                    <a:pt x="816802" y="250898"/>
                  </a:lnTo>
                  <a:lnTo>
                    <a:pt x="833103" y="292217"/>
                  </a:lnTo>
                  <a:lnTo>
                    <a:pt x="845073" y="335471"/>
                  </a:lnTo>
                  <a:lnTo>
                    <a:pt x="852447" y="380394"/>
                  </a:lnTo>
                  <a:lnTo>
                    <a:pt x="854964" y="426719"/>
                  </a:lnTo>
                  <a:lnTo>
                    <a:pt x="852447" y="473311"/>
                  </a:lnTo>
                  <a:lnTo>
                    <a:pt x="845073" y="518426"/>
                  </a:lnTo>
                  <a:lnTo>
                    <a:pt x="833103" y="561807"/>
                  </a:lnTo>
                  <a:lnTo>
                    <a:pt x="816802" y="603196"/>
                  </a:lnTo>
                  <a:lnTo>
                    <a:pt x="796431" y="642337"/>
                  </a:lnTo>
                  <a:lnTo>
                    <a:pt x="772253" y="678972"/>
                  </a:lnTo>
                  <a:lnTo>
                    <a:pt x="744532" y="712843"/>
                  </a:lnTo>
                  <a:lnTo>
                    <a:pt x="713529" y="743693"/>
                  </a:lnTo>
                  <a:lnTo>
                    <a:pt x="679508" y="771265"/>
                  </a:lnTo>
                  <a:lnTo>
                    <a:pt x="642732" y="795302"/>
                  </a:lnTo>
                  <a:lnTo>
                    <a:pt x="603464" y="815545"/>
                  </a:lnTo>
                  <a:lnTo>
                    <a:pt x="561965" y="831738"/>
                  </a:lnTo>
                  <a:lnTo>
                    <a:pt x="518500" y="843623"/>
                  </a:lnTo>
                  <a:lnTo>
                    <a:pt x="473330" y="850942"/>
                  </a:lnTo>
                  <a:lnTo>
                    <a:pt x="426719" y="853439"/>
                  </a:lnTo>
                  <a:lnTo>
                    <a:pt x="380394" y="850942"/>
                  </a:lnTo>
                  <a:lnTo>
                    <a:pt x="335471" y="843623"/>
                  </a:lnTo>
                  <a:lnTo>
                    <a:pt x="292217" y="831738"/>
                  </a:lnTo>
                  <a:lnTo>
                    <a:pt x="250898" y="815545"/>
                  </a:lnTo>
                  <a:lnTo>
                    <a:pt x="211779" y="795302"/>
                  </a:lnTo>
                  <a:lnTo>
                    <a:pt x="175125" y="771265"/>
                  </a:lnTo>
                  <a:lnTo>
                    <a:pt x="141203" y="743693"/>
                  </a:lnTo>
                  <a:lnTo>
                    <a:pt x="110277" y="712843"/>
                  </a:lnTo>
                  <a:lnTo>
                    <a:pt x="82612" y="678972"/>
                  </a:lnTo>
                  <a:lnTo>
                    <a:pt x="58476" y="642337"/>
                  </a:lnTo>
                  <a:lnTo>
                    <a:pt x="38132" y="603196"/>
                  </a:lnTo>
                  <a:lnTo>
                    <a:pt x="21848" y="561807"/>
                  </a:lnTo>
                  <a:lnTo>
                    <a:pt x="9887" y="518426"/>
                  </a:lnTo>
                  <a:lnTo>
                    <a:pt x="2516" y="473311"/>
                  </a:lnTo>
                  <a:lnTo>
                    <a:pt x="0" y="426719"/>
                  </a:lnTo>
                </a:path>
              </a:pathLst>
            </a:custGeom>
            <a:ln w="22859">
              <a:solidFill>
                <a:srgbClr val="48795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4805171" y="2552700"/>
              <a:ext cx="449580" cy="449580"/>
            </a:xfrm>
            <a:custGeom>
              <a:avLst/>
              <a:gdLst/>
              <a:ahLst/>
              <a:cxnLst/>
              <a:rect l="l" t="t" r="r" b="b"/>
              <a:pathLst>
                <a:path w="449579" h="449580">
                  <a:moveTo>
                    <a:pt x="449580" y="449580"/>
                  </a:moveTo>
                  <a:lnTo>
                    <a:pt x="0" y="449580"/>
                  </a:lnTo>
                  <a:lnTo>
                    <a:pt x="0" y="313944"/>
                  </a:lnTo>
                  <a:lnTo>
                    <a:pt x="8596" y="270843"/>
                  </a:lnTo>
                  <a:lnTo>
                    <a:pt x="32194" y="235458"/>
                  </a:lnTo>
                  <a:lnTo>
                    <a:pt x="67508" y="211502"/>
                  </a:lnTo>
                  <a:lnTo>
                    <a:pt x="111252" y="202692"/>
                  </a:lnTo>
                  <a:lnTo>
                    <a:pt x="111252" y="111252"/>
                  </a:lnTo>
                  <a:lnTo>
                    <a:pt x="120300" y="68151"/>
                  </a:lnTo>
                  <a:lnTo>
                    <a:pt x="144780" y="32766"/>
                  </a:lnTo>
                  <a:lnTo>
                    <a:pt x="180689" y="8810"/>
                  </a:lnTo>
                  <a:lnTo>
                    <a:pt x="224028" y="0"/>
                  </a:lnTo>
                  <a:lnTo>
                    <a:pt x="268247" y="8810"/>
                  </a:lnTo>
                  <a:lnTo>
                    <a:pt x="287259" y="21336"/>
                  </a:lnTo>
                  <a:lnTo>
                    <a:pt x="224028" y="21336"/>
                  </a:lnTo>
                  <a:lnTo>
                    <a:pt x="189642" y="28527"/>
                  </a:lnTo>
                  <a:lnTo>
                    <a:pt x="161543" y="48006"/>
                  </a:lnTo>
                  <a:lnTo>
                    <a:pt x="142589" y="76628"/>
                  </a:lnTo>
                  <a:lnTo>
                    <a:pt x="135635" y="111252"/>
                  </a:lnTo>
                  <a:lnTo>
                    <a:pt x="135635" y="202692"/>
                  </a:lnTo>
                  <a:lnTo>
                    <a:pt x="139950" y="224028"/>
                  </a:lnTo>
                  <a:lnTo>
                    <a:pt x="111252" y="224028"/>
                  </a:lnTo>
                  <a:lnTo>
                    <a:pt x="76628" y="231219"/>
                  </a:lnTo>
                  <a:lnTo>
                    <a:pt x="48006" y="250698"/>
                  </a:lnTo>
                  <a:lnTo>
                    <a:pt x="28527" y="279320"/>
                  </a:lnTo>
                  <a:lnTo>
                    <a:pt x="21336" y="313944"/>
                  </a:lnTo>
                  <a:lnTo>
                    <a:pt x="21336" y="426720"/>
                  </a:lnTo>
                  <a:lnTo>
                    <a:pt x="449580" y="426720"/>
                  </a:lnTo>
                  <a:lnTo>
                    <a:pt x="449580" y="449580"/>
                  </a:lnTo>
                  <a:close/>
                </a:path>
                <a:path w="449579" h="449580">
                  <a:moveTo>
                    <a:pt x="291679" y="291084"/>
                  </a:moveTo>
                  <a:lnTo>
                    <a:pt x="224028" y="291084"/>
                  </a:lnTo>
                  <a:lnTo>
                    <a:pt x="259294" y="284130"/>
                  </a:lnTo>
                  <a:lnTo>
                    <a:pt x="287845" y="265176"/>
                  </a:lnTo>
                  <a:lnTo>
                    <a:pt x="306966" y="237077"/>
                  </a:lnTo>
                  <a:lnTo>
                    <a:pt x="313944" y="202692"/>
                  </a:lnTo>
                  <a:lnTo>
                    <a:pt x="313944" y="111252"/>
                  </a:lnTo>
                  <a:lnTo>
                    <a:pt x="306966" y="76628"/>
                  </a:lnTo>
                  <a:lnTo>
                    <a:pt x="287845" y="48006"/>
                  </a:lnTo>
                  <a:lnTo>
                    <a:pt x="259294" y="28527"/>
                  </a:lnTo>
                  <a:lnTo>
                    <a:pt x="224028" y="21336"/>
                  </a:lnTo>
                  <a:lnTo>
                    <a:pt x="287259" y="21336"/>
                  </a:lnTo>
                  <a:lnTo>
                    <a:pt x="304609" y="32766"/>
                  </a:lnTo>
                  <a:lnTo>
                    <a:pt x="329255" y="68151"/>
                  </a:lnTo>
                  <a:lnTo>
                    <a:pt x="338328" y="111252"/>
                  </a:lnTo>
                  <a:lnTo>
                    <a:pt x="338328" y="202692"/>
                  </a:lnTo>
                  <a:lnTo>
                    <a:pt x="380785" y="211502"/>
                  </a:lnTo>
                  <a:lnTo>
                    <a:pt x="399324" y="224028"/>
                  </a:lnTo>
                  <a:lnTo>
                    <a:pt x="336804" y="224028"/>
                  </a:lnTo>
                  <a:lnTo>
                    <a:pt x="321754" y="259937"/>
                  </a:lnTo>
                  <a:lnTo>
                    <a:pt x="296418" y="288417"/>
                  </a:lnTo>
                  <a:lnTo>
                    <a:pt x="291679" y="291084"/>
                  </a:lnTo>
                  <a:close/>
                </a:path>
                <a:path w="449579" h="449580">
                  <a:moveTo>
                    <a:pt x="224028" y="313944"/>
                  </a:moveTo>
                  <a:lnTo>
                    <a:pt x="185856" y="307181"/>
                  </a:lnTo>
                  <a:lnTo>
                    <a:pt x="152971" y="288417"/>
                  </a:lnTo>
                  <a:lnTo>
                    <a:pt x="127801" y="259937"/>
                  </a:lnTo>
                  <a:lnTo>
                    <a:pt x="112776" y="224028"/>
                  </a:lnTo>
                  <a:lnTo>
                    <a:pt x="139950" y="224028"/>
                  </a:lnTo>
                  <a:lnTo>
                    <a:pt x="142589" y="237077"/>
                  </a:lnTo>
                  <a:lnTo>
                    <a:pt x="161543" y="265176"/>
                  </a:lnTo>
                  <a:lnTo>
                    <a:pt x="189642" y="284130"/>
                  </a:lnTo>
                  <a:lnTo>
                    <a:pt x="224028" y="291084"/>
                  </a:lnTo>
                  <a:lnTo>
                    <a:pt x="291679" y="291084"/>
                  </a:lnTo>
                  <a:lnTo>
                    <a:pt x="263080" y="307181"/>
                  </a:lnTo>
                  <a:lnTo>
                    <a:pt x="224028" y="313944"/>
                  </a:lnTo>
                  <a:close/>
                </a:path>
                <a:path w="449579" h="449580">
                  <a:moveTo>
                    <a:pt x="449580" y="426720"/>
                  </a:moveTo>
                  <a:lnTo>
                    <a:pt x="426720" y="426720"/>
                  </a:lnTo>
                  <a:lnTo>
                    <a:pt x="426720" y="313944"/>
                  </a:lnTo>
                  <a:lnTo>
                    <a:pt x="419766" y="279320"/>
                  </a:lnTo>
                  <a:lnTo>
                    <a:pt x="400812" y="250698"/>
                  </a:lnTo>
                  <a:lnTo>
                    <a:pt x="372713" y="231219"/>
                  </a:lnTo>
                  <a:lnTo>
                    <a:pt x="338328" y="224028"/>
                  </a:lnTo>
                  <a:lnTo>
                    <a:pt x="399324" y="224028"/>
                  </a:lnTo>
                  <a:lnTo>
                    <a:pt x="416242" y="235458"/>
                  </a:lnTo>
                  <a:lnTo>
                    <a:pt x="440555" y="270843"/>
                  </a:lnTo>
                  <a:lnTo>
                    <a:pt x="449580" y="313944"/>
                  </a:lnTo>
                  <a:lnTo>
                    <a:pt x="449580" y="426720"/>
                  </a:lnTo>
                  <a:close/>
                </a:path>
              </a:pathLst>
            </a:custGeom>
            <a:solidFill>
              <a:srgbClr val="48795D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7" name="object 27" descr=""/>
          <p:cNvGrpSpPr/>
          <p:nvPr/>
        </p:nvGrpSpPr>
        <p:grpSpPr>
          <a:xfrm>
            <a:off x="7829550" y="2338577"/>
            <a:ext cx="876300" cy="876300"/>
            <a:chOff x="7829550" y="2338577"/>
            <a:chExt cx="876300" cy="876300"/>
          </a:xfrm>
        </p:grpSpPr>
        <p:sp>
          <p:nvSpPr>
            <p:cNvPr id="28" name="object 28" descr=""/>
            <p:cNvSpPr/>
            <p:nvPr/>
          </p:nvSpPr>
          <p:spPr>
            <a:xfrm>
              <a:off x="7840979" y="2350007"/>
              <a:ext cx="853440" cy="853440"/>
            </a:xfrm>
            <a:custGeom>
              <a:avLst/>
              <a:gdLst/>
              <a:ahLst/>
              <a:cxnLst/>
              <a:rect l="l" t="t" r="r" b="b"/>
              <a:pathLst>
                <a:path w="853440" h="853439">
                  <a:moveTo>
                    <a:pt x="426719" y="853439"/>
                  </a:moveTo>
                  <a:lnTo>
                    <a:pt x="380128" y="850942"/>
                  </a:lnTo>
                  <a:lnTo>
                    <a:pt x="335013" y="843623"/>
                  </a:lnTo>
                  <a:lnTo>
                    <a:pt x="291632" y="831738"/>
                  </a:lnTo>
                  <a:lnTo>
                    <a:pt x="250243" y="815545"/>
                  </a:lnTo>
                  <a:lnTo>
                    <a:pt x="211102" y="795302"/>
                  </a:lnTo>
                  <a:lnTo>
                    <a:pt x="174467" y="771265"/>
                  </a:lnTo>
                  <a:lnTo>
                    <a:pt x="140596" y="743693"/>
                  </a:lnTo>
                  <a:lnTo>
                    <a:pt x="109746" y="712843"/>
                  </a:lnTo>
                  <a:lnTo>
                    <a:pt x="82174" y="678972"/>
                  </a:lnTo>
                  <a:lnTo>
                    <a:pt x="58137" y="642337"/>
                  </a:lnTo>
                  <a:lnTo>
                    <a:pt x="37894" y="603196"/>
                  </a:lnTo>
                  <a:lnTo>
                    <a:pt x="21701" y="561807"/>
                  </a:lnTo>
                  <a:lnTo>
                    <a:pt x="9816" y="518426"/>
                  </a:lnTo>
                  <a:lnTo>
                    <a:pt x="2497" y="473311"/>
                  </a:lnTo>
                  <a:lnTo>
                    <a:pt x="0" y="426719"/>
                  </a:lnTo>
                  <a:lnTo>
                    <a:pt x="2497" y="380394"/>
                  </a:lnTo>
                  <a:lnTo>
                    <a:pt x="9816" y="335471"/>
                  </a:lnTo>
                  <a:lnTo>
                    <a:pt x="21701" y="292217"/>
                  </a:lnTo>
                  <a:lnTo>
                    <a:pt x="37894" y="250898"/>
                  </a:lnTo>
                  <a:lnTo>
                    <a:pt x="58137" y="211779"/>
                  </a:lnTo>
                  <a:lnTo>
                    <a:pt x="82174" y="175125"/>
                  </a:lnTo>
                  <a:lnTo>
                    <a:pt x="109746" y="141203"/>
                  </a:lnTo>
                  <a:lnTo>
                    <a:pt x="140596" y="110277"/>
                  </a:lnTo>
                  <a:lnTo>
                    <a:pt x="174467" y="82612"/>
                  </a:lnTo>
                  <a:lnTo>
                    <a:pt x="211102" y="58476"/>
                  </a:lnTo>
                  <a:lnTo>
                    <a:pt x="250243" y="38132"/>
                  </a:lnTo>
                  <a:lnTo>
                    <a:pt x="291632" y="21848"/>
                  </a:lnTo>
                  <a:lnTo>
                    <a:pt x="335013" y="9887"/>
                  </a:lnTo>
                  <a:lnTo>
                    <a:pt x="380128" y="2516"/>
                  </a:lnTo>
                  <a:lnTo>
                    <a:pt x="426719" y="0"/>
                  </a:lnTo>
                  <a:lnTo>
                    <a:pt x="473311" y="2516"/>
                  </a:lnTo>
                  <a:lnTo>
                    <a:pt x="518426" y="9887"/>
                  </a:lnTo>
                  <a:lnTo>
                    <a:pt x="561807" y="21848"/>
                  </a:lnTo>
                  <a:lnTo>
                    <a:pt x="603196" y="38132"/>
                  </a:lnTo>
                  <a:lnTo>
                    <a:pt x="642337" y="58476"/>
                  </a:lnTo>
                  <a:lnTo>
                    <a:pt x="678972" y="82612"/>
                  </a:lnTo>
                  <a:lnTo>
                    <a:pt x="712843" y="110277"/>
                  </a:lnTo>
                  <a:lnTo>
                    <a:pt x="743693" y="141203"/>
                  </a:lnTo>
                  <a:lnTo>
                    <a:pt x="771265" y="175125"/>
                  </a:lnTo>
                  <a:lnTo>
                    <a:pt x="795302" y="211779"/>
                  </a:lnTo>
                  <a:lnTo>
                    <a:pt x="815545" y="250898"/>
                  </a:lnTo>
                  <a:lnTo>
                    <a:pt x="831738" y="292217"/>
                  </a:lnTo>
                  <a:lnTo>
                    <a:pt x="843623" y="335471"/>
                  </a:lnTo>
                  <a:lnTo>
                    <a:pt x="850942" y="380394"/>
                  </a:lnTo>
                  <a:lnTo>
                    <a:pt x="853439" y="426719"/>
                  </a:lnTo>
                  <a:lnTo>
                    <a:pt x="850942" y="473311"/>
                  </a:lnTo>
                  <a:lnTo>
                    <a:pt x="843623" y="518426"/>
                  </a:lnTo>
                  <a:lnTo>
                    <a:pt x="831738" y="561807"/>
                  </a:lnTo>
                  <a:lnTo>
                    <a:pt x="815545" y="603196"/>
                  </a:lnTo>
                  <a:lnTo>
                    <a:pt x="795302" y="642337"/>
                  </a:lnTo>
                  <a:lnTo>
                    <a:pt x="771265" y="678972"/>
                  </a:lnTo>
                  <a:lnTo>
                    <a:pt x="743693" y="712843"/>
                  </a:lnTo>
                  <a:lnTo>
                    <a:pt x="712843" y="743693"/>
                  </a:lnTo>
                  <a:lnTo>
                    <a:pt x="678972" y="771265"/>
                  </a:lnTo>
                  <a:lnTo>
                    <a:pt x="642337" y="795302"/>
                  </a:lnTo>
                  <a:lnTo>
                    <a:pt x="603196" y="815545"/>
                  </a:lnTo>
                  <a:lnTo>
                    <a:pt x="561807" y="831738"/>
                  </a:lnTo>
                  <a:lnTo>
                    <a:pt x="518426" y="843623"/>
                  </a:lnTo>
                  <a:lnTo>
                    <a:pt x="473311" y="850942"/>
                  </a:lnTo>
                  <a:lnTo>
                    <a:pt x="426719" y="8534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7840979" y="2350007"/>
              <a:ext cx="853440" cy="853440"/>
            </a:xfrm>
            <a:custGeom>
              <a:avLst/>
              <a:gdLst/>
              <a:ahLst/>
              <a:cxnLst/>
              <a:rect l="l" t="t" r="r" b="b"/>
              <a:pathLst>
                <a:path w="853440" h="853439">
                  <a:moveTo>
                    <a:pt x="0" y="426719"/>
                  </a:moveTo>
                  <a:lnTo>
                    <a:pt x="2497" y="380394"/>
                  </a:lnTo>
                  <a:lnTo>
                    <a:pt x="9816" y="335471"/>
                  </a:lnTo>
                  <a:lnTo>
                    <a:pt x="21701" y="292217"/>
                  </a:lnTo>
                  <a:lnTo>
                    <a:pt x="37894" y="250898"/>
                  </a:lnTo>
                  <a:lnTo>
                    <a:pt x="58137" y="211779"/>
                  </a:lnTo>
                  <a:lnTo>
                    <a:pt x="82174" y="175125"/>
                  </a:lnTo>
                  <a:lnTo>
                    <a:pt x="109746" y="141203"/>
                  </a:lnTo>
                  <a:lnTo>
                    <a:pt x="140596" y="110277"/>
                  </a:lnTo>
                  <a:lnTo>
                    <a:pt x="174467" y="82612"/>
                  </a:lnTo>
                  <a:lnTo>
                    <a:pt x="211102" y="58476"/>
                  </a:lnTo>
                  <a:lnTo>
                    <a:pt x="250243" y="38132"/>
                  </a:lnTo>
                  <a:lnTo>
                    <a:pt x="291632" y="21848"/>
                  </a:lnTo>
                  <a:lnTo>
                    <a:pt x="335013" y="9887"/>
                  </a:lnTo>
                  <a:lnTo>
                    <a:pt x="380128" y="2516"/>
                  </a:lnTo>
                  <a:lnTo>
                    <a:pt x="426719" y="0"/>
                  </a:lnTo>
                  <a:lnTo>
                    <a:pt x="473311" y="2516"/>
                  </a:lnTo>
                  <a:lnTo>
                    <a:pt x="518426" y="9887"/>
                  </a:lnTo>
                  <a:lnTo>
                    <a:pt x="561807" y="21848"/>
                  </a:lnTo>
                  <a:lnTo>
                    <a:pt x="603196" y="38132"/>
                  </a:lnTo>
                  <a:lnTo>
                    <a:pt x="642337" y="58476"/>
                  </a:lnTo>
                  <a:lnTo>
                    <a:pt x="678972" y="82612"/>
                  </a:lnTo>
                  <a:lnTo>
                    <a:pt x="712843" y="110277"/>
                  </a:lnTo>
                  <a:lnTo>
                    <a:pt x="743693" y="141203"/>
                  </a:lnTo>
                  <a:lnTo>
                    <a:pt x="771265" y="175125"/>
                  </a:lnTo>
                  <a:lnTo>
                    <a:pt x="795302" y="211779"/>
                  </a:lnTo>
                  <a:lnTo>
                    <a:pt x="815545" y="250898"/>
                  </a:lnTo>
                  <a:lnTo>
                    <a:pt x="831738" y="292217"/>
                  </a:lnTo>
                  <a:lnTo>
                    <a:pt x="843623" y="335471"/>
                  </a:lnTo>
                  <a:lnTo>
                    <a:pt x="850942" y="380394"/>
                  </a:lnTo>
                  <a:lnTo>
                    <a:pt x="853439" y="426719"/>
                  </a:lnTo>
                  <a:lnTo>
                    <a:pt x="850942" y="473311"/>
                  </a:lnTo>
                  <a:lnTo>
                    <a:pt x="843623" y="518426"/>
                  </a:lnTo>
                  <a:lnTo>
                    <a:pt x="831738" y="561807"/>
                  </a:lnTo>
                  <a:lnTo>
                    <a:pt x="815545" y="603196"/>
                  </a:lnTo>
                  <a:lnTo>
                    <a:pt x="795302" y="642337"/>
                  </a:lnTo>
                  <a:lnTo>
                    <a:pt x="771265" y="678972"/>
                  </a:lnTo>
                  <a:lnTo>
                    <a:pt x="743693" y="712843"/>
                  </a:lnTo>
                  <a:lnTo>
                    <a:pt x="712843" y="743693"/>
                  </a:lnTo>
                  <a:lnTo>
                    <a:pt x="678972" y="771265"/>
                  </a:lnTo>
                  <a:lnTo>
                    <a:pt x="642337" y="795302"/>
                  </a:lnTo>
                  <a:lnTo>
                    <a:pt x="603196" y="815545"/>
                  </a:lnTo>
                  <a:lnTo>
                    <a:pt x="561807" y="831738"/>
                  </a:lnTo>
                  <a:lnTo>
                    <a:pt x="518426" y="843623"/>
                  </a:lnTo>
                  <a:lnTo>
                    <a:pt x="473311" y="850942"/>
                  </a:lnTo>
                  <a:lnTo>
                    <a:pt x="426719" y="853439"/>
                  </a:lnTo>
                  <a:lnTo>
                    <a:pt x="380128" y="850942"/>
                  </a:lnTo>
                  <a:lnTo>
                    <a:pt x="335013" y="843623"/>
                  </a:lnTo>
                  <a:lnTo>
                    <a:pt x="291632" y="831738"/>
                  </a:lnTo>
                  <a:lnTo>
                    <a:pt x="250243" y="815545"/>
                  </a:lnTo>
                  <a:lnTo>
                    <a:pt x="211102" y="795302"/>
                  </a:lnTo>
                  <a:lnTo>
                    <a:pt x="174467" y="771265"/>
                  </a:lnTo>
                  <a:lnTo>
                    <a:pt x="140596" y="743693"/>
                  </a:lnTo>
                  <a:lnTo>
                    <a:pt x="109746" y="712843"/>
                  </a:lnTo>
                  <a:lnTo>
                    <a:pt x="82174" y="678972"/>
                  </a:lnTo>
                  <a:lnTo>
                    <a:pt x="58137" y="642337"/>
                  </a:lnTo>
                  <a:lnTo>
                    <a:pt x="37894" y="603196"/>
                  </a:lnTo>
                  <a:lnTo>
                    <a:pt x="21701" y="561807"/>
                  </a:lnTo>
                  <a:lnTo>
                    <a:pt x="9816" y="518426"/>
                  </a:lnTo>
                  <a:lnTo>
                    <a:pt x="2497" y="473311"/>
                  </a:lnTo>
                  <a:lnTo>
                    <a:pt x="0" y="426719"/>
                  </a:lnTo>
                </a:path>
              </a:pathLst>
            </a:custGeom>
            <a:ln w="22859">
              <a:solidFill>
                <a:srgbClr val="42859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34171" y="2587752"/>
              <a:ext cx="70104" cy="68580"/>
            </a:xfrm>
            <a:prstGeom prst="rect">
              <a:avLst/>
            </a:prstGeom>
          </p:spPr>
        </p:pic>
        <p:sp>
          <p:nvSpPr>
            <p:cNvPr id="31" name="object 31" descr=""/>
            <p:cNvSpPr/>
            <p:nvPr/>
          </p:nvSpPr>
          <p:spPr>
            <a:xfrm>
              <a:off x="8013192" y="2523744"/>
              <a:ext cx="509270" cy="506095"/>
            </a:xfrm>
            <a:custGeom>
              <a:avLst/>
              <a:gdLst/>
              <a:ahLst/>
              <a:cxnLst/>
              <a:rect l="l" t="t" r="r" b="b"/>
              <a:pathLst>
                <a:path w="509270" h="506094">
                  <a:moveTo>
                    <a:pt x="502919" y="160020"/>
                  </a:moveTo>
                  <a:lnTo>
                    <a:pt x="6095" y="160020"/>
                  </a:lnTo>
                  <a:lnTo>
                    <a:pt x="248411" y="0"/>
                  </a:lnTo>
                  <a:lnTo>
                    <a:pt x="260603" y="0"/>
                  </a:lnTo>
                  <a:lnTo>
                    <a:pt x="295220" y="22859"/>
                  </a:lnTo>
                  <a:lnTo>
                    <a:pt x="254507" y="22859"/>
                  </a:lnTo>
                  <a:lnTo>
                    <a:pt x="48767" y="155448"/>
                  </a:lnTo>
                  <a:lnTo>
                    <a:pt x="495996" y="155448"/>
                  </a:lnTo>
                  <a:lnTo>
                    <a:pt x="502919" y="160020"/>
                  </a:lnTo>
                  <a:close/>
                </a:path>
                <a:path w="509270" h="506094">
                  <a:moveTo>
                    <a:pt x="495996" y="155448"/>
                  </a:moveTo>
                  <a:lnTo>
                    <a:pt x="460247" y="155448"/>
                  </a:lnTo>
                  <a:lnTo>
                    <a:pt x="254507" y="22859"/>
                  </a:lnTo>
                  <a:lnTo>
                    <a:pt x="295220" y="22859"/>
                  </a:lnTo>
                  <a:lnTo>
                    <a:pt x="495996" y="155448"/>
                  </a:lnTo>
                  <a:close/>
                </a:path>
                <a:path w="509270" h="506094">
                  <a:moveTo>
                    <a:pt x="509015" y="172212"/>
                  </a:moveTo>
                  <a:lnTo>
                    <a:pt x="0" y="172212"/>
                  </a:lnTo>
                  <a:lnTo>
                    <a:pt x="0" y="166116"/>
                  </a:lnTo>
                  <a:lnTo>
                    <a:pt x="3047" y="163067"/>
                  </a:lnTo>
                  <a:lnTo>
                    <a:pt x="3047" y="160020"/>
                  </a:lnTo>
                  <a:lnTo>
                    <a:pt x="505967" y="160020"/>
                  </a:lnTo>
                  <a:lnTo>
                    <a:pt x="509015" y="166116"/>
                  </a:lnTo>
                  <a:lnTo>
                    <a:pt x="509015" y="172212"/>
                  </a:lnTo>
                  <a:close/>
                </a:path>
                <a:path w="509270" h="506094">
                  <a:moveTo>
                    <a:pt x="502919" y="179832"/>
                  </a:moveTo>
                  <a:lnTo>
                    <a:pt x="9143" y="179832"/>
                  </a:lnTo>
                  <a:lnTo>
                    <a:pt x="3047" y="175259"/>
                  </a:lnTo>
                  <a:lnTo>
                    <a:pt x="3047" y="172212"/>
                  </a:lnTo>
                  <a:lnTo>
                    <a:pt x="505967" y="172212"/>
                  </a:lnTo>
                  <a:lnTo>
                    <a:pt x="505967" y="175259"/>
                  </a:lnTo>
                  <a:lnTo>
                    <a:pt x="502919" y="179832"/>
                  </a:lnTo>
                  <a:close/>
                </a:path>
                <a:path w="509270" h="506094">
                  <a:moveTo>
                    <a:pt x="472439" y="505967"/>
                  </a:moveTo>
                  <a:lnTo>
                    <a:pt x="36575" y="505967"/>
                  </a:lnTo>
                  <a:lnTo>
                    <a:pt x="22502" y="503753"/>
                  </a:lnTo>
                  <a:lnTo>
                    <a:pt x="10858" y="497395"/>
                  </a:lnTo>
                  <a:lnTo>
                    <a:pt x="2928" y="487322"/>
                  </a:lnTo>
                  <a:lnTo>
                    <a:pt x="0" y="473964"/>
                  </a:lnTo>
                  <a:lnTo>
                    <a:pt x="2881" y="461653"/>
                  </a:lnTo>
                  <a:lnTo>
                    <a:pt x="10477" y="450913"/>
                  </a:lnTo>
                  <a:lnTo>
                    <a:pt x="21216" y="443317"/>
                  </a:lnTo>
                  <a:lnTo>
                    <a:pt x="33527" y="440436"/>
                  </a:lnTo>
                  <a:lnTo>
                    <a:pt x="33527" y="434340"/>
                  </a:lnTo>
                  <a:lnTo>
                    <a:pt x="34575" y="426696"/>
                  </a:lnTo>
                  <a:lnTo>
                    <a:pt x="37337" y="420052"/>
                  </a:lnTo>
                  <a:lnTo>
                    <a:pt x="41243" y="414837"/>
                  </a:lnTo>
                  <a:lnTo>
                    <a:pt x="45719" y="411480"/>
                  </a:lnTo>
                  <a:lnTo>
                    <a:pt x="45719" y="208788"/>
                  </a:lnTo>
                  <a:lnTo>
                    <a:pt x="41243" y="203882"/>
                  </a:lnTo>
                  <a:lnTo>
                    <a:pt x="37337" y="198120"/>
                  </a:lnTo>
                  <a:lnTo>
                    <a:pt x="34575" y="191214"/>
                  </a:lnTo>
                  <a:lnTo>
                    <a:pt x="33527" y="182880"/>
                  </a:lnTo>
                  <a:lnTo>
                    <a:pt x="33527" y="179832"/>
                  </a:lnTo>
                  <a:lnTo>
                    <a:pt x="56387" y="179832"/>
                  </a:lnTo>
                  <a:lnTo>
                    <a:pt x="53339" y="182880"/>
                  </a:lnTo>
                  <a:lnTo>
                    <a:pt x="53339" y="185928"/>
                  </a:lnTo>
                  <a:lnTo>
                    <a:pt x="56387" y="188975"/>
                  </a:lnTo>
                  <a:lnTo>
                    <a:pt x="115353" y="188975"/>
                  </a:lnTo>
                  <a:lnTo>
                    <a:pt x="115180" y="191214"/>
                  </a:lnTo>
                  <a:lnTo>
                    <a:pt x="112966" y="198120"/>
                  </a:lnTo>
                  <a:lnTo>
                    <a:pt x="108751" y="203882"/>
                  </a:lnTo>
                  <a:lnTo>
                    <a:pt x="102107" y="208788"/>
                  </a:lnTo>
                  <a:lnTo>
                    <a:pt x="102107" y="211836"/>
                  </a:lnTo>
                  <a:lnTo>
                    <a:pt x="68579" y="211836"/>
                  </a:lnTo>
                  <a:lnTo>
                    <a:pt x="68579" y="406908"/>
                  </a:lnTo>
                  <a:lnTo>
                    <a:pt x="102107" y="406908"/>
                  </a:lnTo>
                  <a:lnTo>
                    <a:pt x="102107" y="411480"/>
                  </a:lnTo>
                  <a:lnTo>
                    <a:pt x="108751" y="414837"/>
                  </a:lnTo>
                  <a:lnTo>
                    <a:pt x="112966" y="420052"/>
                  </a:lnTo>
                  <a:lnTo>
                    <a:pt x="115180" y="426696"/>
                  </a:lnTo>
                  <a:lnTo>
                    <a:pt x="115567" y="431292"/>
                  </a:lnTo>
                  <a:lnTo>
                    <a:pt x="53339" y="431292"/>
                  </a:lnTo>
                  <a:lnTo>
                    <a:pt x="53339" y="437388"/>
                  </a:lnTo>
                  <a:lnTo>
                    <a:pt x="56387" y="440436"/>
                  </a:lnTo>
                  <a:lnTo>
                    <a:pt x="475487" y="440436"/>
                  </a:lnTo>
                  <a:lnTo>
                    <a:pt x="489084" y="443317"/>
                  </a:lnTo>
                  <a:lnTo>
                    <a:pt x="499681" y="450913"/>
                  </a:lnTo>
                  <a:lnTo>
                    <a:pt x="505662" y="460248"/>
                  </a:lnTo>
                  <a:lnTo>
                    <a:pt x="28955" y="460248"/>
                  </a:lnTo>
                  <a:lnTo>
                    <a:pt x="22859" y="466344"/>
                  </a:lnTo>
                  <a:lnTo>
                    <a:pt x="22859" y="480059"/>
                  </a:lnTo>
                  <a:lnTo>
                    <a:pt x="28955" y="486156"/>
                  </a:lnTo>
                  <a:lnTo>
                    <a:pt x="506342" y="486156"/>
                  </a:lnTo>
                  <a:lnTo>
                    <a:pt x="506086" y="487322"/>
                  </a:lnTo>
                  <a:lnTo>
                    <a:pt x="498157" y="497395"/>
                  </a:lnTo>
                  <a:lnTo>
                    <a:pt x="486512" y="503753"/>
                  </a:lnTo>
                  <a:lnTo>
                    <a:pt x="472439" y="505967"/>
                  </a:lnTo>
                  <a:close/>
                </a:path>
                <a:path w="509270" h="506094">
                  <a:moveTo>
                    <a:pt x="115353" y="188975"/>
                  </a:moveTo>
                  <a:lnTo>
                    <a:pt x="92963" y="188975"/>
                  </a:lnTo>
                  <a:lnTo>
                    <a:pt x="96011" y="185928"/>
                  </a:lnTo>
                  <a:lnTo>
                    <a:pt x="96011" y="182880"/>
                  </a:lnTo>
                  <a:lnTo>
                    <a:pt x="92963" y="179832"/>
                  </a:lnTo>
                  <a:lnTo>
                    <a:pt x="115823" y="179832"/>
                  </a:lnTo>
                  <a:lnTo>
                    <a:pt x="115823" y="182880"/>
                  </a:lnTo>
                  <a:lnTo>
                    <a:pt x="115353" y="188975"/>
                  </a:lnTo>
                  <a:close/>
                </a:path>
                <a:path w="509270" h="506094">
                  <a:moveTo>
                    <a:pt x="147827" y="440436"/>
                  </a:moveTo>
                  <a:lnTo>
                    <a:pt x="124967" y="440436"/>
                  </a:lnTo>
                  <a:lnTo>
                    <a:pt x="124967" y="434340"/>
                  </a:lnTo>
                  <a:lnTo>
                    <a:pt x="126301" y="426696"/>
                  </a:lnTo>
                  <a:lnTo>
                    <a:pt x="129920" y="420052"/>
                  </a:lnTo>
                  <a:lnTo>
                    <a:pt x="135254" y="414837"/>
                  </a:lnTo>
                  <a:lnTo>
                    <a:pt x="141731" y="411480"/>
                  </a:lnTo>
                  <a:lnTo>
                    <a:pt x="141731" y="208788"/>
                  </a:lnTo>
                  <a:lnTo>
                    <a:pt x="135254" y="203882"/>
                  </a:lnTo>
                  <a:lnTo>
                    <a:pt x="129920" y="198120"/>
                  </a:lnTo>
                  <a:lnTo>
                    <a:pt x="126301" y="191214"/>
                  </a:lnTo>
                  <a:lnTo>
                    <a:pt x="124967" y="182880"/>
                  </a:lnTo>
                  <a:lnTo>
                    <a:pt x="124967" y="179832"/>
                  </a:lnTo>
                  <a:lnTo>
                    <a:pt x="147827" y="179832"/>
                  </a:lnTo>
                  <a:lnTo>
                    <a:pt x="147827" y="188975"/>
                  </a:lnTo>
                  <a:lnTo>
                    <a:pt x="210860" y="188975"/>
                  </a:lnTo>
                  <a:lnTo>
                    <a:pt x="210502" y="191214"/>
                  </a:lnTo>
                  <a:lnTo>
                    <a:pt x="206882" y="198120"/>
                  </a:lnTo>
                  <a:lnTo>
                    <a:pt x="201548" y="203882"/>
                  </a:lnTo>
                  <a:lnTo>
                    <a:pt x="195071" y="208788"/>
                  </a:lnTo>
                  <a:lnTo>
                    <a:pt x="161543" y="208788"/>
                  </a:lnTo>
                  <a:lnTo>
                    <a:pt x="161543" y="406908"/>
                  </a:lnTo>
                  <a:lnTo>
                    <a:pt x="195071" y="406908"/>
                  </a:lnTo>
                  <a:lnTo>
                    <a:pt x="195071" y="411480"/>
                  </a:lnTo>
                  <a:lnTo>
                    <a:pt x="201548" y="414837"/>
                  </a:lnTo>
                  <a:lnTo>
                    <a:pt x="206882" y="420052"/>
                  </a:lnTo>
                  <a:lnTo>
                    <a:pt x="210502" y="426696"/>
                  </a:lnTo>
                  <a:lnTo>
                    <a:pt x="211304" y="431292"/>
                  </a:lnTo>
                  <a:lnTo>
                    <a:pt x="147827" y="431292"/>
                  </a:lnTo>
                  <a:lnTo>
                    <a:pt x="147827" y="440436"/>
                  </a:lnTo>
                  <a:close/>
                </a:path>
                <a:path w="509270" h="506094">
                  <a:moveTo>
                    <a:pt x="210860" y="188975"/>
                  </a:moveTo>
                  <a:lnTo>
                    <a:pt x="188975" y="188975"/>
                  </a:lnTo>
                  <a:lnTo>
                    <a:pt x="188975" y="179832"/>
                  </a:lnTo>
                  <a:lnTo>
                    <a:pt x="211835" y="179832"/>
                  </a:lnTo>
                  <a:lnTo>
                    <a:pt x="211835" y="182880"/>
                  </a:lnTo>
                  <a:lnTo>
                    <a:pt x="210860" y="188975"/>
                  </a:lnTo>
                  <a:close/>
                </a:path>
                <a:path w="509270" h="506094">
                  <a:moveTo>
                    <a:pt x="324611" y="440436"/>
                  </a:moveTo>
                  <a:lnTo>
                    <a:pt x="297179" y="440436"/>
                  </a:lnTo>
                  <a:lnTo>
                    <a:pt x="297179" y="434340"/>
                  </a:lnTo>
                  <a:lnTo>
                    <a:pt x="298513" y="426696"/>
                  </a:lnTo>
                  <a:lnTo>
                    <a:pt x="302132" y="420052"/>
                  </a:lnTo>
                  <a:lnTo>
                    <a:pt x="307466" y="414837"/>
                  </a:lnTo>
                  <a:lnTo>
                    <a:pt x="313943" y="411480"/>
                  </a:lnTo>
                  <a:lnTo>
                    <a:pt x="313943" y="208788"/>
                  </a:lnTo>
                  <a:lnTo>
                    <a:pt x="307466" y="203882"/>
                  </a:lnTo>
                  <a:lnTo>
                    <a:pt x="302132" y="198120"/>
                  </a:lnTo>
                  <a:lnTo>
                    <a:pt x="298513" y="191214"/>
                  </a:lnTo>
                  <a:lnTo>
                    <a:pt x="297179" y="182880"/>
                  </a:lnTo>
                  <a:lnTo>
                    <a:pt x="297179" y="179832"/>
                  </a:lnTo>
                  <a:lnTo>
                    <a:pt x="324611" y="179832"/>
                  </a:lnTo>
                  <a:lnTo>
                    <a:pt x="320039" y="182880"/>
                  </a:lnTo>
                  <a:lnTo>
                    <a:pt x="320039" y="185928"/>
                  </a:lnTo>
                  <a:lnTo>
                    <a:pt x="324611" y="188975"/>
                  </a:lnTo>
                  <a:lnTo>
                    <a:pt x="383072" y="188975"/>
                  </a:lnTo>
                  <a:lnTo>
                    <a:pt x="382714" y="191214"/>
                  </a:lnTo>
                  <a:lnTo>
                    <a:pt x="379094" y="198120"/>
                  </a:lnTo>
                  <a:lnTo>
                    <a:pt x="373760" y="203882"/>
                  </a:lnTo>
                  <a:lnTo>
                    <a:pt x="367283" y="208788"/>
                  </a:lnTo>
                  <a:lnTo>
                    <a:pt x="333755" y="208788"/>
                  </a:lnTo>
                  <a:lnTo>
                    <a:pt x="333755" y="406908"/>
                  </a:lnTo>
                  <a:lnTo>
                    <a:pt x="367283" y="406908"/>
                  </a:lnTo>
                  <a:lnTo>
                    <a:pt x="367283" y="411480"/>
                  </a:lnTo>
                  <a:lnTo>
                    <a:pt x="373760" y="414837"/>
                  </a:lnTo>
                  <a:lnTo>
                    <a:pt x="379094" y="420052"/>
                  </a:lnTo>
                  <a:lnTo>
                    <a:pt x="382714" y="426696"/>
                  </a:lnTo>
                  <a:lnTo>
                    <a:pt x="383515" y="431292"/>
                  </a:lnTo>
                  <a:lnTo>
                    <a:pt x="320039" y="431292"/>
                  </a:lnTo>
                  <a:lnTo>
                    <a:pt x="320039" y="437388"/>
                  </a:lnTo>
                  <a:lnTo>
                    <a:pt x="324611" y="440436"/>
                  </a:lnTo>
                  <a:close/>
                </a:path>
                <a:path w="509270" h="506094">
                  <a:moveTo>
                    <a:pt x="383072" y="188975"/>
                  </a:moveTo>
                  <a:lnTo>
                    <a:pt x="359663" y="188975"/>
                  </a:lnTo>
                  <a:lnTo>
                    <a:pt x="359663" y="179832"/>
                  </a:lnTo>
                  <a:lnTo>
                    <a:pt x="384047" y="179832"/>
                  </a:lnTo>
                  <a:lnTo>
                    <a:pt x="384047" y="182880"/>
                  </a:lnTo>
                  <a:lnTo>
                    <a:pt x="383072" y="188975"/>
                  </a:lnTo>
                  <a:close/>
                </a:path>
                <a:path w="509270" h="506094">
                  <a:moveTo>
                    <a:pt x="416051" y="440436"/>
                  </a:moveTo>
                  <a:lnTo>
                    <a:pt x="393191" y="440436"/>
                  </a:lnTo>
                  <a:lnTo>
                    <a:pt x="393191" y="434340"/>
                  </a:lnTo>
                  <a:lnTo>
                    <a:pt x="394263" y="426696"/>
                  </a:lnTo>
                  <a:lnTo>
                    <a:pt x="397192" y="420052"/>
                  </a:lnTo>
                  <a:lnTo>
                    <a:pt x="401549" y="414837"/>
                  </a:lnTo>
                  <a:lnTo>
                    <a:pt x="406907" y="411480"/>
                  </a:lnTo>
                  <a:lnTo>
                    <a:pt x="406907" y="208788"/>
                  </a:lnTo>
                  <a:lnTo>
                    <a:pt x="401549" y="203882"/>
                  </a:lnTo>
                  <a:lnTo>
                    <a:pt x="397192" y="198120"/>
                  </a:lnTo>
                  <a:lnTo>
                    <a:pt x="394263" y="191214"/>
                  </a:lnTo>
                  <a:lnTo>
                    <a:pt x="393191" y="182880"/>
                  </a:lnTo>
                  <a:lnTo>
                    <a:pt x="393191" y="179832"/>
                  </a:lnTo>
                  <a:lnTo>
                    <a:pt x="416051" y="179832"/>
                  </a:lnTo>
                  <a:lnTo>
                    <a:pt x="413003" y="182880"/>
                  </a:lnTo>
                  <a:lnTo>
                    <a:pt x="413003" y="185928"/>
                  </a:lnTo>
                  <a:lnTo>
                    <a:pt x="416051" y="188975"/>
                  </a:lnTo>
                  <a:lnTo>
                    <a:pt x="474721" y="188975"/>
                  </a:lnTo>
                  <a:lnTo>
                    <a:pt x="474440" y="191214"/>
                  </a:lnTo>
                  <a:lnTo>
                    <a:pt x="471677" y="198120"/>
                  </a:lnTo>
                  <a:lnTo>
                    <a:pt x="467772" y="203882"/>
                  </a:lnTo>
                  <a:lnTo>
                    <a:pt x="463295" y="208788"/>
                  </a:lnTo>
                  <a:lnTo>
                    <a:pt x="429767" y="208788"/>
                  </a:lnTo>
                  <a:lnTo>
                    <a:pt x="429767" y="406908"/>
                  </a:lnTo>
                  <a:lnTo>
                    <a:pt x="463295" y="406908"/>
                  </a:lnTo>
                  <a:lnTo>
                    <a:pt x="463295" y="411480"/>
                  </a:lnTo>
                  <a:lnTo>
                    <a:pt x="467772" y="414837"/>
                  </a:lnTo>
                  <a:lnTo>
                    <a:pt x="471677" y="420052"/>
                  </a:lnTo>
                  <a:lnTo>
                    <a:pt x="474440" y="426696"/>
                  </a:lnTo>
                  <a:lnTo>
                    <a:pt x="475070" y="431292"/>
                  </a:lnTo>
                  <a:lnTo>
                    <a:pt x="413003" y="431292"/>
                  </a:lnTo>
                  <a:lnTo>
                    <a:pt x="413003" y="437388"/>
                  </a:lnTo>
                  <a:lnTo>
                    <a:pt x="416051" y="440436"/>
                  </a:lnTo>
                  <a:close/>
                </a:path>
                <a:path w="509270" h="506094">
                  <a:moveTo>
                    <a:pt x="474721" y="188975"/>
                  </a:moveTo>
                  <a:lnTo>
                    <a:pt x="452627" y="188975"/>
                  </a:lnTo>
                  <a:lnTo>
                    <a:pt x="455675" y="185928"/>
                  </a:lnTo>
                  <a:lnTo>
                    <a:pt x="455675" y="182880"/>
                  </a:lnTo>
                  <a:lnTo>
                    <a:pt x="452627" y="179832"/>
                  </a:lnTo>
                  <a:lnTo>
                    <a:pt x="475487" y="179832"/>
                  </a:lnTo>
                  <a:lnTo>
                    <a:pt x="475487" y="182880"/>
                  </a:lnTo>
                  <a:lnTo>
                    <a:pt x="474721" y="188975"/>
                  </a:lnTo>
                  <a:close/>
                </a:path>
                <a:path w="509270" h="506094">
                  <a:moveTo>
                    <a:pt x="195071" y="406908"/>
                  </a:moveTo>
                  <a:lnTo>
                    <a:pt x="175259" y="406908"/>
                  </a:lnTo>
                  <a:lnTo>
                    <a:pt x="175259" y="208788"/>
                  </a:lnTo>
                  <a:lnTo>
                    <a:pt x="195071" y="208788"/>
                  </a:lnTo>
                  <a:lnTo>
                    <a:pt x="195071" y="406908"/>
                  </a:lnTo>
                  <a:close/>
                </a:path>
                <a:path w="509270" h="506094">
                  <a:moveTo>
                    <a:pt x="367283" y="406908"/>
                  </a:moveTo>
                  <a:lnTo>
                    <a:pt x="347471" y="406908"/>
                  </a:lnTo>
                  <a:lnTo>
                    <a:pt x="347471" y="208788"/>
                  </a:lnTo>
                  <a:lnTo>
                    <a:pt x="367283" y="208788"/>
                  </a:lnTo>
                  <a:lnTo>
                    <a:pt x="367283" y="406908"/>
                  </a:lnTo>
                  <a:close/>
                </a:path>
                <a:path w="509270" h="506094">
                  <a:moveTo>
                    <a:pt x="463295" y="406908"/>
                  </a:moveTo>
                  <a:lnTo>
                    <a:pt x="440435" y="406908"/>
                  </a:lnTo>
                  <a:lnTo>
                    <a:pt x="440435" y="208788"/>
                  </a:lnTo>
                  <a:lnTo>
                    <a:pt x="463295" y="208788"/>
                  </a:lnTo>
                  <a:lnTo>
                    <a:pt x="463295" y="406908"/>
                  </a:lnTo>
                  <a:close/>
                </a:path>
                <a:path w="509270" h="506094">
                  <a:moveTo>
                    <a:pt x="102107" y="406908"/>
                  </a:moveTo>
                  <a:lnTo>
                    <a:pt x="79247" y="406908"/>
                  </a:lnTo>
                  <a:lnTo>
                    <a:pt x="79247" y="211836"/>
                  </a:lnTo>
                  <a:lnTo>
                    <a:pt x="102107" y="211836"/>
                  </a:lnTo>
                  <a:lnTo>
                    <a:pt x="102107" y="406908"/>
                  </a:lnTo>
                  <a:close/>
                </a:path>
                <a:path w="509270" h="506094">
                  <a:moveTo>
                    <a:pt x="115823" y="440436"/>
                  </a:moveTo>
                  <a:lnTo>
                    <a:pt x="92963" y="440436"/>
                  </a:lnTo>
                  <a:lnTo>
                    <a:pt x="96011" y="437388"/>
                  </a:lnTo>
                  <a:lnTo>
                    <a:pt x="96011" y="431292"/>
                  </a:lnTo>
                  <a:lnTo>
                    <a:pt x="115567" y="431292"/>
                  </a:lnTo>
                  <a:lnTo>
                    <a:pt x="115823" y="434340"/>
                  </a:lnTo>
                  <a:lnTo>
                    <a:pt x="115823" y="440436"/>
                  </a:lnTo>
                  <a:close/>
                </a:path>
                <a:path w="509270" h="506094">
                  <a:moveTo>
                    <a:pt x="211835" y="440436"/>
                  </a:moveTo>
                  <a:lnTo>
                    <a:pt x="188975" y="440436"/>
                  </a:lnTo>
                  <a:lnTo>
                    <a:pt x="188975" y="431292"/>
                  </a:lnTo>
                  <a:lnTo>
                    <a:pt x="211304" y="431292"/>
                  </a:lnTo>
                  <a:lnTo>
                    <a:pt x="211835" y="434340"/>
                  </a:lnTo>
                  <a:lnTo>
                    <a:pt x="211835" y="440436"/>
                  </a:lnTo>
                  <a:close/>
                </a:path>
                <a:path w="509270" h="506094">
                  <a:moveTo>
                    <a:pt x="384047" y="440436"/>
                  </a:moveTo>
                  <a:lnTo>
                    <a:pt x="359663" y="440436"/>
                  </a:lnTo>
                  <a:lnTo>
                    <a:pt x="359663" y="431292"/>
                  </a:lnTo>
                  <a:lnTo>
                    <a:pt x="383515" y="431292"/>
                  </a:lnTo>
                  <a:lnTo>
                    <a:pt x="384047" y="434340"/>
                  </a:lnTo>
                  <a:lnTo>
                    <a:pt x="384047" y="440436"/>
                  </a:lnTo>
                  <a:close/>
                </a:path>
                <a:path w="509270" h="506094">
                  <a:moveTo>
                    <a:pt x="475487" y="440436"/>
                  </a:moveTo>
                  <a:lnTo>
                    <a:pt x="452627" y="440436"/>
                  </a:lnTo>
                  <a:lnTo>
                    <a:pt x="455675" y="437388"/>
                  </a:lnTo>
                  <a:lnTo>
                    <a:pt x="455675" y="431292"/>
                  </a:lnTo>
                  <a:lnTo>
                    <a:pt x="475070" y="431292"/>
                  </a:lnTo>
                  <a:lnTo>
                    <a:pt x="475487" y="434340"/>
                  </a:lnTo>
                  <a:lnTo>
                    <a:pt x="475487" y="440436"/>
                  </a:lnTo>
                  <a:close/>
                </a:path>
                <a:path w="509270" h="506094">
                  <a:moveTo>
                    <a:pt x="506342" y="486156"/>
                  </a:moveTo>
                  <a:lnTo>
                    <a:pt x="480059" y="486156"/>
                  </a:lnTo>
                  <a:lnTo>
                    <a:pt x="486155" y="480059"/>
                  </a:lnTo>
                  <a:lnTo>
                    <a:pt x="486155" y="466344"/>
                  </a:lnTo>
                  <a:lnTo>
                    <a:pt x="480059" y="460248"/>
                  </a:lnTo>
                  <a:lnTo>
                    <a:pt x="505662" y="460248"/>
                  </a:lnTo>
                  <a:lnTo>
                    <a:pt x="506562" y="461653"/>
                  </a:lnTo>
                  <a:lnTo>
                    <a:pt x="509015" y="473964"/>
                  </a:lnTo>
                  <a:lnTo>
                    <a:pt x="506342" y="486156"/>
                  </a:lnTo>
                  <a:close/>
                </a:path>
              </a:pathLst>
            </a:custGeom>
            <a:solidFill>
              <a:srgbClr val="42859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 descr=""/>
          <p:cNvSpPr txBox="1"/>
          <p:nvPr/>
        </p:nvSpPr>
        <p:spPr>
          <a:xfrm>
            <a:off x="310383" y="6325179"/>
            <a:ext cx="19589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Source: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Social</a:t>
            </a:r>
            <a:r>
              <a:rPr dirty="0" sz="100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Security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Administration.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3" name="object 3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33582" rIns="0" bIns="0" rtlCol="0" vert="horz">
            <a:spAutoFit/>
          </a:bodyPr>
          <a:lstStyle/>
          <a:p>
            <a:pPr marL="9192895">
              <a:lnSpc>
                <a:spcPts val="880"/>
              </a:lnSpc>
            </a:pPr>
            <a:r>
              <a:rPr dirty="0" sz="800" spc="-25"/>
              <a:t>2</a:t>
            </a:r>
            <a:r>
              <a:rPr dirty="0" sz="800" spc="-25"/>
              <a:t>8</a:t>
            </a:r>
            <a:endParaRPr sz="8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065">
              <a:lnSpc>
                <a:spcPts val="2755"/>
              </a:lnSpc>
              <a:spcBef>
                <a:spcPts val="114"/>
              </a:spcBef>
            </a:pPr>
            <a:r>
              <a:rPr dirty="0" spc="-20"/>
              <a:t>Remarriage</a:t>
            </a:r>
            <a:r>
              <a:rPr dirty="0" spc="-100"/>
              <a:t> </a:t>
            </a:r>
            <a:r>
              <a:rPr dirty="0"/>
              <a:t>and</a:t>
            </a:r>
            <a:r>
              <a:rPr dirty="0" spc="-70"/>
              <a:t> </a:t>
            </a:r>
            <a:r>
              <a:rPr dirty="0"/>
              <a:t>Social</a:t>
            </a:r>
            <a:r>
              <a:rPr dirty="0" spc="-70"/>
              <a:t> </a:t>
            </a:r>
            <a:r>
              <a:rPr dirty="0" spc="-10"/>
              <a:t>Security</a:t>
            </a:r>
            <a:r>
              <a:rPr dirty="0" spc="-75"/>
              <a:t> </a:t>
            </a:r>
            <a:r>
              <a:rPr dirty="0"/>
              <a:t>(for</a:t>
            </a:r>
            <a:r>
              <a:rPr dirty="0" spc="-80"/>
              <a:t> </a:t>
            </a:r>
            <a:r>
              <a:rPr dirty="0" spc="-10"/>
              <a:t>Divorcees</a:t>
            </a:r>
            <a:r>
              <a:rPr dirty="0" spc="-60"/>
              <a:t> </a:t>
            </a:r>
            <a:r>
              <a:rPr dirty="0"/>
              <a:t>and</a:t>
            </a:r>
            <a:r>
              <a:rPr dirty="0" spc="-70"/>
              <a:t> </a:t>
            </a:r>
            <a:r>
              <a:rPr dirty="0" spc="-10"/>
              <a:t>Surviving</a:t>
            </a:r>
            <a:r>
              <a:rPr dirty="0" spc="-90"/>
              <a:t> </a:t>
            </a:r>
            <a:r>
              <a:rPr dirty="0" spc="-10"/>
              <a:t>Spouses)</a:t>
            </a:r>
          </a:p>
          <a:p>
            <a:pPr>
              <a:lnSpc>
                <a:spcPts val="1735"/>
              </a:lnSpc>
            </a:pP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If</a:t>
            </a:r>
            <a:r>
              <a:rPr dirty="0" sz="1450" spc="10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your</a:t>
            </a:r>
            <a:r>
              <a:rPr dirty="0" sz="1450" spc="-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former</a:t>
            </a:r>
            <a:r>
              <a:rPr dirty="0" sz="1450" spc="10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spouse</a:t>
            </a:r>
            <a:r>
              <a:rPr dirty="0" sz="1450" spc="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remarries,</a:t>
            </a:r>
            <a:r>
              <a:rPr dirty="0" sz="1450" spc="1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it</a:t>
            </a:r>
            <a:r>
              <a:rPr dirty="0" sz="1450" spc="10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does</a:t>
            </a:r>
            <a:r>
              <a:rPr dirty="0" sz="1450" spc="10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not</a:t>
            </a:r>
            <a:r>
              <a:rPr dirty="0" sz="1450" spc="10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affect</a:t>
            </a:r>
            <a:r>
              <a:rPr dirty="0" sz="1450" spc="-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your</a:t>
            </a:r>
            <a:r>
              <a:rPr dirty="0" sz="1450" spc="10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spc="-10" i="1">
                <a:solidFill>
                  <a:srgbClr val="464B54"/>
                </a:solidFill>
                <a:latin typeface="Calibri"/>
                <a:cs typeface="Calibri"/>
              </a:rPr>
              <a:t>benefits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15468" y="5219700"/>
            <a:ext cx="9439910" cy="544195"/>
          </a:xfrm>
          <a:prstGeom prst="rect">
            <a:avLst/>
          </a:prstGeom>
          <a:solidFill>
            <a:srgbClr val="CFCFD1"/>
          </a:solidFill>
        </p:spPr>
        <p:txBody>
          <a:bodyPr wrap="square" lIns="0" tIns="61594" rIns="0" bIns="0" rtlCol="0" vert="horz">
            <a:spAutoFit/>
          </a:bodyPr>
          <a:lstStyle/>
          <a:p>
            <a:pPr algn="ctr" marL="104139">
              <a:lnSpc>
                <a:spcPct val="100000"/>
              </a:lnSpc>
              <a:spcBef>
                <a:spcPts val="484"/>
              </a:spcBef>
            </a:pP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If</a:t>
            </a:r>
            <a:r>
              <a:rPr dirty="0" sz="1300" spc="-5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your</a:t>
            </a:r>
            <a:r>
              <a:rPr dirty="0" sz="13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second</a:t>
            </a:r>
            <a:r>
              <a:rPr dirty="0" sz="13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marriage</a:t>
            </a:r>
            <a:r>
              <a:rPr dirty="0" sz="130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ends</a:t>
            </a:r>
            <a:r>
              <a:rPr dirty="0" sz="1300" spc="-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(either</a:t>
            </a:r>
            <a:r>
              <a:rPr dirty="0" sz="13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through</a:t>
            </a:r>
            <a:r>
              <a:rPr dirty="0" sz="1300" spc="-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divorce,</a:t>
            </a:r>
            <a:r>
              <a:rPr dirty="0" sz="13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annulment or</a:t>
            </a:r>
            <a:r>
              <a:rPr dirty="0" sz="13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464B54"/>
                </a:solidFill>
                <a:latin typeface="Calibri"/>
                <a:cs typeface="Calibri"/>
              </a:rPr>
              <a:t>death),</a:t>
            </a:r>
            <a:endParaRPr sz="1300">
              <a:latin typeface="Calibri"/>
              <a:cs typeface="Calibri"/>
            </a:endParaRPr>
          </a:p>
          <a:p>
            <a:pPr algn="ctr" marL="100965">
              <a:lnSpc>
                <a:spcPct val="100000"/>
              </a:lnSpc>
              <a:spcBef>
                <a:spcPts val="25"/>
              </a:spcBef>
            </a:pP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you</a:t>
            </a:r>
            <a:r>
              <a:rPr dirty="0" sz="13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may</a:t>
            </a:r>
            <a:r>
              <a:rPr dirty="0" sz="13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become</a:t>
            </a:r>
            <a:r>
              <a:rPr dirty="0" sz="13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re-</a:t>
            </a:r>
            <a:r>
              <a:rPr dirty="0" sz="1300" spc="-10">
                <a:solidFill>
                  <a:srgbClr val="464B54"/>
                </a:solidFill>
                <a:latin typeface="Calibri"/>
                <a:cs typeface="Calibri"/>
              </a:rPr>
              <a:t>entitled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to</a:t>
            </a:r>
            <a:r>
              <a:rPr dirty="0" sz="13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benefits</a:t>
            </a:r>
            <a:r>
              <a:rPr dirty="0" sz="1300" spc="-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off</a:t>
            </a:r>
            <a:r>
              <a:rPr dirty="0" sz="1300" spc="-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of</a:t>
            </a:r>
            <a:r>
              <a:rPr dirty="0" sz="13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the</a:t>
            </a:r>
            <a:r>
              <a:rPr dirty="0" sz="1300" spc="-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first</a:t>
            </a:r>
            <a:r>
              <a:rPr dirty="0" sz="13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marriage</a:t>
            </a:r>
            <a:r>
              <a:rPr dirty="0" sz="1300" spc="-4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regardless</a:t>
            </a:r>
            <a:r>
              <a:rPr dirty="0" sz="13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of</a:t>
            </a:r>
            <a:r>
              <a:rPr dirty="0" sz="13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your</a:t>
            </a:r>
            <a:r>
              <a:rPr dirty="0" sz="13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age</a:t>
            </a:r>
            <a:r>
              <a:rPr dirty="0" sz="13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when you</a:t>
            </a:r>
            <a:r>
              <a:rPr dirty="0" sz="13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464B54"/>
                </a:solidFill>
                <a:latin typeface="Calibri"/>
                <a:cs typeface="Calibri"/>
              </a:rPr>
              <a:t>remarry.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951190" y="3797277"/>
            <a:ext cx="2234565" cy="4781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7780">
              <a:lnSpc>
                <a:spcPct val="102099"/>
              </a:lnSpc>
              <a:spcBef>
                <a:spcPts val="100"/>
              </a:spcBef>
            </a:pP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Forfeit</a:t>
            </a:r>
            <a:r>
              <a:rPr dirty="0" sz="1450" spc="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spousal</a:t>
            </a:r>
            <a:r>
              <a:rPr dirty="0" sz="1450" spc="3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benefit</a:t>
            </a:r>
            <a:r>
              <a:rPr dirty="0" sz="1450" spc="2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off</a:t>
            </a:r>
            <a:r>
              <a:rPr dirty="0" sz="1450" spc="2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 spc="-25">
                <a:solidFill>
                  <a:srgbClr val="1D1D1D"/>
                </a:solidFill>
                <a:latin typeface="Calibri"/>
                <a:cs typeface="Calibri"/>
              </a:rPr>
              <a:t>ex </a:t>
            </a: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Forfeit</a:t>
            </a:r>
            <a:r>
              <a:rPr dirty="0" sz="1450" spc="1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survivor</a:t>
            </a:r>
            <a:r>
              <a:rPr dirty="0" sz="1450" spc="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benefit</a:t>
            </a:r>
            <a:r>
              <a:rPr dirty="0" sz="1450" spc="6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off </a:t>
            </a:r>
            <a:r>
              <a:rPr dirty="0" sz="1450" spc="-25">
                <a:solidFill>
                  <a:srgbClr val="1D1D1D"/>
                </a:solidFill>
                <a:latin typeface="Calibri"/>
                <a:cs typeface="Calibri"/>
              </a:rPr>
              <a:t>ex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3700272" y="2350007"/>
            <a:ext cx="2737485" cy="2737485"/>
          </a:xfrm>
          <a:custGeom>
            <a:avLst/>
            <a:gdLst/>
            <a:ahLst/>
            <a:cxnLst/>
            <a:rect l="l" t="t" r="r" b="b"/>
            <a:pathLst>
              <a:path w="2737485" h="2737485">
                <a:moveTo>
                  <a:pt x="0" y="1368551"/>
                </a:moveTo>
                <a:lnTo>
                  <a:pt x="827" y="1320501"/>
                </a:lnTo>
                <a:lnTo>
                  <a:pt x="3291" y="1272867"/>
                </a:lnTo>
                <a:lnTo>
                  <a:pt x="7366" y="1225677"/>
                </a:lnTo>
                <a:lnTo>
                  <a:pt x="13023" y="1178957"/>
                </a:lnTo>
                <a:lnTo>
                  <a:pt x="20235" y="1132734"/>
                </a:lnTo>
                <a:lnTo>
                  <a:pt x="28976" y="1087037"/>
                </a:lnTo>
                <a:lnTo>
                  <a:pt x="39218" y="1041891"/>
                </a:lnTo>
                <a:lnTo>
                  <a:pt x="50934" y="997324"/>
                </a:lnTo>
                <a:lnTo>
                  <a:pt x="64098" y="953363"/>
                </a:lnTo>
                <a:lnTo>
                  <a:pt x="78681" y="910036"/>
                </a:lnTo>
                <a:lnTo>
                  <a:pt x="94657" y="867369"/>
                </a:lnTo>
                <a:lnTo>
                  <a:pt x="111999" y="825389"/>
                </a:lnTo>
                <a:lnTo>
                  <a:pt x="130679" y="784124"/>
                </a:lnTo>
                <a:lnTo>
                  <a:pt x="150671" y="743601"/>
                </a:lnTo>
                <a:lnTo>
                  <a:pt x="171947" y="703847"/>
                </a:lnTo>
                <a:lnTo>
                  <a:pt x="194480" y="664888"/>
                </a:lnTo>
                <a:lnTo>
                  <a:pt x="218243" y="626753"/>
                </a:lnTo>
                <a:lnTo>
                  <a:pt x="243209" y="589468"/>
                </a:lnTo>
                <a:lnTo>
                  <a:pt x="269351" y="553061"/>
                </a:lnTo>
                <a:lnTo>
                  <a:pt x="296641" y="517558"/>
                </a:lnTo>
                <a:lnTo>
                  <a:pt x="325053" y="482986"/>
                </a:lnTo>
                <a:lnTo>
                  <a:pt x="354559" y="449373"/>
                </a:lnTo>
                <a:lnTo>
                  <a:pt x="385133" y="416747"/>
                </a:lnTo>
                <a:lnTo>
                  <a:pt x="416747" y="385133"/>
                </a:lnTo>
                <a:lnTo>
                  <a:pt x="449373" y="354559"/>
                </a:lnTo>
                <a:lnTo>
                  <a:pt x="482986" y="325053"/>
                </a:lnTo>
                <a:lnTo>
                  <a:pt x="517558" y="296641"/>
                </a:lnTo>
                <a:lnTo>
                  <a:pt x="553061" y="269351"/>
                </a:lnTo>
                <a:lnTo>
                  <a:pt x="589468" y="243209"/>
                </a:lnTo>
                <a:lnTo>
                  <a:pt x="626753" y="218243"/>
                </a:lnTo>
                <a:lnTo>
                  <a:pt x="664888" y="194480"/>
                </a:lnTo>
                <a:lnTo>
                  <a:pt x="703847" y="171947"/>
                </a:lnTo>
                <a:lnTo>
                  <a:pt x="743601" y="150671"/>
                </a:lnTo>
                <a:lnTo>
                  <a:pt x="784124" y="130679"/>
                </a:lnTo>
                <a:lnTo>
                  <a:pt x="825389" y="111999"/>
                </a:lnTo>
                <a:lnTo>
                  <a:pt x="867369" y="94657"/>
                </a:lnTo>
                <a:lnTo>
                  <a:pt x="910036" y="78681"/>
                </a:lnTo>
                <a:lnTo>
                  <a:pt x="953363" y="64098"/>
                </a:lnTo>
                <a:lnTo>
                  <a:pt x="997324" y="50934"/>
                </a:lnTo>
                <a:lnTo>
                  <a:pt x="1041891" y="39218"/>
                </a:lnTo>
                <a:lnTo>
                  <a:pt x="1087037" y="28976"/>
                </a:lnTo>
                <a:lnTo>
                  <a:pt x="1132734" y="20235"/>
                </a:lnTo>
                <a:lnTo>
                  <a:pt x="1178957" y="13023"/>
                </a:lnTo>
                <a:lnTo>
                  <a:pt x="1225677" y="7366"/>
                </a:lnTo>
                <a:lnTo>
                  <a:pt x="1272867" y="3291"/>
                </a:lnTo>
                <a:lnTo>
                  <a:pt x="1320501" y="827"/>
                </a:lnTo>
                <a:lnTo>
                  <a:pt x="1368551" y="0"/>
                </a:lnTo>
                <a:lnTo>
                  <a:pt x="1416508" y="827"/>
                </a:lnTo>
                <a:lnTo>
                  <a:pt x="1464057" y="3291"/>
                </a:lnTo>
                <a:lnTo>
                  <a:pt x="1511170" y="7366"/>
                </a:lnTo>
                <a:lnTo>
                  <a:pt x="1557820" y="13023"/>
                </a:lnTo>
                <a:lnTo>
                  <a:pt x="1603980" y="20235"/>
                </a:lnTo>
                <a:lnTo>
                  <a:pt x="1649622" y="28976"/>
                </a:lnTo>
                <a:lnTo>
                  <a:pt x="1694719" y="39218"/>
                </a:lnTo>
                <a:lnTo>
                  <a:pt x="1739243" y="50934"/>
                </a:lnTo>
                <a:lnTo>
                  <a:pt x="1783167" y="64098"/>
                </a:lnTo>
                <a:lnTo>
                  <a:pt x="1826464" y="78681"/>
                </a:lnTo>
                <a:lnTo>
                  <a:pt x="1869106" y="94657"/>
                </a:lnTo>
                <a:lnTo>
                  <a:pt x="1911066" y="111999"/>
                </a:lnTo>
                <a:lnTo>
                  <a:pt x="1952317" y="130679"/>
                </a:lnTo>
                <a:lnTo>
                  <a:pt x="1992831" y="150671"/>
                </a:lnTo>
                <a:lnTo>
                  <a:pt x="2032580" y="171947"/>
                </a:lnTo>
                <a:lnTo>
                  <a:pt x="2071537" y="194480"/>
                </a:lnTo>
                <a:lnTo>
                  <a:pt x="2109676" y="218243"/>
                </a:lnTo>
                <a:lnTo>
                  <a:pt x="2146968" y="243209"/>
                </a:lnTo>
                <a:lnTo>
                  <a:pt x="2183386" y="269351"/>
                </a:lnTo>
                <a:lnTo>
                  <a:pt x="2218903" y="296641"/>
                </a:lnTo>
                <a:lnTo>
                  <a:pt x="2253492" y="325053"/>
                </a:lnTo>
                <a:lnTo>
                  <a:pt x="2287124" y="354559"/>
                </a:lnTo>
                <a:lnTo>
                  <a:pt x="2319773" y="385133"/>
                </a:lnTo>
                <a:lnTo>
                  <a:pt x="2351411" y="416747"/>
                </a:lnTo>
                <a:lnTo>
                  <a:pt x="2382011" y="449373"/>
                </a:lnTo>
                <a:lnTo>
                  <a:pt x="2411545" y="482986"/>
                </a:lnTo>
                <a:lnTo>
                  <a:pt x="2439986" y="517558"/>
                </a:lnTo>
                <a:lnTo>
                  <a:pt x="2467307" y="553061"/>
                </a:lnTo>
                <a:lnTo>
                  <a:pt x="2493480" y="589468"/>
                </a:lnTo>
                <a:lnTo>
                  <a:pt x="2518478" y="626753"/>
                </a:lnTo>
                <a:lnTo>
                  <a:pt x="2542274" y="664888"/>
                </a:lnTo>
                <a:lnTo>
                  <a:pt x="2564839" y="703847"/>
                </a:lnTo>
                <a:lnTo>
                  <a:pt x="2586147" y="743601"/>
                </a:lnTo>
                <a:lnTo>
                  <a:pt x="2606171" y="784124"/>
                </a:lnTo>
                <a:lnTo>
                  <a:pt x="2624882" y="825389"/>
                </a:lnTo>
                <a:lnTo>
                  <a:pt x="2642254" y="867369"/>
                </a:lnTo>
                <a:lnTo>
                  <a:pt x="2658259" y="910036"/>
                </a:lnTo>
                <a:lnTo>
                  <a:pt x="2672870" y="953363"/>
                </a:lnTo>
                <a:lnTo>
                  <a:pt x="2686059" y="997324"/>
                </a:lnTo>
                <a:lnTo>
                  <a:pt x="2697799" y="1041891"/>
                </a:lnTo>
                <a:lnTo>
                  <a:pt x="2708062" y="1087037"/>
                </a:lnTo>
                <a:lnTo>
                  <a:pt x="2716822" y="1132734"/>
                </a:lnTo>
                <a:lnTo>
                  <a:pt x="2724050" y="1178957"/>
                </a:lnTo>
                <a:lnTo>
                  <a:pt x="2729720" y="1225677"/>
                </a:lnTo>
                <a:lnTo>
                  <a:pt x="2733803" y="1272867"/>
                </a:lnTo>
                <a:lnTo>
                  <a:pt x="2736274" y="1320501"/>
                </a:lnTo>
                <a:lnTo>
                  <a:pt x="2737103" y="1368551"/>
                </a:lnTo>
                <a:lnTo>
                  <a:pt x="2736274" y="1416602"/>
                </a:lnTo>
                <a:lnTo>
                  <a:pt x="2733803" y="1464235"/>
                </a:lnTo>
                <a:lnTo>
                  <a:pt x="2729720" y="1511426"/>
                </a:lnTo>
                <a:lnTo>
                  <a:pt x="2724050" y="1558146"/>
                </a:lnTo>
                <a:lnTo>
                  <a:pt x="2716822" y="1604368"/>
                </a:lnTo>
                <a:lnTo>
                  <a:pt x="2708062" y="1650066"/>
                </a:lnTo>
                <a:lnTo>
                  <a:pt x="2697799" y="1695212"/>
                </a:lnTo>
                <a:lnTo>
                  <a:pt x="2686059" y="1739779"/>
                </a:lnTo>
                <a:lnTo>
                  <a:pt x="2672870" y="1783739"/>
                </a:lnTo>
                <a:lnTo>
                  <a:pt x="2658259" y="1827067"/>
                </a:lnTo>
                <a:lnTo>
                  <a:pt x="2642254" y="1869734"/>
                </a:lnTo>
                <a:lnTo>
                  <a:pt x="2624882" y="1911714"/>
                </a:lnTo>
                <a:lnTo>
                  <a:pt x="2606171" y="1952979"/>
                </a:lnTo>
                <a:lnTo>
                  <a:pt x="2586147" y="1993502"/>
                </a:lnTo>
                <a:lnTo>
                  <a:pt x="2564839" y="2033256"/>
                </a:lnTo>
                <a:lnTo>
                  <a:pt x="2542274" y="2072215"/>
                </a:lnTo>
                <a:lnTo>
                  <a:pt x="2518478" y="2110350"/>
                </a:lnTo>
                <a:lnTo>
                  <a:pt x="2493480" y="2147635"/>
                </a:lnTo>
                <a:lnTo>
                  <a:pt x="2467307" y="2184042"/>
                </a:lnTo>
                <a:lnTo>
                  <a:pt x="2439986" y="2219545"/>
                </a:lnTo>
                <a:lnTo>
                  <a:pt x="2411545" y="2254117"/>
                </a:lnTo>
                <a:lnTo>
                  <a:pt x="2382011" y="2287729"/>
                </a:lnTo>
                <a:lnTo>
                  <a:pt x="2351411" y="2320356"/>
                </a:lnTo>
                <a:lnTo>
                  <a:pt x="2319773" y="2351970"/>
                </a:lnTo>
                <a:lnTo>
                  <a:pt x="2287124" y="2382544"/>
                </a:lnTo>
                <a:lnTo>
                  <a:pt x="2253492" y="2412050"/>
                </a:lnTo>
                <a:lnTo>
                  <a:pt x="2218903" y="2440462"/>
                </a:lnTo>
                <a:lnTo>
                  <a:pt x="2183386" y="2467752"/>
                </a:lnTo>
                <a:lnTo>
                  <a:pt x="2146968" y="2493894"/>
                </a:lnTo>
                <a:lnTo>
                  <a:pt x="2109676" y="2518860"/>
                </a:lnTo>
                <a:lnTo>
                  <a:pt x="2071537" y="2542623"/>
                </a:lnTo>
                <a:lnTo>
                  <a:pt x="2032580" y="2565156"/>
                </a:lnTo>
                <a:lnTo>
                  <a:pt x="1992831" y="2586432"/>
                </a:lnTo>
                <a:lnTo>
                  <a:pt x="1952317" y="2606424"/>
                </a:lnTo>
                <a:lnTo>
                  <a:pt x="1911066" y="2625104"/>
                </a:lnTo>
                <a:lnTo>
                  <a:pt x="1869106" y="2642446"/>
                </a:lnTo>
                <a:lnTo>
                  <a:pt x="1826464" y="2658422"/>
                </a:lnTo>
                <a:lnTo>
                  <a:pt x="1783167" y="2673005"/>
                </a:lnTo>
                <a:lnTo>
                  <a:pt x="1739243" y="2686169"/>
                </a:lnTo>
                <a:lnTo>
                  <a:pt x="1694719" y="2697885"/>
                </a:lnTo>
                <a:lnTo>
                  <a:pt x="1649622" y="2708127"/>
                </a:lnTo>
                <a:lnTo>
                  <a:pt x="1603980" y="2716868"/>
                </a:lnTo>
                <a:lnTo>
                  <a:pt x="1557820" y="2724080"/>
                </a:lnTo>
                <a:lnTo>
                  <a:pt x="1511170" y="2729737"/>
                </a:lnTo>
                <a:lnTo>
                  <a:pt x="1464057" y="2733811"/>
                </a:lnTo>
                <a:lnTo>
                  <a:pt x="1416508" y="2736276"/>
                </a:lnTo>
                <a:lnTo>
                  <a:pt x="1368551" y="2737103"/>
                </a:lnTo>
                <a:lnTo>
                  <a:pt x="1320501" y="2736276"/>
                </a:lnTo>
                <a:lnTo>
                  <a:pt x="1272867" y="2733811"/>
                </a:lnTo>
                <a:lnTo>
                  <a:pt x="1225677" y="2729737"/>
                </a:lnTo>
                <a:lnTo>
                  <a:pt x="1178957" y="2724080"/>
                </a:lnTo>
                <a:lnTo>
                  <a:pt x="1132734" y="2716868"/>
                </a:lnTo>
                <a:lnTo>
                  <a:pt x="1087037" y="2708127"/>
                </a:lnTo>
                <a:lnTo>
                  <a:pt x="1041891" y="2697885"/>
                </a:lnTo>
                <a:lnTo>
                  <a:pt x="997324" y="2686169"/>
                </a:lnTo>
                <a:lnTo>
                  <a:pt x="953363" y="2673005"/>
                </a:lnTo>
                <a:lnTo>
                  <a:pt x="910036" y="2658422"/>
                </a:lnTo>
                <a:lnTo>
                  <a:pt x="867369" y="2642446"/>
                </a:lnTo>
                <a:lnTo>
                  <a:pt x="825389" y="2625104"/>
                </a:lnTo>
                <a:lnTo>
                  <a:pt x="784124" y="2606424"/>
                </a:lnTo>
                <a:lnTo>
                  <a:pt x="743601" y="2586432"/>
                </a:lnTo>
                <a:lnTo>
                  <a:pt x="703847" y="2565156"/>
                </a:lnTo>
                <a:lnTo>
                  <a:pt x="664888" y="2542623"/>
                </a:lnTo>
                <a:lnTo>
                  <a:pt x="626753" y="2518860"/>
                </a:lnTo>
                <a:lnTo>
                  <a:pt x="589468" y="2493894"/>
                </a:lnTo>
                <a:lnTo>
                  <a:pt x="553061" y="2467752"/>
                </a:lnTo>
                <a:lnTo>
                  <a:pt x="517558" y="2440462"/>
                </a:lnTo>
                <a:lnTo>
                  <a:pt x="482986" y="2412050"/>
                </a:lnTo>
                <a:lnTo>
                  <a:pt x="449373" y="2382544"/>
                </a:lnTo>
                <a:lnTo>
                  <a:pt x="416747" y="2351970"/>
                </a:lnTo>
                <a:lnTo>
                  <a:pt x="385133" y="2320356"/>
                </a:lnTo>
                <a:lnTo>
                  <a:pt x="354559" y="2287729"/>
                </a:lnTo>
                <a:lnTo>
                  <a:pt x="325053" y="2254117"/>
                </a:lnTo>
                <a:lnTo>
                  <a:pt x="296641" y="2219545"/>
                </a:lnTo>
                <a:lnTo>
                  <a:pt x="269351" y="2184042"/>
                </a:lnTo>
                <a:lnTo>
                  <a:pt x="243209" y="2147635"/>
                </a:lnTo>
                <a:lnTo>
                  <a:pt x="218243" y="2110350"/>
                </a:lnTo>
                <a:lnTo>
                  <a:pt x="194480" y="2072215"/>
                </a:lnTo>
                <a:lnTo>
                  <a:pt x="171947" y="2033256"/>
                </a:lnTo>
                <a:lnTo>
                  <a:pt x="150671" y="1993502"/>
                </a:lnTo>
                <a:lnTo>
                  <a:pt x="130679" y="1952979"/>
                </a:lnTo>
                <a:lnTo>
                  <a:pt x="111999" y="1911714"/>
                </a:lnTo>
                <a:lnTo>
                  <a:pt x="94657" y="1869734"/>
                </a:lnTo>
                <a:lnTo>
                  <a:pt x="78681" y="1827067"/>
                </a:lnTo>
                <a:lnTo>
                  <a:pt x="64098" y="1783739"/>
                </a:lnTo>
                <a:lnTo>
                  <a:pt x="50934" y="1739779"/>
                </a:lnTo>
                <a:lnTo>
                  <a:pt x="39218" y="1695212"/>
                </a:lnTo>
                <a:lnTo>
                  <a:pt x="28976" y="1650066"/>
                </a:lnTo>
                <a:lnTo>
                  <a:pt x="20235" y="1604368"/>
                </a:lnTo>
                <a:lnTo>
                  <a:pt x="13023" y="1558146"/>
                </a:lnTo>
                <a:lnTo>
                  <a:pt x="7366" y="1511426"/>
                </a:lnTo>
                <a:lnTo>
                  <a:pt x="3291" y="1464235"/>
                </a:lnTo>
                <a:lnTo>
                  <a:pt x="827" y="1416602"/>
                </a:lnTo>
                <a:lnTo>
                  <a:pt x="0" y="1368551"/>
                </a:lnTo>
              </a:path>
            </a:pathLst>
          </a:custGeom>
          <a:ln w="32004">
            <a:solidFill>
              <a:srgbClr val="4285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4475489" y="2643673"/>
            <a:ext cx="1184910" cy="4781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92710">
              <a:lnSpc>
                <a:spcPct val="102099"/>
              </a:lnSpc>
              <a:spcBef>
                <a:spcPts val="100"/>
              </a:spcBef>
            </a:pPr>
            <a:r>
              <a:rPr dirty="0" sz="1450">
                <a:solidFill>
                  <a:srgbClr val="42859C"/>
                </a:solidFill>
                <a:latin typeface="Calibri"/>
                <a:cs typeface="Calibri"/>
              </a:rPr>
              <a:t>You </a:t>
            </a:r>
            <a:r>
              <a:rPr dirty="0" sz="1450" spc="-10">
                <a:solidFill>
                  <a:srgbClr val="42859C"/>
                </a:solidFill>
                <a:latin typeface="Calibri"/>
                <a:cs typeface="Calibri"/>
              </a:rPr>
              <a:t>Remarry </a:t>
            </a:r>
            <a:r>
              <a:rPr dirty="0" sz="1450" b="1">
                <a:solidFill>
                  <a:srgbClr val="42859C"/>
                </a:solidFill>
                <a:latin typeface="Calibri"/>
                <a:cs typeface="Calibri"/>
              </a:rPr>
              <a:t>Before</a:t>
            </a:r>
            <a:r>
              <a:rPr dirty="0" sz="1450" spc="-45" b="1">
                <a:solidFill>
                  <a:srgbClr val="42859C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2859C"/>
                </a:solidFill>
                <a:latin typeface="Calibri"/>
                <a:cs typeface="Calibri"/>
              </a:rPr>
              <a:t>Age</a:t>
            </a:r>
            <a:r>
              <a:rPr dirty="0" sz="1450" spc="-50">
                <a:solidFill>
                  <a:srgbClr val="42859C"/>
                </a:solidFill>
                <a:latin typeface="Calibri"/>
                <a:cs typeface="Calibri"/>
              </a:rPr>
              <a:t> </a:t>
            </a:r>
            <a:r>
              <a:rPr dirty="0" sz="1450" spc="-25">
                <a:solidFill>
                  <a:srgbClr val="42859C"/>
                </a:solidFill>
                <a:latin typeface="Calibri"/>
                <a:cs typeface="Calibri"/>
              </a:rPr>
              <a:t>60*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5021579" y="3323844"/>
            <a:ext cx="93345" cy="477520"/>
          </a:xfrm>
          <a:custGeom>
            <a:avLst/>
            <a:gdLst/>
            <a:ahLst/>
            <a:cxnLst/>
            <a:rect l="l" t="t" r="r" b="b"/>
            <a:pathLst>
              <a:path w="93345" h="477520">
                <a:moveTo>
                  <a:pt x="62484" y="32004"/>
                </a:moveTo>
                <a:lnTo>
                  <a:pt x="30480" y="32004"/>
                </a:lnTo>
                <a:lnTo>
                  <a:pt x="30480" y="0"/>
                </a:lnTo>
                <a:lnTo>
                  <a:pt x="62484" y="0"/>
                </a:lnTo>
                <a:lnTo>
                  <a:pt x="62484" y="32004"/>
                </a:lnTo>
                <a:close/>
              </a:path>
              <a:path w="93345" h="477520">
                <a:moveTo>
                  <a:pt x="62484" y="94488"/>
                </a:moveTo>
                <a:lnTo>
                  <a:pt x="30480" y="94488"/>
                </a:lnTo>
                <a:lnTo>
                  <a:pt x="30480" y="64008"/>
                </a:lnTo>
                <a:lnTo>
                  <a:pt x="62484" y="64008"/>
                </a:lnTo>
                <a:lnTo>
                  <a:pt x="62484" y="94488"/>
                </a:lnTo>
                <a:close/>
              </a:path>
              <a:path w="93345" h="477520">
                <a:moveTo>
                  <a:pt x="62484" y="156972"/>
                </a:moveTo>
                <a:lnTo>
                  <a:pt x="30480" y="156972"/>
                </a:lnTo>
                <a:lnTo>
                  <a:pt x="30480" y="126492"/>
                </a:lnTo>
                <a:lnTo>
                  <a:pt x="62484" y="126492"/>
                </a:lnTo>
                <a:lnTo>
                  <a:pt x="62484" y="156972"/>
                </a:lnTo>
                <a:close/>
              </a:path>
              <a:path w="93345" h="477520">
                <a:moveTo>
                  <a:pt x="62484" y="220980"/>
                </a:moveTo>
                <a:lnTo>
                  <a:pt x="30480" y="220980"/>
                </a:lnTo>
                <a:lnTo>
                  <a:pt x="30480" y="188976"/>
                </a:lnTo>
                <a:lnTo>
                  <a:pt x="62484" y="188976"/>
                </a:lnTo>
                <a:lnTo>
                  <a:pt x="62484" y="220980"/>
                </a:lnTo>
                <a:close/>
              </a:path>
              <a:path w="93345" h="477520">
                <a:moveTo>
                  <a:pt x="62484" y="283464"/>
                </a:moveTo>
                <a:lnTo>
                  <a:pt x="30480" y="283464"/>
                </a:lnTo>
                <a:lnTo>
                  <a:pt x="30480" y="251460"/>
                </a:lnTo>
                <a:lnTo>
                  <a:pt x="62484" y="251460"/>
                </a:lnTo>
                <a:lnTo>
                  <a:pt x="62484" y="283464"/>
                </a:lnTo>
                <a:close/>
              </a:path>
              <a:path w="93345" h="477520">
                <a:moveTo>
                  <a:pt x="62484" y="345948"/>
                </a:moveTo>
                <a:lnTo>
                  <a:pt x="30480" y="345948"/>
                </a:lnTo>
                <a:lnTo>
                  <a:pt x="30480" y="315467"/>
                </a:lnTo>
                <a:lnTo>
                  <a:pt x="62484" y="315467"/>
                </a:lnTo>
                <a:lnTo>
                  <a:pt x="62484" y="345948"/>
                </a:lnTo>
                <a:close/>
              </a:path>
              <a:path w="93345" h="477520">
                <a:moveTo>
                  <a:pt x="62484" y="397763"/>
                </a:moveTo>
                <a:lnTo>
                  <a:pt x="30480" y="397763"/>
                </a:lnTo>
                <a:lnTo>
                  <a:pt x="30480" y="377952"/>
                </a:lnTo>
                <a:lnTo>
                  <a:pt x="62484" y="377952"/>
                </a:lnTo>
                <a:lnTo>
                  <a:pt x="62484" y="397763"/>
                </a:lnTo>
                <a:close/>
              </a:path>
              <a:path w="93345" h="477520">
                <a:moveTo>
                  <a:pt x="47244" y="477012"/>
                </a:moveTo>
                <a:lnTo>
                  <a:pt x="0" y="382524"/>
                </a:lnTo>
                <a:lnTo>
                  <a:pt x="30480" y="382524"/>
                </a:lnTo>
                <a:lnTo>
                  <a:pt x="30480" y="397763"/>
                </a:lnTo>
                <a:lnTo>
                  <a:pt x="85589" y="397763"/>
                </a:lnTo>
                <a:lnTo>
                  <a:pt x="47244" y="477012"/>
                </a:lnTo>
                <a:close/>
              </a:path>
              <a:path w="93345" h="477520">
                <a:moveTo>
                  <a:pt x="85589" y="397763"/>
                </a:moveTo>
                <a:lnTo>
                  <a:pt x="62484" y="397763"/>
                </a:lnTo>
                <a:lnTo>
                  <a:pt x="62484" y="382524"/>
                </a:lnTo>
                <a:lnTo>
                  <a:pt x="92964" y="382524"/>
                </a:lnTo>
                <a:lnTo>
                  <a:pt x="85589" y="397763"/>
                </a:lnTo>
                <a:close/>
              </a:path>
            </a:pathLst>
          </a:custGeom>
          <a:solidFill>
            <a:srgbClr val="4285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7151597" y="3797277"/>
            <a:ext cx="2300605" cy="4781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51435">
              <a:lnSpc>
                <a:spcPct val="102099"/>
              </a:lnSpc>
              <a:spcBef>
                <a:spcPts val="100"/>
              </a:spcBef>
            </a:pP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Forfeit</a:t>
            </a:r>
            <a:r>
              <a:rPr dirty="0" sz="1450" spc="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spousal</a:t>
            </a:r>
            <a:r>
              <a:rPr dirty="0" sz="1450" spc="3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benefit</a:t>
            </a:r>
            <a:r>
              <a:rPr dirty="0" sz="1450" spc="2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off</a:t>
            </a:r>
            <a:r>
              <a:rPr dirty="0" sz="1450" spc="2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 spc="-25">
                <a:solidFill>
                  <a:srgbClr val="1D1D1D"/>
                </a:solidFill>
                <a:latin typeface="Calibri"/>
                <a:cs typeface="Calibri"/>
              </a:rPr>
              <a:t>ex </a:t>
            </a: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Keep</a:t>
            </a:r>
            <a:r>
              <a:rPr dirty="0" sz="1450" spc="2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survivor</a:t>
            </a:r>
            <a:r>
              <a:rPr dirty="0" sz="1450" spc="1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benefit</a:t>
            </a:r>
            <a:r>
              <a:rPr dirty="0" sz="1450" spc="2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off</a:t>
            </a:r>
            <a:r>
              <a:rPr dirty="0" sz="1450" spc="2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 spc="-20">
                <a:solidFill>
                  <a:srgbClr val="1D1D1D"/>
                </a:solidFill>
                <a:latin typeface="Calibri"/>
                <a:cs typeface="Calibri"/>
              </a:rPr>
              <a:t>ex</a:t>
            </a:r>
            <a:r>
              <a:rPr dirty="0" sz="1450" spc="-20">
                <a:solidFill>
                  <a:srgbClr val="464B54"/>
                </a:solidFill>
                <a:latin typeface="Calibri"/>
                <a:cs typeface="Calibri"/>
              </a:rPr>
              <a:t>**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6905244" y="2350007"/>
            <a:ext cx="2737485" cy="2737485"/>
          </a:xfrm>
          <a:custGeom>
            <a:avLst/>
            <a:gdLst/>
            <a:ahLst/>
            <a:cxnLst/>
            <a:rect l="l" t="t" r="r" b="b"/>
            <a:pathLst>
              <a:path w="2737484" h="2737485">
                <a:moveTo>
                  <a:pt x="0" y="1368551"/>
                </a:moveTo>
                <a:lnTo>
                  <a:pt x="827" y="1320501"/>
                </a:lnTo>
                <a:lnTo>
                  <a:pt x="3291" y="1272867"/>
                </a:lnTo>
                <a:lnTo>
                  <a:pt x="7366" y="1225677"/>
                </a:lnTo>
                <a:lnTo>
                  <a:pt x="13023" y="1178957"/>
                </a:lnTo>
                <a:lnTo>
                  <a:pt x="20235" y="1132734"/>
                </a:lnTo>
                <a:lnTo>
                  <a:pt x="28976" y="1087037"/>
                </a:lnTo>
                <a:lnTo>
                  <a:pt x="39218" y="1041891"/>
                </a:lnTo>
                <a:lnTo>
                  <a:pt x="50934" y="997324"/>
                </a:lnTo>
                <a:lnTo>
                  <a:pt x="64098" y="953363"/>
                </a:lnTo>
                <a:lnTo>
                  <a:pt x="78681" y="910036"/>
                </a:lnTo>
                <a:lnTo>
                  <a:pt x="94657" y="867369"/>
                </a:lnTo>
                <a:lnTo>
                  <a:pt x="111999" y="825389"/>
                </a:lnTo>
                <a:lnTo>
                  <a:pt x="130679" y="784124"/>
                </a:lnTo>
                <a:lnTo>
                  <a:pt x="150671" y="743601"/>
                </a:lnTo>
                <a:lnTo>
                  <a:pt x="171947" y="703847"/>
                </a:lnTo>
                <a:lnTo>
                  <a:pt x="194480" y="664888"/>
                </a:lnTo>
                <a:lnTo>
                  <a:pt x="218243" y="626753"/>
                </a:lnTo>
                <a:lnTo>
                  <a:pt x="243209" y="589468"/>
                </a:lnTo>
                <a:lnTo>
                  <a:pt x="269351" y="553061"/>
                </a:lnTo>
                <a:lnTo>
                  <a:pt x="296641" y="517558"/>
                </a:lnTo>
                <a:lnTo>
                  <a:pt x="325053" y="482986"/>
                </a:lnTo>
                <a:lnTo>
                  <a:pt x="354559" y="449373"/>
                </a:lnTo>
                <a:lnTo>
                  <a:pt x="385133" y="416747"/>
                </a:lnTo>
                <a:lnTo>
                  <a:pt x="416747" y="385133"/>
                </a:lnTo>
                <a:lnTo>
                  <a:pt x="449373" y="354559"/>
                </a:lnTo>
                <a:lnTo>
                  <a:pt x="482986" y="325053"/>
                </a:lnTo>
                <a:lnTo>
                  <a:pt x="517558" y="296641"/>
                </a:lnTo>
                <a:lnTo>
                  <a:pt x="553061" y="269351"/>
                </a:lnTo>
                <a:lnTo>
                  <a:pt x="589468" y="243209"/>
                </a:lnTo>
                <a:lnTo>
                  <a:pt x="626753" y="218243"/>
                </a:lnTo>
                <a:lnTo>
                  <a:pt x="664888" y="194480"/>
                </a:lnTo>
                <a:lnTo>
                  <a:pt x="703847" y="171947"/>
                </a:lnTo>
                <a:lnTo>
                  <a:pt x="743601" y="150671"/>
                </a:lnTo>
                <a:lnTo>
                  <a:pt x="784124" y="130679"/>
                </a:lnTo>
                <a:lnTo>
                  <a:pt x="825389" y="111999"/>
                </a:lnTo>
                <a:lnTo>
                  <a:pt x="867369" y="94657"/>
                </a:lnTo>
                <a:lnTo>
                  <a:pt x="910036" y="78681"/>
                </a:lnTo>
                <a:lnTo>
                  <a:pt x="953363" y="64098"/>
                </a:lnTo>
                <a:lnTo>
                  <a:pt x="997324" y="50934"/>
                </a:lnTo>
                <a:lnTo>
                  <a:pt x="1041891" y="39218"/>
                </a:lnTo>
                <a:lnTo>
                  <a:pt x="1087037" y="28976"/>
                </a:lnTo>
                <a:lnTo>
                  <a:pt x="1132734" y="20235"/>
                </a:lnTo>
                <a:lnTo>
                  <a:pt x="1178957" y="13023"/>
                </a:lnTo>
                <a:lnTo>
                  <a:pt x="1225677" y="7366"/>
                </a:lnTo>
                <a:lnTo>
                  <a:pt x="1272867" y="3291"/>
                </a:lnTo>
                <a:lnTo>
                  <a:pt x="1320501" y="827"/>
                </a:lnTo>
                <a:lnTo>
                  <a:pt x="1368551" y="0"/>
                </a:lnTo>
                <a:lnTo>
                  <a:pt x="1416602" y="827"/>
                </a:lnTo>
                <a:lnTo>
                  <a:pt x="1464235" y="3291"/>
                </a:lnTo>
                <a:lnTo>
                  <a:pt x="1511426" y="7366"/>
                </a:lnTo>
                <a:lnTo>
                  <a:pt x="1558146" y="13023"/>
                </a:lnTo>
                <a:lnTo>
                  <a:pt x="1604368" y="20235"/>
                </a:lnTo>
                <a:lnTo>
                  <a:pt x="1650066" y="28976"/>
                </a:lnTo>
                <a:lnTo>
                  <a:pt x="1695212" y="39218"/>
                </a:lnTo>
                <a:lnTo>
                  <a:pt x="1739779" y="50934"/>
                </a:lnTo>
                <a:lnTo>
                  <a:pt x="1783739" y="64098"/>
                </a:lnTo>
                <a:lnTo>
                  <a:pt x="1827067" y="78681"/>
                </a:lnTo>
                <a:lnTo>
                  <a:pt x="1869734" y="94657"/>
                </a:lnTo>
                <a:lnTo>
                  <a:pt x="1911714" y="111999"/>
                </a:lnTo>
                <a:lnTo>
                  <a:pt x="1952979" y="130679"/>
                </a:lnTo>
                <a:lnTo>
                  <a:pt x="1993502" y="150671"/>
                </a:lnTo>
                <a:lnTo>
                  <a:pt x="2033256" y="171947"/>
                </a:lnTo>
                <a:lnTo>
                  <a:pt x="2072215" y="194480"/>
                </a:lnTo>
                <a:lnTo>
                  <a:pt x="2110350" y="218243"/>
                </a:lnTo>
                <a:lnTo>
                  <a:pt x="2147635" y="243209"/>
                </a:lnTo>
                <a:lnTo>
                  <a:pt x="2184042" y="269351"/>
                </a:lnTo>
                <a:lnTo>
                  <a:pt x="2219545" y="296641"/>
                </a:lnTo>
                <a:lnTo>
                  <a:pt x="2254117" y="325053"/>
                </a:lnTo>
                <a:lnTo>
                  <a:pt x="2287729" y="354559"/>
                </a:lnTo>
                <a:lnTo>
                  <a:pt x="2320356" y="385133"/>
                </a:lnTo>
                <a:lnTo>
                  <a:pt x="2351970" y="416747"/>
                </a:lnTo>
                <a:lnTo>
                  <a:pt x="2382544" y="449373"/>
                </a:lnTo>
                <a:lnTo>
                  <a:pt x="2412050" y="482986"/>
                </a:lnTo>
                <a:lnTo>
                  <a:pt x="2440462" y="517558"/>
                </a:lnTo>
                <a:lnTo>
                  <a:pt x="2467752" y="553061"/>
                </a:lnTo>
                <a:lnTo>
                  <a:pt x="2493894" y="589468"/>
                </a:lnTo>
                <a:lnTo>
                  <a:pt x="2518860" y="626753"/>
                </a:lnTo>
                <a:lnTo>
                  <a:pt x="2542623" y="664888"/>
                </a:lnTo>
                <a:lnTo>
                  <a:pt x="2565156" y="703847"/>
                </a:lnTo>
                <a:lnTo>
                  <a:pt x="2586432" y="743601"/>
                </a:lnTo>
                <a:lnTo>
                  <a:pt x="2606424" y="784124"/>
                </a:lnTo>
                <a:lnTo>
                  <a:pt x="2625104" y="825389"/>
                </a:lnTo>
                <a:lnTo>
                  <a:pt x="2642446" y="867369"/>
                </a:lnTo>
                <a:lnTo>
                  <a:pt x="2658422" y="910036"/>
                </a:lnTo>
                <a:lnTo>
                  <a:pt x="2673005" y="953363"/>
                </a:lnTo>
                <a:lnTo>
                  <a:pt x="2686169" y="997324"/>
                </a:lnTo>
                <a:lnTo>
                  <a:pt x="2697885" y="1041891"/>
                </a:lnTo>
                <a:lnTo>
                  <a:pt x="2708127" y="1087037"/>
                </a:lnTo>
                <a:lnTo>
                  <a:pt x="2716868" y="1132734"/>
                </a:lnTo>
                <a:lnTo>
                  <a:pt x="2724080" y="1178957"/>
                </a:lnTo>
                <a:lnTo>
                  <a:pt x="2729737" y="1225677"/>
                </a:lnTo>
                <a:lnTo>
                  <a:pt x="2733811" y="1272867"/>
                </a:lnTo>
                <a:lnTo>
                  <a:pt x="2736276" y="1320501"/>
                </a:lnTo>
                <a:lnTo>
                  <a:pt x="2737103" y="1368551"/>
                </a:lnTo>
                <a:lnTo>
                  <a:pt x="2736276" y="1416602"/>
                </a:lnTo>
                <a:lnTo>
                  <a:pt x="2733811" y="1464235"/>
                </a:lnTo>
                <a:lnTo>
                  <a:pt x="2729737" y="1511426"/>
                </a:lnTo>
                <a:lnTo>
                  <a:pt x="2724080" y="1558146"/>
                </a:lnTo>
                <a:lnTo>
                  <a:pt x="2716868" y="1604368"/>
                </a:lnTo>
                <a:lnTo>
                  <a:pt x="2708127" y="1650066"/>
                </a:lnTo>
                <a:lnTo>
                  <a:pt x="2697885" y="1695212"/>
                </a:lnTo>
                <a:lnTo>
                  <a:pt x="2686169" y="1739779"/>
                </a:lnTo>
                <a:lnTo>
                  <a:pt x="2673005" y="1783739"/>
                </a:lnTo>
                <a:lnTo>
                  <a:pt x="2658422" y="1827067"/>
                </a:lnTo>
                <a:lnTo>
                  <a:pt x="2642446" y="1869734"/>
                </a:lnTo>
                <a:lnTo>
                  <a:pt x="2625104" y="1911714"/>
                </a:lnTo>
                <a:lnTo>
                  <a:pt x="2606424" y="1952979"/>
                </a:lnTo>
                <a:lnTo>
                  <a:pt x="2586432" y="1993502"/>
                </a:lnTo>
                <a:lnTo>
                  <a:pt x="2565156" y="2033256"/>
                </a:lnTo>
                <a:lnTo>
                  <a:pt x="2542623" y="2072215"/>
                </a:lnTo>
                <a:lnTo>
                  <a:pt x="2518860" y="2110350"/>
                </a:lnTo>
                <a:lnTo>
                  <a:pt x="2493894" y="2147635"/>
                </a:lnTo>
                <a:lnTo>
                  <a:pt x="2467752" y="2184042"/>
                </a:lnTo>
                <a:lnTo>
                  <a:pt x="2440462" y="2219545"/>
                </a:lnTo>
                <a:lnTo>
                  <a:pt x="2412050" y="2254117"/>
                </a:lnTo>
                <a:lnTo>
                  <a:pt x="2382544" y="2287729"/>
                </a:lnTo>
                <a:lnTo>
                  <a:pt x="2351970" y="2320356"/>
                </a:lnTo>
                <a:lnTo>
                  <a:pt x="2320356" y="2351970"/>
                </a:lnTo>
                <a:lnTo>
                  <a:pt x="2287729" y="2382544"/>
                </a:lnTo>
                <a:lnTo>
                  <a:pt x="2254117" y="2412050"/>
                </a:lnTo>
                <a:lnTo>
                  <a:pt x="2219545" y="2440462"/>
                </a:lnTo>
                <a:lnTo>
                  <a:pt x="2184042" y="2467752"/>
                </a:lnTo>
                <a:lnTo>
                  <a:pt x="2147635" y="2493894"/>
                </a:lnTo>
                <a:lnTo>
                  <a:pt x="2110350" y="2518860"/>
                </a:lnTo>
                <a:lnTo>
                  <a:pt x="2072215" y="2542623"/>
                </a:lnTo>
                <a:lnTo>
                  <a:pt x="2033256" y="2565156"/>
                </a:lnTo>
                <a:lnTo>
                  <a:pt x="1993502" y="2586432"/>
                </a:lnTo>
                <a:lnTo>
                  <a:pt x="1952979" y="2606424"/>
                </a:lnTo>
                <a:lnTo>
                  <a:pt x="1911714" y="2625104"/>
                </a:lnTo>
                <a:lnTo>
                  <a:pt x="1869734" y="2642446"/>
                </a:lnTo>
                <a:lnTo>
                  <a:pt x="1827067" y="2658422"/>
                </a:lnTo>
                <a:lnTo>
                  <a:pt x="1783739" y="2673005"/>
                </a:lnTo>
                <a:lnTo>
                  <a:pt x="1739779" y="2686169"/>
                </a:lnTo>
                <a:lnTo>
                  <a:pt x="1695212" y="2697885"/>
                </a:lnTo>
                <a:lnTo>
                  <a:pt x="1650066" y="2708127"/>
                </a:lnTo>
                <a:lnTo>
                  <a:pt x="1604368" y="2716868"/>
                </a:lnTo>
                <a:lnTo>
                  <a:pt x="1558146" y="2724080"/>
                </a:lnTo>
                <a:lnTo>
                  <a:pt x="1511426" y="2729737"/>
                </a:lnTo>
                <a:lnTo>
                  <a:pt x="1464235" y="2733811"/>
                </a:lnTo>
                <a:lnTo>
                  <a:pt x="1416602" y="2736276"/>
                </a:lnTo>
                <a:lnTo>
                  <a:pt x="1368551" y="2737103"/>
                </a:lnTo>
                <a:lnTo>
                  <a:pt x="1320501" y="2736276"/>
                </a:lnTo>
                <a:lnTo>
                  <a:pt x="1272867" y="2733811"/>
                </a:lnTo>
                <a:lnTo>
                  <a:pt x="1225677" y="2729737"/>
                </a:lnTo>
                <a:lnTo>
                  <a:pt x="1178957" y="2724080"/>
                </a:lnTo>
                <a:lnTo>
                  <a:pt x="1132734" y="2716868"/>
                </a:lnTo>
                <a:lnTo>
                  <a:pt x="1087037" y="2708127"/>
                </a:lnTo>
                <a:lnTo>
                  <a:pt x="1041891" y="2697885"/>
                </a:lnTo>
                <a:lnTo>
                  <a:pt x="997324" y="2686169"/>
                </a:lnTo>
                <a:lnTo>
                  <a:pt x="953363" y="2673005"/>
                </a:lnTo>
                <a:lnTo>
                  <a:pt x="910036" y="2658422"/>
                </a:lnTo>
                <a:lnTo>
                  <a:pt x="867369" y="2642446"/>
                </a:lnTo>
                <a:lnTo>
                  <a:pt x="825389" y="2625104"/>
                </a:lnTo>
                <a:lnTo>
                  <a:pt x="784124" y="2606424"/>
                </a:lnTo>
                <a:lnTo>
                  <a:pt x="743601" y="2586432"/>
                </a:lnTo>
                <a:lnTo>
                  <a:pt x="703847" y="2565156"/>
                </a:lnTo>
                <a:lnTo>
                  <a:pt x="664888" y="2542623"/>
                </a:lnTo>
                <a:lnTo>
                  <a:pt x="626753" y="2518860"/>
                </a:lnTo>
                <a:lnTo>
                  <a:pt x="589468" y="2493894"/>
                </a:lnTo>
                <a:lnTo>
                  <a:pt x="553061" y="2467752"/>
                </a:lnTo>
                <a:lnTo>
                  <a:pt x="517558" y="2440462"/>
                </a:lnTo>
                <a:lnTo>
                  <a:pt x="482986" y="2412050"/>
                </a:lnTo>
                <a:lnTo>
                  <a:pt x="449373" y="2382544"/>
                </a:lnTo>
                <a:lnTo>
                  <a:pt x="416747" y="2351970"/>
                </a:lnTo>
                <a:lnTo>
                  <a:pt x="385133" y="2320356"/>
                </a:lnTo>
                <a:lnTo>
                  <a:pt x="354559" y="2287729"/>
                </a:lnTo>
                <a:lnTo>
                  <a:pt x="325053" y="2254117"/>
                </a:lnTo>
                <a:lnTo>
                  <a:pt x="296641" y="2219545"/>
                </a:lnTo>
                <a:lnTo>
                  <a:pt x="269351" y="2184042"/>
                </a:lnTo>
                <a:lnTo>
                  <a:pt x="243209" y="2147635"/>
                </a:lnTo>
                <a:lnTo>
                  <a:pt x="218243" y="2110350"/>
                </a:lnTo>
                <a:lnTo>
                  <a:pt x="194480" y="2072215"/>
                </a:lnTo>
                <a:lnTo>
                  <a:pt x="171947" y="2033256"/>
                </a:lnTo>
                <a:lnTo>
                  <a:pt x="150671" y="1993502"/>
                </a:lnTo>
                <a:lnTo>
                  <a:pt x="130679" y="1952979"/>
                </a:lnTo>
                <a:lnTo>
                  <a:pt x="111999" y="1911714"/>
                </a:lnTo>
                <a:lnTo>
                  <a:pt x="94657" y="1869734"/>
                </a:lnTo>
                <a:lnTo>
                  <a:pt x="78681" y="1827067"/>
                </a:lnTo>
                <a:lnTo>
                  <a:pt x="64098" y="1783739"/>
                </a:lnTo>
                <a:lnTo>
                  <a:pt x="50934" y="1739779"/>
                </a:lnTo>
                <a:lnTo>
                  <a:pt x="39218" y="1695212"/>
                </a:lnTo>
                <a:lnTo>
                  <a:pt x="28976" y="1650066"/>
                </a:lnTo>
                <a:lnTo>
                  <a:pt x="20235" y="1604368"/>
                </a:lnTo>
                <a:lnTo>
                  <a:pt x="13023" y="1558146"/>
                </a:lnTo>
                <a:lnTo>
                  <a:pt x="7366" y="1511426"/>
                </a:lnTo>
                <a:lnTo>
                  <a:pt x="3291" y="1464235"/>
                </a:lnTo>
                <a:lnTo>
                  <a:pt x="827" y="1416602"/>
                </a:lnTo>
                <a:lnTo>
                  <a:pt x="0" y="1368551"/>
                </a:lnTo>
              </a:path>
            </a:pathLst>
          </a:custGeom>
          <a:ln w="32004">
            <a:solidFill>
              <a:srgbClr val="00567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7743014" y="2643673"/>
            <a:ext cx="1062355" cy="4781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9845">
              <a:lnSpc>
                <a:spcPct val="102099"/>
              </a:lnSpc>
              <a:spcBef>
                <a:spcPts val="100"/>
              </a:spcBef>
            </a:pPr>
            <a:r>
              <a:rPr dirty="0" sz="1450">
                <a:solidFill>
                  <a:srgbClr val="005675"/>
                </a:solidFill>
                <a:latin typeface="Calibri"/>
                <a:cs typeface="Calibri"/>
              </a:rPr>
              <a:t>You </a:t>
            </a:r>
            <a:r>
              <a:rPr dirty="0" sz="1450" spc="-10">
                <a:solidFill>
                  <a:srgbClr val="005675"/>
                </a:solidFill>
                <a:latin typeface="Calibri"/>
                <a:cs typeface="Calibri"/>
              </a:rPr>
              <a:t>Remarry </a:t>
            </a:r>
            <a:r>
              <a:rPr dirty="0" sz="1450" spc="-20" b="1">
                <a:solidFill>
                  <a:srgbClr val="005675"/>
                </a:solidFill>
                <a:latin typeface="Calibri"/>
                <a:cs typeface="Calibri"/>
              </a:rPr>
              <a:t>After</a:t>
            </a:r>
            <a:r>
              <a:rPr dirty="0" sz="1450" spc="-40" b="1">
                <a:solidFill>
                  <a:srgbClr val="005675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005675"/>
                </a:solidFill>
                <a:latin typeface="Calibri"/>
                <a:cs typeface="Calibri"/>
              </a:rPr>
              <a:t>Age</a:t>
            </a:r>
            <a:r>
              <a:rPr dirty="0" sz="1450" spc="10">
                <a:solidFill>
                  <a:srgbClr val="005675"/>
                </a:solidFill>
                <a:latin typeface="Calibri"/>
                <a:cs typeface="Calibri"/>
              </a:rPr>
              <a:t> </a:t>
            </a:r>
            <a:r>
              <a:rPr dirty="0" sz="1450" spc="-25">
                <a:solidFill>
                  <a:srgbClr val="005675"/>
                </a:solidFill>
                <a:latin typeface="Calibri"/>
                <a:cs typeface="Calibri"/>
              </a:rPr>
              <a:t>60*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8226552" y="3323844"/>
            <a:ext cx="94615" cy="477520"/>
          </a:xfrm>
          <a:custGeom>
            <a:avLst/>
            <a:gdLst/>
            <a:ahLst/>
            <a:cxnLst/>
            <a:rect l="l" t="t" r="r" b="b"/>
            <a:pathLst>
              <a:path w="94615" h="477520">
                <a:moveTo>
                  <a:pt x="62484" y="32004"/>
                </a:moveTo>
                <a:lnTo>
                  <a:pt x="32004" y="32004"/>
                </a:lnTo>
                <a:lnTo>
                  <a:pt x="32004" y="0"/>
                </a:lnTo>
                <a:lnTo>
                  <a:pt x="62484" y="0"/>
                </a:lnTo>
                <a:lnTo>
                  <a:pt x="62484" y="32004"/>
                </a:lnTo>
                <a:close/>
              </a:path>
              <a:path w="94615" h="477520">
                <a:moveTo>
                  <a:pt x="62484" y="94488"/>
                </a:moveTo>
                <a:lnTo>
                  <a:pt x="32004" y="94488"/>
                </a:lnTo>
                <a:lnTo>
                  <a:pt x="32004" y="64008"/>
                </a:lnTo>
                <a:lnTo>
                  <a:pt x="62484" y="64008"/>
                </a:lnTo>
                <a:lnTo>
                  <a:pt x="62484" y="94488"/>
                </a:lnTo>
                <a:close/>
              </a:path>
              <a:path w="94615" h="477520">
                <a:moveTo>
                  <a:pt x="62484" y="156972"/>
                </a:moveTo>
                <a:lnTo>
                  <a:pt x="32004" y="156972"/>
                </a:lnTo>
                <a:lnTo>
                  <a:pt x="32004" y="126492"/>
                </a:lnTo>
                <a:lnTo>
                  <a:pt x="62484" y="126492"/>
                </a:lnTo>
                <a:lnTo>
                  <a:pt x="62484" y="156972"/>
                </a:lnTo>
                <a:close/>
              </a:path>
              <a:path w="94615" h="477520">
                <a:moveTo>
                  <a:pt x="62484" y="220980"/>
                </a:moveTo>
                <a:lnTo>
                  <a:pt x="32004" y="220980"/>
                </a:lnTo>
                <a:lnTo>
                  <a:pt x="32004" y="188976"/>
                </a:lnTo>
                <a:lnTo>
                  <a:pt x="62484" y="188976"/>
                </a:lnTo>
                <a:lnTo>
                  <a:pt x="62484" y="220980"/>
                </a:lnTo>
                <a:close/>
              </a:path>
              <a:path w="94615" h="477520">
                <a:moveTo>
                  <a:pt x="62484" y="283464"/>
                </a:moveTo>
                <a:lnTo>
                  <a:pt x="32004" y="283464"/>
                </a:lnTo>
                <a:lnTo>
                  <a:pt x="32004" y="251460"/>
                </a:lnTo>
                <a:lnTo>
                  <a:pt x="62484" y="251460"/>
                </a:lnTo>
                <a:lnTo>
                  <a:pt x="62484" y="283464"/>
                </a:lnTo>
                <a:close/>
              </a:path>
              <a:path w="94615" h="477520">
                <a:moveTo>
                  <a:pt x="62484" y="345948"/>
                </a:moveTo>
                <a:lnTo>
                  <a:pt x="32004" y="345948"/>
                </a:lnTo>
                <a:lnTo>
                  <a:pt x="32004" y="315467"/>
                </a:lnTo>
                <a:lnTo>
                  <a:pt x="62484" y="315467"/>
                </a:lnTo>
                <a:lnTo>
                  <a:pt x="62484" y="345948"/>
                </a:lnTo>
                <a:close/>
              </a:path>
              <a:path w="94615" h="477520">
                <a:moveTo>
                  <a:pt x="62484" y="397763"/>
                </a:moveTo>
                <a:lnTo>
                  <a:pt x="32004" y="397763"/>
                </a:lnTo>
                <a:lnTo>
                  <a:pt x="32004" y="377952"/>
                </a:lnTo>
                <a:lnTo>
                  <a:pt x="62484" y="377952"/>
                </a:lnTo>
                <a:lnTo>
                  <a:pt x="62484" y="397763"/>
                </a:lnTo>
                <a:close/>
              </a:path>
              <a:path w="94615" h="477520">
                <a:moveTo>
                  <a:pt x="47244" y="477012"/>
                </a:moveTo>
                <a:lnTo>
                  <a:pt x="0" y="382524"/>
                </a:lnTo>
                <a:lnTo>
                  <a:pt x="32004" y="382524"/>
                </a:lnTo>
                <a:lnTo>
                  <a:pt x="32004" y="397763"/>
                </a:lnTo>
                <a:lnTo>
                  <a:pt x="86868" y="397763"/>
                </a:lnTo>
                <a:lnTo>
                  <a:pt x="47244" y="477012"/>
                </a:lnTo>
                <a:close/>
              </a:path>
              <a:path w="94615" h="477520">
                <a:moveTo>
                  <a:pt x="86868" y="397763"/>
                </a:moveTo>
                <a:lnTo>
                  <a:pt x="62484" y="397763"/>
                </a:lnTo>
                <a:lnTo>
                  <a:pt x="62484" y="382524"/>
                </a:lnTo>
                <a:lnTo>
                  <a:pt x="94488" y="382524"/>
                </a:lnTo>
                <a:lnTo>
                  <a:pt x="86868" y="397763"/>
                </a:lnTo>
                <a:close/>
              </a:path>
            </a:pathLst>
          </a:custGeom>
          <a:solidFill>
            <a:srgbClr val="00567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764520" y="3797277"/>
            <a:ext cx="2044700" cy="4781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36220">
              <a:lnSpc>
                <a:spcPct val="102099"/>
              </a:lnSpc>
              <a:spcBef>
                <a:spcPts val="100"/>
              </a:spcBef>
            </a:pP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Does not dilute</a:t>
            </a:r>
            <a:r>
              <a:rPr dirty="0" sz="1450" spc="2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 spc="-20">
                <a:solidFill>
                  <a:srgbClr val="1D1D1D"/>
                </a:solidFill>
                <a:latin typeface="Calibri"/>
                <a:cs typeface="Calibri"/>
              </a:rPr>
              <a:t>your </a:t>
            </a: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benefits</a:t>
            </a:r>
            <a:r>
              <a:rPr dirty="0" sz="1450" spc="3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off</a:t>
            </a:r>
            <a:r>
              <a:rPr dirty="0" sz="1450" spc="2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former</a:t>
            </a:r>
            <a:r>
              <a:rPr dirty="0" sz="1450" spc="2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 spc="-10">
                <a:solidFill>
                  <a:srgbClr val="1D1D1D"/>
                </a:solidFill>
                <a:latin typeface="Calibri"/>
                <a:cs typeface="Calibri"/>
              </a:rPr>
              <a:t>spouse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493776" y="2350007"/>
            <a:ext cx="2737485" cy="2737485"/>
          </a:xfrm>
          <a:custGeom>
            <a:avLst/>
            <a:gdLst/>
            <a:ahLst/>
            <a:cxnLst/>
            <a:rect l="l" t="t" r="r" b="b"/>
            <a:pathLst>
              <a:path w="2737485" h="2737485">
                <a:moveTo>
                  <a:pt x="0" y="1368551"/>
                </a:moveTo>
                <a:lnTo>
                  <a:pt x="827" y="1320501"/>
                </a:lnTo>
                <a:lnTo>
                  <a:pt x="3291" y="1272867"/>
                </a:lnTo>
                <a:lnTo>
                  <a:pt x="7366" y="1225677"/>
                </a:lnTo>
                <a:lnTo>
                  <a:pt x="13023" y="1178957"/>
                </a:lnTo>
                <a:lnTo>
                  <a:pt x="20235" y="1132734"/>
                </a:lnTo>
                <a:lnTo>
                  <a:pt x="28976" y="1087037"/>
                </a:lnTo>
                <a:lnTo>
                  <a:pt x="39218" y="1041891"/>
                </a:lnTo>
                <a:lnTo>
                  <a:pt x="50934" y="997324"/>
                </a:lnTo>
                <a:lnTo>
                  <a:pt x="64098" y="953363"/>
                </a:lnTo>
                <a:lnTo>
                  <a:pt x="78681" y="910036"/>
                </a:lnTo>
                <a:lnTo>
                  <a:pt x="94657" y="867369"/>
                </a:lnTo>
                <a:lnTo>
                  <a:pt x="111999" y="825389"/>
                </a:lnTo>
                <a:lnTo>
                  <a:pt x="130679" y="784124"/>
                </a:lnTo>
                <a:lnTo>
                  <a:pt x="150671" y="743601"/>
                </a:lnTo>
                <a:lnTo>
                  <a:pt x="171947" y="703847"/>
                </a:lnTo>
                <a:lnTo>
                  <a:pt x="194480" y="664888"/>
                </a:lnTo>
                <a:lnTo>
                  <a:pt x="218243" y="626753"/>
                </a:lnTo>
                <a:lnTo>
                  <a:pt x="243209" y="589468"/>
                </a:lnTo>
                <a:lnTo>
                  <a:pt x="269351" y="553061"/>
                </a:lnTo>
                <a:lnTo>
                  <a:pt x="296641" y="517558"/>
                </a:lnTo>
                <a:lnTo>
                  <a:pt x="325053" y="482986"/>
                </a:lnTo>
                <a:lnTo>
                  <a:pt x="354559" y="449373"/>
                </a:lnTo>
                <a:lnTo>
                  <a:pt x="385133" y="416747"/>
                </a:lnTo>
                <a:lnTo>
                  <a:pt x="416747" y="385133"/>
                </a:lnTo>
                <a:lnTo>
                  <a:pt x="449373" y="354559"/>
                </a:lnTo>
                <a:lnTo>
                  <a:pt x="482986" y="325053"/>
                </a:lnTo>
                <a:lnTo>
                  <a:pt x="517558" y="296641"/>
                </a:lnTo>
                <a:lnTo>
                  <a:pt x="553061" y="269351"/>
                </a:lnTo>
                <a:lnTo>
                  <a:pt x="589468" y="243209"/>
                </a:lnTo>
                <a:lnTo>
                  <a:pt x="626753" y="218243"/>
                </a:lnTo>
                <a:lnTo>
                  <a:pt x="664888" y="194480"/>
                </a:lnTo>
                <a:lnTo>
                  <a:pt x="703847" y="171947"/>
                </a:lnTo>
                <a:lnTo>
                  <a:pt x="743601" y="150671"/>
                </a:lnTo>
                <a:lnTo>
                  <a:pt x="784124" y="130679"/>
                </a:lnTo>
                <a:lnTo>
                  <a:pt x="825389" y="111999"/>
                </a:lnTo>
                <a:lnTo>
                  <a:pt x="867369" y="94657"/>
                </a:lnTo>
                <a:lnTo>
                  <a:pt x="910036" y="78681"/>
                </a:lnTo>
                <a:lnTo>
                  <a:pt x="953363" y="64098"/>
                </a:lnTo>
                <a:lnTo>
                  <a:pt x="997324" y="50934"/>
                </a:lnTo>
                <a:lnTo>
                  <a:pt x="1041891" y="39218"/>
                </a:lnTo>
                <a:lnTo>
                  <a:pt x="1087037" y="28976"/>
                </a:lnTo>
                <a:lnTo>
                  <a:pt x="1132734" y="20235"/>
                </a:lnTo>
                <a:lnTo>
                  <a:pt x="1178957" y="13023"/>
                </a:lnTo>
                <a:lnTo>
                  <a:pt x="1225677" y="7366"/>
                </a:lnTo>
                <a:lnTo>
                  <a:pt x="1272867" y="3291"/>
                </a:lnTo>
                <a:lnTo>
                  <a:pt x="1320501" y="827"/>
                </a:lnTo>
                <a:lnTo>
                  <a:pt x="1368551" y="0"/>
                </a:lnTo>
                <a:lnTo>
                  <a:pt x="1416602" y="827"/>
                </a:lnTo>
                <a:lnTo>
                  <a:pt x="1464235" y="3291"/>
                </a:lnTo>
                <a:lnTo>
                  <a:pt x="1511426" y="7366"/>
                </a:lnTo>
                <a:lnTo>
                  <a:pt x="1558146" y="13023"/>
                </a:lnTo>
                <a:lnTo>
                  <a:pt x="1604368" y="20235"/>
                </a:lnTo>
                <a:lnTo>
                  <a:pt x="1650066" y="28976"/>
                </a:lnTo>
                <a:lnTo>
                  <a:pt x="1695212" y="39218"/>
                </a:lnTo>
                <a:lnTo>
                  <a:pt x="1739779" y="50934"/>
                </a:lnTo>
                <a:lnTo>
                  <a:pt x="1783739" y="64098"/>
                </a:lnTo>
                <a:lnTo>
                  <a:pt x="1827067" y="78681"/>
                </a:lnTo>
                <a:lnTo>
                  <a:pt x="1869734" y="94657"/>
                </a:lnTo>
                <a:lnTo>
                  <a:pt x="1911714" y="111999"/>
                </a:lnTo>
                <a:lnTo>
                  <a:pt x="1952979" y="130679"/>
                </a:lnTo>
                <a:lnTo>
                  <a:pt x="1993502" y="150671"/>
                </a:lnTo>
                <a:lnTo>
                  <a:pt x="2033256" y="171947"/>
                </a:lnTo>
                <a:lnTo>
                  <a:pt x="2072215" y="194480"/>
                </a:lnTo>
                <a:lnTo>
                  <a:pt x="2110350" y="218243"/>
                </a:lnTo>
                <a:lnTo>
                  <a:pt x="2147635" y="243209"/>
                </a:lnTo>
                <a:lnTo>
                  <a:pt x="2184042" y="269351"/>
                </a:lnTo>
                <a:lnTo>
                  <a:pt x="2219545" y="296641"/>
                </a:lnTo>
                <a:lnTo>
                  <a:pt x="2254117" y="325053"/>
                </a:lnTo>
                <a:lnTo>
                  <a:pt x="2287729" y="354559"/>
                </a:lnTo>
                <a:lnTo>
                  <a:pt x="2320356" y="385133"/>
                </a:lnTo>
                <a:lnTo>
                  <a:pt x="2351970" y="416747"/>
                </a:lnTo>
                <a:lnTo>
                  <a:pt x="2382544" y="449373"/>
                </a:lnTo>
                <a:lnTo>
                  <a:pt x="2412050" y="482986"/>
                </a:lnTo>
                <a:lnTo>
                  <a:pt x="2440462" y="517558"/>
                </a:lnTo>
                <a:lnTo>
                  <a:pt x="2467752" y="553061"/>
                </a:lnTo>
                <a:lnTo>
                  <a:pt x="2493894" y="589468"/>
                </a:lnTo>
                <a:lnTo>
                  <a:pt x="2518860" y="626753"/>
                </a:lnTo>
                <a:lnTo>
                  <a:pt x="2542623" y="664888"/>
                </a:lnTo>
                <a:lnTo>
                  <a:pt x="2565156" y="703847"/>
                </a:lnTo>
                <a:lnTo>
                  <a:pt x="2586432" y="743601"/>
                </a:lnTo>
                <a:lnTo>
                  <a:pt x="2606424" y="784124"/>
                </a:lnTo>
                <a:lnTo>
                  <a:pt x="2625104" y="825389"/>
                </a:lnTo>
                <a:lnTo>
                  <a:pt x="2642446" y="867369"/>
                </a:lnTo>
                <a:lnTo>
                  <a:pt x="2658422" y="910036"/>
                </a:lnTo>
                <a:lnTo>
                  <a:pt x="2673005" y="953363"/>
                </a:lnTo>
                <a:lnTo>
                  <a:pt x="2686169" y="997324"/>
                </a:lnTo>
                <a:lnTo>
                  <a:pt x="2697885" y="1041891"/>
                </a:lnTo>
                <a:lnTo>
                  <a:pt x="2708127" y="1087037"/>
                </a:lnTo>
                <a:lnTo>
                  <a:pt x="2716868" y="1132734"/>
                </a:lnTo>
                <a:lnTo>
                  <a:pt x="2724080" y="1178957"/>
                </a:lnTo>
                <a:lnTo>
                  <a:pt x="2729737" y="1225677"/>
                </a:lnTo>
                <a:lnTo>
                  <a:pt x="2733811" y="1272867"/>
                </a:lnTo>
                <a:lnTo>
                  <a:pt x="2736276" y="1320501"/>
                </a:lnTo>
                <a:lnTo>
                  <a:pt x="2737103" y="1368551"/>
                </a:lnTo>
                <a:lnTo>
                  <a:pt x="2736276" y="1416602"/>
                </a:lnTo>
                <a:lnTo>
                  <a:pt x="2733811" y="1464235"/>
                </a:lnTo>
                <a:lnTo>
                  <a:pt x="2729737" y="1511426"/>
                </a:lnTo>
                <a:lnTo>
                  <a:pt x="2724080" y="1558146"/>
                </a:lnTo>
                <a:lnTo>
                  <a:pt x="2716868" y="1604368"/>
                </a:lnTo>
                <a:lnTo>
                  <a:pt x="2708127" y="1650066"/>
                </a:lnTo>
                <a:lnTo>
                  <a:pt x="2697885" y="1695212"/>
                </a:lnTo>
                <a:lnTo>
                  <a:pt x="2686169" y="1739779"/>
                </a:lnTo>
                <a:lnTo>
                  <a:pt x="2673005" y="1783739"/>
                </a:lnTo>
                <a:lnTo>
                  <a:pt x="2658422" y="1827067"/>
                </a:lnTo>
                <a:lnTo>
                  <a:pt x="2642446" y="1869734"/>
                </a:lnTo>
                <a:lnTo>
                  <a:pt x="2625104" y="1911714"/>
                </a:lnTo>
                <a:lnTo>
                  <a:pt x="2606424" y="1952979"/>
                </a:lnTo>
                <a:lnTo>
                  <a:pt x="2586432" y="1993502"/>
                </a:lnTo>
                <a:lnTo>
                  <a:pt x="2565156" y="2033256"/>
                </a:lnTo>
                <a:lnTo>
                  <a:pt x="2542623" y="2072215"/>
                </a:lnTo>
                <a:lnTo>
                  <a:pt x="2518860" y="2110350"/>
                </a:lnTo>
                <a:lnTo>
                  <a:pt x="2493894" y="2147635"/>
                </a:lnTo>
                <a:lnTo>
                  <a:pt x="2467752" y="2184042"/>
                </a:lnTo>
                <a:lnTo>
                  <a:pt x="2440462" y="2219545"/>
                </a:lnTo>
                <a:lnTo>
                  <a:pt x="2412050" y="2254117"/>
                </a:lnTo>
                <a:lnTo>
                  <a:pt x="2382544" y="2287729"/>
                </a:lnTo>
                <a:lnTo>
                  <a:pt x="2351970" y="2320356"/>
                </a:lnTo>
                <a:lnTo>
                  <a:pt x="2320356" y="2351970"/>
                </a:lnTo>
                <a:lnTo>
                  <a:pt x="2287729" y="2382544"/>
                </a:lnTo>
                <a:lnTo>
                  <a:pt x="2254117" y="2412050"/>
                </a:lnTo>
                <a:lnTo>
                  <a:pt x="2219545" y="2440462"/>
                </a:lnTo>
                <a:lnTo>
                  <a:pt x="2184042" y="2467752"/>
                </a:lnTo>
                <a:lnTo>
                  <a:pt x="2147635" y="2493894"/>
                </a:lnTo>
                <a:lnTo>
                  <a:pt x="2110350" y="2518860"/>
                </a:lnTo>
                <a:lnTo>
                  <a:pt x="2072215" y="2542623"/>
                </a:lnTo>
                <a:lnTo>
                  <a:pt x="2033256" y="2565156"/>
                </a:lnTo>
                <a:lnTo>
                  <a:pt x="1993502" y="2586432"/>
                </a:lnTo>
                <a:lnTo>
                  <a:pt x="1952979" y="2606424"/>
                </a:lnTo>
                <a:lnTo>
                  <a:pt x="1911714" y="2625104"/>
                </a:lnTo>
                <a:lnTo>
                  <a:pt x="1869734" y="2642446"/>
                </a:lnTo>
                <a:lnTo>
                  <a:pt x="1827067" y="2658422"/>
                </a:lnTo>
                <a:lnTo>
                  <a:pt x="1783739" y="2673005"/>
                </a:lnTo>
                <a:lnTo>
                  <a:pt x="1739779" y="2686169"/>
                </a:lnTo>
                <a:lnTo>
                  <a:pt x="1695212" y="2697885"/>
                </a:lnTo>
                <a:lnTo>
                  <a:pt x="1650066" y="2708127"/>
                </a:lnTo>
                <a:lnTo>
                  <a:pt x="1604368" y="2716868"/>
                </a:lnTo>
                <a:lnTo>
                  <a:pt x="1558146" y="2724080"/>
                </a:lnTo>
                <a:lnTo>
                  <a:pt x="1511426" y="2729737"/>
                </a:lnTo>
                <a:lnTo>
                  <a:pt x="1464235" y="2733811"/>
                </a:lnTo>
                <a:lnTo>
                  <a:pt x="1416602" y="2736276"/>
                </a:lnTo>
                <a:lnTo>
                  <a:pt x="1368551" y="2737103"/>
                </a:lnTo>
                <a:lnTo>
                  <a:pt x="1320501" y="2736276"/>
                </a:lnTo>
                <a:lnTo>
                  <a:pt x="1272867" y="2733811"/>
                </a:lnTo>
                <a:lnTo>
                  <a:pt x="1225677" y="2729737"/>
                </a:lnTo>
                <a:lnTo>
                  <a:pt x="1178957" y="2724080"/>
                </a:lnTo>
                <a:lnTo>
                  <a:pt x="1132734" y="2716868"/>
                </a:lnTo>
                <a:lnTo>
                  <a:pt x="1087037" y="2708127"/>
                </a:lnTo>
                <a:lnTo>
                  <a:pt x="1041891" y="2697885"/>
                </a:lnTo>
                <a:lnTo>
                  <a:pt x="997324" y="2686169"/>
                </a:lnTo>
                <a:lnTo>
                  <a:pt x="953363" y="2673005"/>
                </a:lnTo>
                <a:lnTo>
                  <a:pt x="910036" y="2658422"/>
                </a:lnTo>
                <a:lnTo>
                  <a:pt x="867369" y="2642446"/>
                </a:lnTo>
                <a:lnTo>
                  <a:pt x="825389" y="2625104"/>
                </a:lnTo>
                <a:lnTo>
                  <a:pt x="784124" y="2606424"/>
                </a:lnTo>
                <a:lnTo>
                  <a:pt x="743601" y="2586432"/>
                </a:lnTo>
                <a:lnTo>
                  <a:pt x="703847" y="2565156"/>
                </a:lnTo>
                <a:lnTo>
                  <a:pt x="664888" y="2542623"/>
                </a:lnTo>
                <a:lnTo>
                  <a:pt x="626753" y="2518860"/>
                </a:lnTo>
                <a:lnTo>
                  <a:pt x="589468" y="2493894"/>
                </a:lnTo>
                <a:lnTo>
                  <a:pt x="553061" y="2467752"/>
                </a:lnTo>
                <a:lnTo>
                  <a:pt x="517558" y="2440462"/>
                </a:lnTo>
                <a:lnTo>
                  <a:pt x="482986" y="2412050"/>
                </a:lnTo>
                <a:lnTo>
                  <a:pt x="449373" y="2382544"/>
                </a:lnTo>
                <a:lnTo>
                  <a:pt x="416747" y="2351970"/>
                </a:lnTo>
                <a:lnTo>
                  <a:pt x="385133" y="2320356"/>
                </a:lnTo>
                <a:lnTo>
                  <a:pt x="354559" y="2287729"/>
                </a:lnTo>
                <a:lnTo>
                  <a:pt x="325053" y="2254117"/>
                </a:lnTo>
                <a:lnTo>
                  <a:pt x="296641" y="2219545"/>
                </a:lnTo>
                <a:lnTo>
                  <a:pt x="269351" y="2184042"/>
                </a:lnTo>
                <a:lnTo>
                  <a:pt x="243209" y="2147635"/>
                </a:lnTo>
                <a:lnTo>
                  <a:pt x="218243" y="2110350"/>
                </a:lnTo>
                <a:lnTo>
                  <a:pt x="194480" y="2072215"/>
                </a:lnTo>
                <a:lnTo>
                  <a:pt x="171947" y="2033256"/>
                </a:lnTo>
                <a:lnTo>
                  <a:pt x="150671" y="1993502"/>
                </a:lnTo>
                <a:lnTo>
                  <a:pt x="130679" y="1952979"/>
                </a:lnTo>
                <a:lnTo>
                  <a:pt x="111999" y="1911714"/>
                </a:lnTo>
                <a:lnTo>
                  <a:pt x="94657" y="1869734"/>
                </a:lnTo>
                <a:lnTo>
                  <a:pt x="78681" y="1827067"/>
                </a:lnTo>
                <a:lnTo>
                  <a:pt x="64098" y="1783739"/>
                </a:lnTo>
                <a:lnTo>
                  <a:pt x="50934" y="1739779"/>
                </a:lnTo>
                <a:lnTo>
                  <a:pt x="39218" y="1695212"/>
                </a:lnTo>
                <a:lnTo>
                  <a:pt x="28976" y="1650066"/>
                </a:lnTo>
                <a:lnTo>
                  <a:pt x="20235" y="1604368"/>
                </a:lnTo>
                <a:lnTo>
                  <a:pt x="13023" y="1558146"/>
                </a:lnTo>
                <a:lnTo>
                  <a:pt x="7366" y="1511426"/>
                </a:lnTo>
                <a:lnTo>
                  <a:pt x="3291" y="1464235"/>
                </a:lnTo>
                <a:lnTo>
                  <a:pt x="827" y="1416602"/>
                </a:lnTo>
                <a:lnTo>
                  <a:pt x="0" y="1368551"/>
                </a:lnTo>
              </a:path>
            </a:pathLst>
          </a:custGeom>
          <a:ln w="32004">
            <a:solidFill>
              <a:srgbClr val="89163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1276639" y="2643673"/>
            <a:ext cx="1171575" cy="4781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01295" marR="5080" indent="-189230">
              <a:lnSpc>
                <a:spcPct val="102099"/>
              </a:lnSpc>
              <a:spcBef>
                <a:spcPts val="100"/>
              </a:spcBef>
            </a:pPr>
            <a:r>
              <a:rPr dirty="0" sz="1450">
                <a:solidFill>
                  <a:srgbClr val="89163D"/>
                </a:solidFill>
                <a:latin typeface="Calibri"/>
                <a:cs typeface="Calibri"/>
              </a:rPr>
              <a:t>Former</a:t>
            </a:r>
            <a:r>
              <a:rPr dirty="0" sz="1450" spc="55">
                <a:solidFill>
                  <a:srgbClr val="89163D"/>
                </a:solidFill>
                <a:latin typeface="Calibri"/>
                <a:cs typeface="Calibri"/>
              </a:rPr>
              <a:t> </a:t>
            </a:r>
            <a:r>
              <a:rPr dirty="0" sz="1450" spc="-10">
                <a:solidFill>
                  <a:srgbClr val="89163D"/>
                </a:solidFill>
                <a:latin typeface="Calibri"/>
                <a:cs typeface="Calibri"/>
              </a:rPr>
              <a:t>Spouse Remarries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5" name="object 15" descr=""/>
          <p:cNvSpPr/>
          <p:nvPr/>
        </p:nvSpPr>
        <p:spPr>
          <a:xfrm>
            <a:off x="1815083" y="3323844"/>
            <a:ext cx="94615" cy="477520"/>
          </a:xfrm>
          <a:custGeom>
            <a:avLst/>
            <a:gdLst/>
            <a:ahLst/>
            <a:cxnLst/>
            <a:rect l="l" t="t" r="r" b="b"/>
            <a:pathLst>
              <a:path w="94614" h="477520">
                <a:moveTo>
                  <a:pt x="62484" y="32004"/>
                </a:moveTo>
                <a:lnTo>
                  <a:pt x="32004" y="32004"/>
                </a:lnTo>
                <a:lnTo>
                  <a:pt x="32004" y="0"/>
                </a:lnTo>
                <a:lnTo>
                  <a:pt x="62484" y="0"/>
                </a:lnTo>
                <a:lnTo>
                  <a:pt x="62484" y="32004"/>
                </a:lnTo>
                <a:close/>
              </a:path>
              <a:path w="94614" h="477520">
                <a:moveTo>
                  <a:pt x="62484" y="94488"/>
                </a:moveTo>
                <a:lnTo>
                  <a:pt x="32004" y="94488"/>
                </a:lnTo>
                <a:lnTo>
                  <a:pt x="32004" y="64008"/>
                </a:lnTo>
                <a:lnTo>
                  <a:pt x="62484" y="64008"/>
                </a:lnTo>
                <a:lnTo>
                  <a:pt x="62484" y="94488"/>
                </a:lnTo>
                <a:close/>
              </a:path>
              <a:path w="94614" h="477520">
                <a:moveTo>
                  <a:pt x="62484" y="156972"/>
                </a:moveTo>
                <a:lnTo>
                  <a:pt x="32004" y="156972"/>
                </a:lnTo>
                <a:lnTo>
                  <a:pt x="32004" y="126492"/>
                </a:lnTo>
                <a:lnTo>
                  <a:pt x="62484" y="126492"/>
                </a:lnTo>
                <a:lnTo>
                  <a:pt x="62484" y="156972"/>
                </a:lnTo>
                <a:close/>
              </a:path>
              <a:path w="94614" h="477520">
                <a:moveTo>
                  <a:pt x="62484" y="220980"/>
                </a:moveTo>
                <a:lnTo>
                  <a:pt x="32004" y="220980"/>
                </a:lnTo>
                <a:lnTo>
                  <a:pt x="32004" y="188976"/>
                </a:lnTo>
                <a:lnTo>
                  <a:pt x="62484" y="188976"/>
                </a:lnTo>
                <a:lnTo>
                  <a:pt x="62484" y="220980"/>
                </a:lnTo>
                <a:close/>
              </a:path>
              <a:path w="94614" h="477520">
                <a:moveTo>
                  <a:pt x="62484" y="283464"/>
                </a:moveTo>
                <a:lnTo>
                  <a:pt x="32004" y="283464"/>
                </a:lnTo>
                <a:lnTo>
                  <a:pt x="32004" y="251460"/>
                </a:lnTo>
                <a:lnTo>
                  <a:pt x="62484" y="251460"/>
                </a:lnTo>
                <a:lnTo>
                  <a:pt x="62484" y="283464"/>
                </a:lnTo>
                <a:close/>
              </a:path>
              <a:path w="94614" h="477520">
                <a:moveTo>
                  <a:pt x="62484" y="345948"/>
                </a:moveTo>
                <a:lnTo>
                  <a:pt x="32004" y="345948"/>
                </a:lnTo>
                <a:lnTo>
                  <a:pt x="32004" y="315467"/>
                </a:lnTo>
                <a:lnTo>
                  <a:pt x="62484" y="315467"/>
                </a:lnTo>
                <a:lnTo>
                  <a:pt x="62484" y="345948"/>
                </a:lnTo>
                <a:close/>
              </a:path>
              <a:path w="94614" h="477520">
                <a:moveTo>
                  <a:pt x="62484" y="397763"/>
                </a:moveTo>
                <a:lnTo>
                  <a:pt x="32004" y="397763"/>
                </a:lnTo>
                <a:lnTo>
                  <a:pt x="32004" y="377952"/>
                </a:lnTo>
                <a:lnTo>
                  <a:pt x="62484" y="377952"/>
                </a:lnTo>
                <a:lnTo>
                  <a:pt x="62484" y="397763"/>
                </a:lnTo>
                <a:close/>
              </a:path>
              <a:path w="94614" h="477520">
                <a:moveTo>
                  <a:pt x="47244" y="477012"/>
                </a:moveTo>
                <a:lnTo>
                  <a:pt x="0" y="382524"/>
                </a:lnTo>
                <a:lnTo>
                  <a:pt x="32004" y="382524"/>
                </a:lnTo>
                <a:lnTo>
                  <a:pt x="32004" y="397763"/>
                </a:lnTo>
                <a:lnTo>
                  <a:pt x="86868" y="397763"/>
                </a:lnTo>
                <a:lnTo>
                  <a:pt x="47244" y="477012"/>
                </a:lnTo>
                <a:close/>
              </a:path>
              <a:path w="94614" h="477520">
                <a:moveTo>
                  <a:pt x="86868" y="397763"/>
                </a:moveTo>
                <a:lnTo>
                  <a:pt x="62484" y="397763"/>
                </a:lnTo>
                <a:lnTo>
                  <a:pt x="62484" y="382524"/>
                </a:lnTo>
                <a:lnTo>
                  <a:pt x="94488" y="382524"/>
                </a:lnTo>
                <a:lnTo>
                  <a:pt x="86868" y="397763"/>
                </a:lnTo>
                <a:close/>
              </a:path>
            </a:pathLst>
          </a:custGeom>
          <a:solidFill>
            <a:srgbClr val="89163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 txBox="1"/>
          <p:nvPr/>
        </p:nvSpPr>
        <p:spPr>
          <a:xfrm>
            <a:off x="310383" y="5840948"/>
            <a:ext cx="9417685" cy="4794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195"/>
              </a:lnSpc>
              <a:spcBef>
                <a:spcPts val="95"/>
              </a:spcBef>
            </a:pP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*50</a:t>
            </a:r>
            <a:r>
              <a:rPr dirty="0" sz="100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if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you</a:t>
            </a:r>
            <a:r>
              <a:rPr dirty="0" sz="1000" spc="-4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are</a:t>
            </a:r>
            <a:r>
              <a:rPr dirty="0" sz="1000" spc="-4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disabled.</a:t>
            </a:r>
            <a:endParaRPr sz="1000">
              <a:latin typeface="Calibri"/>
              <a:cs typeface="Calibri"/>
            </a:endParaRPr>
          </a:p>
          <a:p>
            <a:pPr marL="12700" marR="5080">
              <a:lnSpc>
                <a:spcPts val="1190"/>
              </a:lnSpc>
              <a:spcBef>
                <a:spcPts val="40"/>
              </a:spcBef>
            </a:pP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**If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you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 remarry</a:t>
            </a:r>
            <a:r>
              <a:rPr dirty="0" sz="1000" spc="-4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at or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 after</a:t>
            </a:r>
            <a:r>
              <a:rPr dirty="0" sz="10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age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60</a:t>
            </a:r>
            <a:r>
              <a:rPr dirty="0" sz="100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(50</a:t>
            </a:r>
            <a:r>
              <a:rPr dirty="0" sz="100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if</a:t>
            </a:r>
            <a:r>
              <a:rPr dirty="0" sz="100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you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are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disabled),</a:t>
            </a:r>
            <a:r>
              <a:rPr dirty="0" sz="100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you</a:t>
            </a:r>
            <a:r>
              <a:rPr dirty="0" sz="10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may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receive</a:t>
            </a:r>
            <a:r>
              <a:rPr dirty="0" sz="1000" spc="-4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greater</a:t>
            </a:r>
            <a:r>
              <a:rPr dirty="0" sz="100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of</a:t>
            </a:r>
            <a:r>
              <a:rPr dirty="0" sz="100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(1)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spousal/survivor</a:t>
            </a:r>
            <a:r>
              <a:rPr dirty="0" sz="1000" spc="-4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benefit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of</a:t>
            </a:r>
            <a:r>
              <a:rPr dirty="0" sz="10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current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spouse,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(2)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your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retirement</a:t>
            </a:r>
            <a:r>
              <a:rPr dirty="0" sz="1000" spc="-4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benefit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or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(3)</a:t>
            </a:r>
            <a:r>
              <a:rPr dirty="0" sz="1000" spc="2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survivor</a:t>
            </a:r>
            <a:r>
              <a:rPr dirty="0" sz="1000" spc="-4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benefit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of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 former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spouse.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310383" y="6325179"/>
            <a:ext cx="1967864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 spc="-10">
                <a:solidFill>
                  <a:srgbClr val="413F42"/>
                </a:solidFill>
                <a:latin typeface="Calibri"/>
                <a:cs typeface="Calibri"/>
              </a:rPr>
              <a:t>Source:</a:t>
            </a:r>
            <a:r>
              <a:rPr dirty="0" sz="1000" spc="-40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13F42"/>
                </a:solidFill>
                <a:latin typeface="Calibri"/>
                <a:cs typeface="Calibri"/>
              </a:rPr>
              <a:t>Social</a:t>
            </a:r>
            <a:r>
              <a:rPr dirty="0" sz="1000" spc="-30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13F42"/>
                </a:solidFill>
                <a:latin typeface="Calibri"/>
                <a:cs typeface="Calibri"/>
              </a:rPr>
              <a:t>Security</a:t>
            </a:r>
            <a:r>
              <a:rPr dirty="0" sz="1000" spc="-30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13F42"/>
                </a:solidFill>
                <a:latin typeface="Calibri"/>
                <a:cs typeface="Calibri"/>
              </a:rPr>
              <a:t>Administration.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9490857" y="6492060"/>
            <a:ext cx="132715" cy="130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80"/>
              </a:lnSpc>
            </a:pPr>
            <a:r>
              <a:rPr dirty="0" sz="800" spc="-25">
                <a:solidFill>
                  <a:srgbClr val="464B54"/>
                </a:solidFill>
                <a:latin typeface="Calibri"/>
                <a:cs typeface="Calibri"/>
              </a:rPr>
              <a:t>29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10383" y="6293556"/>
            <a:ext cx="211201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Source: 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ssa.gov,</a:t>
            </a:r>
            <a:r>
              <a:rPr dirty="0" sz="100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Sample Statement,</a:t>
            </a:r>
            <a:r>
              <a:rPr dirty="0" sz="1000" spc="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2023.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337565" y="1628394"/>
            <a:ext cx="3147060" cy="4063365"/>
            <a:chOff x="337565" y="1628394"/>
            <a:chExt cx="3147060" cy="406336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5947" y="1762240"/>
              <a:ext cx="3130295" cy="3920755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341375" y="1632204"/>
              <a:ext cx="3139440" cy="4055745"/>
            </a:xfrm>
            <a:custGeom>
              <a:avLst/>
              <a:gdLst/>
              <a:ahLst/>
              <a:cxnLst/>
              <a:rect l="l" t="t" r="r" b="b"/>
              <a:pathLst>
                <a:path w="3139440" h="4055745">
                  <a:moveTo>
                    <a:pt x="0" y="0"/>
                  </a:moveTo>
                  <a:lnTo>
                    <a:pt x="3139440" y="0"/>
                  </a:lnTo>
                  <a:lnTo>
                    <a:pt x="3139440" y="4055363"/>
                  </a:lnTo>
                  <a:lnTo>
                    <a:pt x="0" y="4055363"/>
                  </a:lnTo>
                  <a:lnTo>
                    <a:pt x="0" y="0"/>
                  </a:lnTo>
                  <a:close/>
                </a:path>
              </a:pathLst>
            </a:custGeom>
            <a:ln w="7620">
              <a:solidFill>
                <a:srgbClr val="464B5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 descr=""/>
          <p:cNvGrpSpPr/>
          <p:nvPr/>
        </p:nvGrpSpPr>
        <p:grpSpPr>
          <a:xfrm>
            <a:off x="3611117" y="1967483"/>
            <a:ext cx="5880735" cy="4417695"/>
            <a:chOff x="3611117" y="1967483"/>
            <a:chExt cx="5880735" cy="4417695"/>
          </a:xfrm>
        </p:grpSpPr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19500" y="2287524"/>
              <a:ext cx="3174491" cy="4088891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3614927" y="2284475"/>
              <a:ext cx="3182620" cy="4097020"/>
            </a:xfrm>
            <a:custGeom>
              <a:avLst/>
              <a:gdLst/>
              <a:ahLst/>
              <a:cxnLst/>
              <a:rect l="l" t="t" r="r" b="b"/>
              <a:pathLst>
                <a:path w="3182620" h="4097020">
                  <a:moveTo>
                    <a:pt x="0" y="0"/>
                  </a:moveTo>
                  <a:lnTo>
                    <a:pt x="3182111" y="0"/>
                  </a:lnTo>
                  <a:lnTo>
                    <a:pt x="3182111" y="4096511"/>
                  </a:lnTo>
                  <a:lnTo>
                    <a:pt x="0" y="4096511"/>
                  </a:lnTo>
                  <a:lnTo>
                    <a:pt x="0" y="0"/>
                  </a:lnTo>
                  <a:close/>
                </a:path>
              </a:pathLst>
            </a:custGeom>
            <a:ln w="7620">
              <a:solidFill>
                <a:srgbClr val="464B5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6743700" y="3521964"/>
              <a:ext cx="388620" cy="356870"/>
            </a:xfrm>
            <a:custGeom>
              <a:avLst/>
              <a:gdLst/>
              <a:ahLst/>
              <a:cxnLst/>
              <a:rect l="l" t="t" r="r" b="b"/>
              <a:pathLst>
                <a:path w="388620" h="356870">
                  <a:moveTo>
                    <a:pt x="388619" y="356616"/>
                  </a:moveTo>
                  <a:lnTo>
                    <a:pt x="0" y="0"/>
                  </a:lnTo>
                  <a:lnTo>
                    <a:pt x="388619" y="0"/>
                  </a:lnTo>
                  <a:lnTo>
                    <a:pt x="388619" y="356616"/>
                  </a:lnTo>
                  <a:close/>
                </a:path>
              </a:pathLst>
            </a:custGeom>
            <a:solidFill>
              <a:srgbClr val="4B95A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32320" y="1967483"/>
              <a:ext cx="2359151" cy="1911096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/>
          <p:nvPr/>
        </p:nvSpPr>
        <p:spPr>
          <a:xfrm>
            <a:off x="7253764" y="2395214"/>
            <a:ext cx="2118360" cy="10325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2065" marR="5080" indent="1270">
              <a:lnSpc>
                <a:spcPct val="100000"/>
              </a:lnSpc>
              <a:spcBef>
                <a:spcPts val="105"/>
              </a:spcBef>
            </a:pPr>
            <a:r>
              <a:rPr dirty="0" sz="1650" spc="-35" b="1">
                <a:solidFill>
                  <a:srgbClr val="FFFFFF"/>
                </a:solidFill>
                <a:latin typeface="Calibri"/>
                <a:cs typeface="Calibri"/>
              </a:rPr>
              <a:t>“Social</a:t>
            </a:r>
            <a:r>
              <a:rPr dirty="0" sz="165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50" spc="-35" b="1">
                <a:solidFill>
                  <a:srgbClr val="FFFFFF"/>
                </a:solidFill>
                <a:latin typeface="Calibri"/>
                <a:cs typeface="Calibri"/>
              </a:rPr>
              <a:t>Security</a:t>
            </a:r>
            <a:r>
              <a:rPr dirty="0" sz="1650" spc="-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50" spc="-10" b="1">
                <a:solidFill>
                  <a:srgbClr val="FFFFFF"/>
                </a:solidFill>
                <a:latin typeface="Calibri"/>
                <a:cs typeface="Calibri"/>
              </a:rPr>
              <a:t>benefits </a:t>
            </a:r>
            <a:r>
              <a:rPr dirty="0" sz="1650" spc="-35" b="1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dirty="0" sz="1650" spc="-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50" spc="-20" b="1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dirty="0" sz="1650" spc="-45" b="1">
                <a:solidFill>
                  <a:srgbClr val="FFFFFF"/>
                </a:solidFill>
                <a:latin typeface="Calibri"/>
                <a:cs typeface="Calibri"/>
              </a:rPr>
              <a:t> intended</a:t>
            </a:r>
            <a:r>
              <a:rPr dirty="0" sz="1650" spc="-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50" spc="-20" b="1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650" spc="-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50" spc="-25" b="1">
                <a:solidFill>
                  <a:srgbClr val="FFFFFF"/>
                </a:solidFill>
                <a:latin typeface="Calibri"/>
                <a:cs typeface="Calibri"/>
              </a:rPr>
              <a:t>be </a:t>
            </a:r>
            <a:r>
              <a:rPr dirty="0" sz="1650" spc="-55" b="1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dirty="0" sz="165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50" spc="-50" b="1">
                <a:solidFill>
                  <a:srgbClr val="FFFFFF"/>
                </a:solidFill>
                <a:latin typeface="Calibri"/>
                <a:cs typeface="Calibri"/>
              </a:rPr>
              <a:t>only</a:t>
            </a:r>
            <a:r>
              <a:rPr dirty="0" sz="165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50" spc="-30" b="1">
                <a:solidFill>
                  <a:srgbClr val="FFFFFF"/>
                </a:solidFill>
                <a:latin typeface="Calibri"/>
                <a:cs typeface="Calibri"/>
              </a:rPr>
              <a:t>source</a:t>
            </a:r>
            <a:r>
              <a:rPr dirty="0" sz="1650" spc="-25" b="1">
                <a:solidFill>
                  <a:srgbClr val="FFFFFF"/>
                </a:solidFill>
                <a:latin typeface="Calibri"/>
                <a:cs typeface="Calibri"/>
              </a:rPr>
              <a:t> of </a:t>
            </a:r>
            <a:r>
              <a:rPr dirty="0" sz="1650" spc="-35" b="1">
                <a:solidFill>
                  <a:srgbClr val="FFFFFF"/>
                </a:solidFill>
                <a:latin typeface="Calibri"/>
                <a:cs typeface="Calibri"/>
              </a:rPr>
              <a:t>income</a:t>
            </a:r>
            <a:r>
              <a:rPr dirty="0" sz="165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50" spc="-45" b="1">
                <a:solidFill>
                  <a:srgbClr val="FFFFFF"/>
                </a:solidFill>
                <a:latin typeface="Calibri"/>
                <a:cs typeface="Calibri"/>
              </a:rPr>
              <a:t>when</a:t>
            </a:r>
            <a:r>
              <a:rPr dirty="0" sz="1650" spc="-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50" spc="-60" b="1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dirty="0" sz="165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50" spc="-50" b="1">
                <a:solidFill>
                  <a:srgbClr val="FFFFFF"/>
                </a:solidFill>
                <a:latin typeface="Calibri"/>
                <a:cs typeface="Calibri"/>
              </a:rPr>
              <a:t>retire.”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9490857" y="6492060"/>
            <a:ext cx="78740" cy="130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80"/>
              </a:lnSpc>
            </a:pPr>
            <a:r>
              <a:rPr dirty="0" sz="800" spc="-50">
                <a:solidFill>
                  <a:srgbClr val="464B54"/>
                </a:solidFill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ts val="2745"/>
              </a:lnSpc>
              <a:spcBef>
                <a:spcPts val="114"/>
              </a:spcBef>
            </a:pPr>
            <a:r>
              <a:rPr dirty="0"/>
              <a:t>Case</a:t>
            </a:r>
            <a:r>
              <a:rPr dirty="0" spc="-70"/>
              <a:t> </a:t>
            </a:r>
            <a:r>
              <a:rPr dirty="0"/>
              <a:t>Study:</a:t>
            </a:r>
            <a:r>
              <a:rPr dirty="0" spc="-60"/>
              <a:t> </a:t>
            </a:r>
            <a:r>
              <a:rPr dirty="0" spc="-10"/>
              <a:t>Divorce</a:t>
            </a:r>
            <a:r>
              <a:rPr dirty="0" spc="-85"/>
              <a:t> </a:t>
            </a:r>
            <a:r>
              <a:rPr dirty="0"/>
              <a:t>and</a:t>
            </a:r>
            <a:r>
              <a:rPr dirty="0" spc="-75"/>
              <a:t> </a:t>
            </a:r>
            <a:r>
              <a:rPr dirty="0" spc="-10"/>
              <a:t>Remarriage</a:t>
            </a:r>
          </a:p>
          <a:p>
            <a:pPr marL="12700">
              <a:lnSpc>
                <a:spcPts val="1725"/>
              </a:lnSpc>
            </a:pP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If both</a:t>
            </a:r>
            <a:r>
              <a:rPr dirty="0" sz="1450" spc="-1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marriages</a:t>
            </a:r>
            <a:r>
              <a:rPr dirty="0" sz="1450" spc="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ended after</a:t>
            </a:r>
            <a:r>
              <a:rPr dirty="0" sz="1450" spc="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10+ years,</a:t>
            </a:r>
            <a:r>
              <a:rPr dirty="0" sz="1450" spc="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you</a:t>
            </a:r>
            <a:r>
              <a:rPr dirty="0" sz="1450" spc="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receive</a:t>
            </a:r>
            <a:r>
              <a:rPr dirty="0" sz="1450" spc="-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highest</a:t>
            </a:r>
            <a:r>
              <a:rPr dirty="0" sz="1450" spc="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available</a:t>
            </a:r>
            <a:r>
              <a:rPr dirty="0" sz="1450" spc="-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spc="-10" i="1">
                <a:solidFill>
                  <a:srgbClr val="464B54"/>
                </a:solidFill>
                <a:latin typeface="Calibri"/>
                <a:cs typeface="Calibri"/>
              </a:rPr>
              <a:t>benefit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595639" y="3335458"/>
            <a:ext cx="3319145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-25" b="1">
                <a:solidFill>
                  <a:srgbClr val="42859E"/>
                </a:solidFill>
                <a:latin typeface="Calibri"/>
                <a:cs typeface="Calibri"/>
              </a:rPr>
              <a:t>Jane</a:t>
            </a:r>
            <a:r>
              <a:rPr dirty="0" sz="1950" spc="-75" b="1">
                <a:solidFill>
                  <a:srgbClr val="42859E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464B54"/>
                </a:solidFill>
                <a:latin typeface="Calibri"/>
                <a:cs typeface="Calibri"/>
              </a:rPr>
              <a:t>is</a:t>
            </a:r>
            <a:r>
              <a:rPr dirty="0" sz="195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464B54"/>
                </a:solidFill>
                <a:latin typeface="Calibri"/>
                <a:cs typeface="Calibri"/>
              </a:rPr>
              <a:t>single,</a:t>
            </a:r>
            <a:r>
              <a:rPr dirty="0" sz="1950" spc="-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464B54"/>
                </a:solidFill>
                <a:latin typeface="Calibri"/>
                <a:cs typeface="Calibri"/>
              </a:rPr>
              <a:t>receives</a:t>
            </a:r>
            <a:r>
              <a:rPr dirty="0" sz="195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464B54"/>
                </a:solidFill>
                <a:latin typeface="Calibri"/>
                <a:cs typeface="Calibri"/>
              </a:rPr>
              <a:t>greater</a:t>
            </a:r>
            <a:r>
              <a:rPr dirty="0" sz="195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950" spc="-35">
                <a:solidFill>
                  <a:srgbClr val="464B54"/>
                </a:solidFill>
                <a:latin typeface="Calibri"/>
                <a:cs typeface="Calibri"/>
              </a:rPr>
              <a:t>of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645858" y="3638681"/>
            <a:ext cx="3089275" cy="1307465"/>
          </a:xfrm>
          <a:prstGeom prst="rect">
            <a:avLst/>
          </a:prstGeom>
        </p:spPr>
        <p:txBody>
          <a:bodyPr wrap="square" lIns="0" tIns="141605" rIns="0" bIns="0" rtlCol="0" vert="horz">
            <a:spAutoFit/>
          </a:bodyPr>
          <a:lstStyle/>
          <a:p>
            <a:pPr marL="294005" indent="-281305">
              <a:lnSpc>
                <a:spcPct val="100000"/>
              </a:lnSpc>
              <a:spcBef>
                <a:spcPts val="1115"/>
              </a:spcBef>
              <a:buClr>
                <a:srgbClr val="464B54"/>
              </a:buClr>
              <a:buFont typeface="Wingdings"/>
              <a:buChar char=""/>
              <a:tabLst>
                <a:tab pos="294005" algn="l"/>
              </a:tabLst>
            </a:pPr>
            <a:r>
              <a:rPr dirty="0" sz="1950" b="1">
                <a:solidFill>
                  <a:srgbClr val="42859C"/>
                </a:solidFill>
                <a:latin typeface="Calibri"/>
                <a:cs typeface="Calibri"/>
              </a:rPr>
              <a:t>Her</a:t>
            </a:r>
            <a:r>
              <a:rPr dirty="0" sz="1950" spc="-45" b="1">
                <a:solidFill>
                  <a:srgbClr val="42859C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464B54"/>
                </a:solidFill>
                <a:latin typeface="Calibri"/>
                <a:cs typeface="Calibri"/>
              </a:rPr>
              <a:t>retirement</a:t>
            </a:r>
            <a:r>
              <a:rPr dirty="0" sz="1950" spc="-5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464B54"/>
                </a:solidFill>
                <a:latin typeface="Calibri"/>
                <a:cs typeface="Calibri"/>
              </a:rPr>
              <a:t>benefit</a:t>
            </a:r>
            <a:endParaRPr sz="1950">
              <a:latin typeface="Calibri"/>
              <a:cs typeface="Calibri"/>
            </a:endParaRPr>
          </a:p>
          <a:p>
            <a:pPr marL="294005" indent="-281305">
              <a:lnSpc>
                <a:spcPct val="100000"/>
              </a:lnSpc>
              <a:spcBef>
                <a:spcPts val="1019"/>
              </a:spcBef>
              <a:buFont typeface="Wingdings"/>
              <a:buChar char=""/>
              <a:tabLst>
                <a:tab pos="294005" algn="l"/>
              </a:tabLst>
            </a:pPr>
            <a:r>
              <a:rPr dirty="0" sz="1950">
                <a:solidFill>
                  <a:srgbClr val="464B54"/>
                </a:solidFill>
                <a:latin typeface="Calibri"/>
                <a:cs typeface="Calibri"/>
              </a:rPr>
              <a:t>Survivor</a:t>
            </a:r>
            <a:r>
              <a:rPr dirty="0" sz="1950" spc="-4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464B54"/>
                </a:solidFill>
                <a:latin typeface="Calibri"/>
                <a:cs typeface="Calibri"/>
              </a:rPr>
              <a:t>from</a:t>
            </a:r>
            <a:r>
              <a:rPr dirty="0" sz="195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950" spc="-25" b="1">
                <a:solidFill>
                  <a:srgbClr val="48795D"/>
                </a:solidFill>
                <a:latin typeface="Calibri"/>
                <a:cs typeface="Calibri"/>
              </a:rPr>
              <a:t>Tom</a:t>
            </a:r>
            <a:endParaRPr sz="1950">
              <a:latin typeface="Calibri"/>
              <a:cs typeface="Calibri"/>
            </a:endParaRPr>
          </a:p>
          <a:p>
            <a:pPr marL="294005" indent="-281305">
              <a:lnSpc>
                <a:spcPct val="100000"/>
              </a:lnSpc>
              <a:spcBef>
                <a:spcPts val="1030"/>
              </a:spcBef>
              <a:buFont typeface="Wingdings"/>
              <a:buChar char=""/>
              <a:tabLst>
                <a:tab pos="294005" algn="l"/>
              </a:tabLst>
            </a:pPr>
            <a:r>
              <a:rPr dirty="0" sz="1950" spc="-10">
                <a:solidFill>
                  <a:srgbClr val="464B54"/>
                </a:solidFill>
                <a:latin typeface="Calibri"/>
                <a:cs typeface="Calibri"/>
              </a:rPr>
              <a:t>Spousal/survivor</a:t>
            </a:r>
            <a:r>
              <a:rPr dirty="0" sz="1950">
                <a:solidFill>
                  <a:srgbClr val="464B54"/>
                </a:solidFill>
                <a:latin typeface="Calibri"/>
                <a:cs typeface="Calibri"/>
              </a:rPr>
              <a:t> from</a:t>
            </a:r>
            <a:r>
              <a:rPr dirty="0" sz="1950" spc="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950" spc="-20" b="1">
                <a:solidFill>
                  <a:srgbClr val="774464"/>
                </a:solidFill>
                <a:latin typeface="Calibri"/>
                <a:cs typeface="Calibri"/>
              </a:rPr>
              <a:t>Theo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5151120" y="2615183"/>
            <a:ext cx="90170" cy="3083560"/>
          </a:xfrm>
          <a:custGeom>
            <a:avLst/>
            <a:gdLst/>
            <a:ahLst/>
            <a:cxnLst/>
            <a:rect l="l" t="t" r="r" b="b"/>
            <a:pathLst>
              <a:path w="90170" h="3083560">
                <a:moveTo>
                  <a:pt x="0" y="0"/>
                </a:moveTo>
                <a:lnTo>
                  <a:pt x="0" y="1400556"/>
                </a:lnTo>
                <a:lnTo>
                  <a:pt x="89916" y="1520951"/>
                </a:lnTo>
                <a:lnTo>
                  <a:pt x="0" y="1658112"/>
                </a:lnTo>
                <a:lnTo>
                  <a:pt x="0" y="3083051"/>
                </a:lnTo>
              </a:path>
            </a:pathLst>
          </a:custGeom>
          <a:ln w="10668">
            <a:solidFill>
              <a:srgbClr val="83AA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308873" y="2558006"/>
            <a:ext cx="1659889" cy="1350010"/>
          </a:xfrm>
          <a:prstGeom prst="rect">
            <a:avLst/>
          </a:prstGeom>
        </p:spPr>
        <p:txBody>
          <a:bodyPr wrap="square" lIns="0" tIns="121285" rIns="0" bIns="0" rtlCol="0" vert="horz">
            <a:spAutoFit/>
          </a:bodyPr>
          <a:lstStyle/>
          <a:p>
            <a:pPr marL="248285" indent="-235585">
              <a:lnSpc>
                <a:spcPct val="100000"/>
              </a:lnSpc>
              <a:spcBef>
                <a:spcPts val="955"/>
              </a:spcBef>
              <a:buFont typeface="Wingdings"/>
              <a:buChar char=""/>
              <a:tabLst>
                <a:tab pos="248285" algn="l"/>
              </a:tabLst>
            </a:pP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Married</a:t>
            </a:r>
            <a:r>
              <a:rPr dirty="0" sz="1450" spc="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spc="-50" b="1">
                <a:solidFill>
                  <a:srgbClr val="48795D"/>
                </a:solidFill>
                <a:latin typeface="Calibri"/>
                <a:cs typeface="Calibri"/>
              </a:rPr>
              <a:t>Tom</a:t>
            </a:r>
            <a:r>
              <a:rPr dirty="0" sz="1450" spc="-40" b="1">
                <a:solidFill>
                  <a:srgbClr val="48795D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at</a:t>
            </a:r>
            <a:r>
              <a:rPr dirty="0" sz="1450" spc="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spc="-25">
                <a:solidFill>
                  <a:srgbClr val="464B54"/>
                </a:solidFill>
                <a:latin typeface="Calibri"/>
                <a:cs typeface="Calibri"/>
              </a:rPr>
              <a:t>25</a:t>
            </a:r>
            <a:endParaRPr sz="1450">
              <a:latin typeface="Calibri"/>
              <a:cs typeface="Calibri"/>
            </a:endParaRPr>
          </a:p>
          <a:p>
            <a:pPr marL="248285" indent="-235585">
              <a:lnSpc>
                <a:spcPct val="100000"/>
              </a:lnSpc>
              <a:spcBef>
                <a:spcPts val="865"/>
              </a:spcBef>
              <a:buFont typeface="Wingdings"/>
              <a:buChar char=""/>
              <a:tabLst>
                <a:tab pos="248285" algn="l"/>
              </a:tabLst>
            </a:pP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Married</a:t>
            </a:r>
            <a:r>
              <a:rPr dirty="0" sz="1450" spc="4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15</a:t>
            </a:r>
            <a:r>
              <a:rPr dirty="0" sz="1450" spc="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spc="-20">
                <a:solidFill>
                  <a:srgbClr val="464B54"/>
                </a:solidFill>
                <a:latin typeface="Calibri"/>
                <a:cs typeface="Calibri"/>
              </a:rPr>
              <a:t>years</a:t>
            </a:r>
            <a:endParaRPr sz="1450">
              <a:latin typeface="Calibri"/>
              <a:cs typeface="Calibri"/>
            </a:endParaRPr>
          </a:p>
          <a:p>
            <a:pPr marL="248285" indent="-235585">
              <a:lnSpc>
                <a:spcPct val="100000"/>
              </a:lnSpc>
              <a:spcBef>
                <a:spcPts val="865"/>
              </a:spcBef>
              <a:buFont typeface="Wingdings"/>
              <a:buChar char=""/>
              <a:tabLst>
                <a:tab pos="248285" algn="l"/>
              </a:tabLst>
            </a:pPr>
            <a:r>
              <a:rPr dirty="0" sz="1450" spc="-10">
                <a:solidFill>
                  <a:srgbClr val="464B54"/>
                </a:solidFill>
                <a:latin typeface="Calibri"/>
                <a:cs typeface="Calibri"/>
              </a:rPr>
              <a:t>Divorced</a:t>
            </a:r>
            <a:endParaRPr sz="1450">
              <a:latin typeface="Calibri"/>
              <a:cs typeface="Calibri"/>
            </a:endParaRPr>
          </a:p>
          <a:p>
            <a:pPr marL="248285" indent="-235585">
              <a:lnSpc>
                <a:spcPct val="100000"/>
              </a:lnSpc>
              <a:spcBef>
                <a:spcPts val="875"/>
              </a:spcBef>
              <a:buFont typeface="Wingdings"/>
              <a:buChar char=""/>
              <a:tabLst>
                <a:tab pos="248285" algn="l"/>
              </a:tabLst>
            </a:pPr>
            <a:r>
              <a:rPr dirty="0" sz="1450" spc="-50" b="1">
                <a:solidFill>
                  <a:srgbClr val="48795D"/>
                </a:solidFill>
                <a:latin typeface="Calibri"/>
                <a:cs typeface="Calibri"/>
              </a:rPr>
              <a:t>Tom</a:t>
            </a:r>
            <a:r>
              <a:rPr dirty="0" sz="1450" spc="-40" b="1">
                <a:solidFill>
                  <a:srgbClr val="48795D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is</a:t>
            </a:r>
            <a:r>
              <a:rPr dirty="0" sz="1450" spc="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spc="-10">
                <a:solidFill>
                  <a:srgbClr val="464B54"/>
                </a:solidFill>
                <a:latin typeface="Calibri"/>
                <a:cs typeface="Calibri"/>
              </a:rPr>
              <a:t>deceased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000274" y="2637567"/>
            <a:ext cx="403225" cy="2781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50" spc="-20" b="1">
                <a:solidFill>
                  <a:srgbClr val="42859C"/>
                </a:solidFill>
                <a:latin typeface="Calibri"/>
                <a:cs typeface="Calibri"/>
              </a:rPr>
              <a:t>Jane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102156" y="2637567"/>
            <a:ext cx="383540" cy="2781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50" spc="-65" b="1">
                <a:solidFill>
                  <a:srgbClr val="48795D"/>
                </a:solidFill>
                <a:latin typeface="Calibri"/>
                <a:cs typeface="Calibri"/>
              </a:rPr>
              <a:t>Tom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13394" y="4293857"/>
            <a:ext cx="2219325" cy="1350010"/>
          </a:xfrm>
          <a:prstGeom prst="rect">
            <a:avLst/>
          </a:prstGeom>
        </p:spPr>
        <p:txBody>
          <a:bodyPr wrap="square" lIns="0" tIns="121285" rIns="0" bIns="0" rtlCol="0" vert="horz">
            <a:spAutoFit/>
          </a:bodyPr>
          <a:lstStyle/>
          <a:p>
            <a:pPr marL="248285" indent="-235585">
              <a:lnSpc>
                <a:spcPct val="100000"/>
              </a:lnSpc>
              <a:spcBef>
                <a:spcPts val="955"/>
              </a:spcBef>
              <a:buFont typeface="Wingdings"/>
              <a:buChar char=""/>
              <a:tabLst>
                <a:tab pos="248285" algn="l"/>
              </a:tabLst>
            </a:pP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Married</a:t>
            </a:r>
            <a:r>
              <a:rPr dirty="0" sz="1450" spc="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b="1">
                <a:solidFill>
                  <a:srgbClr val="774464"/>
                </a:solidFill>
                <a:latin typeface="Calibri"/>
                <a:cs typeface="Calibri"/>
              </a:rPr>
              <a:t>Theo</a:t>
            </a:r>
            <a:r>
              <a:rPr dirty="0" sz="1450" spc="-25" b="1">
                <a:solidFill>
                  <a:srgbClr val="77446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at</a:t>
            </a:r>
            <a:r>
              <a:rPr dirty="0" sz="1450" spc="-25">
                <a:solidFill>
                  <a:srgbClr val="464B54"/>
                </a:solidFill>
                <a:latin typeface="Calibri"/>
                <a:cs typeface="Calibri"/>
              </a:rPr>
              <a:t> 45</a:t>
            </a:r>
            <a:endParaRPr sz="1450">
              <a:latin typeface="Calibri"/>
              <a:cs typeface="Calibri"/>
            </a:endParaRPr>
          </a:p>
          <a:p>
            <a:pPr marL="248285" indent="-235585">
              <a:lnSpc>
                <a:spcPct val="100000"/>
              </a:lnSpc>
              <a:spcBef>
                <a:spcPts val="865"/>
              </a:spcBef>
              <a:buFont typeface="Wingdings"/>
              <a:buChar char=""/>
              <a:tabLst>
                <a:tab pos="248285" algn="l"/>
              </a:tabLst>
            </a:pP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Married</a:t>
            </a:r>
            <a:r>
              <a:rPr dirty="0" sz="1450" spc="4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10</a:t>
            </a:r>
            <a:r>
              <a:rPr dirty="0" sz="1450" spc="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spc="-20">
                <a:solidFill>
                  <a:srgbClr val="464B54"/>
                </a:solidFill>
                <a:latin typeface="Calibri"/>
                <a:cs typeface="Calibri"/>
              </a:rPr>
              <a:t>years</a:t>
            </a:r>
            <a:endParaRPr sz="1450">
              <a:latin typeface="Calibri"/>
              <a:cs typeface="Calibri"/>
            </a:endParaRPr>
          </a:p>
          <a:p>
            <a:pPr marL="248285" indent="-235585">
              <a:lnSpc>
                <a:spcPct val="100000"/>
              </a:lnSpc>
              <a:spcBef>
                <a:spcPts val="865"/>
              </a:spcBef>
              <a:buFont typeface="Wingdings"/>
              <a:buChar char=""/>
              <a:tabLst>
                <a:tab pos="248285" algn="l"/>
              </a:tabLst>
            </a:pPr>
            <a:r>
              <a:rPr dirty="0" sz="1450" spc="-10">
                <a:solidFill>
                  <a:srgbClr val="464B54"/>
                </a:solidFill>
                <a:latin typeface="Calibri"/>
                <a:cs typeface="Calibri"/>
              </a:rPr>
              <a:t>Divorced</a:t>
            </a:r>
            <a:endParaRPr sz="1450">
              <a:latin typeface="Calibri"/>
              <a:cs typeface="Calibri"/>
            </a:endParaRPr>
          </a:p>
          <a:p>
            <a:pPr marL="248285" indent="-235585">
              <a:lnSpc>
                <a:spcPct val="100000"/>
              </a:lnSpc>
              <a:spcBef>
                <a:spcPts val="875"/>
              </a:spcBef>
              <a:buFont typeface="Wingdings"/>
              <a:buChar char=""/>
              <a:tabLst>
                <a:tab pos="248285" algn="l"/>
              </a:tabLst>
            </a:pPr>
            <a:r>
              <a:rPr dirty="0" sz="1450" b="1">
                <a:solidFill>
                  <a:srgbClr val="774464"/>
                </a:solidFill>
                <a:latin typeface="Calibri"/>
                <a:cs typeface="Calibri"/>
              </a:rPr>
              <a:t>Theo</a:t>
            </a:r>
            <a:r>
              <a:rPr dirty="0" sz="1450" spc="-45" b="1">
                <a:solidFill>
                  <a:srgbClr val="77446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is</a:t>
            </a:r>
            <a:r>
              <a:rPr dirty="0" sz="145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alive</a:t>
            </a:r>
            <a:r>
              <a:rPr dirty="0" sz="1450" spc="-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and</a:t>
            </a:r>
            <a:r>
              <a:rPr dirty="0" sz="1450" spc="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is</a:t>
            </a:r>
            <a:r>
              <a:rPr dirty="0" sz="145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age</a:t>
            </a:r>
            <a:r>
              <a:rPr dirty="0" sz="1450" spc="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spc="-25">
                <a:solidFill>
                  <a:srgbClr val="464B54"/>
                </a:solidFill>
                <a:latin typeface="Calibri"/>
                <a:cs typeface="Calibri"/>
              </a:rPr>
              <a:t>62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347472" y="4135373"/>
            <a:ext cx="4605655" cy="0"/>
          </a:xfrm>
          <a:custGeom>
            <a:avLst/>
            <a:gdLst/>
            <a:ahLst/>
            <a:cxnLst/>
            <a:rect l="l" t="t" r="r" b="b"/>
            <a:pathLst>
              <a:path w="4605655" h="0">
                <a:moveTo>
                  <a:pt x="0" y="0"/>
                </a:moveTo>
                <a:lnTo>
                  <a:pt x="4605527" y="0"/>
                </a:lnTo>
              </a:path>
            </a:pathLst>
          </a:custGeom>
          <a:ln w="4572">
            <a:solidFill>
              <a:srgbClr val="83AABC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3000274" y="4362684"/>
            <a:ext cx="403225" cy="2781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50" spc="-20" b="1">
                <a:solidFill>
                  <a:srgbClr val="42859C"/>
                </a:solidFill>
                <a:latin typeface="Calibri"/>
                <a:cs typeface="Calibri"/>
              </a:rPr>
              <a:t>Jane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070116" y="4362684"/>
            <a:ext cx="448945" cy="2781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50" spc="-20" b="1">
                <a:solidFill>
                  <a:srgbClr val="774464"/>
                </a:solidFill>
                <a:latin typeface="Calibri"/>
                <a:cs typeface="Calibri"/>
              </a:rPr>
              <a:t>Theo</a:t>
            </a:r>
            <a:endParaRPr sz="1650">
              <a:latin typeface="Calibri"/>
              <a:cs typeface="Calibri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3044190" y="3018281"/>
            <a:ext cx="249554" cy="707390"/>
            <a:chOff x="3044190" y="3018281"/>
            <a:chExt cx="249554" cy="707390"/>
          </a:xfrm>
        </p:grpSpPr>
        <p:sp>
          <p:nvSpPr>
            <p:cNvPr id="14" name="object 14" descr=""/>
            <p:cNvSpPr/>
            <p:nvPr/>
          </p:nvSpPr>
          <p:spPr>
            <a:xfrm>
              <a:off x="3049524" y="3237928"/>
              <a:ext cx="239395" cy="482600"/>
            </a:xfrm>
            <a:custGeom>
              <a:avLst/>
              <a:gdLst/>
              <a:ahLst/>
              <a:cxnLst/>
              <a:rect l="l" t="t" r="r" b="b"/>
              <a:pathLst>
                <a:path w="239395" h="482600">
                  <a:moveTo>
                    <a:pt x="137160" y="482155"/>
                  </a:moveTo>
                  <a:lnTo>
                    <a:pt x="103632" y="482155"/>
                  </a:lnTo>
                  <a:lnTo>
                    <a:pt x="89987" y="480179"/>
                  </a:lnTo>
                  <a:lnTo>
                    <a:pt x="79057" y="474345"/>
                  </a:lnTo>
                  <a:lnTo>
                    <a:pt x="71270" y="464796"/>
                  </a:lnTo>
                  <a:lnTo>
                    <a:pt x="67056" y="451675"/>
                  </a:lnTo>
                  <a:lnTo>
                    <a:pt x="62548" y="424862"/>
                  </a:lnTo>
                  <a:lnTo>
                    <a:pt x="53340" y="370665"/>
                  </a:lnTo>
                  <a:lnTo>
                    <a:pt x="48768" y="343471"/>
                  </a:lnTo>
                  <a:lnTo>
                    <a:pt x="47577" y="334065"/>
                  </a:lnTo>
                  <a:lnTo>
                    <a:pt x="46101" y="324231"/>
                  </a:lnTo>
                  <a:lnTo>
                    <a:pt x="31932" y="286059"/>
                  </a:lnTo>
                  <a:lnTo>
                    <a:pt x="27432" y="280987"/>
                  </a:lnTo>
                  <a:lnTo>
                    <a:pt x="18930" y="268104"/>
                  </a:lnTo>
                  <a:lnTo>
                    <a:pt x="4572" y="224599"/>
                  </a:lnTo>
                  <a:lnTo>
                    <a:pt x="1714" y="181165"/>
                  </a:lnTo>
                  <a:lnTo>
                    <a:pt x="928" y="159448"/>
                  </a:lnTo>
                  <a:lnTo>
                    <a:pt x="0" y="137731"/>
                  </a:lnTo>
                  <a:lnTo>
                    <a:pt x="1524" y="137731"/>
                  </a:lnTo>
                  <a:lnTo>
                    <a:pt x="1524" y="72199"/>
                  </a:lnTo>
                  <a:lnTo>
                    <a:pt x="3810" y="53935"/>
                  </a:lnTo>
                  <a:lnTo>
                    <a:pt x="38100" y="14287"/>
                  </a:lnTo>
                  <a:lnTo>
                    <a:pt x="86868" y="571"/>
                  </a:lnTo>
                  <a:lnTo>
                    <a:pt x="108823" y="0"/>
                  </a:lnTo>
                  <a:lnTo>
                    <a:pt x="131064" y="571"/>
                  </a:lnTo>
                  <a:lnTo>
                    <a:pt x="175260" y="5143"/>
                  </a:lnTo>
                  <a:lnTo>
                    <a:pt x="215646" y="22669"/>
                  </a:lnTo>
                  <a:lnTo>
                    <a:pt x="237743" y="63055"/>
                  </a:lnTo>
                  <a:lnTo>
                    <a:pt x="237743" y="72199"/>
                  </a:lnTo>
                  <a:lnTo>
                    <a:pt x="238601" y="104179"/>
                  </a:lnTo>
                  <a:lnTo>
                    <a:pt x="238886" y="136017"/>
                  </a:lnTo>
                  <a:lnTo>
                    <a:pt x="238674" y="159448"/>
                  </a:lnTo>
                  <a:lnTo>
                    <a:pt x="238601" y="167568"/>
                  </a:lnTo>
                  <a:lnTo>
                    <a:pt x="236743" y="219384"/>
                  </a:lnTo>
                  <a:lnTo>
                    <a:pt x="226171" y="258484"/>
                  </a:lnTo>
                  <a:lnTo>
                    <a:pt x="204025" y="290274"/>
                  </a:lnTo>
                  <a:lnTo>
                    <a:pt x="197739" y="306514"/>
                  </a:lnTo>
                  <a:lnTo>
                    <a:pt x="194310" y="323326"/>
                  </a:lnTo>
                  <a:lnTo>
                    <a:pt x="192024" y="340423"/>
                  </a:lnTo>
                  <a:lnTo>
                    <a:pt x="186785" y="368760"/>
                  </a:lnTo>
                  <a:lnTo>
                    <a:pt x="177514" y="424481"/>
                  </a:lnTo>
                  <a:lnTo>
                    <a:pt x="167592" y="466725"/>
                  </a:lnTo>
                  <a:lnTo>
                    <a:pt x="150352" y="480631"/>
                  </a:lnTo>
                  <a:lnTo>
                    <a:pt x="137160" y="482155"/>
                  </a:lnTo>
                  <a:close/>
                </a:path>
              </a:pathLst>
            </a:custGeom>
            <a:solidFill>
              <a:srgbClr val="4285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3049524" y="3237928"/>
              <a:ext cx="239395" cy="482600"/>
            </a:xfrm>
            <a:custGeom>
              <a:avLst/>
              <a:gdLst/>
              <a:ahLst/>
              <a:cxnLst/>
              <a:rect l="l" t="t" r="r" b="b"/>
              <a:pathLst>
                <a:path w="239395" h="482600">
                  <a:moveTo>
                    <a:pt x="1524" y="137731"/>
                  </a:moveTo>
                  <a:lnTo>
                    <a:pt x="1524" y="121705"/>
                  </a:lnTo>
                  <a:lnTo>
                    <a:pt x="1524" y="105537"/>
                  </a:lnTo>
                  <a:lnTo>
                    <a:pt x="1524" y="89082"/>
                  </a:lnTo>
                  <a:lnTo>
                    <a:pt x="1524" y="72199"/>
                  </a:lnTo>
                  <a:lnTo>
                    <a:pt x="3810" y="53935"/>
                  </a:lnTo>
                  <a:lnTo>
                    <a:pt x="38100" y="14287"/>
                  </a:lnTo>
                  <a:lnTo>
                    <a:pt x="86868" y="571"/>
                  </a:lnTo>
                  <a:lnTo>
                    <a:pt x="108823" y="0"/>
                  </a:lnTo>
                  <a:lnTo>
                    <a:pt x="131064" y="571"/>
                  </a:lnTo>
                  <a:lnTo>
                    <a:pt x="175260" y="5143"/>
                  </a:lnTo>
                  <a:lnTo>
                    <a:pt x="215645" y="22669"/>
                  </a:lnTo>
                  <a:lnTo>
                    <a:pt x="237743" y="63055"/>
                  </a:lnTo>
                  <a:lnTo>
                    <a:pt x="237743" y="66103"/>
                  </a:lnTo>
                  <a:lnTo>
                    <a:pt x="237743" y="69151"/>
                  </a:lnTo>
                  <a:lnTo>
                    <a:pt x="237743" y="72199"/>
                  </a:lnTo>
                  <a:lnTo>
                    <a:pt x="238601" y="104179"/>
                  </a:lnTo>
                  <a:lnTo>
                    <a:pt x="238886" y="136017"/>
                  </a:lnTo>
                  <a:lnTo>
                    <a:pt x="237743" y="198691"/>
                  </a:lnTo>
                  <a:lnTo>
                    <a:pt x="233171" y="239649"/>
                  </a:lnTo>
                  <a:lnTo>
                    <a:pt x="214884" y="274891"/>
                  </a:lnTo>
                  <a:lnTo>
                    <a:pt x="204025" y="290274"/>
                  </a:lnTo>
                  <a:lnTo>
                    <a:pt x="197739" y="306514"/>
                  </a:lnTo>
                  <a:lnTo>
                    <a:pt x="194310" y="323326"/>
                  </a:lnTo>
                  <a:lnTo>
                    <a:pt x="192024" y="340423"/>
                  </a:lnTo>
                  <a:lnTo>
                    <a:pt x="186785" y="368760"/>
                  </a:lnTo>
                  <a:lnTo>
                    <a:pt x="177450" y="424862"/>
                  </a:lnTo>
                  <a:lnTo>
                    <a:pt x="167592" y="466725"/>
                  </a:lnTo>
                  <a:lnTo>
                    <a:pt x="137160" y="482155"/>
                  </a:lnTo>
                  <a:lnTo>
                    <a:pt x="128277" y="482155"/>
                  </a:lnTo>
                  <a:lnTo>
                    <a:pt x="119824" y="482155"/>
                  </a:lnTo>
                  <a:lnTo>
                    <a:pt x="111656" y="482155"/>
                  </a:lnTo>
                  <a:lnTo>
                    <a:pt x="103632" y="482155"/>
                  </a:lnTo>
                  <a:lnTo>
                    <a:pt x="89987" y="480179"/>
                  </a:lnTo>
                  <a:lnTo>
                    <a:pt x="79057" y="474345"/>
                  </a:lnTo>
                  <a:lnTo>
                    <a:pt x="71270" y="464796"/>
                  </a:lnTo>
                  <a:lnTo>
                    <a:pt x="67056" y="451675"/>
                  </a:lnTo>
                  <a:lnTo>
                    <a:pt x="62484" y="424481"/>
                  </a:lnTo>
                  <a:lnTo>
                    <a:pt x="57912" y="397573"/>
                  </a:lnTo>
                  <a:lnTo>
                    <a:pt x="53340" y="370665"/>
                  </a:lnTo>
                  <a:lnTo>
                    <a:pt x="48768" y="343471"/>
                  </a:lnTo>
                  <a:lnTo>
                    <a:pt x="47577" y="334065"/>
                  </a:lnTo>
                  <a:lnTo>
                    <a:pt x="46101" y="324230"/>
                  </a:lnTo>
                  <a:lnTo>
                    <a:pt x="31932" y="286059"/>
                  </a:lnTo>
                  <a:lnTo>
                    <a:pt x="27432" y="280987"/>
                  </a:lnTo>
                  <a:lnTo>
                    <a:pt x="18930" y="268104"/>
                  </a:lnTo>
                  <a:lnTo>
                    <a:pt x="4572" y="224599"/>
                  </a:lnTo>
                  <a:lnTo>
                    <a:pt x="1714" y="181165"/>
                  </a:lnTo>
                  <a:lnTo>
                    <a:pt x="928" y="159448"/>
                  </a:lnTo>
                  <a:lnTo>
                    <a:pt x="0" y="137731"/>
                  </a:lnTo>
                  <a:lnTo>
                    <a:pt x="1524" y="137731"/>
                  </a:lnTo>
                </a:path>
              </a:pathLst>
            </a:custGeom>
            <a:ln w="10668">
              <a:solidFill>
                <a:srgbClr val="42859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65526" y="3018281"/>
              <a:ext cx="202692" cy="204216"/>
            </a:xfrm>
            <a:prstGeom prst="rect">
              <a:avLst/>
            </a:prstGeom>
          </p:spPr>
        </p:pic>
      </p:grpSp>
      <p:grpSp>
        <p:nvGrpSpPr>
          <p:cNvPr id="17" name="object 17" descr=""/>
          <p:cNvGrpSpPr/>
          <p:nvPr/>
        </p:nvGrpSpPr>
        <p:grpSpPr>
          <a:xfrm>
            <a:off x="4142994" y="3019805"/>
            <a:ext cx="249554" cy="708660"/>
            <a:chOff x="4142994" y="3019805"/>
            <a:chExt cx="249554" cy="708660"/>
          </a:xfrm>
        </p:grpSpPr>
        <p:sp>
          <p:nvSpPr>
            <p:cNvPr id="18" name="object 18" descr=""/>
            <p:cNvSpPr/>
            <p:nvPr/>
          </p:nvSpPr>
          <p:spPr>
            <a:xfrm>
              <a:off x="4148328" y="3240024"/>
              <a:ext cx="239395" cy="483234"/>
            </a:xfrm>
            <a:custGeom>
              <a:avLst/>
              <a:gdLst/>
              <a:ahLst/>
              <a:cxnLst/>
              <a:rect l="l" t="t" r="r" b="b"/>
              <a:pathLst>
                <a:path w="239395" h="483235">
                  <a:moveTo>
                    <a:pt x="135636" y="483108"/>
                  </a:moveTo>
                  <a:lnTo>
                    <a:pt x="103632" y="483108"/>
                  </a:lnTo>
                  <a:lnTo>
                    <a:pt x="89987" y="481107"/>
                  </a:lnTo>
                  <a:lnTo>
                    <a:pt x="62549" y="424934"/>
                  </a:lnTo>
                  <a:lnTo>
                    <a:pt x="48768" y="342900"/>
                  </a:lnTo>
                  <a:lnTo>
                    <a:pt x="47577" y="333517"/>
                  </a:lnTo>
                  <a:lnTo>
                    <a:pt x="46101" y="323850"/>
                  </a:lnTo>
                  <a:lnTo>
                    <a:pt x="44053" y="314182"/>
                  </a:lnTo>
                  <a:lnTo>
                    <a:pt x="41148" y="304800"/>
                  </a:lnTo>
                  <a:lnTo>
                    <a:pt x="39219" y="298203"/>
                  </a:lnTo>
                  <a:lnTo>
                    <a:pt x="36004" y="292036"/>
                  </a:lnTo>
                  <a:lnTo>
                    <a:pt x="31932" y="286154"/>
                  </a:lnTo>
                  <a:lnTo>
                    <a:pt x="27432" y="280416"/>
                  </a:lnTo>
                  <a:lnTo>
                    <a:pt x="18930" y="267533"/>
                  </a:lnTo>
                  <a:lnTo>
                    <a:pt x="4572" y="224028"/>
                  </a:lnTo>
                  <a:lnTo>
                    <a:pt x="1714" y="181737"/>
                  </a:lnTo>
                  <a:lnTo>
                    <a:pt x="928" y="159734"/>
                  </a:lnTo>
                  <a:lnTo>
                    <a:pt x="0" y="137160"/>
                  </a:lnTo>
                  <a:lnTo>
                    <a:pt x="1524" y="137160"/>
                  </a:lnTo>
                  <a:lnTo>
                    <a:pt x="1524" y="73152"/>
                  </a:lnTo>
                  <a:lnTo>
                    <a:pt x="3810" y="54030"/>
                  </a:lnTo>
                  <a:lnTo>
                    <a:pt x="38100" y="15240"/>
                  </a:lnTo>
                  <a:lnTo>
                    <a:pt x="74471" y="1928"/>
                  </a:lnTo>
                  <a:lnTo>
                    <a:pt x="86868" y="0"/>
                  </a:lnTo>
                  <a:lnTo>
                    <a:pt x="105645" y="0"/>
                  </a:lnTo>
                  <a:lnTo>
                    <a:pt x="153304" y="1928"/>
                  </a:lnTo>
                  <a:lnTo>
                    <a:pt x="197453" y="10834"/>
                  </a:lnTo>
                  <a:lnTo>
                    <a:pt x="229266" y="39933"/>
                  </a:lnTo>
                  <a:lnTo>
                    <a:pt x="237743" y="62484"/>
                  </a:lnTo>
                  <a:lnTo>
                    <a:pt x="237743" y="73152"/>
                  </a:lnTo>
                  <a:lnTo>
                    <a:pt x="238601" y="104251"/>
                  </a:lnTo>
                  <a:lnTo>
                    <a:pt x="238886" y="135636"/>
                  </a:lnTo>
                  <a:lnTo>
                    <a:pt x="238667" y="159734"/>
                  </a:lnTo>
                  <a:lnTo>
                    <a:pt x="238601" y="167020"/>
                  </a:lnTo>
                  <a:lnTo>
                    <a:pt x="236743" y="219479"/>
                  </a:lnTo>
                  <a:lnTo>
                    <a:pt x="226171" y="258770"/>
                  </a:lnTo>
                  <a:lnTo>
                    <a:pt x="204025" y="290345"/>
                  </a:lnTo>
                  <a:lnTo>
                    <a:pt x="197739" y="306133"/>
                  </a:lnTo>
                  <a:lnTo>
                    <a:pt x="194310" y="322778"/>
                  </a:lnTo>
                  <a:lnTo>
                    <a:pt x="192024" y="339852"/>
                  </a:lnTo>
                  <a:lnTo>
                    <a:pt x="186785" y="368403"/>
                  </a:lnTo>
                  <a:lnTo>
                    <a:pt x="177513" y="424553"/>
                  </a:lnTo>
                  <a:lnTo>
                    <a:pt x="167568" y="466391"/>
                  </a:lnTo>
                  <a:lnTo>
                    <a:pt x="149709" y="481345"/>
                  </a:lnTo>
                  <a:lnTo>
                    <a:pt x="135636" y="483108"/>
                  </a:lnTo>
                  <a:close/>
                </a:path>
              </a:pathLst>
            </a:custGeom>
            <a:solidFill>
              <a:srgbClr val="4879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4148328" y="3240024"/>
              <a:ext cx="239395" cy="483234"/>
            </a:xfrm>
            <a:custGeom>
              <a:avLst/>
              <a:gdLst/>
              <a:ahLst/>
              <a:cxnLst/>
              <a:rect l="l" t="t" r="r" b="b"/>
              <a:pathLst>
                <a:path w="239395" h="483235">
                  <a:moveTo>
                    <a:pt x="1524" y="137160"/>
                  </a:moveTo>
                  <a:lnTo>
                    <a:pt x="1524" y="121158"/>
                  </a:lnTo>
                  <a:lnTo>
                    <a:pt x="1524" y="105156"/>
                  </a:lnTo>
                  <a:lnTo>
                    <a:pt x="1524" y="89154"/>
                  </a:lnTo>
                  <a:lnTo>
                    <a:pt x="1524" y="73152"/>
                  </a:lnTo>
                  <a:lnTo>
                    <a:pt x="3810" y="54030"/>
                  </a:lnTo>
                  <a:lnTo>
                    <a:pt x="38100" y="15240"/>
                  </a:lnTo>
                  <a:lnTo>
                    <a:pt x="74318" y="1952"/>
                  </a:lnTo>
                  <a:lnTo>
                    <a:pt x="86868" y="0"/>
                  </a:lnTo>
                  <a:lnTo>
                    <a:pt x="108823" y="71"/>
                  </a:lnTo>
                  <a:lnTo>
                    <a:pt x="153304" y="1928"/>
                  </a:lnTo>
                  <a:lnTo>
                    <a:pt x="197453" y="10834"/>
                  </a:lnTo>
                  <a:lnTo>
                    <a:pt x="229266" y="39933"/>
                  </a:lnTo>
                  <a:lnTo>
                    <a:pt x="237743" y="62484"/>
                  </a:lnTo>
                  <a:lnTo>
                    <a:pt x="237743" y="65532"/>
                  </a:lnTo>
                  <a:lnTo>
                    <a:pt x="237743" y="70104"/>
                  </a:lnTo>
                  <a:lnTo>
                    <a:pt x="237743" y="73152"/>
                  </a:lnTo>
                  <a:lnTo>
                    <a:pt x="238601" y="104251"/>
                  </a:lnTo>
                  <a:lnTo>
                    <a:pt x="238886" y="135636"/>
                  </a:lnTo>
                  <a:lnTo>
                    <a:pt x="237743" y="198120"/>
                  </a:lnTo>
                  <a:lnTo>
                    <a:pt x="233171" y="239839"/>
                  </a:lnTo>
                  <a:lnTo>
                    <a:pt x="214884" y="275844"/>
                  </a:lnTo>
                  <a:lnTo>
                    <a:pt x="204025" y="290345"/>
                  </a:lnTo>
                  <a:lnTo>
                    <a:pt x="197739" y="306133"/>
                  </a:lnTo>
                  <a:lnTo>
                    <a:pt x="194310" y="322778"/>
                  </a:lnTo>
                  <a:lnTo>
                    <a:pt x="192024" y="339852"/>
                  </a:lnTo>
                  <a:lnTo>
                    <a:pt x="186785" y="368403"/>
                  </a:lnTo>
                  <a:lnTo>
                    <a:pt x="177450" y="424934"/>
                  </a:lnTo>
                  <a:lnTo>
                    <a:pt x="167568" y="466391"/>
                  </a:lnTo>
                  <a:lnTo>
                    <a:pt x="135636" y="483108"/>
                  </a:lnTo>
                  <a:lnTo>
                    <a:pt x="127635" y="483108"/>
                  </a:lnTo>
                  <a:lnTo>
                    <a:pt x="119634" y="483108"/>
                  </a:lnTo>
                  <a:lnTo>
                    <a:pt x="111633" y="483108"/>
                  </a:lnTo>
                  <a:lnTo>
                    <a:pt x="103632" y="483108"/>
                  </a:lnTo>
                  <a:lnTo>
                    <a:pt x="89987" y="481107"/>
                  </a:lnTo>
                  <a:lnTo>
                    <a:pt x="62484" y="424553"/>
                  </a:lnTo>
                  <a:lnTo>
                    <a:pt x="53340" y="370308"/>
                  </a:lnTo>
                  <a:lnTo>
                    <a:pt x="47577" y="333517"/>
                  </a:lnTo>
                  <a:lnTo>
                    <a:pt x="46101" y="323849"/>
                  </a:lnTo>
                  <a:lnTo>
                    <a:pt x="44053" y="314182"/>
                  </a:lnTo>
                  <a:lnTo>
                    <a:pt x="41148" y="304800"/>
                  </a:lnTo>
                  <a:lnTo>
                    <a:pt x="39219" y="298203"/>
                  </a:lnTo>
                  <a:lnTo>
                    <a:pt x="36004" y="292036"/>
                  </a:lnTo>
                  <a:lnTo>
                    <a:pt x="31932" y="286154"/>
                  </a:lnTo>
                  <a:lnTo>
                    <a:pt x="27432" y="280416"/>
                  </a:lnTo>
                  <a:lnTo>
                    <a:pt x="18930" y="267533"/>
                  </a:lnTo>
                  <a:lnTo>
                    <a:pt x="4572" y="224028"/>
                  </a:lnTo>
                  <a:lnTo>
                    <a:pt x="1714" y="181737"/>
                  </a:lnTo>
                  <a:lnTo>
                    <a:pt x="928" y="159734"/>
                  </a:lnTo>
                  <a:lnTo>
                    <a:pt x="0" y="137160"/>
                  </a:lnTo>
                  <a:lnTo>
                    <a:pt x="1524" y="137160"/>
                  </a:lnTo>
                </a:path>
              </a:pathLst>
            </a:custGeom>
            <a:ln w="10668">
              <a:solidFill>
                <a:srgbClr val="48795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64330" y="3019805"/>
              <a:ext cx="202692" cy="205740"/>
            </a:xfrm>
            <a:prstGeom prst="rect">
              <a:avLst/>
            </a:prstGeom>
          </p:spPr>
        </p:pic>
      </p:grpSp>
      <p:grpSp>
        <p:nvGrpSpPr>
          <p:cNvPr id="21" name="object 21" descr=""/>
          <p:cNvGrpSpPr/>
          <p:nvPr/>
        </p:nvGrpSpPr>
        <p:grpSpPr>
          <a:xfrm>
            <a:off x="3044190" y="4748021"/>
            <a:ext cx="249554" cy="708660"/>
            <a:chOff x="3044190" y="4748021"/>
            <a:chExt cx="249554" cy="708660"/>
          </a:xfrm>
        </p:grpSpPr>
        <p:sp>
          <p:nvSpPr>
            <p:cNvPr id="22" name="object 22" descr=""/>
            <p:cNvSpPr/>
            <p:nvPr/>
          </p:nvSpPr>
          <p:spPr>
            <a:xfrm>
              <a:off x="3049524" y="4968239"/>
              <a:ext cx="239395" cy="483234"/>
            </a:xfrm>
            <a:custGeom>
              <a:avLst/>
              <a:gdLst/>
              <a:ahLst/>
              <a:cxnLst/>
              <a:rect l="l" t="t" r="r" b="b"/>
              <a:pathLst>
                <a:path w="239395" h="483235">
                  <a:moveTo>
                    <a:pt x="137160" y="483108"/>
                  </a:moveTo>
                  <a:lnTo>
                    <a:pt x="103632" y="483108"/>
                  </a:lnTo>
                  <a:lnTo>
                    <a:pt x="89987" y="480893"/>
                  </a:lnTo>
                  <a:lnTo>
                    <a:pt x="62549" y="424934"/>
                  </a:lnTo>
                  <a:lnTo>
                    <a:pt x="48768" y="342900"/>
                  </a:lnTo>
                  <a:lnTo>
                    <a:pt x="47577" y="333517"/>
                  </a:lnTo>
                  <a:lnTo>
                    <a:pt x="46101" y="323850"/>
                  </a:lnTo>
                  <a:lnTo>
                    <a:pt x="44053" y="314182"/>
                  </a:lnTo>
                  <a:lnTo>
                    <a:pt x="41148" y="304800"/>
                  </a:lnTo>
                  <a:lnTo>
                    <a:pt x="39219" y="298203"/>
                  </a:lnTo>
                  <a:lnTo>
                    <a:pt x="36004" y="292036"/>
                  </a:lnTo>
                  <a:lnTo>
                    <a:pt x="31932" y="286154"/>
                  </a:lnTo>
                  <a:lnTo>
                    <a:pt x="27432" y="280416"/>
                  </a:lnTo>
                  <a:lnTo>
                    <a:pt x="18930" y="267533"/>
                  </a:lnTo>
                  <a:lnTo>
                    <a:pt x="4572" y="224028"/>
                  </a:lnTo>
                  <a:lnTo>
                    <a:pt x="1714" y="181165"/>
                  </a:lnTo>
                  <a:lnTo>
                    <a:pt x="928" y="159519"/>
                  </a:lnTo>
                  <a:lnTo>
                    <a:pt x="0" y="137160"/>
                  </a:lnTo>
                  <a:lnTo>
                    <a:pt x="1524" y="137160"/>
                  </a:lnTo>
                  <a:lnTo>
                    <a:pt x="1524" y="73152"/>
                  </a:lnTo>
                  <a:lnTo>
                    <a:pt x="3810" y="54006"/>
                  </a:lnTo>
                  <a:lnTo>
                    <a:pt x="38100" y="13716"/>
                  </a:lnTo>
                  <a:lnTo>
                    <a:pt x="86868" y="0"/>
                  </a:lnTo>
                  <a:lnTo>
                    <a:pt x="105645" y="0"/>
                  </a:lnTo>
                  <a:lnTo>
                    <a:pt x="153304" y="1928"/>
                  </a:lnTo>
                  <a:lnTo>
                    <a:pt x="197453" y="10620"/>
                  </a:lnTo>
                  <a:lnTo>
                    <a:pt x="229266" y="39290"/>
                  </a:lnTo>
                  <a:lnTo>
                    <a:pt x="237743" y="62484"/>
                  </a:lnTo>
                  <a:lnTo>
                    <a:pt x="237743" y="73152"/>
                  </a:lnTo>
                  <a:lnTo>
                    <a:pt x="238601" y="104251"/>
                  </a:lnTo>
                  <a:lnTo>
                    <a:pt x="238886" y="135636"/>
                  </a:lnTo>
                  <a:lnTo>
                    <a:pt x="238669" y="159519"/>
                  </a:lnTo>
                  <a:lnTo>
                    <a:pt x="238601" y="167020"/>
                  </a:lnTo>
                  <a:lnTo>
                    <a:pt x="236743" y="218813"/>
                  </a:lnTo>
                  <a:lnTo>
                    <a:pt x="226171" y="257913"/>
                  </a:lnTo>
                  <a:lnTo>
                    <a:pt x="204025" y="289702"/>
                  </a:lnTo>
                  <a:lnTo>
                    <a:pt x="197739" y="305943"/>
                  </a:lnTo>
                  <a:lnTo>
                    <a:pt x="194310" y="322754"/>
                  </a:lnTo>
                  <a:lnTo>
                    <a:pt x="192024" y="339852"/>
                  </a:lnTo>
                  <a:lnTo>
                    <a:pt x="186785" y="368403"/>
                  </a:lnTo>
                  <a:lnTo>
                    <a:pt x="177513" y="424553"/>
                  </a:lnTo>
                  <a:lnTo>
                    <a:pt x="167592" y="466391"/>
                  </a:lnTo>
                  <a:lnTo>
                    <a:pt x="150352" y="481345"/>
                  </a:lnTo>
                  <a:lnTo>
                    <a:pt x="137160" y="483108"/>
                  </a:lnTo>
                  <a:close/>
                </a:path>
              </a:pathLst>
            </a:custGeom>
            <a:solidFill>
              <a:srgbClr val="4285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3049524" y="4968239"/>
              <a:ext cx="239395" cy="483234"/>
            </a:xfrm>
            <a:custGeom>
              <a:avLst/>
              <a:gdLst/>
              <a:ahLst/>
              <a:cxnLst/>
              <a:rect l="l" t="t" r="r" b="b"/>
              <a:pathLst>
                <a:path w="239395" h="483235">
                  <a:moveTo>
                    <a:pt x="1524" y="137160"/>
                  </a:moveTo>
                  <a:lnTo>
                    <a:pt x="1524" y="121158"/>
                  </a:lnTo>
                  <a:lnTo>
                    <a:pt x="1524" y="105156"/>
                  </a:lnTo>
                  <a:lnTo>
                    <a:pt x="1524" y="89154"/>
                  </a:lnTo>
                  <a:lnTo>
                    <a:pt x="1524" y="73152"/>
                  </a:lnTo>
                  <a:lnTo>
                    <a:pt x="3810" y="54006"/>
                  </a:lnTo>
                  <a:lnTo>
                    <a:pt x="38100" y="13716"/>
                  </a:lnTo>
                  <a:lnTo>
                    <a:pt x="86868" y="0"/>
                  </a:lnTo>
                  <a:lnTo>
                    <a:pt x="108823" y="71"/>
                  </a:lnTo>
                  <a:lnTo>
                    <a:pt x="153304" y="1928"/>
                  </a:lnTo>
                  <a:lnTo>
                    <a:pt x="197453" y="10620"/>
                  </a:lnTo>
                  <a:lnTo>
                    <a:pt x="229266" y="39290"/>
                  </a:lnTo>
                  <a:lnTo>
                    <a:pt x="237743" y="62484"/>
                  </a:lnTo>
                  <a:lnTo>
                    <a:pt x="237743" y="65532"/>
                  </a:lnTo>
                  <a:lnTo>
                    <a:pt x="237743" y="68580"/>
                  </a:lnTo>
                  <a:lnTo>
                    <a:pt x="237743" y="73152"/>
                  </a:lnTo>
                  <a:lnTo>
                    <a:pt x="238601" y="104251"/>
                  </a:lnTo>
                  <a:lnTo>
                    <a:pt x="238886" y="135636"/>
                  </a:lnTo>
                  <a:lnTo>
                    <a:pt x="237743" y="198120"/>
                  </a:lnTo>
                  <a:lnTo>
                    <a:pt x="233171" y="239077"/>
                  </a:lnTo>
                  <a:lnTo>
                    <a:pt x="214884" y="274320"/>
                  </a:lnTo>
                  <a:lnTo>
                    <a:pt x="204025" y="289702"/>
                  </a:lnTo>
                  <a:lnTo>
                    <a:pt x="197739" y="305942"/>
                  </a:lnTo>
                  <a:lnTo>
                    <a:pt x="194310" y="322754"/>
                  </a:lnTo>
                  <a:lnTo>
                    <a:pt x="192024" y="339852"/>
                  </a:lnTo>
                  <a:lnTo>
                    <a:pt x="186785" y="368403"/>
                  </a:lnTo>
                  <a:lnTo>
                    <a:pt x="177450" y="424934"/>
                  </a:lnTo>
                  <a:lnTo>
                    <a:pt x="167592" y="466391"/>
                  </a:lnTo>
                  <a:lnTo>
                    <a:pt x="137160" y="483108"/>
                  </a:lnTo>
                  <a:lnTo>
                    <a:pt x="128277" y="483108"/>
                  </a:lnTo>
                  <a:lnTo>
                    <a:pt x="119824" y="483108"/>
                  </a:lnTo>
                  <a:lnTo>
                    <a:pt x="111656" y="483108"/>
                  </a:lnTo>
                  <a:lnTo>
                    <a:pt x="103632" y="483108"/>
                  </a:lnTo>
                  <a:lnTo>
                    <a:pt x="89987" y="480893"/>
                  </a:lnTo>
                  <a:lnTo>
                    <a:pt x="62484" y="424553"/>
                  </a:lnTo>
                  <a:lnTo>
                    <a:pt x="53340" y="370308"/>
                  </a:lnTo>
                  <a:lnTo>
                    <a:pt x="47577" y="333517"/>
                  </a:lnTo>
                  <a:lnTo>
                    <a:pt x="46101" y="323849"/>
                  </a:lnTo>
                  <a:lnTo>
                    <a:pt x="44053" y="314182"/>
                  </a:lnTo>
                  <a:lnTo>
                    <a:pt x="41148" y="304800"/>
                  </a:lnTo>
                  <a:lnTo>
                    <a:pt x="39219" y="298203"/>
                  </a:lnTo>
                  <a:lnTo>
                    <a:pt x="36004" y="292036"/>
                  </a:lnTo>
                  <a:lnTo>
                    <a:pt x="31932" y="286154"/>
                  </a:lnTo>
                  <a:lnTo>
                    <a:pt x="27432" y="280416"/>
                  </a:lnTo>
                  <a:lnTo>
                    <a:pt x="18930" y="267533"/>
                  </a:lnTo>
                  <a:lnTo>
                    <a:pt x="4572" y="224028"/>
                  </a:lnTo>
                  <a:lnTo>
                    <a:pt x="1714" y="181165"/>
                  </a:lnTo>
                  <a:lnTo>
                    <a:pt x="928" y="159519"/>
                  </a:lnTo>
                  <a:lnTo>
                    <a:pt x="0" y="137160"/>
                  </a:lnTo>
                  <a:lnTo>
                    <a:pt x="1524" y="137160"/>
                  </a:lnTo>
                </a:path>
              </a:pathLst>
            </a:custGeom>
            <a:ln w="10668">
              <a:solidFill>
                <a:srgbClr val="42859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65526" y="4748021"/>
              <a:ext cx="202692" cy="204215"/>
            </a:xfrm>
            <a:prstGeom prst="rect">
              <a:avLst/>
            </a:prstGeom>
          </p:spPr>
        </p:pic>
      </p:grpSp>
      <p:grpSp>
        <p:nvGrpSpPr>
          <p:cNvPr id="25" name="object 25" descr=""/>
          <p:cNvGrpSpPr/>
          <p:nvPr/>
        </p:nvGrpSpPr>
        <p:grpSpPr>
          <a:xfrm>
            <a:off x="4142994" y="4748021"/>
            <a:ext cx="249554" cy="708660"/>
            <a:chOff x="4142994" y="4748021"/>
            <a:chExt cx="249554" cy="708660"/>
          </a:xfrm>
        </p:grpSpPr>
        <p:sp>
          <p:nvSpPr>
            <p:cNvPr id="26" name="object 26" descr=""/>
            <p:cNvSpPr/>
            <p:nvPr/>
          </p:nvSpPr>
          <p:spPr>
            <a:xfrm>
              <a:off x="4148328" y="4968239"/>
              <a:ext cx="239395" cy="483234"/>
            </a:xfrm>
            <a:custGeom>
              <a:avLst/>
              <a:gdLst/>
              <a:ahLst/>
              <a:cxnLst/>
              <a:rect l="l" t="t" r="r" b="b"/>
              <a:pathLst>
                <a:path w="239395" h="483235">
                  <a:moveTo>
                    <a:pt x="135636" y="483108"/>
                  </a:moveTo>
                  <a:lnTo>
                    <a:pt x="103632" y="483108"/>
                  </a:lnTo>
                  <a:lnTo>
                    <a:pt x="89987" y="480893"/>
                  </a:lnTo>
                  <a:lnTo>
                    <a:pt x="62549" y="424934"/>
                  </a:lnTo>
                  <a:lnTo>
                    <a:pt x="48768" y="342900"/>
                  </a:lnTo>
                  <a:lnTo>
                    <a:pt x="47577" y="333517"/>
                  </a:lnTo>
                  <a:lnTo>
                    <a:pt x="46101" y="323850"/>
                  </a:lnTo>
                  <a:lnTo>
                    <a:pt x="44053" y="314182"/>
                  </a:lnTo>
                  <a:lnTo>
                    <a:pt x="41148" y="304800"/>
                  </a:lnTo>
                  <a:lnTo>
                    <a:pt x="39219" y="298203"/>
                  </a:lnTo>
                  <a:lnTo>
                    <a:pt x="36004" y="292036"/>
                  </a:lnTo>
                  <a:lnTo>
                    <a:pt x="31932" y="286154"/>
                  </a:lnTo>
                  <a:lnTo>
                    <a:pt x="27432" y="280416"/>
                  </a:lnTo>
                  <a:lnTo>
                    <a:pt x="18930" y="267533"/>
                  </a:lnTo>
                  <a:lnTo>
                    <a:pt x="4572" y="224028"/>
                  </a:lnTo>
                  <a:lnTo>
                    <a:pt x="1714" y="181165"/>
                  </a:lnTo>
                  <a:lnTo>
                    <a:pt x="928" y="159519"/>
                  </a:lnTo>
                  <a:lnTo>
                    <a:pt x="0" y="137160"/>
                  </a:lnTo>
                  <a:lnTo>
                    <a:pt x="1524" y="137160"/>
                  </a:lnTo>
                  <a:lnTo>
                    <a:pt x="1524" y="73152"/>
                  </a:lnTo>
                  <a:lnTo>
                    <a:pt x="3810" y="54006"/>
                  </a:lnTo>
                  <a:lnTo>
                    <a:pt x="38100" y="13716"/>
                  </a:lnTo>
                  <a:lnTo>
                    <a:pt x="86868" y="0"/>
                  </a:lnTo>
                  <a:lnTo>
                    <a:pt x="105645" y="0"/>
                  </a:lnTo>
                  <a:lnTo>
                    <a:pt x="153304" y="1928"/>
                  </a:lnTo>
                  <a:lnTo>
                    <a:pt x="197453" y="10620"/>
                  </a:lnTo>
                  <a:lnTo>
                    <a:pt x="229266" y="39290"/>
                  </a:lnTo>
                  <a:lnTo>
                    <a:pt x="237743" y="62484"/>
                  </a:lnTo>
                  <a:lnTo>
                    <a:pt x="237743" y="73152"/>
                  </a:lnTo>
                  <a:lnTo>
                    <a:pt x="238601" y="104251"/>
                  </a:lnTo>
                  <a:lnTo>
                    <a:pt x="238886" y="135636"/>
                  </a:lnTo>
                  <a:lnTo>
                    <a:pt x="238669" y="159519"/>
                  </a:lnTo>
                  <a:lnTo>
                    <a:pt x="238601" y="167020"/>
                  </a:lnTo>
                  <a:lnTo>
                    <a:pt x="236743" y="218813"/>
                  </a:lnTo>
                  <a:lnTo>
                    <a:pt x="226171" y="257913"/>
                  </a:lnTo>
                  <a:lnTo>
                    <a:pt x="204025" y="289702"/>
                  </a:lnTo>
                  <a:lnTo>
                    <a:pt x="197739" y="305943"/>
                  </a:lnTo>
                  <a:lnTo>
                    <a:pt x="194310" y="322754"/>
                  </a:lnTo>
                  <a:lnTo>
                    <a:pt x="192024" y="339852"/>
                  </a:lnTo>
                  <a:lnTo>
                    <a:pt x="186785" y="368403"/>
                  </a:lnTo>
                  <a:lnTo>
                    <a:pt x="177513" y="424553"/>
                  </a:lnTo>
                  <a:lnTo>
                    <a:pt x="167568" y="466391"/>
                  </a:lnTo>
                  <a:lnTo>
                    <a:pt x="149709" y="481345"/>
                  </a:lnTo>
                  <a:lnTo>
                    <a:pt x="135636" y="483108"/>
                  </a:lnTo>
                  <a:close/>
                </a:path>
              </a:pathLst>
            </a:custGeom>
            <a:solidFill>
              <a:srgbClr val="774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4148328" y="4968239"/>
              <a:ext cx="239395" cy="483234"/>
            </a:xfrm>
            <a:custGeom>
              <a:avLst/>
              <a:gdLst/>
              <a:ahLst/>
              <a:cxnLst/>
              <a:rect l="l" t="t" r="r" b="b"/>
              <a:pathLst>
                <a:path w="239395" h="483235">
                  <a:moveTo>
                    <a:pt x="1524" y="137160"/>
                  </a:moveTo>
                  <a:lnTo>
                    <a:pt x="1524" y="121158"/>
                  </a:lnTo>
                  <a:lnTo>
                    <a:pt x="1524" y="105156"/>
                  </a:lnTo>
                  <a:lnTo>
                    <a:pt x="1524" y="89154"/>
                  </a:lnTo>
                  <a:lnTo>
                    <a:pt x="1524" y="73152"/>
                  </a:lnTo>
                  <a:lnTo>
                    <a:pt x="3810" y="54006"/>
                  </a:lnTo>
                  <a:lnTo>
                    <a:pt x="38100" y="13716"/>
                  </a:lnTo>
                  <a:lnTo>
                    <a:pt x="86868" y="0"/>
                  </a:lnTo>
                  <a:lnTo>
                    <a:pt x="108823" y="71"/>
                  </a:lnTo>
                  <a:lnTo>
                    <a:pt x="153304" y="1928"/>
                  </a:lnTo>
                  <a:lnTo>
                    <a:pt x="197453" y="10620"/>
                  </a:lnTo>
                  <a:lnTo>
                    <a:pt x="229266" y="39290"/>
                  </a:lnTo>
                  <a:lnTo>
                    <a:pt x="237743" y="62484"/>
                  </a:lnTo>
                  <a:lnTo>
                    <a:pt x="237743" y="65532"/>
                  </a:lnTo>
                  <a:lnTo>
                    <a:pt x="237743" y="68580"/>
                  </a:lnTo>
                  <a:lnTo>
                    <a:pt x="237743" y="73152"/>
                  </a:lnTo>
                  <a:lnTo>
                    <a:pt x="238601" y="104251"/>
                  </a:lnTo>
                  <a:lnTo>
                    <a:pt x="238886" y="135636"/>
                  </a:lnTo>
                  <a:lnTo>
                    <a:pt x="237743" y="198120"/>
                  </a:lnTo>
                  <a:lnTo>
                    <a:pt x="233171" y="239077"/>
                  </a:lnTo>
                  <a:lnTo>
                    <a:pt x="214884" y="274320"/>
                  </a:lnTo>
                  <a:lnTo>
                    <a:pt x="204025" y="289702"/>
                  </a:lnTo>
                  <a:lnTo>
                    <a:pt x="197739" y="305942"/>
                  </a:lnTo>
                  <a:lnTo>
                    <a:pt x="194310" y="322754"/>
                  </a:lnTo>
                  <a:lnTo>
                    <a:pt x="192024" y="339852"/>
                  </a:lnTo>
                  <a:lnTo>
                    <a:pt x="186785" y="368403"/>
                  </a:lnTo>
                  <a:lnTo>
                    <a:pt x="177450" y="424934"/>
                  </a:lnTo>
                  <a:lnTo>
                    <a:pt x="167568" y="466391"/>
                  </a:lnTo>
                  <a:lnTo>
                    <a:pt x="135636" y="483108"/>
                  </a:lnTo>
                  <a:lnTo>
                    <a:pt x="127635" y="483108"/>
                  </a:lnTo>
                  <a:lnTo>
                    <a:pt x="119634" y="483108"/>
                  </a:lnTo>
                  <a:lnTo>
                    <a:pt x="111633" y="483108"/>
                  </a:lnTo>
                  <a:lnTo>
                    <a:pt x="103632" y="483108"/>
                  </a:lnTo>
                  <a:lnTo>
                    <a:pt x="89987" y="480893"/>
                  </a:lnTo>
                  <a:lnTo>
                    <a:pt x="62484" y="424553"/>
                  </a:lnTo>
                  <a:lnTo>
                    <a:pt x="53340" y="370308"/>
                  </a:lnTo>
                  <a:lnTo>
                    <a:pt x="47577" y="333517"/>
                  </a:lnTo>
                  <a:lnTo>
                    <a:pt x="46101" y="323849"/>
                  </a:lnTo>
                  <a:lnTo>
                    <a:pt x="44053" y="314182"/>
                  </a:lnTo>
                  <a:lnTo>
                    <a:pt x="41148" y="304800"/>
                  </a:lnTo>
                  <a:lnTo>
                    <a:pt x="39219" y="298203"/>
                  </a:lnTo>
                  <a:lnTo>
                    <a:pt x="36004" y="292036"/>
                  </a:lnTo>
                  <a:lnTo>
                    <a:pt x="31932" y="286154"/>
                  </a:lnTo>
                  <a:lnTo>
                    <a:pt x="27432" y="280416"/>
                  </a:lnTo>
                  <a:lnTo>
                    <a:pt x="18930" y="267533"/>
                  </a:lnTo>
                  <a:lnTo>
                    <a:pt x="4572" y="224028"/>
                  </a:lnTo>
                  <a:lnTo>
                    <a:pt x="1714" y="181165"/>
                  </a:lnTo>
                  <a:lnTo>
                    <a:pt x="928" y="159519"/>
                  </a:lnTo>
                  <a:lnTo>
                    <a:pt x="0" y="137160"/>
                  </a:lnTo>
                  <a:lnTo>
                    <a:pt x="1524" y="137160"/>
                  </a:lnTo>
                </a:path>
              </a:pathLst>
            </a:custGeom>
            <a:ln w="10668">
              <a:solidFill>
                <a:srgbClr val="77446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64330" y="4748021"/>
              <a:ext cx="202692" cy="204215"/>
            </a:xfrm>
            <a:prstGeom prst="rect">
              <a:avLst/>
            </a:prstGeom>
          </p:spPr>
        </p:pic>
      </p:grpSp>
      <p:sp>
        <p:nvSpPr>
          <p:cNvPr id="29" name="object 29" descr=""/>
          <p:cNvSpPr txBox="1"/>
          <p:nvPr/>
        </p:nvSpPr>
        <p:spPr>
          <a:xfrm>
            <a:off x="310383" y="6325179"/>
            <a:ext cx="291655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This</a:t>
            </a:r>
            <a:r>
              <a:rPr dirty="0" sz="10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hypothetical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example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is</a:t>
            </a:r>
            <a:r>
              <a:rPr dirty="0" sz="1000" spc="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for</a:t>
            </a:r>
            <a:r>
              <a:rPr dirty="0" sz="100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illustrative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 purposes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only.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9490857" y="6492060"/>
            <a:ext cx="132715" cy="130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80"/>
              </a:lnSpc>
            </a:pPr>
            <a:r>
              <a:rPr dirty="0" sz="800" spc="-25">
                <a:solidFill>
                  <a:srgbClr val="464B54"/>
                </a:solidFill>
                <a:latin typeface="Calibri"/>
                <a:cs typeface="Calibri"/>
              </a:rPr>
              <a:t>30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ts val="2745"/>
              </a:lnSpc>
              <a:spcBef>
                <a:spcPts val="114"/>
              </a:spcBef>
            </a:pPr>
            <a:r>
              <a:rPr dirty="0"/>
              <a:t>Case</a:t>
            </a:r>
            <a:r>
              <a:rPr dirty="0" spc="-70"/>
              <a:t> </a:t>
            </a:r>
            <a:r>
              <a:rPr dirty="0"/>
              <a:t>Study:</a:t>
            </a:r>
            <a:r>
              <a:rPr dirty="0" spc="-60"/>
              <a:t> </a:t>
            </a:r>
            <a:r>
              <a:rPr dirty="0" spc="-10"/>
              <a:t>Divorce</a:t>
            </a:r>
            <a:r>
              <a:rPr dirty="0" spc="-85"/>
              <a:t> </a:t>
            </a:r>
            <a:r>
              <a:rPr dirty="0"/>
              <a:t>and</a:t>
            </a:r>
            <a:r>
              <a:rPr dirty="0" spc="-75"/>
              <a:t> </a:t>
            </a:r>
            <a:r>
              <a:rPr dirty="0" spc="-10"/>
              <a:t>Remarriage</a:t>
            </a:r>
          </a:p>
          <a:p>
            <a:pPr marL="12700">
              <a:lnSpc>
                <a:spcPts val="1725"/>
              </a:lnSpc>
            </a:pP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If both</a:t>
            </a:r>
            <a:r>
              <a:rPr dirty="0" sz="1450" spc="-1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marriages</a:t>
            </a:r>
            <a:r>
              <a:rPr dirty="0" sz="1450" spc="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ended after</a:t>
            </a:r>
            <a:r>
              <a:rPr dirty="0" sz="1450" spc="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10+ years,</a:t>
            </a:r>
            <a:r>
              <a:rPr dirty="0" sz="1450" spc="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you</a:t>
            </a:r>
            <a:r>
              <a:rPr dirty="0" sz="1450" spc="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receive</a:t>
            </a:r>
            <a:r>
              <a:rPr dirty="0" sz="1450" spc="-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highest</a:t>
            </a:r>
            <a:r>
              <a:rPr dirty="0" sz="1450" spc="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available</a:t>
            </a:r>
            <a:r>
              <a:rPr dirty="0" sz="1450" spc="-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spc="-10" i="1">
                <a:solidFill>
                  <a:srgbClr val="464B54"/>
                </a:solidFill>
                <a:latin typeface="Calibri"/>
                <a:cs typeface="Calibri"/>
              </a:rPr>
              <a:t>benefit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595639" y="3335458"/>
            <a:ext cx="3218180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-50" b="1">
                <a:solidFill>
                  <a:srgbClr val="42859E"/>
                </a:solidFill>
                <a:latin typeface="Calibri"/>
                <a:cs typeface="Calibri"/>
              </a:rPr>
              <a:t>Kris</a:t>
            </a:r>
            <a:r>
              <a:rPr dirty="0" sz="1950" spc="-60" b="1">
                <a:solidFill>
                  <a:srgbClr val="42859E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464B54"/>
                </a:solidFill>
                <a:latin typeface="Calibri"/>
                <a:cs typeface="Calibri"/>
              </a:rPr>
              <a:t>is</a:t>
            </a:r>
            <a:r>
              <a:rPr dirty="0" sz="1950" spc="-5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464B54"/>
                </a:solidFill>
                <a:latin typeface="Calibri"/>
                <a:cs typeface="Calibri"/>
              </a:rPr>
              <a:t>single,</a:t>
            </a:r>
            <a:r>
              <a:rPr dirty="0" sz="195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464B54"/>
                </a:solidFill>
                <a:latin typeface="Calibri"/>
                <a:cs typeface="Calibri"/>
              </a:rPr>
              <a:t>receives</a:t>
            </a:r>
            <a:r>
              <a:rPr dirty="0" sz="1950" spc="-5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464B54"/>
                </a:solidFill>
                <a:latin typeface="Calibri"/>
                <a:cs typeface="Calibri"/>
              </a:rPr>
              <a:t>greater</a:t>
            </a:r>
            <a:r>
              <a:rPr dirty="0" sz="195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950" spc="-25">
                <a:solidFill>
                  <a:srgbClr val="464B54"/>
                </a:solidFill>
                <a:latin typeface="Calibri"/>
                <a:cs typeface="Calibri"/>
              </a:rPr>
              <a:t>of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645858" y="3638681"/>
            <a:ext cx="3482340" cy="1307465"/>
          </a:xfrm>
          <a:prstGeom prst="rect">
            <a:avLst/>
          </a:prstGeom>
        </p:spPr>
        <p:txBody>
          <a:bodyPr wrap="square" lIns="0" tIns="141605" rIns="0" bIns="0" rtlCol="0" vert="horz">
            <a:spAutoFit/>
          </a:bodyPr>
          <a:lstStyle/>
          <a:p>
            <a:pPr marL="294005" indent="-281305">
              <a:lnSpc>
                <a:spcPct val="100000"/>
              </a:lnSpc>
              <a:spcBef>
                <a:spcPts val="1115"/>
              </a:spcBef>
              <a:buClr>
                <a:srgbClr val="464B54"/>
              </a:buClr>
              <a:buFont typeface="Wingdings"/>
              <a:buChar char=""/>
              <a:tabLst>
                <a:tab pos="294005" algn="l"/>
              </a:tabLst>
            </a:pPr>
            <a:r>
              <a:rPr dirty="0" sz="1950" spc="-40" b="1">
                <a:solidFill>
                  <a:srgbClr val="42859C"/>
                </a:solidFill>
                <a:latin typeface="Calibri"/>
                <a:cs typeface="Calibri"/>
              </a:rPr>
              <a:t>Kris’</a:t>
            </a:r>
            <a:r>
              <a:rPr dirty="0" sz="1950" spc="-70" b="1">
                <a:solidFill>
                  <a:srgbClr val="42859C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464B54"/>
                </a:solidFill>
                <a:latin typeface="Calibri"/>
                <a:cs typeface="Calibri"/>
              </a:rPr>
              <a:t>retirement</a:t>
            </a:r>
            <a:r>
              <a:rPr dirty="0" sz="1950" spc="-9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464B54"/>
                </a:solidFill>
                <a:latin typeface="Calibri"/>
                <a:cs typeface="Calibri"/>
              </a:rPr>
              <a:t>benefit</a:t>
            </a:r>
            <a:endParaRPr sz="1950">
              <a:latin typeface="Calibri"/>
              <a:cs typeface="Calibri"/>
            </a:endParaRPr>
          </a:p>
          <a:p>
            <a:pPr marL="294005" indent="-281305">
              <a:lnSpc>
                <a:spcPct val="100000"/>
              </a:lnSpc>
              <a:spcBef>
                <a:spcPts val="1019"/>
              </a:spcBef>
              <a:buFont typeface="Wingdings"/>
              <a:buChar char=""/>
              <a:tabLst>
                <a:tab pos="294005" algn="l"/>
              </a:tabLst>
            </a:pPr>
            <a:r>
              <a:rPr dirty="0" sz="1950">
                <a:solidFill>
                  <a:srgbClr val="464B54"/>
                </a:solidFill>
                <a:latin typeface="Calibri"/>
                <a:cs typeface="Calibri"/>
              </a:rPr>
              <a:t>Survivor</a:t>
            </a:r>
            <a:r>
              <a:rPr dirty="0" sz="1950" spc="-6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464B54"/>
                </a:solidFill>
                <a:latin typeface="Calibri"/>
                <a:cs typeface="Calibri"/>
              </a:rPr>
              <a:t>from</a:t>
            </a:r>
            <a:r>
              <a:rPr dirty="0" sz="1950" spc="-4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950" spc="-30" b="1">
                <a:solidFill>
                  <a:srgbClr val="48795D"/>
                </a:solidFill>
                <a:latin typeface="Calibri"/>
                <a:cs typeface="Calibri"/>
              </a:rPr>
              <a:t>Spouse</a:t>
            </a:r>
            <a:r>
              <a:rPr dirty="0" sz="1950" spc="-80" b="1">
                <a:solidFill>
                  <a:srgbClr val="48795D"/>
                </a:solidFill>
                <a:latin typeface="Calibri"/>
                <a:cs typeface="Calibri"/>
              </a:rPr>
              <a:t> </a:t>
            </a:r>
            <a:r>
              <a:rPr dirty="0" sz="1950" spc="-50" b="1">
                <a:solidFill>
                  <a:srgbClr val="48795D"/>
                </a:solidFill>
                <a:latin typeface="Calibri"/>
                <a:cs typeface="Calibri"/>
              </a:rPr>
              <a:t>A</a:t>
            </a:r>
            <a:endParaRPr sz="1950">
              <a:latin typeface="Calibri"/>
              <a:cs typeface="Calibri"/>
            </a:endParaRPr>
          </a:p>
          <a:p>
            <a:pPr marL="294005" indent="-281305">
              <a:lnSpc>
                <a:spcPct val="100000"/>
              </a:lnSpc>
              <a:spcBef>
                <a:spcPts val="1030"/>
              </a:spcBef>
              <a:buFont typeface="Wingdings"/>
              <a:buChar char=""/>
              <a:tabLst>
                <a:tab pos="294005" algn="l"/>
              </a:tabLst>
            </a:pPr>
            <a:r>
              <a:rPr dirty="0" sz="1950" spc="-10">
                <a:solidFill>
                  <a:srgbClr val="464B54"/>
                </a:solidFill>
                <a:latin typeface="Calibri"/>
                <a:cs typeface="Calibri"/>
              </a:rPr>
              <a:t>Spousal/survivor</a:t>
            </a:r>
            <a:r>
              <a:rPr dirty="0" sz="1950" spc="-4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464B54"/>
                </a:solidFill>
                <a:latin typeface="Calibri"/>
                <a:cs typeface="Calibri"/>
              </a:rPr>
              <a:t>from</a:t>
            </a:r>
            <a:r>
              <a:rPr dirty="0" sz="195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950" spc="-35" b="1">
                <a:solidFill>
                  <a:srgbClr val="774464"/>
                </a:solidFill>
                <a:latin typeface="Calibri"/>
                <a:cs typeface="Calibri"/>
              </a:rPr>
              <a:t>Spouse</a:t>
            </a:r>
            <a:r>
              <a:rPr dirty="0" sz="1950" spc="-60" b="1">
                <a:solidFill>
                  <a:srgbClr val="774464"/>
                </a:solidFill>
                <a:latin typeface="Calibri"/>
                <a:cs typeface="Calibri"/>
              </a:rPr>
              <a:t> </a:t>
            </a:r>
            <a:r>
              <a:rPr dirty="0" sz="1950" spc="-50" b="1">
                <a:solidFill>
                  <a:srgbClr val="774464"/>
                </a:solidFill>
                <a:latin typeface="Calibri"/>
                <a:cs typeface="Calibri"/>
              </a:rPr>
              <a:t>B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5151120" y="2615183"/>
            <a:ext cx="90170" cy="3083560"/>
          </a:xfrm>
          <a:custGeom>
            <a:avLst/>
            <a:gdLst/>
            <a:ahLst/>
            <a:cxnLst/>
            <a:rect l="l" t="t" r="r" b="b"/>
            <a:pathLst>
              <a:path w="90170" h="3083560">
                <a:moveTo>
                  <a:pt x="0" y="0"/>
                </a:moveTo>
                <a:lnTo>
                  <a:pt x="0" y="1400556"/>
                </a:lnTo>
                <a:lnTo>
                  <a:pt x="89916" y="1520951"/>
                </a:lnTo>
                <a:lnTo>
                  <a:pt x="0" y="1658112"/>
                </a:lnTo>
                <a:lnTo>
                  <a:pt x="0" y="3083051"/>
                </a:lnTo>
              </a:path>
            </a:pathLst>
          </a:custGeom>
          <a:ln w="10668">
            <a:solidFill>
              <a:srgbClr val="83AA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301214" y="2661943"/>
            <a:ext cx="1791970" cy="1141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8920" marR="5080" indent="-236220">
              <a:lnSpc>
                <a:spcPct val="102099"/>
              </a:lnSpc>
              <a:spcBef>
                <a:spcPts val="100"/>
              </a:spcBef>
              <a:buFont typeface="Wingdings"/>
              <a:buChar char=""/>
              <a:tabLst>
                <a:tab pos="248920" algn="l"/>
              </a:tabLst>
            </a:pP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Married </a:t>
            </a:r>
            <a:r>
              <a:rPr dirty="0" sz="1450" spc="-10" b="1">
                <a:solidFill>
                  <a:srgbClr val="48795D"/>
                </a:solidFill>
                <a:latin typeface="Calibri"/>
                <a:cs typeface="Calibri"/>
              </a:rPr>
              <a:t>Spouse</a:t>
            </a:r>
            <a:r>
              <a:rPr dirty="0" sz="1450" spc="-55" b="1">
                <a:solidFill>
                  <a:srgbClr val="48795D"/>
                </a:solidFill>
                <a:latin typeface="Calibri"/>
                <a:cs typeface="Calibri"/>
              </a:rPr>
              <a:t> </a:t>
            </a:r>
            <a:r>
              <a:rPr dirty="0" sz="1450" b="1">
                <a:solidFill>
                  <a:srgbClr val="48795D"/>
                </a:solidFill>
                <a:latin typeface="Calibri"/>
                <a:cs typeface="Calibri"/>
              </a:rPr>
              <a:t>A</a:t>
            </a:r>
            <a:r>
              <a:rPr dirty="0" sz="1450" spc="-35" b="1">
                <a:solidFill>
                  <a:srgbClr val="48795D"/>
                </a:solidFill>
                <a:latin typeface="Calibri"/>
                <a:cs typeface="Calibri"/>
              </a:rPr>
              <a:t> </a:t>
            </a:r>
            <a:r>
              <a:rPr dirty="0" sz="1450" spc="-25">
                <a:solidFill>
                  <a:srgbClr val="464B54"/>
                </a:solidFill>
                <a:latin typeface="Calibri"/>
                <a:cs typeface="Calibri"/>
              </a:rPr>
              <a:t>at 25</a:t>
            </a:r>
            <a:endParaRPr sz="1450">
              <a:latin typeface="Calibri"/>
              <a:cs typeface="Calibri"/>
            </a:endParaRPr>
          </a:p>
          <a:p>
            <a:pPr marL="248285" indent="-235585">
              <a:lnSpc>
                <a:spcPct val="100000"/>
              </a:lnSpc>
              <a:spcBef>
                <a:spcPts val="875"/>
              </a:spcBef>
              <a:buFont typeface="Wingdings"/>
              <a:buChar char=""/>
              <a:tabLst>
                <a:tab pos="248285" algn="l"/>
              </a:tabLst>
            </a:pP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Married</a:t>
            </a:r>
            <a:r>
              <a:rPr dirty="0" sz="1450" spc="4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15</a:t>
            </a:r>
            <a:r>
              <a:rPr dirty="0" sz="1450" spc="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spc="-20">
                <a:solidFill>
                  <a:srgbClr val="464B54"/>
                </a:solidFill>
                <a:latin typeface="Calibri"/>
                <a:cs typeface="Calibri"/>
              </a:rPr>
              <a:t>years</a:t>
            </a:r>
            <a:endParaRPr sz="1450">
              <a:latin typeface="Calibri"/>
              <a:cs typeface="Calibri"/>
            </a:endParaRPr>
          </a:p>
          <a:p>
            <a:pPr marL="248285" indent="-235585">
              <a:lnSpc>
                <a:spcPct val="100000"/>
              </a:lnSpc>
              <a:spcBef>
                <a:spcPts val="865"/>
              </a:spcBef>
              <a:buFont typeface="Wingdings"/>
              <a:buChar char=""/>
              <a:tabLst>
                <a:tab pos="248285" algn="l"/>
              </a:tabLst>
            </a:pPr>
            <a:r>
              <a:rPr dirty="0" sz="1450" spc="-10">
                <a:solidFill>
                  <a:srgbClr val="464B54"/>
                </a:solidFill>
                <a:latin typeface="Calibri"/>
                <a:cs typeface="Calibri"/>
              </a:rPr>
              <a:t>Divorced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01214" y="3881154"/>
            <a:ext cx="4655820" cy="2527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248285" indent="-235585">
              <a:lnSpc>
                <a:spcPct val="100000"/>
              </a:lnSpc>
              <a:spcBef>
                <a:spcPts val="135"/>
              </a:spcBef>
              <a:buFont typeface="Wingdings"/>
              <a:buChar char=""/>
              <a:tabLst>
                <a:tab pos="248285" algn="l"/>
                <a:tab pos="4642485" algn="l"/>
              </a:tabLst>
            </a:pPr>
            <a:r>
              <a:rPr dirty="0" u="dash" sz="1450" spc="-10" b="1">
                <a:solidFill>
                  <a:srgbClr val="48795D"/>
                </a:solidFill>
                <a:uFill>
                  <a:solidFill>
                    <a:srgbClr val="83AABC"/>
                  </a:solidFill>
                </a:uFill>
                <a:latin typeface="Calibri"/>
                <a:cs typeface="Calibri"/>
              </a:rPr>
              <a:t>Spouse</a:t>
            </a:r>
            <a:r>
              <a:rPr dirty="0" u="dash" sz="1450" spc="-65" b="1">
                <a:solidFill>
                  <a:srgbClr val="48795D"/>
                </a:solidFill>
                <a:uFill>
                  <a:solidFill>
                    <a:srgbClr val="83AABC"/>
                  </a:solidFill>
                </a:uFill>
                <a:latin typeface="Calibri"/>
                <a:cs typeface="Calibri"/>
              </a:rPr>
              <a:t> </a:t>
            </a:r>
            <a:r>
              <a:rPr dirty="0" u="dash" sz="1450" b="1">
                <a:solidFill>
                  <a:srgbClr val="48795D"/>
                </a:solidFill>
                <a:uFill>
                  <a:solidFill>
                    <a:srgbClr val="83AABC"/>
                  </a:solidFill>
                </a:uFill>
                <a:latin typeface="Calibri"/>
                <a:cs typeface="Calibri"/>
              </a:rPr>
              <a:t>A</a:t>
            </a:r>
            <a:r>
              <a:rPr dirty="0" u="dash" sz="1450" spc="-40" b="1">
                <a:solidFill>
                  <a:srgbClr val="48795D"/>
                </a:solidFill>
                <a:uFill>
                  <a:solidFill>
                    <a:srgbClr val="83AABC"/>
                  </a:solidFill>
                </a:uFill>
                <a:latin typeface="Calibri"/>
                <a:cs typeface="Calibri"/>
              </a:rPr>
              <a:t> </a:t>
            </a:r>
            <a:r>
              <a:rPr dirty="0" u="dash" sz="1450">
                <a:solidFill>
                  <a:srgbClr val="464B54"/>
                </a:solidFill>
                <a:uFill>
                  <a:solidFill>
                    <a:srgbClr val="83AABC"/>
                  </a:solidFill>
                </a:uFill>
                <a:latin typeface="Calibri"/>
                <a:cs typeface="Calibri"/>
              </a:rPr>
              <a:t>is</a:t>
            </a:r>
            <a:r>
              <a:rPr dirty="0" u="dash" sz="1450" spc="-10">
                <a:solidFill>
                  <a:srgbClr val="464B54"/>
                </a:solidFill>
                <a:uFill>
                  <a:solidFill>
                    <a:srgbClr val="83AABC"/>
                  </a:solidFill>
                </a:uFill>
                <a:latin typeface="Calibri"/>
                <a:cs typeface="Calibri"/>
              </a:rPr>
              <a:t> deceased</a:t>
            </a:r>
            <a:r>
              <a:rPr dirty="0" u="dash" sz="1450">
                <a:solidFill>
                  <a:srgbClr val="464B54"/>
                </a:solidFill>
                <a:uFill>
                  <a:solidFill>
                    <a:srgbClr val="83AABC"/>
                  </a:solidFill>
                </a:uFill>
                <a:latin typeface="Calibri"/>
                <a:cs typeface="Calibri"/>
              </a:rPr>
              <a:t>	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001814" y="2652765"/>
            <a:ext cx="327660" cy="2781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50" spc="-30" b="1">
                <a:solidFill>
                  <a:srgbClr val="42859C"/>
                </a:solidFill>
                <a:latin typeface="Calibri"/>
                <a:cs typeface="Calibri"/>
              </a:rPr>
              <a:t>Kris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960338" y="2637567"/>
            <a:ext cx="789940" cy="2781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50" spc="-35" b="1">
                <a:solidFill>
                  <a:srgbClr val="48795D"/>
                </a:solidFill>
                <a:latin typeface="Calibri"/>
                <a:cs typeface="Calibri"/>
              </a:rPr>
              <a:t>Spouse</a:t>
            </a:r>
            <a:r>
              <a:rPr dirty="0" sz="1650" spc="-50" b="1">
                <a:solidFill>
                  <a:srgbClr val="48795D"/>
                </a:solidFill>
                <a:latin typeface="Calibri"/>
                <a:cs typeface="Calibri"/>
              </a:rPr>
              <a:t> A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05828" y="4293857"/>
            <a:ext cx="2287905" cy="1575435"/>
          </a:xfrm>
          <a:prstGeom prst="rect">
            <a:avLst/>
          </a:prstGeom>
        </p:spPr>
        <p:txBody>
          <a:bodyPr wrap="square" lIns="0" tIns="121285" rIns="0" bIns="0" rtlCol="0" vert="horz">
            <a:spAutoFit/>
          </a:bodyPr>
          <a:lstStyle/>
          <a:p>
            <a:pPr marL="248285" indent="-235585">
              <a:lnSpc>
                <a:spcPct val="100000"/>
              </a:lnSpc>
              <a:spcBef>
                <a:spcPts val="955"/>
              </a:spcBef>
              <a:buFont typeface="Wingdings"/>
              <a:buChar char=""/>
              <a:tabLst>
                <a:tab pos="248285" algn="l"/>
              </a:tabLst>
            </a:pP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Married</a:t>
            </a:r>
            <a:r>
              <a:rPr dirty="0" sz="1450" spc="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spc="-10" b="1">
                <a:solidFill>
                  <a:srgbClr val="774464"/>
                </a:solidFill>
                <a:latin typeface="Calibri"/>
                <a:cs typeface="Calibri"/>
              </a:rPr>
              <a:t>Spouse</a:t>
            </a:r>
            <a:r>
              <a:rPr dirty="0" sz="1450" spc="-45" b="1">
                <a:solidFill>
                  <a:srgbClr val="774464"/>
                </a:solidFill>
                <a:latin typeface="Calibri"/>
                <a:cs typeface="Calibri"/>
              </a:rPr>
              <a:t> </a:t>
            </a:r>
            <a:r>
              <a:rPr dirty="0" sz="1450" b="1">
                <a:solidFill>
                  <a:srgbClr val="774464"/>
                </a:solidFill>
                <a:latin typeface="Calibri"/>
                <a:cs typeface="Calibri"/>
              </a:rPr>
              <a:t>B</a:t>
            </a:r>
            <a:r>
              <a:rPr dirty="0" sz="1450" spc="-35" b="1">
                <a:solidFill>
                  <a:srgbClr val="77446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at</a:t>
            </a:r>
            <a:r>
              <a:rPr dirty="0" sz="1450" spc="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spc="-35">
                <a:solidFill>
                  <a:srgbClr val="464B54"/>
                </a:solidFill>
                <a:latin typeface="Calibri"/>
                <a:cs typeface="Calibri"/>
              </a:rPr>
              <a:t>45</a:t>
            </a:r>
            <a:endParaRPr sz="1450">
              <a:latin typeface="Calibri"/>
              <a:cs typeface="Calibri"/>
            </a:endParaRPr>
          </a:p>
          <a:p>
            <a:pPr marL="248285" indent="-235585">
              <a:lnSpc>
                <a:spcPct val="100000"/>
              </a:lnSpc>
              <a:spcBef>
                <a:spcPts val="865"/>
              </a:spcBef>
              <a:buFont typeface="Wingdings"/>
              <a:buChar char=""/>
              <a:tabLst>
                <a:tab pos="248285" algn="l"/>
              </a:tabLst>
            </a:pP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Married</a:t>
            </a:r>
            <a:r>
              <a:rPr dirty="0" sz="1450" spc="4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10</a:t>
            </a:r>
            <a:r>
              <a:rPr dirty="0" sz="1450" spc="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spc="-20">
                <a:solidFill>
                  <a:srgbClr val="464B54"/>
                </a:solidFill>
                <a:latin typeface="Calibri"/>
                <a:cs typeface="Calibri"/>
              </a:rPr>
              <a:t>years</a:t>
            </a:r>
            <a:endParaRPr sz="1450">
              <a:latin typeface="Calibri"/>
              <a:cs typeface="Calibri"/>
            </a:endParaRPr>
          </a:p>
          <a:p>
            <a:pPr marL="248285" indent="-235585">
              <a:lnSpc>
                <a:spcPct val="100000"/>
              </a:lnSpc>
              <a:spcBef>
                <a:spcPts val="865"/>
              </a:spcBef>
              <a:buFont typeface="Wingdings"/>
              <a:buChar char=""/>
              <a:tabLst>
                <a:tab pos="248285" algn="l"/>
              </a:tabLst>
            </a:pPr>
            <a:r>
              <a:rPr dirty="0" sz="1450" spc="-10">
                <a:solidFill>
                  <a:srgbClr val="464B54"/>
                </a:solidFill>
                <a:latin typeface="Calibri"/>
                <a:cs typeface="Calibri"/>
              </a:rPr>
              <a:t>Divorced</a:t>
            </a:r>
            <a:endParaRPr sz="1450">
              <a:latin typeface="Calibri"/>
              <a:cs typeface="Calibri"/>
            </a:endParaRPr>
          </a:p>
          <a:p>
            <a:pPr marL="248920" marR="5080" indent="-236220">
              <a:lnSpc>
                <a:spcPct val="102099"/>
              </a:lnSpc>
              <a:spcBef>
                <a:spcPts val="835"/>
              </a:spcBef>
              <a:buFont typeface="Wingdings"/>
              <a:buChar char=""/>
              <a:tabLst>
                <a:tab pos="248920" algn="l"/>
              </a:tabLst>
            </a:pPr>
            <a:r>
              <a:rPr dirty="0" sz="1450" spc="-10" b="1">
                <a:solidFill>
                  <a:srgbClr val="774464"/>
                </a:solidFill>
                <a:latin typeface="Calibri"/>
                <a:cs typeface="Calibri"/>
              </a:rPr>
              <a:t>Spouse</a:t>
            </a:r>
            <a:r>
              <a:rPr dirty="0" sz="1450" spc="-55" b="1">
                <a:solidFill>
                  <a:srgbClr val="774464"/>
                </a:solidFill>
                <a:latin typeface="Calibri"/>
                <a:cs typeface="Calibri"/>
              </a:rPr>
              <a:t> </a:t>
            </a:r>
            <a:r>
              <a:rPr dirty="0" sz="1450" b="1">
                <a:solidFill>
                  <a:srgbClr val="774464"/>
                </a:solidFill>
                <a:latin typeface="Calibri"/>
                <a:cs typeface="Calibri"/>
              </a:rPr>
              <a:t>B</a:t>
            </a:r>
            <a:r>
              <a:rPr dirty="0" sz="1450" spc="-25" b="1">
                <a:solidFill>
                  <a:srgbClr val="77446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is alive</a:t>
            </a:r>
            <a:r>
              <a:rPr dirty="0" sz="145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and is </a:t>
            </a:r>
            <a:r>
              <a:rPr dirty="0" sz="1450" spc="-25">
                <a:solidFill>
                  <a:srgbClr val="464B54"/>
                </a:solidFill>
                <a:latin typeface="Calibri"/>
                <a:cs typeface="Calibri"/>
              </a:rPr>
              <a:t>age 62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047512" y="4362684"/>
            <a:ext cx="1718945" cy="2781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49325" algn="l"/>
              </a:tabLst>
            </a:pPr>
            <a:r>
              <a:rPr dirty="0" sz="1650" spc="-20" b="1">
                <a:solidFill>
                  <a:srgbClr val="42859C"/>
                </a:solidFill>
                <a:latin typeface="Calibri"/>
                <a:cs typeface="Calibri"/>
              </a:rPr>
              <a:t>Kris</a:t>
            </a:r>
            <a:r>
              <a:rPr dirty="0" sz="1650" b="1">
                <a:solidFill>
                  <a:srgbClr val="42859C"/>
                </a:solidFill>
                <a:latin typeface="Calibri"/>
                <a:cs typeface="Calibri"/>
              </a:rPr>
              <a:t>	</a:t>
            </a:r>
            <a:r>
              <a:rPr dirty="0" baseline="1683" sz="2475" spc="-60" b="1">
                <a:solidFill>
                  <a:srgbClr val="774464"/>
                </a:solidFill>
                <a:latin typeface="Calibri"/>
                <a:cs typeface="Calibri"/>
              </a:rPr>
              <a:t>Spouse </a:t>
            </a:r>
            <a:r>
              <a:rPr dirty="0" baseline="1683" sz="2475" spc="-89" b="1">
                <a:solidFill>
                  <a:srgbClr val="774464"/>
                </a:solidFill>
                <a:latin typeface="Calibri"/>
                <a:cs typeface="Calibri"/>
              </a:rPr>
              <a:t>B</a:t>
            </a:r>
            <a:endParaRPr baseline="1683" sz="2475">
              <a:latin typeface="Calibri"/>
              <a:cs typeface="Calibri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3044190" y="3018281"/>
            <a:ext cx="249554" cy="707390"/>
            <a:chOff x="3044190" y="3018281"/>
            <a:chExt cx="249554" cy="707390"/>
          </a:xfrm>
        </p:grpSpPr>
        <p:sp>
          <p:nvSpPr>
            <p:cNvPr id="13" name="object 13" descr=""/>
            <p:cNvSpPr/>
            <p:nvPr/>
          </p:nvSpPr>
          <p:spPr>
            <a:xfrm>
              <a:off x="3049524" y="3237928"/>
              <a:ext cx="239395" cy="482600"/>
            </a:xfrm>
            <a:custGeom>
              <a:avLst/>
              <a:gdLst/>
              <a:ahLst/>
              <a:cxnLst/>
              <a:rect l="l" t="t" r="r" b="b"/>
              <a:pathLst>
                <a:path w="239395" h="482600">
                  <a:moveTo>
                    <a:pt x="137160" y="482155"/>
                  </a:moveTo>
                  <a:lnTo>
                    <a:pt x="103632" y="482155"/>
                  </a:lnTo>
                  <a:lnTo>
                    <a:pt x="89987" y="480179"/>
                  </a:lnTo>
                  <a:lnTo>
                    <a:pt x="79057" y="474345"/>
                  </a:lnTo>
                  <a:lnTo>
                    <a:pt x="71270" y="464796"/>
                  </a:lnTo>
                  <a:lnTo>
                    <a:pt x="67056" y="451675"/>
                  </a:lnTo>
                  <a:lnTo>
                    <a:pt x="62548" y="424862"/>
                  </a:lnTo>
                  <a:lnTo>
                    <a:pt x="53340" y="370665"/>
                  </a:lnTo>
                  <a:lnTo>
                    <a:pt x="48768" y="343471"/>
                  </a:lnTo>
                  <a:lnTo>
                    <a:pt x="47577" y="334065"/>
                  </a:lnTo>
                  <a:lnTo>
                    <a:pt x="46101" y="324231"/>
                  </a:lnTo>
                  <a:lnTo>
                    <a:pt x="31932" y="286059"/>
                  </a:lnTo>
                  <a:lnTo>
                    <a:pt x="27432" y="280987"/>
                  </a:lnTo>
                  <a:lnTo>
                    <a:pt x="18930" y="268104"/>
                  </a:lnTo>
                  <a:lnTo>
                    <a:pt x="4572" y="224599"/>
                  </a:lnTo>
                  <a:lnTo>
                    <a:pt x="1714" y="181165"/>
                  </a:lnTo>
                  <a:lnTo>
                    <a:pt x="928" y="159448"/>
                  </a:lnTo>
                  <a:lnTo>
                    <a:pt x="0" y="137731"/>
                  </a:lnTo>
                  <a:lnTo>
                    <a:pt x="1524" y="137731"/>
                  </a:lnTo>
                  <a:lnTo>
                    <a:pt x="1524" y="72199"/>
                  </a:lnTo>
                  <a:lnTo>
                    <a:pt x="3810" y="53935"/>
                  </a:lnTo>
                  <a:lnTo>
                    <a:pt x="38100" y="14287"/>
                  </a:lnTo>
                  <a:lnTo>
                    <a:pt x="86868" y="571"/>
                  </a:lnTo>
                  <a:lnTo>
                    <a:pt x="108823" y="0"/>
                  </a:lnTo>
                  <a:lnTo>
                    <a:pt x="131064" y="571"/>
                  </a:lnTo>
                  <a:lnTo>
                    <a:pt x="175260" y="5143"/>
                  </a:lnTo>
                  <a:lnTo>
                    <a:pt x="215646" y="22669"/>
                  </a:lnTo>
                  <a:lnTo>
                    <a:pt x="237743" y="63055"/>
                  </a:lnTo>
                  <a:lnTo>
                    <a:pt x="237743" y="72199"/>
                  </a:lnTo>
                  <a:lnTo>
                    <a:pt x="238601" y="104179"/>
                  </a:lnTo>
                  <a:lnTo>
                    <a:pt x="238886" y="136017"/>
                  </a:lnTo>
                  <a:lnTo>
                    <a:pt x="238674" y="159448"/>
                  </a:lnTo>
                  <a:lnTo>
                    <a:pt x="238601" y="167568"/>
                  </a:lnTo>
                  <a:lnTo>
                    <a:pt x="236743" y="219384"/>
                  </a:lnTo>
                  <a:lnTo>
                    <a:pt x="226171" y="258484"/>
                  </a:lnTo>
                  <a:lnTo>
                    <a:pt x="204025" y="290274"/>
                  </a:lnTo>
                  <a:lnTo>
                    <a:pt x="197739" y="306514"/>
                  </a:lnTo>
                  <a:lnTo>
                    <a:pt x="194310" y="323326"/>
                  </a:lnTo>
                  <a:lnTo>
                    <a:pt x="192024" y="340423"/>
                  </a:lnTo>
                  <a:lnTo>
                    <a:pt x="186785" y="368760"/>
                  </a:lnTo>
                  <a:lnTo>
                    <a:pt x="177514" y="424481"/>
                  </a:lnTo>
                  <a:lnTo>
                    <a:pt x="167592" y="466725"/>
                  </a:lnTo>
                  <a:lnTo>
                    <a:pt x="150352" y="480631"/>
                  </a:lnTo>
                  <a:lnTo>
                    <a:pt x="137160" y="482155"/>
                  </a:lnTo>
                  <a:close/>
                </a:path>
              </a:pathLst>
            </a:custGeom>
            <a:solidFill>
              <a:srgbClr val="4285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3049524" y="3237928"/>
              <a:ext cx="239395" cy="482600"/>
            </a:xfrm>
            <a:custGeom>
              <a:avLst/>
              <a:gdLst/>
              <a:ahLst/>
              <a:cxnLst/>
              <a:rect l="l" t="t" r="r" b="b"/>
              <a:pathLst>
                <a:path w="239395" h="482600">
                  <a:moveTo>
                    <a:pt x="1524" y="137731"/>
                  </a:moveTo>
                  <a:lnTo>
                    <a:pt x="1524" y="121705"/>
                  </a:lnTo>
                  <a:lnTo>
                    <a:pt x="1524" y="105537"/>
                  </a:lnTo>
                  <a:lnTo>
                    <a:pt x="1524" y="89082"/>
                  </a:lnTo>
                  <a:lnTo>
                    <a:pt x="1524" y="72199"/>
                  </a:lnTo>
                  <a:lnTo>
                    <a:pt x="3810" y="53935"/>
                  </a:lnTo>
                  <a:lnTo>
                    <a:pt x="38100" y="14287"/>
                  </a:lnTo>
                  <a:lnTo>
                    <a:pt x="86868" y="571"/>
                  </a:lnTo>
                  <a:lnTo>
                    <a:pt x="108823" y="0"/>
                  </a:lnTo>
                  <a:lnTo>
                    <a:pt x="131064" y="571"/>
                  </a:lnTo>
                  <a:lnTo>
                    <a:pt x="175260" y="5143"/>
                  </a:lnTo>
                  <a:lnTo>
                    <a:pt x="215645" y="22669"/>
                  </a:lnTo>
                  <a:lnTo>
                    <a:pt x="237743" y="63055"/>
                  </a:lnTo>
                  <a:lnTo>
                    <a:pt x="237743" y="66103"/>
                  </a:lnTo>
                  <a:lnTo>
                    <a:pt x="237743" y="69151"/>
                  </a:lnTo>
                  <a:lnTo>
                    <a:pt x="237743" y="72199"/>
                  </a:lnTo>
                  <a:lnTo>
                    <a:pt x="238601" y="104179"/>
                  </a:lnTo>
                  <a:lnTo>
                    <a:pt x="238886" y="136017"/>
                  </a:lnTo>
                  <a:lnTo>
                    <a:pt x="237743" y="198691"/>
                  </a:lnTo>
                  <a:lnTo>
                    <a:pt x="233171" y="239649"/>
                  </a:lnTo>
                  <a:lnTo>
                    <a:pt x="214884" y="274891"/>
                  </a:lnTo>
                  <a:lnTo>
                    <a:pt x="204025" y="290274"/>
                  </a:lnTo>
                  <a:lnTo>
                    <a:pt x="197739" y="306514"/>
                  </a:lnTo>
                  <a:lnTo>
                    <a:pt x="194310" y="323326"/>
                  </a:lnTo>
                  <a:lnTo>
                    <a:pt x="192024" y="340423"/>
                  </a:lnTo>
                  <a:lnTo>
                    <a:pt x="186785" y="368760"/>
                  </a:lnTo>
                  <a:lnTo>
                    <a:pt x="177450" y="424862"/>
                  </a:lnTo>
                  <a:lnTo>
                    <a:pt x="167592" y="466725"/>
                  </a:lnTo>
                  <a:lnTo>
                    <a:pt x="137160" y="482155"/>
                  </a:lnTo>
                  <a:lnTo>
                    <a:pt x="128277" y="482155"/>
                  </a:lnTo>
                  <a:lnTo>
                    <a:pt x="119824" y="482155"/>
                  </a:lnTo>
                  <a:lnTo>
                    <a:pt x="111656" y="482155"/>
                  </a:lnTo>
                  <a:lnTo>
                    <a:pt x="103632" y="482155"/>
                  </a:lnTo>
                  <a:lnTo>
                    <a:pt x="89987" y="480179"/>
                  </a:lnTo>
                  <a:lnTo>
                    <a:pt x="79057" y="474345"/>
                  </a:lnTo>
                  <a:lnTo>
                    <a:pt x="71270" y="464796"/>
                  </a:lnTo>
                  <a:lnTo>
                    <a:pt x="67056" y="451675"/>
                  </a:lnTo>
                  <a:lnTo>
                    <a:pt x="62484" y="424481"/>
                  </a:lnTo>
                  <a:lnTo>
                    <a:pt x="57912" y="397573"/>
                  </a:lnTo>
                  <a:lnTo>
                    <a:pt x="53340" y="370665"/>
                  </a:lnTo>
                  <a:lnTo>
                    <a:pt x="48768" y="343471"/>
                  </a:lnTo>
                  <a:lnTo>
                    <a:pt x="47577" y="334065"/>
                  </a:lnTo>
                  <a:lnTo>
                    <a:pt x="46101" y="324230"/>
                  </a:lnTo>
                  <a:lnTo>
                    <a:pt x="31932" y="286059"/>
                  </a:lnTo>
                  <a:lnTo>
                    <a:pt x="27432" y="280987"/>
                  </a:lnTo>
                  <a:lnTo>
                    <a:pt x="18930" y="268104"/>
                  </a:lnTo>
                  <a:lnTo>
                    <a:pt x="4572" y="224599"/>
                  </a:lnTo>
                  <a:lnTo>
                    <a:pt x="1714" y="181165"/>
                  </a:lnTo>
                  <a:lnTo>
                    <a:pt x="928" y="159448"/>
                  </a:lnTo>
                  <a:lnTo>
                    <a:pt x="0" y="137731"/>
                  </a:lnTo>
                  <a:lnTo>
                    <a:pt x="1524" y="137731"/>
                  </a:lnTo>
                </a:path>
              </a:pathLst>
            </a:custGeom>
            <a:ln w="10668">
              <a:solidFill>
                <a:srgbClr val="42859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65526" y="3018281"/>
              <a:ext cx="202692" cy="204216"/>
            </a:xfrm>
            <a:prstGeom prst="rect">
              <a:avLst/>
            </a:prstGeom>
          </p:spPr>
        </p:pic>
      </p:grpSp>
      <p:grpSp>
        <p:nvGrpSpPr>
          <p:cNvPr id="16" name="object 16" descr=""/>
          <p:cNvGrpSpPr/>
          <p:nvPr/>
        </p:nvGrpSpPr>
        <p:grpSpPr>
          <a:xfrm>
            <a:off x="4142994" y="3019805"/>
            <a:ext cx="249554" cy="708660"/>
            <a:chOff x="4142994" y="3019805"/>
            <a:chExt cx="249554" cy="708660"/>
          </a:xfrm>
        </p:grpSpPr>
        <p:sp>
          <p:nvSpPr>
            <p:cNvPr id="17" name="object 17" descr=""/>
            <p:cNvSpPr/>
            <p:nvPr/>
          </p:nvSpPr>
          <p:spPr>
            <a:xfrm>
              <a:off x="4148328" y="3240024"/>
              <a:ext cx="239395" cy="483234"/>
            </a:xfrm>
            <a:custGeom>
              <a:avLst/>
              <a:gdLst/>
              <a:ahLst/>
              <a:cxnLst/>
              <a:rect l="l" t="t" r="r" b="b"/>
              <a:pathLst>
                <a:path w="239395" h="483235">
                  <a:moveTo>
                    <a:pt x="135636" y="483108"/>
                  </a:moveTo>
                  <a:lnTo>
                    <a:pt x="103632" y="483108"/>
                  </a:lnTo>
                  <a:lnTo>
                    <a:pt x="89987" y="481107"/>
                  </a:lnTo>
                  <a:lnTo>
                    <a:pt x="62549" y="424934"/>
                  </a:lnTo>
                  <a:lnTo>
                    <a:pt x="48768" y="342900"/>
                  </a:lnTo>
                  <a:lnTo>
                    <a:pt x="47577" y="333517"/>
                  </a:lnTo>
                  <a:lnTo>
                    <a:pt x="46101" y="323850"/>
                  </a:lnTo>
                  <a:lnTo>
                    <a:pt x="44053" y="314182"/>
                  </a:lnTo>
                  <a:lnTo>
                    <a:pt x="41148" y="304800"/>
                  </a:lnTo>
                  <a:lnTo>
                    <a:pt x="39219" y="298203"/>
                  </a:lnTo>
                  <a:lnTo>
                    <a:pt x="36004" y="292036"/>
                  </a:lnTo>
                  <a:lnTo>
                    <a:pt x="31932" y="286154"/>
                  </a:lnTo>
                  <a:lnTo>
                    <a:pt x="27432" y="280416"/>
                  </a:lnTo>
                  <a:lnTo>
                    <a:pt x="18930" y="267533"/>
                  </a:lnTo>
                  <a:lnTo>
                    <a:pt x="4572" y="224028"/>
                  </a:lnTo>
                  <a:lnTo>
                    <a:pt x="1714" y="181737"/>
                  </a:lnTo>
                  <a:lnTo>
                    <a:pt x="928" y="159734"/>
                  </a:lnTo>
                  <a:lnTo>
                    <a:pt x="0" y="137160"/>
                  </a:lnTo>
                  <a:lnTo>
                    <a:pt x="1524" y="137160"/>
                  </a:lnTo>
                  <a:lnTo>
                    <a:pt x="1524" y="73152"/>
                  </a:lnTo>
                  <a:lnTo>
                    <a:pt x="3810" y="54030"/>
                  </a:lnTo>
                  <a:lnTo>
                    <a:pt x="38100" y="15240"/>
                  </a:lnTo>
                  <a:lnTo>
                    <a:pt x="74471" y="1928"/>
                  </a:lnTo>
                  <a:lnTo>
                    <a:pt x="86868" y="0"/>
                  </a:lnTo>
                  <a:lnTo>
                    <a:pt x="105645" y="0"/>
                  </a:lnTo>
                  <a:lnTo>
                    <a:pt x="153304" y="1928"/>
                  </a:lnTo>
                  <a:lnTo>
                    <a:pt x="197453" y="10834"/>
                  </a:lnTo>
                  <a:lnTo>
                    <a:pt x="229266" y="39933"/>
                  </a:lnTo>
                  <a:lnTo>
                    <a:pt x="237743" y="62484"/>
                  </a:lnTo>
                  <a:lnTo>
                    <a:pt x="237743" y="73152"/>
                  </a:lnTo>
                  <a:lnTo>
                    <a:pt x="238601" y="104251"/>
                  </a:lnTo>
                  <a:lnTo>
                    <a:pt x="238886" y="135636"/>
                  </a:lnTo>
                  <a:lnTo>
                    <a:pt x="238667" y="159734"/>
                  </a:lnTo>
                  <a:lnTo>
                    <a:pt x="238601" y="167020"/>
                  </a:lnTo>
                  <a:lnTo>
                    <a:pt x="236743" y="219479"/>
                  </a:lnTo>
                  <a:lnTo>
                    <a:pt x="226171" y="258770"/>
                  </a:lnTo>
                  <a:lnTo>
                    <a:pt x="204025" y="290345"/>
                  </a:lnTo>
                  <a:lnTo>
                    <a:pt x="197739" y="306133"/>
                  </a:lnTo>
                  <a:lnTo>
                    <a:pt x="194310" y="322778"/>
                  </a:lnTo>
                  <a:lnTo>
                    <a:pt x="192024" y="339852"/>
                  </a:lnTo>
                  <a:lnTo>
                    <a:pt x="186785" y="368403"/>
                  </a:lnTo>
                  <a:lnTo>
                    <a:pt x="177513" y="424553"/>
                  </a:lnTo>
                  <a:lnTo>
                    <a:pt x="167568" y="466391"/>
                  </a:lnTo>
                  <a:lnTo>
                    <a:pt x="149709" y="481345"/>
                  </a:lnTo>
                  <a:lnTo>
                    <a:pt x="135636" y="483108"/>
                  </a:lnTo>
                  <a:close/>
                </a:path>
              </a:pathLst>
            </a:custGeom>
            <a:solidFill>
              <a:srgbClr val="4879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4148328" y="3240024"/>
              <a:ext cx="239395" cy="483234"/>
            </a:xfrm>
            <a:custGeom>
              <a:avLst/>
              <a:gdLst/>
              <a:ahLst/>
              <a:cxnLst/>
              <a:rect l="l" t="t" r="r" b="b"/>
              <a:pathLst>
                <a:path w="239395" h="483235">
                  <a:moveTo>
                    <a:pt x="1524" y="137160"/>
                  </a:moveTo>
                  <a:lnTo>
                    <a:pt x="1524" y="121158"/>
                  </a:lnTo>
                  <a:lnTo>
                    <a:pt x="1524" y="105156"/>
                  </a:lnTo>
                  <a:lnTo>
                    <a:pt x="1524" y="89154"/>
                  </a:lnTo>
                  <a:lnTo>
                    <a:pt x="1524" y="73152"/>
                  </a:lnTo>
                  <a:lnTo>
                    <a:pt x="3810" y="54030"/>
                  </a:lnTo>
                  <a:lnTo>
                    <a:pt x="38100" y="15240"/>
                  </a:lnTo>
                  <a:lnTo>
                    <a:pt x="74318" y="1952"/>
                  </a:lnTo>
                  <a:lnTo>
                    <a:pt x="86868" y="0"/>
                  </a:lnTo>
                  <a:lnTo>
                    <a:pt x="108823" y="71"/>
                  </a:lnTo>
                  <a:lnTo>
                    <a:pt x="153304" y="1928"/>
                  </a:lnTo>
                  <a:lnTo>
                    <a:pt x="197453" y="10834"/>
                  </a:lnTo>
                  <a:lnTo>
                    <a:pt x="229266" y="39933"/>
                  </a:lnTo>
                  <a:lnTo>
                    <a:pt x="237743" y="62484"/>
                  </a:lnTo>
                  <a:lnTo>
                    <a:pt x="237743" y="65532"/>
                  </a:lnTo>
                  <a:lnTo>
                    <a:pt x="237743" y="70104"/>
                  </a:lnTo>
                  <a:lnTo>
                    <a:pt x="237743" y="73152"/>
                  </a:lnTo>
                  <a:lnTo>
                    <a:pt x="238601" y="104251"/>
                  </a:lnTo>
                  <a:lnTo>
                    <a:pt x="238886" y="135636"/>
                  </a:lnTo>
                  <a:lnTo>
                    <a:pt x="237743" y="198120"/>
                  </a:lnTo>
                  <a:lnTo>
                    <a:pt x="233171" y="239839"/>
                  </a:lnTo>
                  <a:lnTo>
                    <a:pt x="214884" y="275844"/>
                  </a:lnTo>
                  <a:lnTo>
                    <a:pt x="204025" y="290345"/>
                  </a:lnTo>
                  <a:lnTo>
                    <a:pt x="197739" y="306133"/>
                  </a:lnTo>
                  <a:lnTo>
                    <a:pt x="194310" y="322778"/>
                  </a:lnTo>
                  <a:lnTo>
                    <a:pt x="192024" y="339852"/>
                  </a:lnTo>
                  <a:lnTo>
                    <a:pt x="186785" y="368403"/>
                  </a:lnTo>
                  <a:lnTo>
                    <a:pt x="177450" y="424934"/>
                  </a:lnTo>
                  <a:lnTo>
                    <a:pt x="167568" y="466391"/>
                  </a:lnTo>
                  <a:lnTo>
                    <a:pt x="135636" y="483108"/>
                  </a:lnTo>
                  <a:lnTo>
                    <a:pt x="127635" y="483108"/>
                  </a:lnTo>
                  <a:lnTo>
                    <a:pt x="119634" y="483108"/>
                  </a:lnTo>
                  <a:lnTo>
                    <a:pt x="111633" y="483108"/>
                  </a:lnTo>
                  <a:lnTo>
                    <a:pt x="103632" y="483108"/>
                  </a:lnTo>
                  <a:lnTo>
                    <a:pt x="89987" y="481107"/>
                  </a:lnTo>
                  <a:lnTo>
                    <a:pt x="62484" y="424553"/>
                  </a:lnTo>
                  <a:lnTo>
                    <a:pt x="53340" y="370308"/>
                  </a:lnTo>
                  <a:lnTo>
                    <a:pt x="47577" y="333517"/>
                  </a:lnTo>
                  <a:lnTo>
                    <a:pt x="46101" y="323849"/>
                  </a:lnTo>
                  <a:lnTo>
                    <a:pt x="44053" y="314182"/>
                  </a:lnTo>
                  <a:lnTo>
                    <a:pt x="41148" y="304800"/>
                  </a:lnTo>
                  <a:lnTo>
                    <a:pt x="39219" y="298203"/>
                  </a:lnTo>
                  <a:lnTo>
                    <a:pt x="36004" y="292036"/>
                  </a:lnTo>
                  <a:lnTo>
                    <a:pt x="31932" y="286154"/>
                  </a:lnTo>
                  <a:lnTo>
                    <a:pt x="27432" y="280416"/>
                  </a:lnTo>
                  <a:lnTo>
                    <a:pt x="18930" y="267533"/>
                  </a:lnTo>
                  <a:lnTo>
                    <a:pt x="4572" y="224028"/>
                  </a:lnTo>
                  <a:lnTo>
                    <a:pt x="1714" y="181737"/>
                  </a:lnTo>
                  <a:lnTo>
                    <a:pt x="928" y="159734"/>
                  </a:lnTo>
                  <a:lnTo>
                    <a:pt x="0" y="137160"/>
                  </a:lnTo>
                  <a:lnTo>
                    <a:pt x="1524" y="137160"/>
                  </a:lnTo>
                </a:path>
              </a:pathLst>
            </a:custGeom>
            <a:ln w="10668">
              <a:solidFill>
                <a:srgbClr val="48795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64330" y="3019805"/>
              <a:ext cx="202692" cy="205740"/>
            </a:xfrm>
            <a:prstGeom prst="rect">
              <a:avLst/>
            </a:prstGeom>
          </p:spPr>
        </p:pic>
      </p:grpSp>
      <p:grpSp>
        <p:nvGrpSpPr>
          <p:cNvPr id="20" name="object 20" descr=""/>
          <p:cNvGrpSpPr/>
          <p:nvPr/>
        </p:nvGrpSpPr>
        <p:grpSpPr>
          <a:xfrm>
            <a:off x="3044190" y="4748021"/>
            <a:ext cx="249554" cy="708660"/>
            <a:chOff x="3044190" y="4748021"/>
            <a:chExt cx="249554" cy="708660"/>
          </a:xfrm>
        </p:grpSpPr>
        <p:sp>
          <p:nvSpPr>
            <p:cNvPr id="21" name="object 21" descr=""/>
            <p:cNvSpPr/>
            <p:nvPr/>
          </p:nvSpPr>
          <p:spPr>
            <a:xfrm>
              <a:off x="3049524" y="4968239"/>
              <a:ext cx="239395" cy="483234"/>
            </a:xfrm>
            <a:custGeom>
              <a:avLst/>
              <a:gdLst/>
              <a:ahLst/>
              <a:cxnLst/>
              <a:rect l="l" t="t" r="r" b="b"/>
              <a:pathLst>
                <a:path w="239395" h="483235">
                  <a:moveTo>
                    <a:pt x="137160" y="483108"/>
                  </a:moveTo>
                  <a:lnTo>
                    <a:pt x="103632" y="483108"/>
                  </a:lnTo>
                  <a:lnTo>
                    <a:pt x="89987" y="480893"/>
                  </a:lnTo>
                  <a:lnTo>
                    <a:pt x="62549" y="424934"/>
                  </a:lnTo>
                  <a:lnTo>
                    <a:pt x="48768" y="342900"/>
                  </a:lnTo>
                  <a:lnTo>
                    <a:pt x="47577" y="333517"/>
                  </a:lnTo>
                  <a:lnTo>
                    <a:pt x="46101" y="323850"/>
                  </a:lnTo>
                  <a:lnTo>
                    <a:pt x="44053" y="314182"/>
                  </a:lnTo>
                  <a:lnTo>
                    <a:pt x="41148" y="304800"/>
                  </a:lnTo>
                  <a:lnTo>
                    <a:pt x="39219" y="298203"/>
                  </a:lnTo>
                  <a:lnTo>
                    <a:pt x="36004" y="292036"/>
                  </a:lnTo>
                  <a:lnTo>
                    <a:pt x="31932" y="286154"/>
                  </a:lnTo>
                  <a:lnTo>
                    <a:pt x="27432" y="280416"/>
                  </a:lnTo>
                  <a:lnTo>
                    <a:pt x="18930" y="267533"/>
                  </a:lnTo>
                  <a:lnTo>
                    <a:pt x="4572" y="224028"/>
                  </a:lnTo>
                  <a:lnTo>
                    <a:pt x="1714" y="181165"/>
                  </a:lnTo>
                  <a:lnTo>
                    <a:pt x="928" y="159519"/>
                  </a:lnTo>
                  <a:lnTo>
                    <a:pt x="0" y="137160"/>
                  </a:lnTo>
                  <a:lnTo>
                    <a:pt x="1524" y="137160"/>
                  </a:lnTo>
                  <a:lnTo>
                    <a:pt x="1524" y="73152"/>
                  </a:lnTo>
                  <a:lnTo>
                    <a:pt x="3810" y="54006"/>
                  </a:lnTo>
                  <a:lnTo>
                    <a:pt x="38100" y="13716"/>
                  </a:lnTo>
                  <a:lnTo>
                    <a:pt x="86868" y="0"/>
                  </a:lnTo>
                  <a:lnTo>
                    <a:pt x="105645" y="0"/>
                  </a:lnTo>
                  <a:lnTo>
                    <a:pt x="153304" y="1928"/>
                  </a:lnTo>
                  <a:lnTo>
                    <a:pt x="197453" y="10620"/>
                  </a:lnTo>
                  <a:lnTo>
                    <a:pt x="229266" y="39290"/>
                  </a:lnTo>
                  <a:lnTo>
                    <a:pt x="237743" y="62484"/>
                  </a:lnTo>
                  <a:lnTo>
                    <a:pt x="237743" y="73152"/>
                  </a:lnTo>
                  <a:lnTo>
                    <a:pt x="238601" y="104251"/>
                  </a:lnTo>
                  <a:lnTo>
                    <a:pt x="238886" y="135636"/>
                  </a:lnTo>
                  <a:lnTo>
                    <a:pt x="238669" y="159519"/>
                  </a:lnTo>
                  <a:lnTo>
                    <a:pt x="238601" y="167020"/>
                  </a:lnTo>
                  <a:lnTo>
                    <a:pt x="236743" y="218813"/>
                  </a:lnTo>
                  <a:lnTo>
                    <a:pt x="226171" y="257913"/>
                  </a:lnTo>
                  <a:lnTo>
                    <a:pt x="204025" y="289702"/>
                  </a:lnTo>
                  <a:lnTo>
                    <a:pt x="197739" y="305943"/>
                  </a:lnTo>
                  <a:lnTo>
                    <a:pt x="194310" y="322754"/>
                  </a:lnTo>
                  <a:lnTo>
                    <a:pt x="192024" y="339852"/>
                  </a:lnTo>
                  <a:lnTo>
                    <a:pt x="186785" y="368403"/>
                  </a:lnTo>
                  <a:lnTo>
                    <a:pt x="177513" y="424553"/>
                  </a:lnTo>
                  <a:lnTo>
                    <a:pt x="167592" y="466391"/>
                  </a:lnTo>
                  <a:lnTo>
                    <a:pt x="150352" y="481345"/>
                  </a:lnTo>
                  <a:lnTo>
                    <a:pt x="137160" y="483108"/>
                  </a:lnTo>
                  <a:close/>
                </a:path>
              </a:pathLst>
            </a:custGeom>
            <a:solidFill>
              <a:srgbClr val="4285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3049524" y="4968239"/>
              <a:ext cx="239395" cy="483234"/>
            </a:xfrm>
            <a:custGeom>
              <a:avLst/>
              <a:gdLst/>
              <a:ahLst/>
              <a:cxnLst/>
              <a:rect l="l" t="t" r="r" b="b"/>
              <a:pathLst>
                <a:path w="239395" h="483235">
                  <a:moveTo>
                    <a:pt x="1524" y="137160"/>
                  </a:moveTo>
                  <a:lnTo>
                    <a:pt x="1524" y="121158"/>
                  </a:lnTo>
                  <a:lnTo>
                    <a:pt x="1524" y="105156"/>
                  </a:lnTo>
                  <a:lnTo>
                    <a:pt x="1524" y="89154"/>
                  </a:lnTo>
                  <a:lnTo>
                    <a:pt x="1524" y="73152"/>
                  </a:lnTo>
                  <a:lnTo>
                    <a:pt x="3810" y="54006"/>
                  </a:lnTo>
                  <a:lnTo>
                    <a:pt x="38100" y="13716"/>
                  </a:lnTo>
                  <a:lnTo>
                    <a:pt x="86868" y="0"/>
                  </a:lnTo>
                  <a:lnTo>
                    <a:pt x="108823" y="71"/>
                  </a:lnTo>
                  <a:lnTo>
                    <a:pt x="153304" y="1928"/>
                  </a:lnTo>
                  <a:lnTo>
                    <a:pt x="197453" y="10620"/>
                  </a:lnTo>
                  <a:lnTo>
                    <a:pt x="229266" y="39290"/>
                  </a:lnTo>
                  <a:lnTo>
                    <a:pt x="237743" y="62484"/>
                  </a:lnTo>
                  <a:lnTo>
                    <a:pt x="237743" y="65532"/>
                  </a:lnTo>
                  <a:lnTo>
                    <a:pt x="237743" y="68580"/>
                  </a:lnTo>
                  <a:lnTo>
                    <a:pt x="237743" y="73152"/>
                  </a:lnTo>
                  <a:lnTo>
                    <a:pt x="238601" y="104251"/>
                  </a:lnTo>
                  <a:lnTo>
                    <a:pt x="238886" y="135636"/>
                  </a:lnTo>
                  <a:lnTo>
                    <a:pt x="237743" y="198120"/>
                  </a:lnTo>
                  <a:lnTo>
                    <a:pt x="233171" y="239077"/>
                  </a:lnTo>
                  <a:lnTo>
                    <a:pt x="214884" y="274320"/>
                  </a:lnTo>
                  <a:lnTo>
                    <a:pt x="204025" y="289702"/>
                  </a:lnTo>
                  <a:lnTo>
                    <a:pt x="197739" y="305942"/>
                  </a:lnTo>
                  <a:lnTo>
                    <a:pt x="194310" y="322754"/>
                  </a:lnTo>
                  <a:lnTo>
                    <a:pt x="192024" y="339852"/>
                  </a:lnTo>
                  <a:lnTo>
                    <a:pt x="186785" y="368403"/>
                  </a:lnTo>
                  <a:lnTo>
                    <a:pt x="177450" y="424934"/>
                  </a:lnTo>
                  <a:lnTo>
                    <a:pt x="167592" y="466391"/>
                  </a:lnTo>
                  <a:lnTo>
                    <a:pt x="137160" y="483108"/>
                  </a:lnTo>
                  <a:lnTo>
                    <a:pt x="128277" y="483108"/>
                  </a:lnTo>
                  <a:lnTo>
                    <a:pt x="119824" y="483108"/>
                  </a:lnTo>
                  <a:lnTo>
                    <a:pt x="111656" y="483108"/>
                  </a:lnTo>
                  <a:lnTo>
                    <a:pt x="103632" y="483108"/>
                  </a:lnTo>
                  <a:lnTo>
                    <a:pt x="89987" y="480893"/>
                  </a:lnTo>
                  <a:lnTo>
                    <a:pt x="62484" y="424553"/>
                  </a:lnTo>
                  <a:lnTo>
                    <a:pt x="53340" y="370308"/>
                  </a:lnTo>
                  <a:lnTo>
                    <a:pt x="47577" y="333517"/>
                  </a:lnTo>
                  <a:lnTo>
                    <a:pt x="46101" y="323849"/>
                  </a:lnTo>
                  <a:lnTo>
                    <a:pt x="44053" y="314182"/>
                  </a:lnTo>
                  <a:lnTo>
                    <a:pt x="41148" y="304800"/>
                  </a:lnTo>
                  <a:lnTo>
                    <a:pt x="39219" y="298203"/>
                  </a:lnTo>
                  <a:lnTo>
                    <a:pt x="36004" y="292036"/>
                  </a:lnTo>
                  <a:lnTo>
                    <a:pt x="31932" y="286154"/>
                  </a:lnTo>
                  <a:lnTo>
                    <a:pt x="27432" y="280416"/>
                  </a:lnTo>
                  <a:lnTo>
                    <a:pt x="18930" y="267533"/>
                  </a:lnTo>
                  <a:lnTo>
                    <a:pt x="4572" y="224028"/>
                  </a:lnTo>
                  <a:lnTo>
                    <a:pt x="1714" y="181165"/>
                  </a:lnTo>
                  <a:lnTo>
                    <a:pt x="928" y="159519"/>
                  </a:lnTo>
                  <a:lnTo>
                    <a:pt x="0" y="137160"/>
                  </a:lnTo>
                  <a:lnTo>
                    <a:pt x="1524" y="137160"/>
                  </a:lnTo>
                </a:path>
              </a:pathLst>
            </a:custGeom>
            <a:ln w="10668">
              <a:solidFill>
                <a:srgbClr val="42859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65526" y="4748021"/>
              <a:ext cx="202692" cy="204215"/>
            </a:xfrm>
            <a:prstGeom prst="rect">
              <a:avLst/>
            </a:prstGeom>
          </p:spPr>
        </p:pic>
      </p:grpSp>
      <p:grpSp>
        <p:nvGrpSpPr>
          <p:cNvPr id="24" name="object 24" descr=""/>
          <p:cNvGrpSpPr/>
          <p:nvPr/>
        </p:nvGrpSpPr>
        <p:grpSpPr>
          <a:xfrm>
            <a:off x="4142994" y="4748021"/>
            <a:ext cx="249554" cy="708660"/>
            <a:chOff x="4142994" y="4748021"/>
            <a:chExt cx="249554" cy="708660"/>
          </a:xfrm>
        </p:grpSpPr>
        <p:sp>
          <p:nvSpPr>
            <p:cNvPr id="25" name="object 25" descr=""/>
            <p:cNvSpPr/>
            <p:nvPr/>
          </p:nvSpPr>
          <p:spPr>
            <a:xfrm>
              <a:off x="4148328" y="4968239"/>
              <a:ext cx="239395" cy="483234"/>
            </a:xfrm>
            <a:custGeom>
              <a:avLst/>
              <a:gdLst/>
              <a:ahLst/>
              <a:cxnLst/>
              <a:rect l="l" t="t" r="r" b="b"/>
              <a:pathLst>
                <a:path w="239395" h="483235">
                  <a:moveTo>
                    <a:pt x="135636" y="483108"/>
                  </a:moveTo>
                  <a:lnTo>
                    <a:pt x="103632" y="483108"/>
                  </a:lnTo>
                  <a:lnTo>
                    <a:pt x="89987" y="480893"/>
                  </a:lnTo>
                  <a:lnTo>
                    <a:pt x="62549" y="424934"/>
                  </a:lnTo>
                  <a:lnTo>
                    <a:pt x="48768" y="342900"/>
                  </a:lnTo>
                  <a:lnTo>
                    <a:pt x="47577" y="333517"/>
                  </a:lnTo>
                  <a:lnTo>
                    <a:pt x="46101" y="323850"/>
                  </a:lnTo>
                  <a:lnTo>
                    <a:pt x="44053" y="314182"/>
                  </a:lnTo>
                  <a:lnTo>
                    <a:pt x="41148" y="304800"/>
                  </a:lnTo>
                  <a:lnTo>
                    <a:pt x="39219" y="298203"/>
                  </a:lnTo>
                  <a:lnTo>
                    <a:pt x="36004" y="292036"/>
                  </a:lnTo>
                  <a:lnTo>
                    <a:pt x="31932" y="286154"/>
                  </a:lnTo>
                  <a:lnTo>
                    <a:pt x="27432" y="280416"/>
                  </a:lnTo>
                  <a:lnTo>
                    <a:pt x="18930" y="267533"/>
                  </a:lnTo>
                  <a:lnTo>
                    <a:pt x="4572" y="224028"/>
                  </a:lnTo>
                  <a:lnTo>
                    <a:pt x="1714" y="181165"/>
                  </a:lnTo>
                  <a:lnTo>
                    <a:pt x="928" y="159519"/>
                  </a:lnTo>
                  <a:lnTo>
                    <a:pt x="0" y="137160"/>
                  </a:lnTo>
                  <a:lnTo>
                    <a:pt x="1524" y="137160"/>
                  </a:lnTo>
                  <a:lnTo>
                    <a:pt x="1524" y="73152"/>
                  </a:lnTo>
                  <a:lnTo>
                    <a:pt x="3810" y="54006"/>
                  </a:lnTo>
                  <a:lnTo>
                    <a:pt x="38100" y="13716"/>
                  </a:lnTo>
                  <a:lnTo>
                    <a:pt x="86868" y="0"/>
                  </a:lnTo>
                  <a:lnTo>
                    <a:pt x="105645" y="0"/>
                  </a:lnTo>
                  <a:lnTo>
                    <a:pt x="153304" y="1928"/>
                  </a:lnTo>
                  <a:lnTo>
                    <a:pt x="197453" y="10620"/>
                  </a:lnTo>
                  <a:lnTo>
                    <a:pt x="229266" y="39290"/>
                  </a:lnTo>
                  <a:lnTo>
                    <a:pt x="237743" y="62484"/>
                  </a:lnTo>
                  <a:lnTo>
                    <a:pt x="237743" y="73152"/>
                  </a:lnTo>
                  <a:lnTo>
                    <a:pt x="238601" y="104251"/>
                  </a:lnTo>
                  <a:lnTo>
                    <a:pt x="238886" y="135636"/>
                  </a:lnTo>
                  <a:lnTo>
                    <a:pt x="238669" y="159519"/>
                  </a:lnTo>
                  <a:lnTo>
                    <a:pt x="238601" y="167020"/>
                  </a:lnTo>
                  <a:lnTo>
                    <a:pt x="236743" y="218813"/>
                  </a:lnTo>
                  <a:lnTo>
                    <a:pt x="226171" y="257913"/>
                  </a:lnTo>
                  <a:lnTo>
                    <a:pt x="204025" y="289702"/>
                  </a:lnTo>
                  <a:lnTo>
                    <a:pt x="197739" y="305943"/>
                  </a:lnTo>
                  <a:lnTo>
                    <a:pt x="194310" y="322754"/>
                  </a:lnTo>
                  <a:lnTo>
                    <a:pt x="192024" y="339852"/>
                  </a:lnTo>
                  <a:lnTo>
                    <a:pt x="186785" y="368403"/>
                  </a:lnTo>
                  <a:lnTo>
                    <a:pt x="177513" y="424553"/>
                  </a:lnTo>
                  <a:lnTo>
                    <a:pt x="167568" y="466391"/>
                  </a:lnTo>
                  <a:lnTo>
                    <a:pt x="149709" y="481345"/>
                  </a:lnTo>
                  <a:lnTo>
                    <a:pt x="135636" y="483108"/>
                  </a:lnTo>
                  <a:close/>
                </a:path>
              </a:pathLst>
            </a:custGeom>
            <a:solidFill>
              <a:srgbClr val="774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4148328" y="4968239"/>
              <a:ext cx="239395" cy="483234"/>
            </a:xfrm>
            <a:custGeom>
              <a:avLst/>
              <a:gdLst/>
              <a:ahLst/>
              <a:cxnLst/>
              <a:rect l="l" t="t" r="r" b="b"/>
              <a:pathLst>
                <a:path w="239395" h="483235">
                  <a:moveTo>
                    <a:pt x="1524" y="137160"/>
                  </a:moveTo>
                  <a:lnTo>
                    <a:pt x="1524" y="121158"/>
                  </a:lnTo>
                  <a:lnTo>
                    <a:pt x="1524" y="105156"/>
                  </a:lnTo>
                  <a:lnTo>
                    <a:pt x="1524" y="89154"/>
                  </a:lnTo>
                  <a:lnTo>
                    <a:pt x="1524" y="73152"/>
                  </a:lnTo>
                  <a:lnTo>
                    <a:pt x="3810" y="54006"/>
                  </a:lnTo>
                  <a:lnTo>
                    <a:pt x="38100" y="13716"/>
                  </a:lnTo>
                  <a:lnTo>
                    <a:pt x="86868" y="0"/>
                  </a:lnTo>
                  <a:lnTo>
                    <a:pt x="108823" y="71"/>
                  </a:lnTo>
                  <a:lnTo>
                    <a:pt x="153304" y="1928"/>
                  </a:lnTo>
                  <a:lnTo>
                    <a:pt x="197453" y="10620"/>
                  </a:lnTo>
                  <a:lnTo>
                    <a:pt x="229266" y="39290"/>
                  </a:lnTo>
                  <a:lnTo>
                    <a:pt x="237743" y="62484"/>
                  </a:lnTo>
                  <a:lnTo>
                    <a:pt x="237743" y="65532"/>
                  </a:lnTo>
                  <a:lnTo>
                    <a:pt x="237743" y="68580"/>
                  </a:lnTo>
                  <a:lnTo>
                    <a:pt x="237743" y="73152"/>
                  </a:lnTo>
                  <a:lnTo>
                    <a:pt x="238601" y="104251"/>
                  </a:lnTo>
                  <a:lnTo>
                    <a:pt x="238886" y="135636"/>
                  </a:lnTo>
                  <a:lnTo>
                    <a:pt x="237743" y="198120"/>
                  </a:lnTo>
                  <a:lnTo>
                    <a:pt x="233171" y="239077"/>
                  </a:lnTo>
                  <a:lnTo>
                    <a:pt x="214884" y="274320"/>
                  </a:lnTo>
                  <a:lnTo>
                    <a:pt x="204025" y="289702"/>
                  </a:lnTo>
                  <a:lnTo>
                    <a:pt x="197739" y="305942"/>
                  </a:lnTo>
                  <a:lnTo>
                    <a:pt x="194310" y="322754"/>
                  </a:lnTo>
                  <a:lnTo>
                    <a:pt x="192024" y="339852"/>
                  </a:lnTo>
                  <a:lnTo>
                    <a:pt x="186785" y="368403"/>
                  </a:lnTo>
                  <a:lnTo>
                    <a:pt x="177450" y="424934"/>
                  </a:lnTo>
                  <a:lnTo>
                    <a:pt x="167568" y="466391"/>
                  </a:lnTo>
                  <a:lnTo>
                    <a:pt x="135636" y="483108"/>
                  </a:lnTo>
                  <a:lnTo>
                    <a:pt x="127635" y="483108"/>
                  </a:lnTo>
                  <a:lnTo>
                    <a:pt x="119634" y="483108"/>
                  </a:lnTo>
                  <a:lnTo>
                    <a:pt x="111633" y="483108"/>
                  </a:lnTo>
                  <a:lnTo>
                    <a:pt x="103632" y="483108"/>
                  </a:lnTo>
                  <a:lnTo>
                    <a:pt x="89987" y="480893"/>
                  </a:lnTo>
                  <a:lnTo>
                    <a:pt x="62484" y="424553"/>
                  </a:lnTo>
                  <a:lnTo>
                    <a:pt x="53340" y="370308"/>
                  </a:lnTo>
                  <a:lnTo>
                    <a:pt x="47577" y="333517"/>
                  </a:lnTo>
                  <a:lnTo>
                    <a:pt x="46101" y="323849"/>
                  </a:lnTo>
                  <a:lnTo>
                    <a:pt x="44053" y="314182"/>
                  </a:lnTo>
                  <a:lnTo>
                    <a:pt x="41148" y="304800"/>
                  </a:lnTo>
                  <a:lnTo>
                    <a:pt x="39219" y="298203"/>
                  </a:lnTo>
                  <a:lnTo>
                    <a:pt x="36004" y="292036"/>
                  </a:lnTo>
                  <a:lnTo>
                    <a:pt x="31932" y="286154"/>
                  </a:lnTo>
                  <a:lnTo>
                    <a:pt x="27432" y="280416"/>
                  </a:lnTo>
                  <a:lnTo>
                    <a:pt x="18930" y="267533"/>
                  </a:lnTo>
                  <a:lnTo>
                    <a:pt x="4572" y="224028"/>
                  </a:lnTo>
                  <a:lnTo>
                    <a:pt x="1714" y="181165"/>
                  </a:lnTo>
                  <a:lnTo>
                    <a:pt x="928" y="159519"/>
                  </a:lnTo>
                  <a:lnTo>
                    <a:pt x="0" y="137160"/>
                  </a:lnTo>
                  <a:lnTo>
                    <a:pt x="1524" y="137160"/>
                  </a:lnTo>
                </a:path>
              </a:pathLst>
            </a:custGeom>
            <a:ln w="10668">
              <a:solidFill>
                <a:srgbClr val="77446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64330" y="4748021"/>
              <a:ext cx="202692" cy="204215"/>
            </a:xfrm>
            <a:prstGeom prst="rect">
              <a:avLst/>
            </a:prstGeom>
          </p:spPr>
        </p:pic>
      </p:grpSp>
      <p:sp>
        <p:nvSpPr>
          <p:cNvPr id="28" name="object 28" descr=""/>
          <p:cNvSpPr txBox="1"/>
          <p:nvPr/>
        </p:nvSpPr>
        <p:spPr>
          <a:xfrm>
            <a:off x="310383" y="6325179"/>
            <a:ext cx="291655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This</a:t>
            </a:r>
            <a:r>
              <a:rPr dirty="0" sz="10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hypothetical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example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is</a:t>
            </a:r>
            <a:r>
              <a:rPr dirty="0" sz="1000" spc="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for</a:t>
            </a:r>
            <a:r>
              <a:rPr dirty="0" sz="100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illustrative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 purposes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only.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9490857" y="6492060"/>
            <a:ext cx="132715" cy="130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80"/>
              </a:lnSpc>
            </a:pPr>
            <a:r>
              <a:rPr dirty="0" sz="800" spc="-25">
                <a:solidFill>
                  <a:srgbClr val="464B54"/>
                </a:solidFill>
                <a:latin typeface="Calibri"/>
                <a:cs typeface="Calibri"/>
              </a:rPr>
              <a:t>31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57656"/>
            <a:ext cx="10058400" cy="565861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3343" y="3239409"/>
            <a:ext cx="5285105" cy="5283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300" spc="-90">
                <a:solidFill>
                  <a:srgbClr val="FFFFFF"/>
                </a:solidFill>
              </a:rPr>
              <a:t>Taxes</a:t>
            </a:r>
            <a:r>
              <a:rPr dirty="0" sz="3300" spc="-95">
                <a:solidFill>
                  <a:srgbClr val="FFFFFF"/>
                </a:solidFill>
              </a:rPr>
              <a:t> </a:t>
            </a:r>
            <a:r>
              <a:rPr dirty="0" sz="3300">
                <a:solidFill>
                  <a:srgbClr val="FFFFFF"/>
                </a:solidFill>
              </a:rPr>
              <a:t>and</a:t>
            </a:r>
            <a:r>
              <a:rPr dirty="0" sz="3300" spc="-125">
                <a:solidFill>
                  <a:srgbClr val="FFFFFF"/>
                </a:solidFill>
              </a:rPr>
              <a:t> </a:t>
            </a:r>
            <a:r>
              <a:rPr dirty="0" sz="3300" spc="-65">
                <a:solidFill>
                  <a:srgbClr val="FFFFFF"/>
                </a:solidFill>
              </a:rPr>
              <a:t>Your</a:t>
            </a:r>
            <a:r>
              <a:rPr dirty="0" sz="3300" spc="-110">
                <a:solidFill>
                  <a:srgbClr val="FFFFFF"/>
                </a:solidFill>
              </a:rPr>
              <a:t> </a:t>
            </a:r>
            <a:r>
              <a:rPr dirty="0" sz="3300" spc="-35">
                <a:solidFill>
                  <a:srgbClr val="FFFFFF"/>
                </a:solidFill>
              </a:rPr>
              <a:t>Retirement</a:t>
            </a:r>
            <a:r>
              <a:rPr dirty="0" sz="3300" spc="-125">
                <a:solidFill>
                  <a:srgbClr val="FFFFFF"/>
                </a:solidFill>
              </a:rPr>
              <a:t> </a:t>
            </a:r>
            <a:r>
              <a:rPr dirty="0" sz="3300" spc="-20">
                <a:solidFill>
                  <a:srgbClr val="FFFFFF"/>
                </a:solidFill>
              </a:rPr>
              <a:t>Plan</a:t>
            </a:r>
            <a:endParaRPr sz="33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pc="-65"/>
              <a:t>Taxes</a:t>
            </a:r>
            <a:r>
              <a:rPr dirty="0" spc="-60"/>
              <a:t> </a:t>
            </a:r>
            <a:r>
              <a:rPr dirty="0"/>
              <a:t>and</a:t>
            </a:r>
            <a:r>
              <a:rPr dirty="0" spc="-65"/>
              <a:t> </a:t>
            </a:r>
            <a:r>
              <a:rPr dirty="0"/>
              <a:t>Social</a:t>
            </a:r>
            <a:r>
              <a:rPr dirty="0" spc="-90"/>
              <a:t> </a:t>
            </a:r>
            <a:r>
              <a:rPr dirty="0" spc="-10"/>
              <a:t>Security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310383" y="6325179"/>
            <a:ext cx="147574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Source:</a:t>
            </a:r>
            <a:r>
              <a:rPr dirty="0" sz="1000" spc="-4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IRS</a:t>
            </a:r>
            <a:r>
              <a:rPr dirty="0" sz="10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INFO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 2001-0131.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9490857" y="6492060"/>
            <a:ext cx="132715" cy="130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80"/>
              </a:lnSpc>
            </a:pPr>
            <a:r>
              <a:rPr dirty="0" sz="800" spc="-25">
                <a:solidFill>
                  <a:srgbClr val="464B54"/>
                </a:solidFill>
                <a:latin typeface="Calibri"/>
                <a:cs typeface="Calibri"/>
              </a:rPr>
              <a:t>33</a:t>
            </a:r>
            <a:endParaRPr sz="800">
              <a:latin typeface="Calibri"/>
              <a:cs typeface="Calibri"/>
            </a:endParaRP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336804" y="2381250"/>
          <a:ext cx="9479280" cy="23888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32760"/>
                <a:gridCol w="2122805"/>
                <a:gridCol w="2124075"/>
                <a:gridCol w="2122804"/>
              </a:tblGrid>
              <a:tr h="10299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D8D8D8"/>
                      </a:solidFill>
                      <a:prstDash val="solid"/>
                    </a:lnR>
                    <a:lnB w="12700">
                      <a:solidFill>
                        <a:srgbClr val="87898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432434" marR="84455" indent="-338455">
                        <a:lnSpc>
                          <a:spcPct val="100000"/>
                        </a:lnSpc>
                      </a:pPr>
                      <a:r>
                        <a:rPr dirty="0" sz="165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Social</a:t>
                      </a:r>
                      <a:r>
                        <a:rPr dirty="0" sz="1650" spc="-6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5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Security</a:t>
                      </a:r>
                      <a:r>
                        <a:rPr dirty="0" sz="1650" spc="-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5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benefits </a:t>
                      </a:r>
                      <a:r>
                        <a:rPr dirty="0" sz="16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are</a:t>
                      </a:r>
                      <a:r>
                        <a:rPr dirty="0" sz="1650" spc="-6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not</a:t>
                      </a:r>
                      <a:r>
                        <a:rPr dirty="0" sz="1650" spc="-7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5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taxable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9525">
                      <a:solidFill>
                        <a:srgbClr val="D8D8D8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4B0531"/>
                      </a:solidFill>
                      <a:prstDash val="solid"/>
                    </a:lnT>
                    <a:lnB w="12700">
                      <a:solidFill>
                        <a:srgbClr val="87898E"/>
                      </a:solidFill>
                      <a:prstDash val="solid"/>
                    </a:lnB>
                    <a:solidFill>
                      <a:srgbClr val="42859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49554" marR="242570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dirty="0" sz="16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Up</a:t>
                      </a:r>
                      <a:r>
                        <a:rPr dirty="0" sz="1650" spc="-4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650" spc="-4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50%</a:t>
                      </a:r>
                      <a:r>
                        <a:rPr dirty="0" sz="1650" spc="-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650" spc="-5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5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Social Security</a:t>
                      </a:r>
                      <a:r>
                        <a:rPr dirty="0" sz="1650" spc="-6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5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Benefits May</a:t>
                      </a:r>
                      <a:r>
                        <a:rPr dirty="0" sz="1650" spc="-6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</a:t>
                      </a:r>
                      <a:r>
                        <a:rPr dirty="0" sz="1650" spc="-6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5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Taxable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B="0" marT="12573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3175">
                      <a:solidFill>
                        <a:srgbClr val="4B0531"/>
                      </a:solidFill>
                      <a:prstDash val="solid"/>
                    </a:lnT>
                    <a:lnB w="12700">
                      <a:solidFill>
                        <a:srgbClr val="87898E"/>
                      </a:solidFill>
                      <a:prstDash val="solid"/>
                    </a:lnB>
                    <a:solidFill>
                      <a:srgbClr val="42859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49554" marR="241300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dirty="0" sz="16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Up</a:t>
                      </a:r>
                      <a:r>
                        <a:rPr dirty="0" sz="1650" spc="-4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650" spc="-4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85%</a:t>
                      </a:r>
                      <a:r>
                        <a:rPr dirty="0" sz="1650" spc="-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650" spc="-5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5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Social Security</a:t>
                      </a:r>
                      <a:r>
                        <a:rPr dirty="0" sz="1650" spc="-6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5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Benefits May</a:t>
                      </a:r>
                      <a:r>
                        <a:rPr dirty="0" sz="1650" spc="-6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</a:t>
                      </a:r>
                      <a:r>
                        <a:rPr dirty="0" sz="1650" spc="-6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5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Taxable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B="0" marT="125730">
                    <a:lnL w="19050">
                      <a:solidFill>
                        <a:srgbClr val="FFFFFF"/>
                      </a:solidFill>
                      <a:prstDash val="solid"/>
                    </a:lnL>
                    <a:lnT w="3175">
                      <a:solidFill>
                        <a:srgbClr val="4B0531"/>
                      </a:solidFill>
                      <a:prstDash val="solid"/>
                    </a:lnT>
                    <a:lnB w="12700">
                      <a:solidFill>
                        <a:srgbClr val="87898E"/>
                      </a:solidFill>
                      <a:prstDash val="solid"/>
                    </a:lnB>
                    <a:solidFill>
                      <a:srgbClr val="42859C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76200">
                        <a:lnSpc>
                          <a:spcPct val="100000"/>
                        </a:lnSpc>
                      </a:pPr>
                      <a:r>
                        <a:rPr dirty="0" sz="1450" spc="-10" b="1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Individuals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R w="9525">
                      <a:solidFill>
                        <a:srgbClr val="D8D8D8"/>
                      </a:solidFill>
                      <a:prstDash val="solid"/>
                    </a:lnR>
                    <a:lnT w="12700">
                      <a:solidFill>
                        <a:srgbClr val="87898E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45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&lt;</a:t>
                      </a:r>
                      <a:r>
                        <a:rPr dirty="0" sz="1450" spc="25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 spc="-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$25,000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9525">
                      <a:solidFill>
                        <a:srgbClr val="D8D8D8"/>
                      </a:solidFill>
                      <a:prstDash val="solid"/>
                    </a:lnL>
                    <a:lnR w="9525">
                      <a:solidFill>
                        <a:srgbClr val="D8D8D8"/>
                      </a:solidFill>
                      <a:prstDash val="solid"/>
                    </a:lnR>
                    <a:lnT w="12700">
                      <a:solidFill>
                        <a:srgbClr val="87898E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5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$25,000</a:t>
                      </a:r>
                      <a:r>
                        <a:rPr dirty="0" sz="1450" spc="355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̶</a:t>
                      </a:r>
                      <a:r>
                        <a:rPr dirty="0" sz="1450" spc="385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 spc="-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$34,000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9525">
                      <a:solidFill>
                        <a:srgbClr val="D8D8D8"/>
                      </a:solidFill>
                      <a:prstDash val="solid"/>
                    </a:lnL>
                    <a:lnR w="9525">
                      <a:solidFill>
                        <a:srgbClr val="D8D8D8"/>
                      </a:solidFill>
                      <a:prstDash val="solid"/>
                    </a:lnR>
                    <a:lnT w="12700">
                      <a:solidFill>
                        <a:srgbClr val="87898E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450" spc="-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$34,001+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9525">
                      <a:solidFill>
                        <a:srgbClr val="D8D8D8"/>
                      </a:solidFill>
                      <a:prstDash val="solid"/>
                    </a:lnL>
                    <a:lnT w="12700">
                      <a:solidFill>
                        <a:srgbClr val="87898E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</a:tr>
              <a:tr h="6731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76200">
                        <a:lnSpc>
                          <a:spcPct val="100000"/>
                        </a:lnSpc>
                      </a:pPr>
                      <a:r>
                        <a:rPr dirty="0" sz="1450" spc="-20" b="1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Married</a:t>
                      </a:r>
                      <a:r>
                        <a:rPr dirty="0" sz="1450" spc="-30" b="1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 spc="-10" b="1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Couples</a:t>
                      </a:r>
                      <a:r>
                        <a:rPr dirty="0" sz="1450" spc="-30" b="1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 spc="-20" b="1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Filing</a:t>
                      </a:r>
                      <a:r>
                        <a:rPr dirty="0" sz="1450" spc="-40" b="1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 spc="-10" b="1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Jointly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R w="9525">
                      <a:solidFill>
                        <a:srgbClr val="D8D8D8"/>
                      </a:solidFill>
                      <a:prstDash val="solid"/>
                    </a:lnR>
                    <a:lnT w="9525">
                      <a:solidFill>
                        <a:srgbClr val="D8D8D8"/>
                      </a:solidFill>
                      <a:prstDash val="solid"/>
                    </a:lnT>
                    <a:lnB w="12700">
                      <a:solidFill>
                        <a:srgbClr val="87898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45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&lt;</a:t>
                      </a:r>
                      <a:r>
                        <a:rPr dirty="0" sz="1450" spc="25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 spc="-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$32,000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9525">
                      <a:solidFill>
                        <a:srgbClr val="D8D8D8"/>
                      </a:solidFill>
                      <a:prstDash val="solid"/>
                    </a:lnL>
                    <a:lnR w="9525">
                      <a:solidFill>
                        <a:srgbClr val="D8D8D8"/>
                      </a:solidFill>
                      <a:prstDash val="solid"/>
                    </a:lnR>
                    <a:lnT w="9525">
                      <a:solidFill>
                        <a:srgbClr val="D8D8D8"/>
                      </a:solidFill>
                      <a:prstDash val="solid"/>
                    </a:lnT>
                    <a:lnB w="12700">
                      <a:solidFill>
                        <a:srgbClr val="87898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5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$32,000</a:t>
                      </a:r>
                      <a:r>
                        <a:rPr dirty="0" sz="1450" spc="355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̶</a:t>
                      </a:r>
                      <a:r>
                        <a:rPr dirty="0" sz="1450" spc="385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 spc="-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$44,000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9525">
                      <a:solidFill>
                        <a:srgbClr val="D8D8D8"/>
                      </a:solidFill>
                      <a:prstDash val="solid"/>
                    </a:lnL>
                    <a:lnR w="9525">
                      <a:solidFill>
                        <a:srgbClr val="D8D8D8"/>
                      </a:solidFill>
                      <a:prstDash val="solid"/>
                    </a:lnR>
                    <a:lnT w="9525">
                      <a:solidFill>
                        <a:srgbClr val="D8D8D8"/>
                      </a:solidFill>
                      <a:prstDash val="solid"/>
                    </a:lnT>
                    <a:lnB w="12700">
                      <a:solidFill>
                        <a:srgbClr val="87898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450" spc="-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$44,001+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9525">
                      <a:solidFill>
                        <a:srgbClr val="D8D8D8"/>
                      </a:solidFill>
                      <a:prstDash val="solid"/>
                    </a:lnL>
                    <a:lnT w="9525">
                      <a:solidFill>
                        <a:srgbClr val="D8D8D8"/>
                      </a:solidFill>
                      <a:prstDash val="solid"/>
                    </a:lnT>
                    <a:lnB w="12700">
                      <a:solidFill>
                        <a:srgbClr val="87898E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pc="-10"/>
              <a:t>Combined</a:t>
            </a:r>
            <a:r>
              <a:rPr dirty="0" spc="-100"/>
              <a:t> </a:t>
            </a:r>
            <a:r>
              <a:rPr dirty="0"/>
              <a:t>Income</a:t>
            </a:r>
            <a:r>
              <a:rPr dirty="0" spc="-60"/>
              <a:t> </a:t>
            </a:r>
            <a:r>
              <a:rPr dirty="0" spc="-10"/>
              <a:t>Determines</a:t>
            </a:r>
            <a:r>
              <a:rPr dirty="0" spc="-70"/>
              <a:t> </a:t>
            </a:r>
            <a:r>
              <a:rPr dirty="0"/>
              <a:t>if</a:t>
            </a:r>
            <a:r>
              <a:rPr dirty="0" spc="-55"/>
              <a:t> </a:t>
            </a:r>
            <a:r>
              <a:rPr dirty="0"/>
              <a:t>Social</a:t>
            </a:r>
            <a:r>
              <a:rPr dirty="0" spc="-100"/>
              <a:t> </a:t>
            </a:r>
            <a:r>
              <a:rPr dirty="0" spc="-10"/>
              <a:t>Security</a:t>
            </a:r>
            <a:r>
              <a:rPr dirty="0" spc="-75"/>
              <a:t> </a:t>
            </a:r>
            <a:r>
              <a:rPr dirty="0" spc="-10"/>
              <a:t>Benefits</a:t>
            </a:r>
            <a:r>
              <a:rPr dirty="0" spc="-70"/>
              <a:t> </a:t>
            </a:r>
            <a:r>
              <a:rPr dirty="0"/>
              <a:t>Are</a:t>
            </a:r>
            <a:r>
              <a:rPr dirty="0" spc="-80"/>
              <a:t> </a:t>
            </a:r>
            <a:r>
              <a:rPr dirty="0" spc="-10"/>
              <a:t>Taxable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10383" y="6026855"/>
            <a:ext cx="9311640" cy="305435"/>
          </a:xfrm>
          <a:prstGeom prst="rect">
            <a:avLst/>
          </a:prstGeom>
        </p:spPr>
        <p:txBody>
          <a:bodyPr wrap="square" lIns="0" tIns="36195" rIns="0" bIns="0" rtlCol="0" vert="horz">
            <a:spAutoFit/>
          </a:bodyPr>
          <a:lstStyle/>
          <a:p>
            <a:pPr marL="12700" marR="5080">
              <a:lnSpc>
                <a:spcPts val="1010"/>
              </a:lnSpc>
              <a:spcBef>
                <a:spcPts val="285"/>
              </a:spcBef>
            </a:pP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This</a:t>
            </a:r>
            <a:r>
              <a:rPr dirty="0" sz="100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is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not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 all-encompassing.</a:t>
            </a:r>
            <a:r>
              <a:rPr dirty="0" sz="100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May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include</a:t>
            </a:r>
            <a:r>
              <a:rPr dirty="0" sz="10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income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from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savings</a:t>
            </a:r>
            <a:r>
              <a:rPr dirty="0" sz="100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bonds</a:t>
            </a:r>
            <a:r>
              <a:rPr dirty="0" sz="100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to</a:t>
            </a:r>
            <a:r>
              <a:rPr dirty="0" sz="100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pay for</a:t>
            </a:r>
            <a:r>
              <a:rPr dirty="0" sz="10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higher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education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and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 deductions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for</a:t>
            </a:r>
            <a:r>
              <a:rPr dirty="0" sz="10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qualified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educational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 loans.</a:t>
            </a:r>
            <a:r>
              <a:rPr dirty="0" sz="100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Contact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 a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qualified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tax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advisor</a:t>
            </a:r>
            <a:r>
              <a:rPr dirty="0" sz="100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for</a:t>
            </a:r>
            <a:r>
              <a:rPr dirty="0" sz="10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more information.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MFS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does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not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provide</a:t>
            </a:r>
            <a:r>
              <a:rPr dirty="0" sz="1000" spc="-4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tax</a:t>
            </a:r>
            <a:r>
              <a:rPr dirty="0" sz="1000" spc="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advice.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For</a:t>
            </a:r>
            <a:r>
              <a:rPr dirty="0" sz="100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informational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purposes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only.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36804" y="3005327"/>
            <a:ext cx="1689100" cy="1689100"/>
          </a:xfrm>
          <a:prstGeom prst="rect">
            <a:avLst/>
          </a:prstGeom>
          <a:solidFill>
            <a:srgbClr val="42859C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70"/>
              </a:spcBef>
            </a:pPr>
            <a:endParaRPr sz="2150">
              <a:latin typeface="Times New Roman"/>
              <a:cs typeface="Times New Roman"/>
            </a:endParaRPr>
          </a:p>
          <a:p>
            <a:pPr algn="ctr" marL="1270">
              <a:lnSpc>
                <a:spcPct val="100000"/>
              </a:lnSpc>
            </a:pPr>
            <a:r>
              <a:rPr dirty="0" sz="2150" spc="-25" b="1">
                <a:solidFill>
                  <a:srgbClr val="FFFFFF"/>
                </a:solidFill>
                <a:latin typeface="Calibri"/>
                <a:cs typeface="Calibri"/>
              </a:rPr>
              <a:t>AGI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2159508" y="3516896"/>
            <a:ext cx="617220" cy="665480"/>
          </a:xfrm>
          <a:custGeom>
            <a:avLst/>
            <a:gdLst/>
            <a:ahLst/>
            <a:cxnLst/>
            <a:rect l="l" t="t" r="r" b="b"/>
            <a:pathLst>
              <a:path w="617219" h="665479">
                <a:moveTo>
                  <a:pt x="617207" y="226047"/>
                </a:moveTo>
                <a:lnTo>
                  <a:pt x="406908" y="226047"/>
                </a:lnTo>
                <a:lnTo>
                  <a:pt x="406908" y="0"/>
                </a:lnTo>
                <a:lnTo>
                  <a:pt x="210312" y="0"/>
                </a:lnTo>
                <a:lnTo>
                  <a:pt x="210312" y="226047"/>
                </a:lnTo>
                <a:lnTo>
                  <a:pt x="0" y="226047"/>
                </a:lnTo>
                <a:lnTo>
                  <a:pt x="0" y="439407"/>
                </a:lnTo>
                <a:lnTo>
                  <a:pt x="210312" y="439407"/>
                </a:lnTo>
                <a:lnTo>
                  <a:pt x="210312" y="665480"/>
                </a:lnTo>
                <a:lnTo>
                  <a:pt x="406908" y="665480"/>
                </a:lnTo>
                <a:lnTo>
                  <a:pt x="406908" y="439407"/>
                </a:lnTo>
                <a:lnTo>
                  <a:pt x="617207" y="439407"/>
                </a:lnTo>
                <a:lnTo>
                  <a:pt x="617207" y="226047"/>
                </a:lnTo>
                <a:close/>
              </a:path>
            </a:pathLst>
          </a:custGeom>
          <a:solidFill>
            <a:srgbClr val="8789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2910839" y="3005327"/>
            <a:ext cx="1689100" cy="1689100"/>
          </a:xfrm>
          <a:prstGeom prst="rect">
            <a:avLst/>
          </a:prstGeom>
          <a:solidFill>
            <a:srgbClr val="60A1B8"/>
          </a:solidFill>
        </p:spPr>
        <p:txBody>
          <a:bodyPr wrap="square" lIns="0" tIns="18542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460"/>
              </a:spcBef>
            </a:pPr>
            <a:endParaRPr sz="2150">
              <a:latin typeface="Times New Roman"/>
              <a:cs typeface="Times New Roman"/>
            </a:endParaRPr>
          </a:p>
          <a:p>
            <a:pPr marL="441325" marR="171450" indent="-260985">
              <a:lnSpc>
                <a:spcPct val="100000"/>
              </a:lnSpc>
            </a:pPr>
            <a:r>
              <a:rPr dirty="0" sz="2150" spc="-55" b="1">
                <a:solidFill>
                  <a:srgbClr val="FFFFFF"/>
                </a:solidFill>
                <a:latin typeface="Calibri"/>
                <a:cs typeface="Calibri"/>
              </a:rPr>
              <a:t>Tax- </a:t>
            </a:r>
            <a:r>
              <a:rPr dirty="0" sz="2150" spc="-65" b="1">
                <a:solidFill>
                  <a:srgbClr val="FFFFFF"/>
                </a:solidFill>
                <a:latin typeface="Calibri"/>
                <a:cs typeface="Calibri"/>
              </a:rPr>
              <a:t>Exempt </a:t>
            </a:r>
            <a:r>
              <a:rPr dirty="0" sz="2150" spc="-10" b="1">
                <a:solidFill>
                  <a:srgbClr val="FFFFFF"/>
                </a:solidFill>
                <a:latin typeface="Calibri"/>
                <a:cs typeface="Calibri"/>
              </a:rPr>
              <a:t>Income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4732007" y="3516896"/>
            <a:ext cx="619125" cy="665480"/>
          </a:xfrm>
          <a:custGeom>
            <a:avLst/>
            <a:gdLst/>
            <a:ahLst/>
            <a:cxnLst/>
            <a:rect l="l" t="t" r="r" b="b"/>
            <a:pathLst>
              <a:path w="619125" h="665479">
                <a:moveTo>
                  <a:pt x="618756" y="226047"/>
                </a:moveTo>
                <a:lnTo>
                  <a:pt x="408432" y="226047"/>
                </a:lnTo>
                <a:lnTo>
                  <a:pt x="408432" y="0"/>
                </a:lnTo>
                <a:lnTo>
                  <a:pt x="210312" y="0"/>
                </a:lnTo>
                <a:lnTo>
                  <a:pt x="210312" y="226047"/>
                </a:lnTo>
                <a:lnTo>
                  <a:pt x="0" y="226047"/>
                </a:lnTo>
                <a:lnTo>
                  <a:pt x="0" y="439407"/>
                </a:lnTo>
                <a:lnTo>
                  <a:pt x="210312" y="439407"/>
                </a:lnTo>
                <a:lnTo>
                  <a:pt x="210312" y="665480"/>
                </a:lnTo>
                <a:lnTo>
                  <a:pt x="408432" y="665480"/>
                </a:lnTo>
                <a:lnTo>
                  <a:pt x="408432" y="439407"/>
                </a:lnTo>
                <a:lnTo>
                  <a:pt x="618756" y="439407"/>
                </a:lnTo>
                <a:lnTo>
                  <a:pt x="618756" y="226047"/>
                </a:lnTo>
                <a:close/>
              </a:path>
            </a:pathLst>
          </a:custGeom>
          <a:solidFill>
            <a:srgbClr val="8789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5483352" y="3005327"/>
            <a:ext cx="1689100" cy="1689100"/>
          </a:xfrm>
          <a:prstGeom prst="rect">
            <a:avLst/>
          </a:prstGeom>
          <a:solidFill>
            <a:srgbClr val="83AABC"/>
          </a:solidFill>
        </p:spPr>
        <p:txBody>
          <a:bodyPr wrap="square" lIns="0" tIns="18542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460"/>
              </a:spcBef>
            </a:pPr>
            <a:endParaRPr sz="2150">
              <a:latin typeface="Times New Roman"/>
              <a:cs typeface="Times New Roman"/>
            </a:endParaRPr>
          </a:p>
          <a:p>
            <a:pPr marL="73025" marR="63500" indent="415925">
              <a:lnSpc>
                <a:spcPct val="100000"/>
              </a:lnSpc>
            </a:pPr>
            <a:r>
              <a:rPr dirty="0" sz="2150" spc="-60" b="1">
                <a:solidFill>
                  <a:srgbClr val="FFFFFF"/>
                </a:solidFill>
                <a:latin typeface="Calibri"/>
                <a:cs typeface="Calibri"/>
              </a:rPr>
              <a:t>Half</a:t>
            </a:r>
            <a:r>
              <a:rPr dirty="0" sz="2150" spc="-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150" spc="-25" b="1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dirty="0" sz="2150" spc="-50" b="1">
                <a:solidFill>
                  <a:srgbClr val="FFFFFF"/>
                </a:solidFill>
                <a:latin typeface="Calibri"/>
                <a:cs typeface="Calibri"/>
              </a:rPr>
              <a:t>Social</a:t>
            </a:r>
            <a:r>
              <a:rPr dirty="0" sz="2150" spc="-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150" spc="-55" b="1">
                <a:solidFill>
                  <a:srgbClr val="FFFFFF"/>
                </a:solidFill>
                <a:latin typeface="Calibri"/>
                <a:cs typeface="Calibri"/>
              </a:rPr>
              <a:t>Security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8055864" y="3005327"/>
            <a:ext cx="1689100" cy="1689100"/>
          </a:xfrm>
          <a:prstGeom prst="rect">
            <a:avLst/>
          </a:prstGeom>
          <a:solidFill>
            <a:srgbClr val="42859C"/>
          </a:solidFill>
        </p:spPr>
        <p:txBody>
          <a:bodyPr wrap="square" lIns="0" tIns="18542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460"/>
              </a:spcBef>
            </a:pPr>
            <a:endParaRPr sz="2150">
              <a:latin typeface="Times New Roman"/>
              <a:cs typeface="Times New Roman"/>
            </a:endParaRPr>
          </a:p>
          <a:p>
            <a:pPr marL="443230" marR="307975" indent="-178435">
              <a:lnSpc>
                <a:spcPct val="100000"/>
              </a:lnSpc>
            </a:pPr>
            <a:r>
              <a:rPr dirty="0" sz="2150" spc="-60" b="1">
                <a:solidFill>
                  <a:srgbClr val="FFFFFF"/>
                </a:solidFill>
                <a:latin typeface="Calibri"/>
                <a:cs typeface="Calibri"/>
              </a:rPr>
              <a:t>Combined </a:t>
            </a:r>
            <a:r>
              <a:rPr dirty="0" sz="2150" spc="-10" b="1">
                <a:solidFill>
                  <a:srgbClr val="FFFFFF"/>
                </a:solidFill>
                <a:latin typeface="Calibri"/>
                <a:cs typeface="Calibri"/>
              </a:rPr>
              <a:t>Income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7304532" y="3584447"/>
            <a:ext cx="619125" cy="212090"/>
          </a:xfrm>
          <a:custGeom>
            <a:avLst/>
            <a:gdLst/>
            <a:ahLst/>
            <a:cxnLst/>
            <a:rect l="l" t="t" r="r" b="b"/>
            <a:pathLst>
              <a:path w="619125" h="212089">
                <a:moveTo>
                  <a:pt x="618744" y="211836"/>
                </a:moveTo>
                <a:lnTo>
                  <a:pt x="0" y="211836"/>
                </a:lnTo>
                <a:lnTo>
                  <a:pt x="0" y="0"/>
                </a:lnTo>
                <a:lnTo>
                  <a:pt x="618744" y="0"/>
                </a:lnTo>
                <a:lnTo>
                  <a:pt x="618744" y="211836"/>
                </a:lnTo>
                <a:close/>
              </a:path>
            </a:pathLst>
          </a:custGeom>
          <a:solidFill>
            <a:srgbClr val="8789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7304532" y="3902964"/>
            <a:ext cx="619125" cy="212090"/>
          </a:xfrm>
          <a:custGeom>
            <a:avLst/>
            <a:gdLst/>
            <a:ahLst/>
            <a:cxnLst/>
            <a:rect l="l" t="t" r="r" b="b"/>
            <a:pathLst>
              <a:path w="619125" h="212089">
                <a:moveTo>
                  <a:pt x="618744" y="211836"/>
                </a:moveTo>
                <a:lnTo>
                  <a:pt x="0" y="211836"/>
                </a:lnTo>
                <a:lnTo>
                  <a:pt x="0" y="0"/>
                </a:lnTo>
                <a:lnTo>
                  <a:pt x="618744" y="0"/>
                </a:lnTo>
                <a:lnTo>
                  <a:pt x="618744" y="211836"/>
                </a:lnTo>
                <a:close/>
              </a:path>
            </a:pathLst>
          </a:custGeom>
          <a:solidFill>
            <a:srgbClr val="8789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310383" y="6325179"/>
            <a:ext cx="19589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Source: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Social</a:t>
            </a:r>
            <a:r>
              <a:rPr dirty="0" sz="100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Security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Administration.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9414674" y="6493537"/>
            <a:ext cx="132715" cy="130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80"/>
              </a:lnSpc>
            </a:pPr>
            <a:r>
              <a:rPr dirty="0" sz="800" spc="-25">
                <a:solidFill>
                  <a:srgbClr val="464B54"/>
                </a:solidFill>
                <a:latin typeface="Calibri"/>
                <a:cs typeface="Calibri"/>
              </a:rPr>
              <a:t>34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250" y="1438136"/>
            <a:ext cx="6554470" cy="378460"/>
          </a:xfrm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pc="-40"/>
              <a:t>Taking</a:t>
            </a:r>
            <a:r>
              <a:rPr dirty="0" spc="-80"/>
              <a:t> </a:t>
            </a:r>
            <a:r>
              <a:rPr dirty="0"/>
              <a:t>Social</a:t>
            </a:r>
            <a:r>
              <a:rPr dirty="0" spc="-85"/>
              <a:t> </a:t>
            </a:r>
            <a:r>
              <a:rPr dirty="0" spc="-10"/>
              <a:t>Security</a:t>
            </a:r>
            <a:r>
              <a:rPr dirty="0" spc="-85"/>
              <a:t> </a:t>
            </a:r>
            <a:r>
              <a:rPr dirty="0"/>
              <a:t>at</a:t>
            </a:r>
            <a:r>
              <a:rPr dirty="0" spc="-55"/>
              <a:t> </a:t>
            </a:r>
            <a:r>
              <a:rPr dirty="0"/>
              <a:t>70</a:t>
            </a:r>
            <a:r>
              <a:rPr dirty="0" spc="-50"/>
              <a:t> </a:t>
            </a:r>
            <a:r>
              <a:rPr dirty="0" spc="-10"/>
              <a:t>versus</a:t>
            </a:r>
            <a:r>
              <a:rPr dirty="0" spc="-50"/>
              <a:t> </a:t>
            </a:r>
            <a:r>
              <a:rPr dirty="0"/>
              <a:t>62</a:t>
            </a:r>
            <a:r>
              <a:rPr dirty="0" spc="-55"/>
              <a:t> </a:t>
            </a:r>
            <a:r>
              <a:rPr dirty="0"/>
              <a:t>may</a:t>
            </a:r>
            <a:r>
              <a:rPr dirty="0" spc="-60"/>
              <a:t> </a:t>
            </a:r>
            <a:r>
              <a:rPr dirty="0" spc="-10"/>
              <a:t>Reduce</a:t>
            </a:r>
            <a:r>
              <a:rPr dirty="0" spc="-45"/>
              <a:t> </a:t>
            </a:r>
            <a:r>
              <a:rPr dirty="0" spc="-10"/>
              <a:t>Taxes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310383" y="6325179"/>
            <a:ext cx="66167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This</a:t>
            </a:r>
            <a:r>
              <a:rPr dirty="0" sz="1000" spc="-5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situation</a:t>
            </a:r>
            <a:r>
              <a:rPr dirty="0" sz="10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is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hypothetical</a:t>
            </a:r>
            <a:r>
              <a:rPr dirty="0" sz="10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in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nature</a:t>
            </a:r>
            <a:r>
              <a:rPr dirty="0" sz="100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and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for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informational</a:t>
            </a:r>
            <a:r>
              <a:rPr dirty="0" sz="100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use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only.</a:t>
            </a:r>
            <a:r>
              <a:rPr dirty="0" sz="1000" spc="-4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Every</a:t>
            </a:r>
            <a:r>
              <a:rPr dirty="0" sz="1000" spc="-5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situation</a:t>
            </a:r>
            <a:r>
              <a:rPr dirty="0" sz="100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is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different.</a:t>
            </a:r>
            <a:r>
              <a:rPr dirty="0" sz="1000" spc="-5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MFS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does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not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provide</a:t>
            </a:r>
            <a:r>
              <a:rPr dirty="0" sz="100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tax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advice.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9490857" y="6492060"/>
            <a:ext cx="132715" cy="130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80"/>
              </a:lnSpc>
            </a:pPr>
            <a:r>
              <a:rPr dirty="0" sz="800" spc="-25">
                <a:solidFill>
                  <a:srgbClr val="464B54"/>
                </a:solidFill>
                <a:latin typeface="Calibri"/>
                <a:cs typeface="Calibri"/>
              </a:rPr>
              <a:t>35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84983" y="5600149"/>
            <a:ext cx="8712200" cy="7321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ts val="1145"/>
              </a:lnSpc>
              <a:spcBef>
                <a:spcPts val="95"/>
              </a:spcBef>
            </a:pPr>
            <a:r>
              <a:rPr dirty="0" baseline="25641" sz="975" spc="-15">
                <a:solidFill>
                  <a:srgbClr val="464B54"/>
                </a:solidFill>
                <a:latin typeface="Calibri"/>
                <a:cs typeface="Calibri"/>
              </a:rPr>
              <a:t>1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Modified</a:t>
            </a:r>
            <a:r>
              <a:rPr dirty="0" sz="1000" spc="-5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AGI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+</a:t>
            </a:r>
            <a:r>
              <a:rPr dirty="0" sz="10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Tax-exempt</a:t>
            </a:r>
            <a:r>
              <a:rPr dirty="0" sz="1000" spc="-4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income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+</a:t>
            </a:r>
            <a:r>
              <a:rPr dirty="0" sz="10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half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of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Social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Security.</a:t>
            </a:r>
            <a:endParaRPr sz="1000">
              <a:latin typeface="Calibri"/>
              <a:cs typeface="Calibri"/>
            </a:endParaRPr>
          </a:p>
          <a:p>
            <a:pPr marL="38100">
              <a:lnSpc>
                <a:spcPts val="1090"/>
              </a:lnSpc>
            </a:pPr>
            <a:r>
              <a:rPr dirty="0" baseline="25641" sz="975" spc="-30">
                <a:solidFill>
                  <a:srgbClr val="464B54"/>
                </a:solidFill>
                <a:latin typeface="Calibri"/>
                <a:cs typeface="Calibri"/>
              </a:rPr>
              <a:t>2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Withdrawal</a:t>
            </a:r>
            <a:r>
              <a:rPr dirty="0" sz="1000" spc="-4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from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tax-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deferred</a:t>
            </a:r>
            <a:r>
              <a:rPr dirty="0" sz="1000" spc="-4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account</a:t>
            </a:r>
            <a:r>
              <a:rPr dirty="0" sz="10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plus</a:t>
            </a:r>
            <a:r>
              <a:rPr dirty="0" sz="10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taxable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portion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of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 Social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Security.</a:t>
            </a:r>
            <a:endParaRPr sz="1000">
              <a:latin typeface="Calibri"/>
              <a:cs typeface="Calibri"/>
            </a:endParaRPr>
          </a:p>
          <a:p>
            <a:pPr marL="38100" marR="30480">
              <a:lnSpc>
                <a:spcPts val="1090"/>
              </a:lnSpc>
              <a:spcBef>
                <a:spcPts val="75"/>
              </a:spcBef>
            </a:pPr>
            <a:r>
              <a:rPr dirty="0" baseline="25641" sz="975" spc="-15">
                <a:solidFill>
                  <a:srgbClr val="464B54"/>
                </a:solidFill>
                <a:latin typeface="Calibri"/>
                <a:cs typeface="Calibri"/>
              </a:rPr>
              <a:t>3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Standard</a:t>
            </a:r>
            <a:r>
              <a:rPr dirty="0" sz="1000" spc="-5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deduction</a:t>
            </a:r>
            <a:r>
              <a:rPr dirty="0" sz="1000" spc="-4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in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2024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is</a:t>
            </a:r>
            <a:r>
              <a:rPr dirty="0" sz="100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$29,200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per</a:t>
            </a:r>
            <a:r>
              <a:rPr dirty="0" sz="100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couple;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additional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deduction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for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joint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filer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65</a:t>
            </a:r>
            <a:r>
              <a:rPr dirty="0" sz="10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and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over</a:t>
            </a:r>
            <a:r>
              <a:rPr dirty="0" sz="100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is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$1,550</a:t>
            </a:r>
            <a:r>
              <a:rPr dirty="0" sz="10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per</a:t>
            </a:r>
            <a:r>
              <a:rPr dirty="0" sz="100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person,</a:t>
            </a:r>
            <a:r>
              <a:rPr dirty="0" sz="1000" spc="-5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for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a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total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of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$3,100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if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both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 joint</a:t>
            </a:r>
            <a:r>
              <a:rPr dirty="0" sz="100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filers</a:t>
            </a:r>
            <a:r>
              <a:rPr dirty="0" sz="100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are</a:t>
            </a:r>
            <a:r>
              <a:rPr dirty="0" sz="1000" spc="-4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age</a:t>
            </a:r>
            <a:r>
              <a:rPr dirty="0" sz="1000" spc="-4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65+.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Sources:</a:t>
            </a:r>
            <a:r>
              <a:rPr dirty="0" sz="1000" spc="18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Social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Security</a:t>
            </a:r>
            <a:r>
              <a:rPr dirty="0" sz="1000" spc="-4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Administration,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IRS</a:t>
            </a:r>
            <a:r>
              <a:rPr dirty="0" sz="10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and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MFS</a:t>
            </a:r>
            <a:r>
              <a:rPr dirty="0" sz="10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Calculations.</a:t>
            </a:r>
            <a:endParaRPr sz="1000">
              <a:latin typeface="Calibri"/>
              <a:cs typeface="Calibri"/>
            </a:endParaRPr>
          </a:p>
          <a:p>
            <a:pPr marL="38100">
              <a:lnSpc>
                <a:spcPts val="1075"/>
              </a:lnSpc>
            </a:pP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Social</a:t>
            </a:r>
            <a:r>
              <a:rPr dirty="0" sz="100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Security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benefits based</a:t>
            </a:r>
            <a:r>
              <a:rPr dirty="0" sz="10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on</a:t>
            </a:r>
            <a:r>
              <a:rPr dirty="0" sz="1000" spc="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worker</a:t>
            </a:r>
            <a:r>
              <a:rPr dirty="0" sz="1000" spc="-4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with</a:t>
            </a:r>
            <a:r>
              <a:rPr dirty="0" sz="1000" spc="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average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lifetime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earnings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of</a:t>
            </a:r>
            <a:r>
              <a:rPr dirty="0" sz="1000" spc="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$66,000</a:t>
            </a:r>
            <a:endParaRPr sz="1000">
              <a:latin typeface="Calibri"/>
              <a:cs typeface="Calibri"/>
            </a:endParaRPr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336804" y="2821685"/>
          <a:ext cx="9512935" cy="26828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61715"/>
                <a:gridCol w="2938144"/>
                <a:gridCol w="2936875"/>
              </a:tblGrid>
              <a:tr h="3975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D8D8D8"/>
                      </a:solidFill>
                      <a:prstDash val="solid"/>
                    </a:lnR>
                    <a:lnT w="12700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4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Begin</a:t>
                      </a:r>
                      <a:r>
                        <a:rPr dirty="0" sz="1450" spc="6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Social</a:t>
                      </a:r>
                      <a:r>
                        <a:rPr dirty="0" sz="1450" spc="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Security</a:t>
                      </a:r>
                      <a:r>
                        <a:rPr dirty="0" sz="1450" spc="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at</a:t>
                      </a:r>
                      <a:r>
                        <a:rPr dirty="0" sz="1450" spc="6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age</a:t>
                      </a:r>
                      <a:r>
                        <a:rPr dirty="0" sz="1450" spc="7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62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8D8D8"/>
                      </a:solidFill>
                      <a:prstDash val="solid"/>
                    </a:lnL>
                    <a:lnR w="9525">
                      <a:solidFill>
                        <a:srgbClr val="D8D8D8"/>
                      </a:solidFill>
                      <a:prstDash val="solid"/>
                    </a:lnR>
                    <a:lnT w="12700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  <a:solidFill>
                      <a:srgbClr val="42859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4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Begin</a:t>
                      </a:r>
                      <a:r>
                        <a:rPr dirty="0" sz="1450" spc="6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Social</a:t>
                      </a:r>
                      <a:r>
                        <a:rPr dirty="0" sz="1450" spc="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Security</a:t>
                      </a:r>
                      <a:r>
                        <a:rPr dirty="0" sz="1450" spc="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at</a:t>
                      </a:r>
                      <a:r>
                        <a:rPr dirty="0" sz="1450" spc="6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age</a:t>
                      </a:r>
                      <a:r>
                        <a:rPr dirty="0" sz="1450" spc="7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70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79375">
                    <a:lnL w="9525">
                      <a:solidFill>
                        <a:srgbClr val="D8D8D8"/>
                      </a:solidFill>
                      <a:prstDash val="solid"/>
                    </a:lnL>
                    <a:lnT w="12700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  <a:solidFill>
                      <a:srgbClr val="42859C"/>
                    </a:solidFill>
                  </a:tcPr>
                </a:tc>
              </a:tr>
              <a:tr h="324485"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5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Annual</a:t>
                      </a:r>
                      <a:r>
                        <a:rPr dirty="0" sz="1450" spc="7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Social</a:t>
                      </a:r>
                      <a:r>
                        <a:rPr dirty="0" sz="1450" spc="9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Security</a:t>
                      </a:r>
                      <a:r>
                        <a:rPr dirty="0" sz="1450" spc="5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 spc="-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benefit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41275">
                    <a:lnR w="9525">
                      <a:solidFill>
                        <a:srgbClr val="D8D8D8"/>
                      </a:solidFill>
                      <a:prstDash val="solid"/>
                    </a:lnR>
                    <a:lnT w="9525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50" spc="-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$30,545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41275">
                    <a:lnL w="9525">
                      <a:solidFill>
                        <a:srgbClr val="D8D8D8"/>
                      </a:solidFill>
                      <a:prstDash val="solid"/>
                    </a:lnL>
                    <a:lnR w="9525">
                      <a:solidFill>
                        <a:srgbClr val="D8D8D8"/>
                      </a:solidFill>
                      <a:prstDash val="solid"/>
                    </a:lnR>
                    <a:lnT w="9525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50" spc="-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$51,160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41275">
                    <a:lnL w="9525">
                      <a:solidFill>
                        <a:srgbClr val="D8D8D8"/>
                      </a:solidFill>
                      <a:prstDash val="solid"/>
                    </a:lnL>
                    <a:lnT w="9525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</a:tr>
              <a:tr h="322580"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5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Withdrawal</a:t>
                      </a:r>
                      <a:r>
                        <a:rPr dirty="0" sz="1450" spc="45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from</a:t>
                      </a:r>
                      <a:r>
                        <a:rPr dirty="0" sz="1450" spc="5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tax-deferred</a:t>
                      </a:r>
                      <a:r>
                        <a:rPr dirty="0" sz="1450" spc="25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 spc="-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account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41275">
                    <a:lnR w="9525">
                      <a:solidFill>
                        <a:srgbClr val="D8D8D8"/>
                      </a:solidFill>
                      <a:prstDash val="solid"/>
                    </a:lnR>
                    <a:lnT w="9525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50" spc="-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$48,722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41275">
                    <a:lnL w="9525">
                      <a:solidFill>
                        <a:srgbClr val="D8D8D8"/>
                      </a:solidFill>
                      <a:prstDash val="solid"/>
                    </a:lnL>
                    <a:lnR w="9525">
                      <a:solidFill>
                        <a:srgbClr val="D8D8D8"/>
                      </a:solidFill>
                      <a:prstDash val="solid"/>
                    </a:lnR>
                    <a:lnT w="9525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50" spc="-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$24,103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41275">
                    <a:lnL w="9525">
                      <a:solidFill>
                        <a:srgbClr val="D8D8D8"/>
                      </a:solidFill>
                      <a:prstDash val="solid"/>
                    </a:lnL>
                    <a:lnT w="9525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</a:tr>
              <a:tr h="324485"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45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Combined</a:t>
                      </a:r>
                      <a:r>
                        <a:rPr dirty="0" sz="1450" spc="125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 spc="-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income</a:t>
                      </a:r>
                      <a:r>
                        <a:rPr dirty="0" baseline="25000" sz="1500" spc="-15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baseline="25000" sz="1500">
                        <a:latin typeface="Calibri"/>
                        <a:cs typeface="Calibri"/>
                      </a:endParaRPr>
                    </a:p>
                  </a:txBody>
                  <a:tcPr marL="0" marR="0" marB="0" marT="42545">
                    <a:lnR w="9525">
                      <a:solidFill>
                        <a:srgbClr val="D8D8D8"/>
                      </a:solidFill>
                      <a:prstDash val="solid"/>
                    </a:lnR>
                    <a:lnT w="9525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450" spc="-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$63,995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42545">
                    <a:lnL w="9525">
                      <a:solidFill>
                        <a:srgbClr val="D8D8D8"/>
                      </a:solidFill>
                      <a:prstDash val="solid"/>
                    </a:lnL>
                    <a:lnR w="9525">
                      <a:solidFill>
                        <a:srgbClr val="D8D8D8"/>
                      </a:solidFill>
                      <a:prstDash val="solid"/>
                    </a:lnR>
                    <a:lnT w="9525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450" spc="-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$49,683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42545">
                    <a:lnL w="9525">
                      <a:solidFill>
                        <a:srgbClr val="D8D8D8"/>
                      </a:solidFill>
                      <a:prstDash val="solid"/>
                    </a:lnL>
                    <a:lnT w="9525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</a:tr>
              <a:tr h="324485"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450" spc="-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Taxable</a:t>
                      </a:r>
                      <a:r>
                        <a:rPr dirty="0" sz="1450" spc="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Social</a:t>
                      </a:r>
                      <a:r>
                        <a:rPr dirty="0" sz="1450" spc="25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 spc="-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Security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42545">
                    <a:lnR w="9525">
                      <a:solidFill>
                        <a:srgbClr val="D8D8D8"/>
                      </a:solidFill>
                      <a:prstDash val="solid"/>
                    </a:lnR>
                    <a:lnT w="9525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450" spc="-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$22,995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42545">
                    <a:lnL w="9525">
                      <a:solidFill>
                        <a:srgbClr val="D8D8D8"/>
                      </a:solidFill>
                      <a:prstDash val="solid"/>
                    </a:lnL>
                    <a:lnR w="9525">
                      <a:solidFill>
                        <a:srgbClr val="D8D8D8"/>
                      </a:solidFill>
                      <a:prstDash val="solid"/>
                    </a:lnR>
                    <a:lnT w="9525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450" spc="-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$10,831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42545">
                    <a:lnL w="9525">
                      <a:solidFill>
                        <a:srgbClr val="D8D8D8"/>
                      </a:solidFill>
                      <a:prstDash val="solid"/>
                    </a:lnL>
                    <a:lnT w="9525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</a:tr>
              <a:tr h="322580"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50" spc="-2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AGI</a:t>
                      </a:r>
                      <a:r>
                        <a:rPr dirty="0" baseline="25000" sz="1500" spc="-3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baseline="25000" sz="1500">
                        <a:latin typeface="Calibri"/>
                        <a:cs typeface="Calibri"/>
                      </a:endParaRPr>
                    </a:p>
                  </a:txBody>
                  <a:tcPr marL="0" marR="0" marB="0" marT="41275">
                    <a:lnR w="9525">
                      <a:solidFill>
                        <a:srgbClr val="D8D8D8"/>
                      </a:solidFill>
                      <a:prstDash val="solid"/>
                    </a:lnR>
                    <a:lnT w="9525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50" spc="-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$71,717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41275">
                    <a:lnL w="9525">
                      <a:solidFill>
                        <a:srgbClr val="D8D8D8"/>
                      </a:solidFill>
                      <a:prstDash val="solid"/>
                    </a:lnL>
                    <a:lnR w="9525">
                      <a:solidFill>
                        <a:srgbClr val="D8D8D8"/>
                      </a:solidFill>
                      <a:prstDash val="solid"/>
                    </a:lnR>
                    <a:lnT w="9525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450" spc="-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$34,931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41275">
                    <a:lnL w="9525">
                      <a:solidFill>
                        <a:srgbClr val="D8D8D8"/>
                      </a:solidFill>
                      <a:prstDash val="solid"/>
                    </a:lnL>
                    <a:lnT w="9525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</a:tr>
              <a:tr h="319405"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50" spc="-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Taxable</a:t>
                      </a:r>
                      <a:r>
                        <a:rPr dirty="0" sz="1450" spc="25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income</a:t>
                      </a:r>
                      <a:r>
                        <a:rPr dirty="0" sz="1450" spc="45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after</a:t>
                      </a:r>
                      <a:r>
                        <a:rPr dirty="0" sz="1450" spc="25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standard</a:t>
                      </a:r>
                      <a:r>
                        <a:rPr dirty="0" sz="1450" spc="2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 spc="-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deduction</a:t>
                      </a:r>
                      <a:r>
                        <a:rPr dirty="0" baseline="25000" sz="1500" spc="-15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baseline="25000" sz="15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lnR w="9525">
                      <a:solidFill>
                        <a:srgbClr val="D8D8D8"/>
                      </a:solidFill>
                      <a:prstDash val="solid"/>
                    </a:lnR>
                    <a:lnT w="9525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50" spc="-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$41,017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lnL w="9525">
                      <a:solidFill>
                        <a:srgbClr val="D8D8D8"/>
                      </a:solidFill>
                      <a:prstDash val="solid"/>
                    </a:lnL>
                    <a:lnR w="9525">
                      <a:solidFill>
                        <a:srgbClr val="D8D8D8"/>
                      </a:solidFill>
                      <a:prstDash val="solid"/>
                    </a:lnR>
                    <a:lnT w="9525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50" spc="-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$2,634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lnL w="9525">
                      <a:solidFill>
                        <a:srgbClr val="D8D8D8"/>
                      </a:solidFill>
                      <a:prstDash val="solid"/>
                    </a:lnL>
                    <a:lnT w="9525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</a:tr>
              <a:tr h="347345"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450" b="1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Federal</a:t>
                      </a:r>
                      <a:r>
                        <a:rPr dirty="0" sz="1450" spc="65" b="1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 b="1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income</a:t>
                      </a:r>
                      <a:r>
                        <a:rPr dirty="0" sz="1450" spc="65" b="1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 spc="-20" b="1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taxes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R w="9525">
                      <a:solidFill>
                        <a:srgbClr val="D8D8D8"/>
                      </a:solidFill>
                      <a:prstDash val="solid"/>
                    </a:lnR>
                    <a:lnT w="9525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450" spc="-10" b="1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$4,482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9525">
                      <a:solidFill>
                        <a:srgbClr val="D8D8D8"/>
                      </a:solidFill>
                      <a:prstDash val="solid"/>
                    </a:lnL>
                    <a:lnR w="9525">
                      <a:solidFill>
                        <a:srgbClr val="D8D8D8"/>
                      </a:solidFill>
                      <a:prstDash val="solid"/>
                    </a:lnR>
                    <a:lnT w="9525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450" spc="-20" b="1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$263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53340">
                    <a:lnL w="9525">
                      <a:solidFill>
                        <a:srgbClr val="D8D8D8"/>
                      </a:solidFill>
                      <a:prstDash val="solid"/>
                    </a:lnL>
                    <a:lnT w="9525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 descr=""/>
          <p:cNvSpPr txBox="1"/>
          <p:nvPr/>
        </p:nvSpPr>
        <p:spPr>
          <a:xfrm>
            <a:off x="1939571" y="2306797"/>
            <a:ext cx="6184900" cy="2781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50" spc="-35" b="1">
                <a:solidFill>
                  <a:srgbClr val="464B54"/>
                </a:solidFill>
                <a:latin typeface="Calibri"/>
                <a:cs typeface="Calibri"/>
              </a:rPr>
              <a:t>Federal</a:t>
            </a:r>
            <a:r>
              <a:rPr dirty="0" sz="1650" spc="-45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650" spc="-50" b="1">
                <a:solidFill>
                  <a:srgbClr val="464B54"/>
                </a:solidFill>
                <a:latin typeface="Calibri"/>
                <a:cs typeface="Calibri"/>
              </a:rPr>
              <a:t>taxes</a:t>
            </a:r>
            <a:r>
              <a:rPr dirty="0" sz="1650" spc="-35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650" spc="-20" b="1">
                <a:solidFill>
                  <a:srgbClr val="464B54"/>
                </a:solidFill>
                <a:latin typeface="Calibri"/>
                <a:cs typeface="Calibri"/>
              </a:rPr>
              <a:t>for</a:t>
            </a:r>
            <a:r>
              <a:rPr dirty="0" sz="1650" spc="-50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650" spc="-40" b="1">
                <a:solidFill>
                  <a:srgbClr val="464B54"/>
                </a:solidFill>
                <a:latin typeface="Calibri"/>
                <a:cs typeface="Calibri"/>
              </a:rPr>
              <a:t>married </a:t>
            </a:r>
            <a:r>
              <a:rPr dirty="0" sz="1650" spc="-35" b="1">
                <a:solidFill>
                  <a:srgbClr val="464B54"/>
                </a:solidFill>
                <a:latin typeface="Calibri"/>
                <a:cs typeface="Calibri"/>
              </a:rPr>
              <a:t>couple,</a:t>
            </a:r>
            <a:r>
              <a:rPr dirty="0" sz="1650" spc="-45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650" spc="-20" b="1">
                <a:solidFill>
                  <a:srgbClr val="464B54"/>
                </a:solidFill>
                <a:latin typeface="Calibri"/>
                <a:cs typeface="Calibri"/>
              </a:rPr>
              <a:t>age</a:t>
            </a:r>
            <a:r>
              <a:rPr dirty="0" sz="1650" spc="-50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650" b="1">
                <a:solidFill>
                  <a:srgbClr val="464B54"/>
                </a:solidFill>
                <a:latin typeface="Calibri"/>
                <a:cs typeface="Calibri"/>
              </a:rPr>
              <a:t>71,</a:t>
            </a:r>
            <a:r>
              <a:rPr dirty="0" sz="1650" spc="-45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650" spc="-35" b="1">
                <a:solidFill>
                  <a:srgbClr val="464B54"/>
                </a:solidFill>
                <a:latin typeface="Calibri"/>
                <a:cs typeface="Calibri"/>
              </a:rPr>
              <a:t>after-</a:t>
            </a:r>
            <a:r>
              <a:rPr dirty="0" sz="1650" spc="-65" b="1">
                <a:solidFill>
                  <a:srgbClr val="464B54"/>
                </a:solidFill>
                <a:latin typeface="Calibri"/>
                <a:cs typeface="Calibri"/>
              </a:rPr>
              <a:t>tax</a:t>
            </a:r>
            <a:r>
              <a:rPr dirty="0" sz="1650" spc="-35" b="1">
                <a:solidFill>
                  <a:srgbClr val="464B54"/>
                </a:solidFill>
                <a:latin typeface="Calibri"/>
                <a:cs typeface="Calibri"/>
              </a:rPr>
              <a:t> income</a:t>
            </a:r>
            <a:r>
              <a:rPr dirty="0" sz="1650" spc="-50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650" spc="-30" b="1">
                <a:solidFill>
                  <a:srgbClr val="464B54"/>
                </a:solidFill>
                <a:latin typeface="Calibri"/>
                <a:cs typeface="Calibri"/>
              </a:rPr>
              <a:t>goal</a:t>
            </a:r>
            <a:r>
              <a:rPr dirty="0" sz="1650" spc="-40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650" spc="-10" b="1">
                <a:solidFill>
                  <a:srgbClr val="464B54"/>
                </a:solidFill>
                <a:latin typeface="Calibri"/>
                <a:cs typeface="Calibri"/>
              </a:rPr>
              <a:t>of</a:t>
            </a:r>
            <a:r>
              <a:rPr dirty="0" sz="1650" spc="-40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650" spc="-10" b="1">
                <a:solidFill>
                  <a:srgbClr val="464B54"/>
                </a:solidFill>
                <a:latin typeface="Calibri"/>
                <a:cs typeface="Calibri"/>
              </a:rPr>
              <a:t>$75,000</a:t>
            </a:r>
            <a:endParaRPr sz="1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087" y="2263139"/>
            <a:ext cx="2875787" cy="1722119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772118" y="2767064"/>
            <a:ext cx="1981835" cy="6807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78435" marR="5080" indent="-166370">
              <a:lnSpc>
                <a:spcPct val="100000"/>
              </a:lnSpc>
              <a:spcBef>
                <a:spcPts val="95"/>
              </a:spcBef>
            </a:pPr>
            <a:r>
              <a:rPr dirty="0" sz="2150" spc="-75" b="1">
                <a:solidFill>
                  <a:srgbClr val="FFFFFF"/>
                </a:solidFill>
                <a:latin typeface="Calibri"/>
                <a:cs typeface="Calibri"/>
              </a:rPr>
              <a:t>Roth</a:t>
            </a:r>
            <a:r>
              <a:rPr dirty="0" sz="2150" spc="-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150" spc="-75" b="1">
                <a:solidFill>
                  <a:srgbClr val="FFFFFF"/>
                </a:solidFill>
                <a:latin typeface="Calibri"/>
                <a:cs typeface="Calibri"/>
              </a:rPr>
              <a:t>IRA</a:t>
            </a:r>
            <a:r>
              <a:rPr dirty="0" sz="215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150" spc="-50" b="1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15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150" spc="-65" b="1">
                <a:solidFill>
                  <a:srgbClr val="FFFFFF"/>
                </a:solidFill>
                <a:latin typeface="Calibri"/>
                <a:cs typeface="Calibri"/>
              </a:rPr>
              <a:t>Roth </a:t>
            </a:r>
            <a:r>
              <a:rPr dirty="0" sz="2150" spc="-10" b="1">
                <a:solidFill>
                  <a:srgbClr val="FFFFFF"/>
                </a:solidFill>
                <a:latin typeface="Calibri"/>
                <a:cs typeface="Calibri"/>
              </a:rPr>
              <a:t>401(k)/403(b)*</a:t>
            </a:r>
            <a:endParaRPr sz="215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96640" y="2263139"/>
            <a:ext cx="2874263" cy="1722119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3969466" y="2767064"/>
            <a:ext cx="2132965" cy="6807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25120" marR="5080" indent="-313055">
              <a:lnSpc>
                <a:spcPct val="100000"/>
              </a:lnSpc>
              <a:spcBef>
                <a:spcPts val="95"/>
              </a:spcBef>
            </a:pPr>
            <a:r>
              <a:rPr dirty="0" sz="2150" spc="-60" b="1">
                <a:solidFill>
                  <a:srgbClr val="FFFFFF"/>
                </a:solidFill>
                <a:latin typeface="Calibri"/>
                <a:cs typeface="Calibri"/>
              </a:rPr>
              <a:t>Qualified</a:t>
            </a:r>
            <a:r>
              <a:rPr dirty="0" sz="2150" spc="-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150" spc="-55" b="1">
                <a:solidFill>
                  <a:srgbClr val="FFFFFF"/>
                </a:solidFill>
                <a:latin typeface="Calibri"/>
                <a:cs typeface="Calibri"/>
              </a:rPr>
              <a:t>charitable </a:t>
            </a:r>
            <a:r>
              <a:rPr dirty="0" sz="2150" spc="-10" b="1">
                <a:solidFill>
                  <a:srgbClr val="FFFFFF"/>
                </a:solidFill>
                <a:latin typeface="Calibri"/>
                <a:cs typeface="Calibri"/>
              </a:rPr>
              <a:t>distributions*</a:t>
            </a:r>
            <a:endParaRPr sz="2150">
              <a:latin typeface="Calibri"/>
              <a:cs typeface="Calibri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68667" y="2263139"/>
            <a:ext cx="2875787" cy="1722119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7259788" y="2604026"/>
            <a:ext cx="2101850" cy="10071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95"/>
              </a:spcBef>
            </a:pPr>
            <a:r>
              <a:rPr dirty="0" sz="2150" spc="-80" b="1">
                <a:solidFill>
                  <a:srgbClr val="FFFFFF"/>
                </a:solidFill>
                <a:latin typeface="Calibri"/>
                <a:cs typeface="Calibri"/>
              </a:rPr>
              <a:t>Nontaxable</a:t>
            </a:r>
            <a:r>
              <a:rPr dirty="0" sz="215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150" spc="-50" b="1">
                <a:solidFill>
                  <a:srgbClr val="FFFFFF"/>
                </a:solidFill>
                <a:latin typeface="Calibri"/>
                <a:cs typeface="Calibri"/>
              </a:rPr>
              <a:t>portion </a:t>
            </a:r>
            <a:r>
              <a:rPr dirty="0" sz="2150" spc="-10" b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150" spc="-1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150" spc="-10" b="1">
                <a:solidFill>
                  <a:srgbClr val="FFFFFF"/>
                </a:solidFill>
                <a:latin typeface="Calibri"/>
                <a:cs typeface="Calibri"/>
              </a:rPr>
              <a:t>pensions</a:t>
            </a:r>
            <a:endParaRPr sz="2150">
              <a:latin typeface="Calibri"/>
              <a:cs typeface="Calibri"/>
            </a:endParaRPr>
          </a:p>
          <a:p>
            <a:pPr algn="ctr">
              <a:lnSpc>
                <a:spcPts val="2570"/>
              </a:lnSpc>
            </a:pPr>
            <a:r>
              <a:rPr dirty="0" sz="2150" spc="-50" b="1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150" spc="-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150" spc="-10" b="1">
                <a:solidFill>
                  <a:srgbClr val="FFFFFF"/>
                </a:solidFill>
                <a:latin typeface="Calibri"/>
                <a:cs typeface="Calibri"/>
              </a:rPr>
              <a:t>annuities*</a:t>
            </a:r>
            <a:endParaRPr sz="2150">
              <a:latin typeface="Calibri"/>
              <a:cs typeface="Calibri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3087" y="4274820"/>
            <a:ext cx="2875787" cy="1722119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513042" y="4941831"/>
            <a:ext cx="2499360" cy="3530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150" spc="-55" b="1">
                <a:solidFill>
                  <a:srgbClr val="FFFFFF"/>
                </a:solidFill>
                <a:latin typeface="Calibri"/>
                <a:cs typeface="Calibri"/>
              </a:rPr>
              <a:t>Inheritance</a:t>
            </a:r>
            <a:r>
              <a:rPr dirty="0" sz="2150" spc="-8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150" spc="-40" b="1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150" spc="-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150" spc="-25" b="1">
                <a:solidFill>
                  <a:srgbClr val="FFFFFF"/>
                </a:solidFill>
                <a:latin typeface="Calibri"/>
                <a:cs typeface="Calibri"/>
              </a:rPr>
              <a:t>gifts**</a:t>
            </a:r>
            <a:endParaRPr sz="2150">
              <a:latin typeface="Calibri"/>
              <a:cs typeface="Calibri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596640" y="4274820"/>
            <a:ext cx="2874263" cy="1722119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4277293" y="4778793"/>
            <a:ext cx="1518920" cy="6807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6364" marR="5080" indent="-114300">
              <a:lnSpc>
                <a:spcPct val="100000"/>
              </a:lnSpc>
              <a:spcBef>
                <a:spcPts val="95"/>
              </a:spcBef>
            </a:pPr>
            <a:r>
              <a:rPr dirty="0" sz="2150" spc="-40" b="1">
                <a:solidFill>
                  <a:srgbClr val="FFFFFF"/>
                </a:solidFill>
                <a:latin typeface="Calibri"/>
                <a:cs typeface="Calibri"/>
              </a:rPr>
              <a:t>Life</a:t>
            </a:r>
            <a:r>
              <a:rPr dirty="0" sz="2150" spc="-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150" spc="-50" b="1">
                <a:solidFill>
                  <a:srgbClr val="FFFFFF"/>
                </a:solidFill>
                <a:latin typeface="Calibri"/>
                <a:cs typeface="Calibri"/>
              </a:rPr>
              <a:t>insurance </a:t>
            </a:r>
            <a:r>
              <a:rPr dirty="0" sz="2150" spc="-10" b="1">
                <a:solidFill>
                  <a:srgbClr val="FFFFFF"/>
                </a:solidFill>
                <a:latin typeface="Calibri"/>
                <a:cs typeface="Calibri"/>
              </a:rPr>
              <a:t>proceeds**</a:t>
            </a:r>
            <a:endParaRPr sz="2150">
              <a:latin typeface="Calibri"/>
              <a:cs typeface="Calibri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868667" y="4274820"/>
            <a:ext cx="2875787" cy="1722119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7217164" y="4615623"/>
            <a:ext cx="2185670" cy="1007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635">
              <a:lnSpc>
                <a:spcPct val="99800"/>
              </a:lnSpc>
              <a:spcBef>
                <a:spcPts val="100"/>
              </a:spcBef>
            </a:pPr>
            <a:r>
              <a:rPr dirty="0" sz="2150" spc="-70" b="1">
                <a:solidFill>
                  <a:srgbClr val="FFFFFF"/>
                </a:solidFill>
                <a:latin typeface="Calibri"/>
                <a:cs typeface="Calibri"/>
              </a:rPr>
              <a:t>HSA</a:t>
            </a:r>
            <a:r>
              <a:rPr dirty="0" sz="2150" spc="-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150" spc="-10" b="1">
                <a:solidFill>
                  <a:srgbClr val="FFFFFF"/>
                </a:solidFill>
                <a:latin typeface="Calibri"/>
                <a:cs typeface="Calibri"/>
              </a:rPr>
              <a:t>withdrawals</a:t>
            </a:r>
            <a:r>
              <a:rPr dirty="0" sz="215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150" spc="-55" b="1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2150" spc="-7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150" spc="-10" b="1">
                <a:solidFill>
                  <a:srgbClr val="FFFFFF"/>
                </a:solidFill>
                <a:latin typeface="Calibri"/>
                <a:cs typeface="Calibri"/>
              </a:rPr>
              <a:t>qualified </a:t>
            </a:r>
            <a:r>
              <a:rPr dirty="0" sz="2150" spc="-65" b="1">
                <a:solidFill>
                  <a:srgbClr val="FFFFFF"/>
                </a:solidFill>
                <a:latin typeface="Calibri"/>
                <a:cs typeface="Calibri"/>
              </a:rPr>
              <a:t>medical</a:t>
            </a:r>
            <a:r>
              <a:rPr dirty="0" sz="21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150" spc="-55" b="1">
                <a:solidFill>
                  <a:srgbClr val="FFFFFF"/>
                </a:solidFill>
                <a:latin typeface="Calibri"/>
                <a:cs typeface="Calibri"/>
              </a:rPr>
              <a:t>expenses**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310383" y="6325179"/>
            <a:ext cx="734885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MFS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does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not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provide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tax,</a:t>
            </a:r>
            <a:r>
              <a:rPr dirty="0" sz="10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legal, retirement,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Social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Security,</a:t>
            </a:r>
            <a:r>
              <a:rPr dirty="0" sz="1000" spc="-4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or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accounting</a:t>
            </a:r>
            <a:r>
              <a:rPr dirty="0" sz="1000" spc="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advice.</a:t>
            </a:r>
            <a:r>
              <a:rPr dirty="0" sz="1000" spc="-4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Please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consult</a:t>
            </a:r>
            <a:r>
              <a:rPr dirty="0" sz="1000" spc="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with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 a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qualified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tax</a:t>
            </a:r>
            <a:r>
              <a:rPr dirty="0" sz="100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advisor</a:t>
            </a:r>
            <a:r>
              <a:rPr dirty="0" sz="10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for</a:t>
            </a:r>
            <a:r>
              <a:rPr dirty="0" sz="100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more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information.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9490857" y="6492060"/>
            <a:ext cx="132715" cy="130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80"/>
              </a:lnSpc>
            </a:pPr>
            <a:r>
              <a:rPr dirty="0" sz="800" spc="-25">
                <a:solidFill>
                  <a:srgbClr val="464B54"/>
                </a:solidFill>
                <a:latin typeface="Calibri"/>
                <a:cs typeface="Calibri"/>
              </a:rPr>
              <a:t>36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pc="-10"/>
              <a:t>Combined</a:t>
            </a:r>
            <a:r>
              <a:rPr dirty="0" spc="-95"/>
              <a:t> </a:t>
            </a:r>
            <a:r>
              <a:rPr dirty="0"/>
              <a:t>Income</a:t>
            </a:r>
            <a:r>
              <a:rPr dirty="0" spc="-60"/>
              <a:t> </a:t>
            </a:r>
            <a:r>
              <a:rPr dirty="0" spc="-10"/>
              <a:t>Exclusions</a:t>
            </a:r>
          </a:p>
        </p:txBody>
      </p:sp>
      <p:sp>
        <p:nvSpPr>
          <p:cNvPr id="15" name="object 15" descr=""/>
          <p:cNvSpPr txBox="1"/>
          <p:nvPr/>
        </p:nvSpPr>
        <p:spPr>
          <a:xfrm>
            <a:off x="310383" y="6154898"/>
            <a:ext cx="473075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Sources:</a:t>
            </a:r>
            <a:r>
              <a:rPr dirty="0" sz="1000" spc="-5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*IRS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Publication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590-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B.</a:t>
            </a:r>
            <a:r>
              <a:rPr dirty="0" sz="10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**</a:t>
            </a:r>
            <a:r>
              <a:rPr dirty="0" sz="100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IRS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 Publication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 525.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This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may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not</a:t>
            </a:r>
            <a:r>
              <a:rPr dirty="0" sz="10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be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a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comprehensive</a:t>
            </a:r>
            <a:r>
              <a:rPr dirty="0" sz="100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list.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214" y="1438136"/>
            <a:ext cx="8021320" cy="801370"/>
          </a:xfrm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ts val="2745"/>
              </a:lnSpc>
              <a:spcBef>
                <a:spcPts val="114"/>
              </a:spcBef>
            </a:pPr>
            <a:r>
              <a:rPr dirty="0" spc="-10"/>
              <a:t>Questions</a:t>
            </a:r>
            <a:r>
              <a:rPr dirty="0" spc="-90"/>
              <a:t> </a:t>
            </a:r>
            <a:r>
              <a:rPr dirty="0"/>
              <a:t>to</a:t>
            </a:r>
            <a:r>
              <a:rPr dirty="0" spc="-40"/>
              <a:t> </a:t>
            </a:r>
            <a:r>
              <a:rPr dirty="0" spc="-10"/>
              <a:t>Consider</a:t>
            </a:r>
          </a:p>
          <a:p>
            <a:pPr marL="12700" marR="5080">
              <a:lnSpc>
                <a:spcPts val="1610"/>
              </a:lnSpc>
              <a:spcBef>
                <a:spcPts val="150"/>
              </a:spcBef>
            </a:pP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Discuss claiming options</a:t>
            </a:r>
            <a:r>
              <a:rPr dirty="0" sz="1450" spc="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and</a:t>
            </a:r>
            <a:r>
              <a:rPr dirty="0" sz="1450" spc="-1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the</a:t>
            </a:r>
            <a:r>
              <a:rPr dirty="0" sz="1450" spc="-10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impact</a:t>
            </a:r>
            <a:r>
              <a:rPr dirty="0" sz="1450" spc="-1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it will</a:t>
            </a:r>
            <a:r>
              <a:rPr dirty="0" sz="1450" spc="1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have</a:t>
            </a:r>
            <a:r>
              <a:rPr dirty="0" sz="1450" spc="-1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on</a:t>
            </a:r>
            <a:r>
              <a:rPr dirty="0" sz="1450" spc="-10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your retirement</a:t>
            </a:r>
            <a:r>
              <a:rPr dirty="0" sz="1450" spc="1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income goals</a:t>
            </a:r>
            <a:r>
              <a:rPr dirty="0" sz="1450" spc="-1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with</a:t>
            </a:r>
            <a:r>
              <a:rPr dirty="0" sz="1450" spc="-10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your </a:t>
            </a:r>
            <a:r>
              <a:rPr dirty="0" sz="1450" spc="-10" i="1">
                <a:solidFill>
                  <a:srgbClr val="464B54"/>
                </a:solidFill>
                <a:latin typeface="Calibri"/>
                <a:cs typeface="Calibri"/>
              </a:rPr>
              <a:t>investment</a:t>
            </a:r>
            <a:r>
              <a:rPr dirty="0" sz="1450" spc="-10" i="1">
                <a:solidFill>
                  <a:srgbClr val="464B54"/>
                </a:solidFill>
                <a:latin typeface="Calibri"/>
                <a:cs typeface="Calibri"/>
              </a:rPr>
              <a:t> professional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92128" y="2667975"/>
            <a:ext cx="3710940" cy="151066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200660" indent="-187960">
              <a:lnSpc>
                <a:spcPct val="100000"/>
              </a:lnSpc>
              <a:spcBef>
                <a:spcPts val="120"/>
              </a:spcBef>
              <a:buClr>
                <a:srgbClr val="42859C"/>
              </a:buClr>
              <a:buFont typeface="Wingdings"/>
              <a:buChar char=""/>
              <a:tabLst>
                <a:tab pos="200660" algn="l"/>
              </a:tabLst>
            </a:pPr>
            <a:r>
              <a:rPr dirty="0" sz="1550">
                <a:solidFill>
                  <a:srgbClr val="464B54"/>
                </a:solidFill>
                <a:latin typeface="Calibri"/>
                <a:cs typeface="Calibri"/>
              </a:rPr>
              <a:t>How</a:t>
            </a:r>
            <a:r>
              <a:rPr dirty="0" sz="155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464B54"/>
                </a:solidFill>
                <a:latin typeface="Calibri"/>
                <a:cs typeface="Calibri"/>
              </a:rPr>
              <a:t>long</a:t>
            </a:r>
            <a:r>
              <a:rPr dirty="0" sz="155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464B54"/>
                </a:solidFill>
                <a:latin typeface="Calibri"/>
                <a:cs typeface="Calibri"/>
              </a:rPr>
              <a:t>will</a:t>
            </a:r>
            <a:r>
              <a:rPr dirty="0" sz="1550" spc="-4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464B54"/>
                </a:solidFill>
                <a:latin typeface="Calibri"/>
                <a:cs typeface="Calibri"/>
              </a:rPr>
              <a:t>you</a:t>
            </a:r>
            <a:r>
              <a:rPr dirty="0" sz="155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550" spc="-20">
                <a:solidFill>
                  <a:srgbClr val="464B54"/>
                </a:solidFill>
                <a:latin typeface="Calibri"/>
                <a:cs typeface="Calibri"/>
              </a:rPr>
              <a:t>work?</a:t>
            </a:r>
            <a:endParaRPr sz="1550">
              <a:latin typeface="Calibri"/>
              <a:cs typeface="Calibri"/>
            </a:endParaRPr>
          </a:p>
          <a:p>
            <a:pPr marL="200660" indent="-187960">
              <a:lnSpc>
                <a:spcPct val="100000"/>
              </a:lnSpc>
              <a:spcBef>
                <a:spcPts val="1405"/>
              </a:spcBef>
              <a:buClr>
                <a:srgbClr val="42859C"/>
              </a:buClr>
              <a:buFont typeface="Wingdings"/>
              <a:buChar char=""/>
              <a:tabLst>
                <a:tab pos="200660" algn="l"/>
              </a:tabLst>
            </a:pPr>
            <a:r>
              <a:rPr dirty="0" sz="1550">
                <a:solidFill>
                  <a:srgbClr val="464B54"/>
                </a:solidFill>
                <a:latin typeface="Calibri"/>
                <a:cs typeface="Calibri"/>
              </a:rPr>
              <a:t>What</a:t>
            </a:r>
            <a:r>
              <a:rPr dirty="0" sz="155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464B54"/>
                </a:solidFill>
                <a:latin typeface="Calibri"/>
                <a:cs typeface="Calibri"/>
              </a:rPr>
              <a:t>are</a:t>
            </a:r>
            <a:r>
              <a:rPr dirty="0" sz="155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464B54"/>
                </a:solidFill>
                <a:latin typeface="Calibri"/>
                <a:cs typeface="Calibri"/>
              </a:rPr>
              <a:t>your</a:t>
            </a:r>
            <a:r>
              <a:rPr dirty="0" sz="155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464B54"/>
                </a:solidFill>
                <a:latin typeface="Calibri"/>
                <a:cs typeface="Calibri"/>
              </a:rPr>
              <a:t>income</a:t>
            </a:r>
            <a:r>
              <a:rPr dirty="0" sz="1550" spc="-4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464B54"/>
                </a:solidFill>
                <a:latin typeface="Calibri"/>
                <a:cs typeface="Calibri"/>
              </a:rPr>
              <a:t>needs</a:t>
            </a:r>
            <a:r>
              <a:rPr dirty="0" sz="1550" spc="-4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464B54"/>
                </a:solidFill>
                <a:latin typeface="Calibri"/>
                <a:cs typeface="Calibri"/>
              </a:rPr>
              <a:t>in</a:t>
            </a:r>
            <a:r>
              <a:rPr dirty="0" sz="1550" spc="-10">
                <a:solidFill>
                  <a:srgbClr val="464B54"/>
                </a:solidFill>
                <a:latin typeface="Calibri"/>
                <a:cs typeface="Calibri"/>
              </a:rPr>
              <a:t> retirement?</a:t>
            </a:r>
            <a:endParaRPr sz="1550">
              <a:latin typeface="Calibri"/>
              <a:cs typeface="Calibri"/>
            </a:endParaRPr>
          </a:p>
          <a:p>
            <a:pPr marL="200660" indent="-187960">
              <a:lnSpc>
                <a:spcPct val="100000"/>
              </a:lnSpc>
              <a:spcBef>
                <a:spcPts val="1415"/>
              </a:spcBef>
              <a:buClr>
                <a:srgbClr val="42859C"/>
              </a:buClr>
              <a:buFont typeface="Wingdings"/>
              <a:buChar char=""/>
              <a:tabLst>
                <a:tab pos="200660" algn="l"/>
              </a:tabLst>
            </a:pPr>
            <a:r>
              <a:rPr dirty="0" sz="1550">
                <a:solidFill>
                  <a:srgbClr val="464B54"/>
                </a:solidFill>
                <a:latin typeface="Calibri"/>
                <a:cs typeface="Calibri"/>
              </a:rPr>
              <a:t>If</a:t>
            </a:r>
            <a:r>
              <a:rPr dirty="0" sz="155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464B54"/>
                </a:solidFill>
                <a:latin typeface="Calibri"/>
                <a:cs typeface="Calibri"/>
              </a:rPr>
              <a:t>single:</a:t>
            </a:r>
            <a:r>
              <a:rPr dirty="0" sz="155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464B54"/>
                </a:solidFill>
                <a:latin typeface="Calibri"/>
                <a:cs typeface="Calibri"/>
              </a:rPr>
              <a:t>What</a:t>
            </a:r>
            <a:r>
              <a:rPr dirty="0" sz="155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464B54"/>
                </a:solidFill>
                <a:latin typeface="Calibri"/>
                <a:cs typeface="Calibri"/>
              </a:rPr>
              <a:t>is</a:t>
            </a:r>
            <a:r>
              <a:rPr dirty="0" sz="155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464B54"/>
                </a:solidFill>
                <a:latin typeface="Calibri"/>
                <a:cs typeface="Calibri"/>
              </a:rPr>
              <a:t>your</a:t>
            </a:r>
            <a:r>
              <a:rPr dirty="0" sz="1550" spc="-5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464B54"/>
                </a:solidFill>
                <a:latin typeface="Calibri"/>
                <a:cs typeface="Calibri"/>
              </a:rPr>
              <a:t>life</a:t>
            </a:r>
            <a:r>
              <a:rPr dirty="0" sz="155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550" spc="-10">
                <a:solidFill>
                  <a:srgbClr val="464B54"/>
                </a:solidFill>
                <a:latin typeface="Calibri"/>
                <a:cs typeface="Calibri"/>
              </a:rPr>
              <a:t>expectancy?</a:t>
            </a:r>
            <a:endParaRPr sz="1550">
              <a:latin typeface="Calibri"/>
              <a:cs typeface="Calibri"/>
            </a:endParaRPr>
          </a:p>
          <a:p>
            <a:pPr marL="245745" indent="-233045">
              <a:lnSpc>
                <a:spcPct val="100000"/>
              </a:lnSpc>
              <a:spcBef>
                <a:spcPts val="1405"/>
              </a:spcBef>
              <a:buClr>
                <a:srgbClr val="42859C"/>
              </a:buClr>
              <a:buFont typeface="Wingdings"/>
              <a:buChar char=""/>
              <a:tabLst>
                <a:tab pos="245745" algn="l"/>
              </a:tabLst>
            </a:pPr>
            <a:r>
              <a:rPr dirty="0" sz="1550">
                <a:solidFill>
                  <a:srgbClr val="464B54"/>
                </a:solidFill>
                <a:latin typeface="Calibri"/>
                <a:cs typeface="Calibri"/>
              </a:rPr>
              <a:t>If</a:t>
            </a:r>
            <a:r>
              <a:rPr dirty="0" sz="155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464B54"/>
                </a:solidFill>
                <a:latin typeface="Calibri"/>
                <a:cs typeface="Calibri"/>
              </a:rPr>
              <a:t>married:</a:t>
            </a:r>
            <a:r>
              <a:rPr dirty="0" sz="155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464B54"/>
                </a:solidFill>
                <a:latin typeface="Calibri"/>
                <a:cs typeface="Calibri"/>
              </a:rPr>
              <a:t>Who</a:t>
            </a:r>
            <a:r>
              <a:rPr dirty="0" sz="155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464B54"/>
                </a:solidFill>
                <a:latin typeface="Calibri"/>
                <a:cs typeface="Calibri"/>
              </a:rPr>
              <a:t>has</a:t>
            </a:r>
            <a:r>
              <a:rPr dirty="0" sz="155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464B54"/>
                </a:solidFill>
                <a:latin typeface="Calibri"/>
                <a:cs typeface="Calibri"/>
              </a:rPr>
              <a:t>the</a:t>
            </a:r>
            <a:r>
              <a:rPr dirty="0" sz="155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464B54"/>
                </a:solidFill>
                <a:latin typeface="Calibri"/>
                <a:cs typeface="Calibri"/>
              </a:rPr>
              <a:t>higher</a:t>
            </a:r>
            <a:r>
              <a:rPr dirty="0" sz="1550" spc="-4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550" spc="-10">
                <a:solidFill>
                  <a:srgbClr val="464B54"/>
                </a:solidFill>
                <a:latin typeface="Calibri"/>
                <a:cs typeface="Calibri"/>
              </a:rPr>
              <a:t>benefit?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577588" y="2951420"/>
            <a:ext cx="5240020" cy="1226820"/>
          </a:xfrm>
          <a:prstGeom prst="rect">
            <a:avLst/>
          </a:prstGeom>
        </p:spPr>
        <p:txBody>
          <a:bodyPr wrap="square" lIns="0" tIns="66675" rIns="0" bIns="0" rtlCol="0" vert="horz">
            <a:spAutoFit/>
          </a:bodyPr>
          <a:lstStyle/>
          <a:p>
            <a:pPr marL="1679575">
              <a:lnSpc>
                <a:spcPct val="100000"/>
              </a:lnSpc>
              <a:spcBef>
                <a:spcPts val="525"/>
              </a:spcBef>
            </a:pPr>
            <a:r>
              <a:rPr dirty="0" sz="1300" spc="-10" b="1">
                <a:solidFill>
                  <a:srgbClr val="464B54"/>
                </a:solidFill>
                <a:latin typeface="Calibri"/>
                <a:cs typeface="Calibri"/>
              </a:rPr>
              <a:t>Single</a:t>
            </a:r>
            <a:endParaRPr sz="1300">
              <a:latin typeface="Calibri"/>
              <a:cs typeface="Calibri"/>
            </a:endParaRPr>
          </a:p>
          <a:p>
            <a:pPr marL="1823720" indent="-144145">
              <a:lnSpc>
                <a:spcPct val="100000"/>
              </a:lnSpc>
              <a:spcBef>
                <a:spcPts val="434"/>
              </a:spcBef>
              <a:buFont typeface="Wingdings"/>
              <a:buChar char=""/>
              <a:tabLst>
                <a:tab pos="1823720" algn="l"/>
              </a:tabLst>
            </a:pP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Average</a:t>
            </a:r>
            <a:r>
              <a:rPr dirty="0" sz="1300" spc="-4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life</a:t>
            </a:r>
            <a:r>
              <a:rPr dirty="0" sz="130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expectancy:</a:t>
            </a:r>
            <a:r>
              <a:rPr dirty="0" sz="13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take</a:t>
            </a:r>
            <a:r>
              <a:rPr dirty="0" sz="1300" spc="-5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when</a:t>
            </a:r>
            <a:r>
              <a:rPr dirty="0" sz="13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464B54"/>
                </a:solidFill>
                <a:latin typeface="Calibri"/>
                <a:cs typeface="Calibri"/>
              </a:rPr>
              <a:t>needed</a:t>
            </a:r>
            <a:endParaRPr sz="1300">
              <a:latin typeface="Calibri"/>
              <a:cs typeface="Calibri"/>
            </a:endParaRPr>
          </a:p>
          <a:p>
            <a:pPr marL="1824355" marR="222885" indent="-144780">
              <a:lnSpc>
                <a:spcPct val="101499"/>
              </a:lnSpc>
              <a:spcBef>
                <a:spcPts val="505"/>
              </a:spcBef>
              <a:buFont typeface="Wingdings"/>
              <a:buChar char=""/>
              <a:tabLst>
                <a:tab pos="1824355" algn="l"/>
              </a:tabLst>
            </a:pP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Long</a:t>
            </a:r>
            <a:r>
              <a:rPr dirty="0" sz="13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life</a:t>
            </a:r>
            <a:r>
              <a:rPr dirty="0" sz="13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expectancy:</a:t>
            </a:r>
            <a:r>
              <a:rPr dirty="0" sz="13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let</a:t>
            </a:r>
            <a:r>
              <a:rPr dirty="0" sz="13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Social</a:t>
            </a:r>
            <a:r>
              <a:rPr dirty="0" sz="130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Security</a:t>
            </a:r>
            <a:r>
              <a:rPr dirty="0" sz="130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grow</a:t>
            </a:r>
            <a:r>
              <a:rPr dirty="0" sz="130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 spc="-25">
                <a:solidFill>
                  <a:srgbClr val="464B54"/>
                </a:solidFill>
                <a:latin typeface="Calibri"/>
                <a:cs typeface="Calibri"/>
              </a:rPr>
              <a:t>as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long as</a:t>
            </a:r>
            <a:r>
              <a:rPr dirty="0" sz="13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464B54"/>
                </a:solidFill>
                <a:latin typeface="Calibri"/>
                <a:cs typeface="Calibri"/>
              </a:rPr>
              <a:t>possible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ts val="1800"/>
              </a:lnSpc>
              <a:tabLst>
                <a:tab pos="5226685" algn="l"/>
              </a:tabLst>
            </a:pPr>
            <a:r>
              <a:rPr dirty="0" u="sng" sz="1550">
                <a:solidFill>
                  <a:srgbClr val="464B54"/>
                </a:solidFill>
                <a:uFill>
                  <a:solidFill>
                    <a:srgbClr val="B6B8BC"/>
                  </a:solidFill>
                </a:uFill>
                <a:latin typeface="Times New Roman"/>
                <a:cs typeface="Times New Roman"/>
              </a:rPr>
              <a:t>	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576572" y="2505456"/>
            <a:ext cx="5165090" cy="405765"/>
          </a:xfrm>
          <a:prstGeom prst="rect">
            <a:avLst/>
          </a:prstGeom>
          <a:solidFill>
            <a:srgbClr val="42859C"/>
          </a:solidFill>
        </p:spPr>
        <p:txBody>
          <a:bodyPr wrap="square" lIns="0" tIns="82550" rIns="0" bIns="0" rtlCol="0" vert="horz">
            <a:spAutoFit/>
          </a:bodyPr>
          <a:lstStyle/>
          <a:p>
            <a:pPr marL="238760">
              <a:lnSpc>
                <a:spcPct val="100000"/>
              </a:lnSpc>
              <a:spcBef>
                <a:spcPts val="650"/>
              </a:spcBef>
            </a:pPr>
            <a:r>
              <a:rPr dirty="0" sz="1450" spc="-25" b="1">
                <a:solidFill>
                  <a:srgbClr val="FFFFFF"/>
                </a:solidFill>
                <a:latin typeface="Calibri"/>
                <a:cs typeface="Calibri"/>
              </a:rPr>
              <a:t>Guidelines</a:t>
            </a:r>
            <a:r>
              <a:rPr dirty="0" sz="145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b="1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45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spc="-10" b="1">
                <a:solidFill>
                  <a:srgbClr val="FFFFFF"/>
                </a:solidFill>
                <a:latin typeface="Calibri"/>
                <a:cs typeface="Calibri"/>
              </a:rPr>
              <a:t>Claim</a:t>
            </a:r>
            <a:r>
              <a:rPr dirty="0" sz="1450" spc="-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spc="-20" b="1">
                <a:solidFill>
                  <a:srgbClr val="FFFFFF"/>
                </a:solidFill>
                <a:latin typeface="Calibri"/>
                <a:cs typeface="Calibri"/>
              </a:rPr>
              <a:t>Social</a:t>
            </a:r>
            <a:r>
              <a:rPr dirty="0" sz="145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spc="-20" b="1">
                <a:solidFill>
                  <a:srgbClr val="FFFFFF"/>
                </a:solidFill>
                <a:latin typeface="Calibri"/>
                <a:cs typeface="Calibri"/>
              </a:rPr>
              <a:t>Security</a:t>
            </a:r>
            <a:r>
              <a:rPr dirty="0" sz="145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b="1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45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spc="-25" b="1">
                <a:solidFill>
                  <a:srgbClr val="FFFFFF"/>
                </a:solidFill>
                <a:latin typeface="Calibri"/>
                <a:cs typeface="Calibri"/>
              </a:rPr>
              <a:t>Minimize</a:t>
            </a:r>
            <a:r>
              <a:rPr dirty="0" sz="145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spc="-25" b="1">
                <a:solidFill>
                  <a:srgbClr val="FFFFFF"/>
                </a:solidFill>
                <a:latin typeface="Calibri"/>
                <a:cs typeface="Calibri"/>
              </a:rPr>
              <a:t>Longevity</a:t>
            </a:r>
            <a:r>
              <a:rPr dirty="0" sz="145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spc="-20" b="1">
                <a:solidFill>
                  <a:srgbClr val="FFFFFF"/>
                </a:solidFill>
                <a:latin typeface="Calibri"/>
                <a:cs typeface="Calibri"/>
              </a:rPr>
              <a:t>Risk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260045" y="4289514"/>
            <a:ext cx="3407410" cy="1199515"/>
          </a:xfrm>
          <a:prstGeom prst="rect">
            <a:avLst/>
          </a:prstGeom>
        </p:spPr>
        <p:txBody>
          <a:bodyPr wrap="square" lIns="0" tIns="666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dirty="0" sz="1300" spc="-10" b="1">
                <a:solidFill>
                  <a:srgbClr val="464B54"/>
                </a:solidFill>
                <a:latin typeface="Calibri"/>
                <a:cs typeface="Calibri"/>
              </a:rPr>
              <a:t>Married</a:t>
            </a:r>
            <a:endParaRPr sz="1300">
              <a:latin typeface="Calibri"/>
              <a:cs typeface="Calibri"/>
            </a:endParaRPr>
          </a:p>
          <a:p>
            <a:pPr marL="156210" marR="5080" indent="-144145">
              <a:lnSpc>
                <a:spcPct val="101499"/>
              </a:lnSpc>
              <a:spcBef>
                <a:spcPts val="409"/>
              </a:spcBef>
              <a:buFont typeface="Wingdings"/>
              <a:buChar char=""/>
              <a:tabLst>
                <a:tab pos="157480" algn="l"/>
              </a:tabLst>
            </a:pP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Spouse</a:t>
            </a:r>
            <a:r>
              <a:rPr dirty="0" sz="13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with</a:t>
            </a:r>
            <a:r>
              <a:rPr dirty="0" sz="13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lower</a:t>
            </a:r>
            <a:r>
              <a:rPr dirty="0" sz="13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Social</a:t>
            </a:r>
            <a:r>
              <a:rPr dirty="0" sz="1300" spc="-6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Security</a:t>
            </a:r>
            <a:r>
              <a:rPr dirty="0" sz="1300" spc="-4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benefit</a:t>
            </a:r>
            <a:r>
              <a:rPr dirty="0" sz="13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464B54"/>
                </a:solidFill>
                <a:latin typeface="Calibri"/>
                <a:cs typeface="Calibri"/>
              </a:rPr>
              <a:t>begins </a:t>
            </a:r>
            <a:r>
              <a:rPr dirty="0" sz="1300" spc="-10">
                <a:solidFill>
                  <a:srgbClr val="464B54"/>
                </a:solidFill>
                <a:latin typeface="Calibri"/>
                <a:cs typeface="Calibri"/>
              </a:rPr>
              <a:t>	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as</a:t>
            </a:r>
            <a:r>
              <a:rPr dirty="0" sz="13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soon</a:t>
            </a:r>
            <a:r>
              <a:rPr dirty="0" sz="1300" spc="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as</a:t>
            </a:r>
            <a:r>
              <a:rPr dirty="0" sz="1300" spc="-10">
                <a:solidFill>
                  <a:srgbClr val="464B54"/>
                </a:solidFill>
                <a:latin typeface="Calibri"/>
                <a:cs typeface="Calibri"/>
              </a:rPr>
              <a:t> possible</a:t>
            </a:r>
            <a:endParaRPr sz="1300">
              <a:latin typeface="Calibri"/>
              <a:cs typeface="Calibri"/>
            </a:endParaRPr>
          </a:p>
          <a:p>
            <a:pPr marL="156210" marR="367030" indent="-144145">
              <a:lnSpc>
                <a:spcPct val="101600"/>
              </a:lnSpc>
              <a:spcBef>
                <a:spcPts val="505"/>
              </a:spcBef>
              <a:buFont typeface="Wingdings"/>
              <a:buChar char=""/>
              <a:tabLst>
                <a:tab pos="157480" algn="l"/>
              </a:tabLst>
            </a:pP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Spouse</a:t>
            </a:r>
            <a:r>
              <a:rPr dirty="0" sz="1300" spc="-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with</a:t>
            </a:r>
            <a:r>
              <a:rPr dirty="0" sz="13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higher</a:t>
            </a:r>
            <a:r>
              <a:rPr dirty="0" sz="130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Social</a:t>
            </a:r>
            <a:r>
              <a:rPr dirty="0" sz="130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Security</a:t>
            </a:r>
            <a:r>
              <a:rPr dirty="0" sz="1300" spc="-4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464B54"/>
                </a:solidFill>
                <a:latin typeface="Calibri"/>
                <a:cs typeface="Calibri"/>
              </a:rPr>
              <a:t>benefits </a:t>
            </a:r>
            <a:r>
              <a:rPr dirty="0" sz="1300" spc="-10">
                <a:solidFill>
                  <a:srgbClr val="464B54"/>
                </a:solidFill>
                <a:latin typeface="Calibri"/>
                <a:cs typeface="Calibri"/>
              </a:rPr>
              <a:t>	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maximizes</a:t>
            </a:r>
            <a:r>
              <a:rPr dirty="0" sz="13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benefits</a:t>
            </a:r>
            <a:r>
              <a:rPr dirty="0" sz="1300" spc="-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as</a:t>
            </a:r>
            <a:r>
              <a:rPr dirty="0" sz="130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much</a:t>
            </a:r>
            <a:r>
              <a:rPr dirty="0" sz="13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464B54"/>
                </a:solidFill>
                <a:latin typeface="Calibri"/>
                <a:cs typeface="Calibri"/>
              </a:rPr>
              <a:t>as</a:t>
            </a:r>
            <a:r>
              <a:rPr dirty="0" sz="1300" spc="-5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464B54"/>
                </a:solidFill>
                <a:latin typeface="Calibri"/>
                <a:cs typeface="Calibri"/>
              </a:rPr>
              <a:t>possible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4991862" y="3144773"/>
            <a:ext cx="664845" cy="666115"/>
            <a:chOff x="4991862" y="3144773"/>
            <a:chExt cx="664845" cy="666115"/>
          </a:xfrm>
        </p:grpSpPr>
        <p:sp>
          <p:nvSpPr>
            <p:cNvPr id="8" name="object 8" descr=""/>
            <p:cNvSpPr/>
            <p:nvPr/>
          </p:nvSpPr>
          <p:spPr>
            <a:xfrm>
              <a:off x="5003292" y="3156203"/>
              <a:ext cx="641985" cy="643255"/>
            </a:xfrm>
            <a:custGeom>
              <a:avLst/>
              <a:gdLst/>
              <a:ahLst/>
              <a:cxnLst/>
              <a:rect l="l" t="t" r="r" b="b"/>
              <a:pathLst>
                <a:path w="641985" h="643254">
                  <a:moveTo>
                    <a:pt x="0" y="321563"/>
                  </a:moveTo>
                  <a:lnTo>
                    <a:pt x="3470" y="274228"/>
                  </a:lnTo>
                  <a:lnTo>
                    <a:pt x="13556" y="228988"/>
                  </a:lnTo>
                  <a:lnTo>
                    <a:pt x="29771" y="186351"/>
                  </a:lnTo>
                  <a:lnTo>
                    <a:pt x="51625" y="146827"/>
                  </a:lnTo>
                  <a:lnTo>
                    <a:pt x="78633" y="110923"/>
                  </a:lnTo>
                  <a:lnTo>
                    <a:pt x="110305" y="79148"/>
                  </a:lnTo>
                  <a:lnTo>
                    <a:pt x="146153" y="52010"/>
                  </a:lnTo>
                  <a:lnTo>
                    <a:pt x="185692" y="30018"/>
                  </a:lnTo>
                  <a:lnTo>
                    <a:pt x="228431" y="13680"/>
                  </a:lnTo>
                  <a:lnTo>
                    <a:pt x="273884" y="3504"/>
                  </a:lnTo>
                  <a:lnTo>
                    <a:pt x="321563" y="0"/>
                  </a:lnTo>
                  <a:lnTo>
                    <a:pt x="368864" y="3504"/>
                  </a:lnTo>
                  <a:lnTo>
                    <a:pt x="414007" y="13680"/>
                  </a:lnTo>
                  <a:lnTo>
                    <a:pt x="456498" y="30018"/>
                  </a:lnTo>
                  <a:lnTo>
                    <a:pt x="495842" y="52010"/>
                  </a:lnTo>
                  <a:lnTo>
                    <a:pt x="531546" y="79148"/>
                  </a:lnTo>
                  <a:lnTo>
                    <a:pt x="563113" y="110923"/>
                  </a:lnTo>
                  <a:lnTo>
                    <a:pt x="590051" y="146827"/>
                  </a:lnTo>
                  <a:lnTo>
                    <a:pt x="611863" y="186351"/>
                  </a:lnTo>
                  <a:lnTo>
                    <a:pt x="628056" y="228988"/>
                  </a:lnTo>
                  <a:lnTo>
                    <a:pt x="638134" y="274228"/>
                  </a:lnTo>
                  <a:lnTo>
                    <a:pt x="641604" y="321563"/>
                  </a:lnTo>
                  <a:lnTo>
                    <a:pt x="638134" y="369243"/>
                  </a:lnTo>
                  <a:lnTo>
                    <a:pt x="628056" y="414696"/>
                  </a:lnTo>
                  <a:lnTo>
                    <a:pt x="611863" y="457435"/>
                  </a:lnTo>
                  <a:lnTo>
                    <a:pt x="590051" y="496973"/>
                  </a:lnTo>
                  <a:lnTo>
                    <a:pt x="563113" y="532822"/>
                  </a:lnTo>
                  <a:lnTo>
                    <a:pt x="531546" y="564494"/>
                  </a:lnTo>
                  <a:lnTo>
                    <a:pt x="495842" y="591502"/>
                  </a:lnTo>
                  <a:lnTo>
                    <a:pt x="456498" y="613356"/>
                  </a:lnTo>
                  <a:lnTo>
                    <a:pt x="414007" y="629571"/>
                  </a:lnTo>
                  <a:lnTo>
                    <a:pt x="368864" y="639657"/>
                  </a:lnTo>
                  <a:lnTo>
                    <a:pt x="321563" y="643127"/>
                  </a:lnTo>
                  <a:lnTo>
                    <a:pt x="273884" y="639657"/>
                  </a:lnTo>
                  <a:lnTo>
                    <a:pt x="228431" y="629571"/>
                  </a:lnTo>
                  <a:lnTo>
                    <a:pt x="185692" y="613356"/>
                  </a:lnTo>
                  <a:lnTo>
                    <a:pt x="146153" y="591502"/>
                  </a:lnTo>
                  <a:lnTo>
                    <a:pt x="110305" y="564494"/>
                  </a:lnTo>
                  <a:lnTo>
                    <a:pt x="78633" y="532822"/>
                  </a:lnTo>
                  <a:lnTo>
                    <a:pt x="51625" y="496973"/>
                  </a:lnTo>
                  <a:lnTo>
                    <a:pt x="29771" y="457435"/>
                  </a:lnTo>
                  <a:lnTo>
                    <a:pt x="13556" y="414696"/>
                  </a:lnTo>
                  <a:lnTo>
                    <a:pt x="3470" y="369243"/>
                  </a:lnTo>
                  <a:lnTo>
                    <a:pt x="0" y="321563"/>
                  </a:lnTo>
                </a:path>
              </a:pathLst>
            </a:custGeom>
            <a:ln w="22860">
              <a:solidFill>
                <a:srgbClr val="42859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5134356" y="3287268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381000" y="381000"/>
                  </a:moveTo>
                  <a:lnTo>
                    <a:pt x="0" y="381000"/>
                  </a:lnTo>
                  <a:lnTo>
                    <a:pt x="0" y="266700"/>
                  </a:lnTo>
                  <a:lnTo>
                    <a:pt x="7239" y="230076"/>
                  </a:lnTo>
                  <a:lnTo>
                    <a:pt x="27051" y="200025"/>
                  </a:lnTo>
                  <a:lnTo>
                    <a:pt x="56578" y="179689"/>
                  </a:lnTo>
                  <a:lnTo>
                    <a:pt x="92964" y="172212"/>
                  </a:lnTo>
                  <a:lnTo>
                    <a:pt x="92964" y="94488"/>
                  </a:lnTo>
                  <a:lnTo>
                    <a:pt x="100703" y="57864"/>
                  </a:lnTo>
                  <a:lnTo>
                    <a:pt x="121729" y="27813"/>
                  </a:lnTo>
                  <a:lnTo>
                    <a:pt x="152757" y="7477"/>
                  </a:lnTo>
                  <a:lnTo>
                    <a:pt x="190500" y="0"/>
                  </a:lnTo>
                  <a:lnTo>
                    <a:pt x="227361" y="7477"/>
                  </a:lnTo>
                  <a:lnTo>
                    <a:pt x="243616" y="18288"/>
                  </a:lnTo>
                  <a:lnTo>
                    <a:pt x="190500" y="18288"/>
                  </a:lnTo>
                  <a:lnTo>
                    <a:pt x="160591" y="24407"/>
                  </a:lnTo>
                  <a:lnTo>
                    <a:pt x="136398" y="40957"/>
                  </a:lnTo>
                  <a:lnTo>
                    <a:pt x="120205" y="65222"/>
                  </a:lnTo>
                  <a:lnTo>
                    <a:pt x="114300" y="94488"/>
                  </a:lnTo>
                  <a:lnTo>
                    <a:pt x="114300" y="172212"/>
                  </a:lnTo>
                  <a:lnTo>
                    <a:pt x="118020" y="190500"/>
                  </a:lnTo>
                  <a:lnTo>
                    <a:pt x="92964" y="190500"/>
                  </a:lnTo>
                  <a:lnTo>
                    <a:pt x="63936" y="196405"/>
                  </a:lnTo>
                  <a:lnTo>
                    <a:pt x="40195" y="212598"/>
                  </a:lnTo>
                  <a:lnTo>
                    <a:pt x="24169" y="236791"/>
                  </a:lnTo>
                  <a:lnTo>
                    <a:pt x="18288" y="266700"/>
                  </a:lnTo>
                  <a:lnTo>
                    <a:pt x="18288" y="362712"/>
                  </a:lnTo>
                  <a:lnTo>
                    <a:pt x="381000" y="362712"/>
                  </a:lnTo>
                  <a:lnTo>
                    <a:pt x="381000" y="381000"/>
                  </a:lnTo>
                  <a:close/>
                </a:path>
                <a:path w="381000" h="381000">
                  <a:moveTo>
                    <a:pt x="247295" y="246888"/>
                  </a:moveTo>
                  <a:lnTo>
                    <a:pt x="190500" y="246888"/>
                  </a:lnTo>
                  <a:lnTo>
                    <a:pt x="219527" y="241006"/>
                  </a:lnTo>
                  <a:lnTo>
                    <a:pt x="243268" y="224980"/>
                  </a:lnTo>
                  <a:lnTo>
                    <a:pt x="259294" y="201239"/>
                  </a:lnTo>
                  <a:lnTo>
                    <a:pt x="265176" y="172212"/>
                  </a:lnTo>
                  <a:lnTo>
                    <a:pt x="265176" y="94488"/>
                  </a:lnTo>
                  <a:lnTo>
                    <a:pt x="259294" y="65222"/>
                  </a:lnTo>
                  <a:lnTo>
                    <a:pt x="243268" y="40957"/>
                  </a:lnTo>
                  <a:lnTo>
                    <a:pt x="219527" y="24407"/>
                  </a:lnTo>
                  <a:lnTo>
                    <a:pt x="190500" y="18288"/>
                  </a:lnTo>
                  <a:lnTo>
                    <a:pt x="243616" y="18288"/>
                  </a:lnTo>
                  <a:lnTo>
                    <a:pt x="257937" y="27813"/>
                  </a:lnTo>
                  <a:lnTo>
                    <a:pt x="278796" y="57864"/>
                  </a:lnTo>
                  <a:lnTo>
                    <a:pt x="286512" y="94488"/>
                  </a:lnTo>
                  <a:lnTo>
                    <a:pt x="286512" y="172212"/>
                  </a:lnTo>
                  <a:lnTo>
                    <a:pt x="322492" y="179689"/>
                  </a:lnTo>
                  <a:lnTo>
                    <a:pt x="338506" y="190500"/>
                  </a:lnTo>
                  <a:lnTo>
                    <a:pt x="284988" y="190500"/>
                  </a:lnTo>
                  <a:lnTo>
                    <a:pt x="271938" y="221051"/>
                  </a:lnTo>
                  <a:lnTo>
                    <a:pt x="250317" y="245173"/>
                  </a:lnTo>
                  <a:lnTo>
                    <a:pt x="247295" y="246888"/>
                  </a:lnTo>
                  <a:close/>
                </a:path>
                <a:path w="381000" h="381000">
                  <a:moveTo>
                    <a:pt x="190500" y="266700"/>
                  </a:moveTo>
                  <a:lnTo>
                    <a:pt x="157734" y="261008"/>
                  </a:lnTo>
                  <a:lnTo>
                    <a:pt x="129540" y="245173"/>
                  </a:lnTo>
                  <a:lnTo>
                    <a:pt x="108203" y="221051"/>
                  </a:lnTo>
                  <a:lnTo>
                    <a:pt x="96012" y="190500"/>
                  </a:lnTo>
                  <a:lnTo>
                    <a:pt x="118020" y="190500"/>
                  </a:lnTo>
                  <a:lnTo>
                    <a:pt x="120205" y="201239"/>
                  </a:lnTo>
                  <a:lnTo>
                    <a:pt x="136398" y="224980"/>
                  </a:lnTo>
                  <a:lnTo>
                    <a:pt x="160591" y="241006"/>
                  </a:lnTo>
                  <a:lnTo>
                    <a:pt x="190500" y="246888"/>
                  </a:lnTo>
                  <a:lnTo>
                    <a:pt x="247295" y="246888"/>
                  </a:lnTo>
                  <a:lnTo>
                    <a:pt x="222408" y="261008"/>
                  </a:lnTo>
                  <a:lnTo>
                    <a:pt x="190500" y="266700"/>
                  </a:lnTo>
                  <a:close/>
                </a:path>
                <a:path w="381000" h="381000">
                  <a:moveTo>
                    <a:pt x="381000" y="362712"/>
                  </a:moveTo>
                  <a:lnTo>
                    <a:pt x="361188" y="362712"/>
                  </a:lnTo>
                  <a:lnTo>
                    <a:pt x="361188" y="266700"/>
                  </a:lnTo>
                  <a:lnTo>
                    <a:pt x="355306" y="236791"/>
                  </a:lnTo>
                  <a:lnTo>
                    <a:pt x="339280" y="212598"/>
                  </a:lnTo>
                  <a:lnTo>
                    <a:pt x="315539" y="196405"/>
                  </a:lnTo>
                  <a:lnTo>
                    <a:pt x="286512" y="190500"/>
                  </a:lnTo>
                  <a:lnTo>
                    <a:pt x="338506" y="190500"/>
                  </a:lnTo>
                  <a:lnTo>
                    <a:pt x="352615" y="200025"/>
                  </a:lnTo>
                  <a:lnTo>
                    <a:pt x="373308" y="230076"/>
                  </a:lnTo>
                  <a:lnTo>
                    <a:pt x="381000" y="266700"/>
                  </a:lnTo>
                  <a:lnTo>
                    <a:pt x="381000" y="362712"/>
                  </a:lnTo>
                  <a:close/>
                </a:path>
              </a:pathLst>
            </a:custGeom>
            <a:solidFill>
              <a:srgbClr val="42859C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 descr=""/>
          <p:cNvGrpSpPr/>
          <p:nvPr/>
        </p:nvGrpSpPr>
        <p:grpSpPr>
          <a:xfrm>
            <a:off x="4612385" y="4584953"/>
            <a:ext cx="1350645" cy="664845"/>
            <a:chOff x="4612385" y="4584953"/>
            <a:chExt cx="1350645" cy="664845"/>
          </a:xfrm>
        </p:grpSpPr>
        <p:sp>
          <p:nvSpPr>
            <p:cNvPr id="11" name="object 11" descr=""/>
            <p:cNvSpPr/>
            <p:nvPr/>
          </p:nvSpPr>
          <p:spPr>
            <a:xfrm>
              <a:off x="5308092" y="4596383"/>
              <a:ext cx="643255" cy="641985"/>
            </a:xfrm>
            <a:custGeom>
              <a:avLst/>
              <a:gdLst/>
              <a:ahLst/>
              <a:cxnLst/>
              <a:rect l="l" t="t" r="r" b="b"/>
              <a:pathLst>
                <a:path w="643254" h="641985">
                  <a:moveTo>
                    <a:pt x="0" y="320039"/>
                  </a:moveTo>
                  <a:lnTo>
                    <a:pt x="3504" y="272739"/>
                  </a:lnTo>
                  <a:lnTo>
                    <a:pt x="13680" y="227596"/>
                  </a:lnTo>
                  <a:lnTo>
                    <a:pt x="30018" y="185105"/>
                  </a:lnTo>
                  <a:lnTo>
                    <a:pt x="52010" y="145761"/>
                  </a:lnTo>
                  <a:lnTo>
                    <a:pt x="79148" y="110057"/>
                  </a:lnTo>
                  <a:lnTo>
                    <a:pt x="110923" y="78490"/>
                  </a:lnTo>
                  <a:lnTo>
                    <a:pt x="146827" y="51552"/>
                  </a:lnTo>
                  <a:lnTo>
                    <a:pt x="186351" y="29740"/>
                  </a:lnTo>
                  <a:lnTo>
                    <a:pt x="228988" y="13547"/>
                  </a:lnTo>
                  <a:lnTo>
                    <a:pt x="274228" y="3469"/>
                  </a:lnTo>
                  <a:lnTo>
                    <a:pt x="321563" y="0"/>
                  </a:lnTo>
                  <a:lnTo>
                    <a:pt x="369243" y="3469"/>
                  </a:lnTo>
                  <a:lnTo>
                    <a:pt x="414696" y="13547"/>
                  </a:lnTo>
                  <a:lnTo>
                    <a:pt x="457435" y="29740"/>
                  </a:lnTo>
                  <a:lnTo>
                    <a:pt x="496973" y="51552"/>
                  </a:lnTo>
                  <a:lnTo>
                    <a:pt x="532822" y="78490"/>
                  </a:lnTo>
                  <a:lnTo>
                    <a:pt x="564494" y="110057"/>
                  </a:lnTo>
                  <a:lnTo>
                    <a:pt x="591502" y="145761"/>
                  </a:lnTo>
                  <a:lnTo>
                    <a:pt x="613356" y="185105"/>
                  </a:lnTo>
                  <a:lnTo>
                    <a:pt x="629571" y="227596"/>
                  </a:lnTo>
                  <a:lnTo>
                    <a:pt x="639657" y="272739"/>
                  </a:lnTo>
                  <a:lnTo>
                    <a:pt x="643127" y="320039"/>
                  </a:lnTo>
                  <a:lnTo>
                    <a:pt x="639657" y="367719"/>
                  </a:lnTo>
                  <a:lnTo>
                    <a:pt x="629571" y="413172"/>
                  </a:lnTo>
                  <a:lnTo>
                    <a:pt x="613356" y="455911"/>
                  </a:lnTo>
                  <a:lnTo>
                    <a:pt x="591502" y="495449"/>
                  </a:lnTo>
                  <a:lnTo>
                    <a:pt x="564494" y="531298"/>
                  </a:lnTo>
                  <a:lnTo>
                    <a:pt x="532822" y="562970"/>
                  </a:lnTo>
                  <a:lnTo>
                    <a:pt x="496973" y="589978"/>
                  </a:lnTo>
                  <a:lnTo>
                    <a:pt x="457435" y="611832"/>
                  </a:lnTo>
                  <a:lnTo>
                    <a:pt x="414696" y="628047"/>
                  </a:lnTo>
                  <a:lnTo>
                    <a:pt x="369243" y="638133"/>
                  </a:lnTo>
                  <a:lnTo>
                    <a:pt x="321563" y="641603"/>
                  </a:lnTo>
                  <a:lnTo>
                    <a:pt x="274228" y="638133"/>
                  </a:lnTo>
                  <a:lnTo>
                    <a:pt x="228988" y="628047"/>
                  </a:lnTo>
                  <a:lnTo>
                    <a:pt x="186351" y="611832"/>
                  </a:lnTo>
                  <a:lnTo>
                    <a:pt x="146827" y="589978"/>
                  </a:lnTo>
                  <a:lnTo>
                    <a:pt x="110923" y="562970"/>
                  </a:lnTo>
                  <a:lnTo>
                    <a:pt x="79148" y="531298"/>
                  </a:lnTo>
                  <a:lnTo>
                    <a:pt x="52010" y="495449"/>
                  </a:lnTo>
                  <a:lnTo>
                    <a:pt x="30018" y="455911"/>
                  </a:lnTo>
                  <a:lnTo>
                    <a:pt x="13680" y="413172"/>
                  </a:lnTo>
                  <a:lnTo>
                    <a:pt x="3504" y="367719"/>
                  </a:lnTo>
                  <a:lnTo>
                    <a:pt x="0" y="320039"/>
                  </a:lnTo>
                </a:path>
              </a:pathLst>
            </a:custGeom>
            <a:ln w="22859">
              <a:solidFill>
                <a:srgbClr val="42859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5439155" y="4725923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381000" y="381000"/>
                  </a:moveTo>
                  <a:lnTo>
                    <a:pt x="0" y="381000"/>
                  </a:lnTo>
                  <a:lnTo>
                    <a:pt x="0" y="266700"/>
                  </a:lnTo>
                  <a:lnTo>
                    <a:pt x="7262" y="230076"/>
                  </a:lnTo>
                  <a:lnTo>
                    <a:pt x="27241" y="200025"/>
                  </a:lnTo>
                  <a:lnTo>
                    <a:pt x="57221" y="179689"/>
                  </a:lnTo>
                  <a:lnTo>
                    <a:pt x="94488" y="172212"/>
                  </a:lnTo>
                  <a:lnTo>
                    <a:pt x="94488" y="94488"/>
                  </a:lnTo>
                  <a:lnTo>
                    <a:pt x="101988" y="58507"/>
                  </a:lnTo>
                  <a:lnTo>
                    <a:pt x="122491" y="28384"/>
                  </a:lnTo>
                  <a:lnTo>
                    <a:pt x="152995" y="7691"/>
                  </a:lnTo>
                  <a:lnTo>
                    <a:pt x="190500" y="0"/>
                  </a:lnTo>
                  <a:lnTo>
                    <a:pt x="228004" y="7691"/>
                  </a:lnTo>
                  <a:lnTo>
                    <a:pt x="245871" y="19812"/>
                  </a:lnTo>
                  <a:lnTo>
                    <a:pt x="190500" y="19812"/>
                  </a:lnTo>
                  <a:lnTo>
                    <a:pt x="161472" y="25693"/>
                  </a:lnTo>
                  <a:lnTo>
                    <a:pt x="137731" y="41719"/>
                  </a:lnTo>
                  <a:lnTo>
                    <a:pt x="121705" y="65460"/>
                  </a:lnTo>
                  <a:lnTo>
                    <a:pt x="115824" y="94488"/>
                  </a:lnTo>
                  <a:lnTo>
                    <a:pt x="115824" y="172212"/>
                  </a:lnTo>
                  <a:lnTo>
                    <a:pt x="119529" y="190500"/>
                  </a:lnTo>
                  <a:lnTo>
                    <a:pt x="94488" y="190500"/>
                  </a:lnTo>
                  <a:lnTo>
                    <a:pt x="65222" y="196619"/>
                  </a:lnTo>
                  <a:lnTo>
                    <a:pt x="40957" y="213169"/>
                  </a:lnTo>
                  <a:lnTo>
                    <a:pt x="24407" y="237434"/>
                  </a:lnTo>
                  <a:lnTo>
                    <a:pt x="18288" y="266700"/>
                  </a:lnTo>
                  <a:lnTo>
                    <a:pt x="18288" y="362712"/>
                  </a:lnTo>
                  <a:lnTo>
                    <a:pt x="381000" y="362712"/>
                  </a:lnTo>
                  <a:lnTo>
                    <a:pt x="381000" y="381000"/>
                  </a:lnTo>
                  <a:close/>
                </a:path>
                <a:path w="381000" h="381000">
                  <a:moveTo>
                    <a:pt x="248407" y="246888"/>
                  </a:moveTo>
                  <a:lnTo>
                    <a:pt x="190500" y="246888"/>
                  </a:lnTo>
                  <a:lnTo>
                    <a:pt x="219765" y="241006"/>
                  </a:lnTo>
                  <a:lnTo>
                    <a:pt x="244030" y="224980"/>
                  </a:lnTo>
                  <a:lnTo>
                    <a:pt x="260580" y="201239"/>
                  </a:lnTo>
                  <a:lnTo>
                    <a:pt x="266700" y="172212"/>
                  </a:lnTo>
                  <a:lnTo>
                    <a:pt x="266700" y="94488"/>
                  </a:lnTo>
                  <a:lnTo>
                    <a:pt x="260580" y="65460"/>
                  </a:lnTo>
                  <a:lnTo>
                    <a:pt x="244030" y="41719"/>
                  </a:lnTo>
                  <a:lnTo>
                    <a:pt x="219765" y="25693"/>
                  </a:lnTo>
                  <a:lnTo>
                    <a:pt x="190500" y="19812"/>
                  </a:lnTo>
                  <a:lnTo>
                    <a:pt x="245871" y="19812"/>
                  </a:lnTo>
                  <a:lnTo>
                    <a:pt x="258508" y="28384"/>
                  </a:lnTo>
                  <a:lnTo>
                    <a:pt x="279011" y="58507"/>
                  </a:lnTo>
                  <a:lnTo>
                    <a:pt x="286512" y="94488"/>
                  </a:lnTo>
                  <a:lnTo>
                    <a:pt x="286512" y="172212"/>
                  </a:lnTo>
                  <a:lnTo>
                    <a:pt x="323135" y="179689"/>
                  </a:lnTo>
                  <a:lnTo>
                    <a:pt x="339111" y="190500"/>
                  </a:lnTo>
                  <a:lnTo>
                    <a:pt x="284988" y="190500"/>
                  </a:lnTo>
                  <a:lnTo>
                    <a:pt x="272796" y="221051"/>
                  </a:lnTo>
                  <a:lnTo>
                    <a:pt x="251460" y="245173"/>
                  </a:lnTo>
                  <a:lnTo>
                    <a:pt x="248407" y="246888"/>
                  </a:lnTo>
                  <a:close/>
                </a:path>
                <a:path w="381000" h="381000">
                  <a:moveTo>
                    <a:pt x="190500" y="266700"/>
                  </a:moveTo>
                  <a:lnTo>
                    <a:pt x="157734" y="261008"/>
                  </a:lnTo>
                  <a:lnTo>
                    <a:pt x="129540" y="245173"/>
                  </a:lnTo>
                  <a:lnTo>
                    <a:pt x="108203" y="221051"/>
                  </a:lnTo>
                  <a:lnTo>
                    <a:pt x="96012" y="190500"/>
                  </a:lnTo>
                  <a:lnTo>
                    <a:pt x="119529" y="190500"/>
                  </a:lnTo>
                  <a:lnTo>
                    <a:pt x="121705" y="201239"/>
                  </a:lnTo>
                  <a:lnTo>
                    <a:pt x="137731" y="224980"/>
                  </a:lnTo>
                  <a:lnTo>
                    <a:pt x="161472" y="241006"/>
                  </a:lnTo>
                  <a:lnTo>
                    <a:pt x="190500" y="246888"/>
                  </a:lnTo>
                  <a:lnTo>
                    <a:pt x="248407" y="246888"/>
                  </a:lnTo>
                  <a:lnTo>
                    <a:pt x="223266" y="261008"/>
                  </a:lnTo>
                  <a:lnTo>
                    <a:pt x="190500" y="266700"/>
                  </a:lnTo>
                  <a:close/>
                </a:path>
                <a:path w="381000" h="381000">
                  <a:moveTo>
                    <a:pt x="381000" y="362712"/>
                  </a:moveTo>
                  <a:lnTo>
                    <a:pt x="362712" y="362712"/>
                  </a:lnTo>
                  <a:lnTo>
                    <a:pt x="362712" y="266700"/>
                  </a:lnTo>
                  <a:lnTo>
                    <a:pt x="356806" y="237434"/>
                  </a:lnTo>
                  <a:lnTo>
                    <a:pt x="340614" y="213169"/>
                  </a:lnTo>
                  <a:lnTo>
                    <a:pt x="316420" y="196619"/>
                  </a:lnTo>
                  <a:lnTo>
                    <a:pt x="286512" y="190500"/>
                  </a:lnTo>
                  <a:lnTo>
                    <a:pt x="339111" y="190500"/>
                  </a:lnTo>
                  <a:lnTo>
                    <a:pt x="353187" y="200025"/>
                  </a:lnTo>
                  <a:lnTo>
                    <a:pt x="373522" y="230076"/>
                  </a:lnTo>
                  <a:lnTo>
                    <a:pt x="381000" y="266700"/>
                  </a:lnTo>
                  <a:lnTo>
                    <a:pt x="381000" y="362712"/>
                  </a:lnTo>
                  <a:close/>
                </a:path>
              </a:pathLst>
            </a:custGeom>
            <a:solidFill>
              <a:srgbClr val="4285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4623815" y="4596383"/>
              <a:ext cx="641985" cy="641985"/>
            </a:xfrm>
            <a:custGeom>
              <a:avLst/>
              <a:gdLst/>
              <a:ahLst/>
              <a:cxnLst/>
              <a:rect l="l" t="t" r="r" b="b"/>
              <a:pathLst>
                <a:path w="641985" h="641985">
                  <a:moveTo>
                    <a:pt x="0" y="320039"/>
                  </a:moveTo>
                  <a:lnTo>
                    <a:pt x="3469" y="272739"/>
                  </a:lnTo>
                  <a:lnTo>
                    <a:pt x="13547" y="227596"/>
                  </a:lnTo>
                  <a:lnTo>
                    <a:pt x="29740" y="185105"/>
                  </a:lnTo>
                  <a:lnTo>
                    <a:pt x="51552" y="145761"/>
                  </a:lnTo>
                  <a:lnTo>
                    <a:pt x="78490" y="110057"/>
                  </a:lnTo>
                  <a:lnTo>
                    <a:pt x="110057" y="78490"/>
                  </a:lnTo>
                  <a:lnTo>
                    <a:pt x="145761" y="51552"/>
                  </a:lnTo>
                  <a:lnTo>
                    <a:pt x="185105" y="29740"/>
                  </a:lnTo>
                  <a:lnTo>
                    <a:pt x="227596" y="13547"/>
                  </a:lnTo>
                  <a:lnTo>
                    <a:pt x="272739" y="3469"/>
                  </a:lnTo>
                  <a:lnTo>
                    <a:pt x="320039" y="0"/>
                  </a:lnTo>
                  <a:lnTo>
                    <a:pt x="367719" y="3469"/>
                  </a:lnTo>
                  <a:lnTo>
                    <a:pt x="413172" y="13547"/>
                  </a:lnTo>
                  <a:lnTo>
                    <a:pt x="455911" y="29740"/>
                  </a:lnTo>
                  <a:lnTo>
                    <a:pt x="495449" y="51552"/>
                  </a:lnTo>
                  <a:lnTo>
                    <a:pt x="531298" y="78490"/>
                  </a:lnTo>
                  <a:lnTo>
                    <a:pt x="562970" y="110057"/>
                  </a:lnTo>
                  <a:lnTo>
                    <a:pt x="589978" y="145761"/>
                  </a:lnTo>
                  <a:lnTo>
                    <a:pt x="611832" y="185105"/>
                  </a:lnTo>
                  <a:lnTo>
                    <a:pt x="628047" y="227596"/>
                  </a:lnTo>
                  <a:lnTo>
                    <a:pt x="638133" y="272739"/>
                  </a:lnTo>
                  <a:lnTo>
                    <a:pt x="641604" y="320039"/>
                  </a:lnTo>
                  <a:lnTo>
                    <a:pt x="638133" y="367719"/>
                  </a:lnTo>
                  <a:lnTo>
                    <a:pt x="628047" y="413172"/>
                  </a:lnTo>
                  <a:lnTo>
                    <a:pt x="611832" y="455911"/>
                  </a:lnTo>
                  <a:lnTo>
                    <a:pt x="589978" y="495449"/>
                  </a:lnTo>
                  <a:lnTo>
                    <a:pt x="562970" y="531298"/>
                  </a:lnTo>
                  <a:lnTo>
                    <a:pt x="531298" y="562970"/>
                  </a:lnTo>
                  <a:lnTo>
                    <a:pt x="495449" y="589978"/>
                  </a:lnTo>
                  <a:lnTo>
                    <a:pt x="455911" y="611832"/>
                  </a:lnTo>
                  <a:lnTo>
                    <a:pt x="413172" y="628047"/>
                  </a:lnTo>
                  <a:lnTo>
                    <a:pt x="367719" y="638133"/>
                  </a:lnTo>
                  <a:lnTo>
                    <a:pt x="320039" y="641603"/>
                  </a:lnTo>
                  <a:lnTo>
                    <a:pt x="272739" y="638133"/>
                  </a:lnTo>
                  <a:lnTo>
                    <a:pt x="227596" y="628047"/>
                  </a:lnTo>
                  <a:lnTo>
                    <a:pt x="185105" y="611832"/>
                  </a:lnTo>
                  <a:lnTo>
                    <a:pt x="145761" y="589978"/>
                  </a:lnTo>
                  <a:lnTo>
                    <a:pt x="110057" y="562970"/>
                  </a:lnTo>
                  <a:lnTo>
                    <a:pt x="78490" y="531298"/>
                  </a:lnTo>
                  <a:lnTo>
                    <a:pt x="51552" y="495449"/>
                  </a:lnTo>
                  <a:lnTo>
                    <a:pt x="29740" y="455911"/>
                  </a:lnTo>
                  <a:lnTo>
                    <a:pt x="13547" y="413172"/>
                  </a:lnTo>
                  <a:lnTo>
                    <a:pt x="3469" y="367719"/>
                  </a:lnTo>
                  <a:lnTo>
                    <a:pt x="0" y="320039"/>
                  </a:lnTo>
                </a:path>
              </a:pathLst>
            </a:custGeom>
            <a:ln w="22859">
              <a:solidFill>
                <a:srgbClr val="42859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4753356" y="4725923"/>
              <a:ext cx="382905" cy="381000"/>
            </a:xfrm>
            <a:custGeom>
              <a:avLst/>
              <a:gdLst/>
              <a:ahLst/>
              <a:cxnLst/>
              <a:rect l="l" t="t" r="r" b="b"/>
              <a:pathLst>
                <a:path w="382904" h="381000">
                  <a:moveTo>
                    <a:pt x="382524" y="381000"/>
                  </a:moveTo>
                  <a:lnTo>
                    <a:pt x="0" y="381000"/>
                  </a:lnTo>
                  <a:lnTo>
                    <a:pt x="0" y="266700"/>
                  </a:lnTo>
                  <a:lnTo>
                    <a:pt x="7477" y="230076"/>
                  </a:lnTo>
                  <a:lnTo>
                    <a:pt x="27813" y="200025"/>
                  </a:lnTo>
                  <a:lnTo>
                    <a:pt x="57864" y="179689"/>
                  </a:lnTo>
                  <a:lnTo>
                    <a:pt x="94488" y="172212"/>
                  </a:lnTo>
                  <a:lnTo>
                    <a:pt x="94488" y="94488"/>
                  </a:lnTo>
                  <a:lnTo>
                    <a:pt x="102203" y="58507"/>
                  </a:lnTo>
                  <a:lnTo>
                    <a:pt x="123063" y="28384"/>
                  </a:lnTo>
                  <a:lnTo>
                    <a:pt x="153638" y="7691"/>
                  </a:lnTo>
                  <a:lnTo>
                    <a:pt x="190500" y="0"/>
                  </a:lnTo>
                  <a:lnTo>
                    <a:pt x="228242" y="7691"/>
                  </a:lnTo>
                  <a:lnTo>
                    <a:pt x="246416" y="19812"/>
                  </a:lnTo>
                  <a:lnTo>
                    <a:pt x="190500" y="19812"/>
                  </a:lnTo>
                  <a:lnTo>
                    <a:pt x="161472" y="25693"/>
                  </a:lnTo>
                  <a:lnTo>
                    <a:pt x="137731" y="41719"/>
                  </a:lnTo>
                  <a:lnTo>
                    <a:pt x="121705" y="65460"/>
                  </a:lnTo>
                  <a:lnTo>
                    <a:pt x="115824" y="94488"/>
                  </a:lnTo>
                  <a:lnTo>
                    <a:pt x="115824" y="172212"/>
                  </a:lnTo>
                  <a:lnTo>
                    <a:pt x="119529" y="190500"/>
                  </a:lnTo>
                  <a:lnTo>
                    <a:pt x="94488" y="190500"/>
                  </a:lnTo>
                  <a:lnTo>
                    <a:pt x="65460" y="196619"/>
                  </a:lnTo>
                  <a:lnTo>
                    <a:pt x="41719" y="213169"/>
                  </a:lnTo>
                  <a:lnTo>
                    <a:pt x="25693" y="237434"/>
                  </a:lnTo>
                  <a:lnTo>
                    <a:pt x="19812" y="266700"/>
                  </a:lnTo>
                  <a:lnTo>
                    <a:pt x="19812" y="362712"/>
                  </a:lnTo>
                  <a:lnTo>
                    <a:pt x="382524" y="362712"/>
                  </a:lnTo>
                  <a:lnTo>
                    <a:pt x="382524" y="381000"/>
                  </a:lnTo>
                  <a:close/>
                </a:path>
                <a:path w="382904" h="381000">
                  <a:moveTo>
                    <a:pt x="248407" y="246888"/>
                  </a:moveTo>
                  <a:lnTo>
                    <a:pt x="190500" y="246888"/>
                  </a:lnTo>
                  <a:lnTo>
                    <a:pt x="220408" y="241006"/>
                  </a:lnTo>
                  <a:lnTo>
                    <a:pt x="244602" y="224980"/>
                  </a:lnTo>
                  <a:lnTo>
                    <a:pt x="260794" y="201239"/>
                  </a:lnTo>
                  <a:lnTo>
                    <a:pt x="266700" y="172212"/>
                  </a:lnTo>
                  <a:lnTo>
                    <a:pt x="266700" y="94488"/>
                  </a:lnTo>
                  <a:lnTo>
                    <a:pt x="260794" y="65460"/>
                  </a:lnTo>
                  <a:lnTo>
                    <a:pt x="244602" y="41719"/>
                  </a:lnTo>
                  <a:lnTo>
                    <a:pt x="220408" y="25693"/>
                  </a:lnTo>
                  <a:lnTo>
                    <a:pt x="190500" y="19812"/>
                  </a:lnTo>
                  <a:lnTo>
                    <a:pt x="246416" y="19812"/>
                  </a:lnTo>
                  <a:lnTo>
                    <a:pt x="259270" y="28384"/>
                  </a:lnTo>
                  <a:lnTo>
                    <a:pt x="280296" y="58507"/>
                  </a:lnTo>
                  <a:lnTo>
                    <a:pt x="288036" y="94488"/>
                  </a:lnTo>
                  <a:lnTo>
                    <a:pt x="288036" y="172212"/>
                  </a:lnTo>
                  <a:lnTo>
                    <a:pt x="324016" y="179689"/>
                  </a:lnTo>
                  <a:lnTo>
                    <a:pt x="340030" y="190500"/>
                  </a:lnTo>
                  <a:lnTo>
                    <a:pt x="284988" y="190500"/>
                  </a:lnTo>
                  <a:lnTo>
                    <a:pt x="272796" y="221051"/>
                  </a:lnTo>
                  <a:lnTo>
                    <a:pt x="251460" y="245173"/>
                  </a:lnTo>
                  <a:lnTo>
                    <a:pt x="248407" y="246888"/>
                  </a:lnTo>
                  <a:close/>
                </a:path>
                <a:path w="382904" h="381000">
                  <a:moveTo>
                    <a:pt x="190500" y="266700"/>
                  </a:moveTo>
                  <a:lnTo>
                    <a:pt x="158615" y="261008"/>
                  </a:lnTo>
                  <a:lnTo>
                    <a:pt x="130873" y="245173"/>
                  </a:lnTo>
                  <a:lnTo>
                    <a:pt x="109704" y="221051"/>
                  </a:lnTo>
                  <a:lnTo>
                    <a:pt x="97536" y="190500"/>
                  </a:lnTo>
                  <a:lnTo>
                    <a:pt x="119529" y="190500"/>
                  </a:lnTo>
                  <a:lnTo>
                    <a:pt x="121705" y="201239"/>
                  </a:lnTo>
                  <a:lnTo>
                    <a:pt x="137731" y="224980"/>
                  </a:lnTo>
                  <a:lnTo>
                    <a:pt x="161472" y="241006"/>
                  </a:lnTo>
                  <a:lnTo>
                    <a:pt x="190500" y="246888"/>
                  </a:lnTo>
                  <a:lnTo>
                    <a:pt x="248407" y="246888"/>
                  </a:lnTo>
                  <a:lnTo>
                    <a:pt x="223266" y="261008"/>
                  </a:lnTo>
                  <a:lnTo>
                    <a:pt x="190500" y="266700"/>
                  </a:lnTo>
                  <a:close/>
                </a:path>
                <a:path w="382904" h="381000">
                  <a:moveTo>
                    <a:pt x="382524" y="362712"/>
                  </a:moveTo>
                  <a:lnTo>
                    <a:pt x="362712" y="362712"/>
                  </a:lnTo>
                  <a:lnTo>
                    <a:pt x="362712" y="266700"/>
                  </a:lnTo>
                  <a:lnTo>
                    <a:pt x="356830" y="237434"/>
                  </a:lnTo>
                  <a:lnTo>
                    <a:pt x="340804" y="213169"/>
                  </a:lnTo>
                  <a:lnTo>
                    <a:pt x="317063" y="196619"/>
                  </a:lnTo>
                  <a:lnTo>
                    <a:pt x="288036" y="190500"/>
                  </a:lnTo>
                  <a:lnTo>
                    <a:pt x="340030" y="190500"/>
                  </a:lnTo>
                  <a:lnTo>
                    <a:pt x="354139" y="200025"/>
                  </a:lnTo>
                  <a:lnTo>
                    <a:pt x="374832" y="230076"/>
                  </a:lnTo>
                  <a:lnTo>
                    <a:pt x="382524" y="266700"/>
                  </a:lnTo>
                  <a:lnTo>
                    <a:pt x="382524" y="362712"/>
                  </a:lnTo>
                  <a:close/>
                </a:path>
              </a:pathLst>
            </a:custGeom>
            <a:solidFill>
              <a:srgbClr val="42859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310383" y="6325179"/>
            <a:ext cx="408305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MFS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does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not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provide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tax,</a:t>
            </a:r>
            <a:r>
              <a:rPr dirty="0" sz="10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legal, retirement,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Social</a:t>
            </a:r>
            <a:r>
              <a:rPr dirty="0" sz="100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Security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or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 accounting</a:t>
            </a:r>
            <a:r>
              <a:rPr dirty="0" sz="1000" spc="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advice.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9490857" y="6492060"/>
            <a:ext cx="132715" cy="130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80"/>
              </a:lnSpc>
            </a:pPr>
            <a:r>
              <a:rPr dirty="0" sz="800" spc="-25">
                <a:solidFill>
                  <a:srgbClr val="464B54"/>
                </a:solidFill>
                <a:latin typeface="Calibri"/>
                <a:cs typeface="Calibri"/>
              </a:rPr>
              <a:t>37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/>
              <a:t>Get</a:t>
            </a:r>
            <a:r>
              <a:rPr dirty="0" spc="-60"/>
              <a:t> </a:t>
            </a:r>
            <a:r>
              <a:rPr dirty="0"/>
              <a:t>More</a:t>
            </a:r>
            <a:r>
              <a:rPr dirty="0" spc="-75"/>
              <a:t> </a:t>
            </a:r>
            <a:r>
              <a:rPr dirty="0"/>
              <a:t>From</a:t>
            </a:r>
            <a:r>
              <a:rPr dirty="0" spc="-105"/>
              <a:t> </a:t>
            </a:r>
            <a:r>
              <a:rPr dirty="0"/>
              <a:t>Social</a:t>
            </a:r>
            <a:r>
              <a:rPr dirty="0" spc="-105"/>
              <a:t> </a:t>
            </a:r>
            <a:r>
              <a:rPr dirty="0" spc="-10"/>
              <a:t>Security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10383" y="6165513"/>
            <a:ext cx="939165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For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more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information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and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answers</a:t>
            </a:r>
            <a:r>
              <a:rPr dirty="0" sz="100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to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many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questions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about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Social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Security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benefits,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go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to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ssa.gov.</a:t>
            </a:r>
            <a:r>
              <a:rPr dirty="0" sz="1000" spc="-5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For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help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determining</a:t>
            </a:r>
            <a:r>
              <a:rPr dirty="0" sz="100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what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role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Social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Security</a:t>
            </a:r>
            <a:r>
              <a:rPr dirty="0" sz="100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benefits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will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 play</a:t>
            </a:r>
            <a:r>
              <a:rPr dirty="0" sz="10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in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your</a:t>
            </a:r>
            <a:r>
              <a:rPr dirty="0" sz="100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financial</a:t>
            </a:r>
            <a:r>
              <a:rPr dirty="0" sz="10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future,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6991" y="2388108"/>
            <a:ext cx="8304275" cy="777239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770593" y="2597864"/>
            <a:ext cx="767715" cy="3016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single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321563" y="3285744"/>
            <a:ext cx="8300084" cy="774700"/>
            <a:chOff x="321563" y="3285744"/>
            <a:chExt cx="8300084" cy="774700"/>
          </a:xfrm>
        </p:grpSpPr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91868" y="3285744"/>
              <a:ext cx="6629400" cy="774191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321563" y="3290316"/>
              <a:ext cx="1740535" cy="765175"/>
            </a:xfrm>
            <a:custGeom>
              <a:avLst/>
              <a:gdLst/>
              <a:ahLst/>
              <a:cxnLst/>
              <a:rect l="l" t="t" r="r" b="b"/>
              <a:pathLst>
                <a:path w="1740535" h="765175">
                  <a:moveTo>
                    <a:pt x="1586484" y="765048"/>
                  </a:moveTo>
                  <a:lnTo>
                    <a:pt x="0" y="765048"/>
                  </a:lnTo>
                  <a:lnTo>
                    <a:pt x="0" y="0"/>
                  </a:lnTo>
                  <a:lnTo>
                    <a:pt x="1586484" y="0"/>
                  </a:lnTo>
                  <a:lnTo>
                    <a:pt x="1740407" y="382524"/>
                  </a:lnTo>
                  <a:lnTo>
                    <a:pt x="1586484" y="765048"/>
                  </a:lnTo>
                  <a:close/>
                </a:path>
              </a:pathLst>
            </a:custGeom>
            <a:solidFill>
              <a:srgbClr val="3D7C9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666993" y="3493972"/>
            <a:ext cx="975360" cy="3016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married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321563" y="4166615"/>
            <a:ext cx="8300084" cy="777240"/>
            <a:chOff x="321563" y="4166615"/>
            <a:chExt cx="8300084" cy="777240"/>
          </a:xfrm>
        </p:grpSpPr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91868" y="4166615"/>
              <a:ext cx="6629400" cy="777239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321563" y="4172711"/>
              <a:ext cx="1740535" cy="765175"/>
            </a:xfrm>
            <a:custGeom>
              <a:avLst/>
              <a:gdLst/>
              <a:ahLst/>
              <a:cxnLst/>
              <a:rect l="l" t="t" r="r" b="b"/>
              <a:pathLst>
                <a:path w="1740535" h="765175">
                  <a:moveTo>
                    <a:pt x="1598676" y="765048"/>
                  </a:moveTo>
                  <a:lnTo>
                    <a:pt x="0" y="765048"/>
                  </a:lnTo>
                  <a:lnTo>
                    <a:pt x="0" y="0"/>
                  </a:lnTo>
                  <a:lnTo>
                    <a:pt x="1598676" y="0"/>
                  </a:lnTo>
                  <a:lnTo>
                    <a:pt x="1740407" y="382524"/>
                  </a:lnTo>
                  <a:lnTo>
                    <a:pt x="1598676" y="765048"/>
                  </a:lnTo>
                  <a:close/>
                </a:path>
              </a:pathLst>
            </a:custGeom>
            <a:solidFill>
              <a:srgbClr val="34697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638002" y="4376370"/>
            <a:ext cx="1037590" cy="3016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divorced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608609" y="2533867"/>
            <a:ext cx="4562475" cy="4781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2099"/>
              </a:lnSpc>
              <a:spcBef>
                <a:spcPts val="100"/>
              </a:spcBef>
            </a:pPr>
            <a:r>
              <a:rPr dirty="0" sz="1450" b="1">
                <a:solidFill>
                  <a:srgbClr val="464B54"/>
                </a:solidFill>
                <a:latin typeface="Calibri"/>
                <a:cs typeface="Calibri"/>
              </a:rPr>
              <a:t>In</a:t>
            </a:r>
            <a:r>
              <a:rPr dirty="0" sz="1450" spc="35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b="1">
                <a:solidFill>
                  <a:srgbClr val="464B54"/>
                </a:solidFill>
                <a:latin typeface="Calibri"/>
                <a:cs typeface="Calibri"/>
              </a:rPr>
              <a:t>peak</a:t>
            </a:r>
            <a:r>
              <a:rPr dirty="0" sz="1450" spc="45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b="1">
                <a:solidFill>
                  <a:srgbClr val="464B54"/>
                </a:solidFill>
                <a:latin typeface="Calibri"/>
                <a:cs typeface="Calibri"/>
              </a:rPr>
              <a:t>earnings</a:t>
            </a:r>
            <a:r>
              <a:rPr dirty="0" sz="1450" spc="35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b="1">
                <a:solidFill>
                  <a:srgbClr val="464B54"/>
                </a:solidFill>
                <a:latin typeface="Calibri"/>
                <a:cs typeface="Calibri"/>
              </a:rPr>
              <a:t>year,</a:t>
            </a:r>
            <a:r>
              <a:rPr dirty="0" sz="1450" spc="50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b="1">
                <a:solidFill>
                  <a:srgbClr val="464B54"/>
                </a:solidFill>
                <a:latin typeface="Calibri"/>
                <a:cs typeface="Calibri"/>
              </a:rPr>
              <a:t>consider</a:t>
            </a:r>
            <a:r>
              <a:rPr dirty="0" sz="1450" spc="10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b="1">
                <a:solidFill>
                  <a:srgbClr val="464B54"/>
                </a:solidFill>
                <a:latin typeface="Calibri"/>
                <a:cs typeface="Calibri"/>
              </a:rPr>
              <a:t>working</a:t>
            </a:r>
            <a:r>
              <a:rPr dirty="0" sz="1450" spc="20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b="1">
                <a:solidFill>
                  <a:srgbClr val="464B54"/>
                </a:solidFill>
                <a:latin typeface="Calibri"/>
                <a:cs typeface="Calibri"/>
              </a:rPr>
              <a:t>for</a:t>
            </a:r>
            <a:r>
              <a:rPr dirty="0" sz="1450" spc="60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b="1">
                <a:solidFill>
                  <a:srgbClr val="464B54"/>
                </a:solidFill>
                <a:latin typeface="Calibri"/>
                <a:cs typeface="Calibri"/>
              </a:rPr>
              <a:t>longer,</a:t>
            </a:r>
            <a:r>
              <a:rPr dirty="0" sz="1450" spc="15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b="1">
                <a:solidFill>
                  <a:srgbClr val="464B54"/>
                </a:solidFill>
                <a:latin typeface="Calibri"/>
                <a:cs typeface="Calibri"/>
              </a:rPr>
              <a:t>as</a:t>
            </a:r>
            <a:r>
              <a:rPr dirty="0" sz="1450" spc="55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spc="-20" b="1">
                <a:solidFill>
                  <a:srgbClr val="464B54"/>
                </a:solidFill>
                <a:latin typeface="Calibri"/>
                <a:cs typeface="Calibri"/>
              </a:rPr>
              <a:t>your </a:t>
            </a:r>
            <a:r>
              <a:rPr dirty="0" sz="1450" b="1">
                <a:solidFill>
                  <a:srgbClr val="464B54"/>
                </a:solidFill>
                <a:latin typeface="Calibri"/>
                <a:cs typeface="Calibri"/>
              </a:rPr>
              <a:t>higher</a:t>
            </a:r>
            <a:r>
              <a:rPr dirty="0" sz="1450" spc="50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b="1">
                <a:solidFill>
                  <a:srgbClr val="464B54"/>
                </a:solidFill>
                <a:latin typeface="Calibri"/>
                <a:cs typeface="Calibri"/>
              </a:rPr>
              <a:t>earning</a:t>
            </a:r>
            <a:r>
              <a:rPr dirty="0" sz="1450" spc="75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b="1">
                <a:solidFill>
                  <a:srgbClr val="464B54"/>
                </a:solidFill>
                <a:latin typeface="Calibri"/>
                <a:cs typeface="Calibri"/>
              </a:rPr>
              <a:t>years</a:t>
            </a:r>
            <a:r>
              <a:rPr dirty="0" sz="1450" spc="65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b="1">
                <a:solidFill>
                  <a:srgbClr val="464B54"/>
                </a:solidFill>
                <a:latin typeface="Calibri"/>
                <a:cs typeface="Calibri"/>
              </a:rPr>
              <a:t>will</a:t>
            </a:r>
            <a:r>
              <a:rPr dirty="0" sz="1450" spc="110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b="1">
                <a:solidFill>
                  <a:srgbClr val="464B54"/>
                </a:solidFill>
                <a:latin typeface="Calibri"/>
                <a:cs typeface="Calibri"/>
              </a:rPr>
              <a:t>replace</a:t>
            </a:r>
            <a:r>
              <a:rPr dirty="0" sz="1450" spc="55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b="1">
                <a:solidFill>
                  <a:srgbClr val="464B54"/>
                </a:solidFill>
                <a:latin typeface="Calibri"/>
                <a:cs typeface="Calibri"/>
              </a:rPr>
              <a:t>your</a:t>
            </a:r>
            <a:r>
              <a:rPr dirty="0" sz="1450" spc="55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b="1">
                <a:solidFill>
                  <a:srgbClr val="464B54"/>
                </a:solidFill>
                <a:latin typeface="Calibri"/>
                <a:cs typeface="Calibri"/>
              </a:rPr>
              <a:t>lower</a:t>
            </a:r>
            <a:r>
              <a:rPr dirty="0" sz="1450" spc="70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b="1">
                <a:solidFill>
                  <a:srgbClr val="464B54"/>
                </a:solidFill>
                <a:latin typeface="Calibri"/>
                <a:cs typeface="Calibri"/>
              </a:rPr>
              <a:t>earning</a:t>
            </a:r>
            <a:r>
              <a:rPr dirty="0" sz="1450" spc="75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spc="-20" b="1">
                <a:solidFill>
                  <a:srgbClr val="464B54"/>
                </a:solidFill>
                <a:latin typeface="Calibri"/>
                <a:cs typeface="Calibri"/>
              </a:rPr>
              <a:t>ones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2718322" y="3462047"/>
            <a:ext cx="4267835" cy="4781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2099"/>
              </a:lnSpc>
              <a:spcBef>
                <a:spcPts val="100"/>
              </a:spcBef>
            </a:pPr>
            <a:r>
              <a:rPr dirty="0" sz="1450" b="1">
                <a:solidFill>
                  <a:srgbClr val="464B54"/>
                </a:solidFill>
                <a:latin typeface="Calibri"/>
                <a:cs typeface="Calibri"/>
              </a:rPr>
              <a:t>Encourage</a:t>
            </a:r>
            <a:r>
              <a:rPr dirty="0" sz="1450" spc="50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b="1">
                <a:solidFill>
                  <a:srgbClr val="464B54"/>
                </a:solidFill>
                <a:latin typeface="Calibri"/>
                <a:cs typeface="Calibri"/>
              </a:rPr>
              <a:t>the</a:t>
            </a:r>
            <a:r>
              <a:rPr dirty="0" sz="1450" spc="35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b="1">
                <a:solidFill>
                  <a:srgbClr val="464B54"/>
                </a:solidFill>
                <a:latin typeface="Calibri"/>
                <a:cs typeface="Calibri"/>
              </a:rPr>
              <a:t>spouse</a:t>
            </a:r>
            <a:r>
              <a:rPr dirty="0" sz="1450" spc="50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b="1">
                <a:solidFill>
                  <a:srgbClr val="464B54"/>
                </a:solidFill>
                <a:latin typeface="Calibri"/>
                <a:cs typeface="Calibri"/>
              </a:rPr>
              <a:t>with</a:t>
            </a:r>
            <a:r>
              <a:rPr dirty="0" sz="1450" spc="85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b="1">
                <a:solidFill>
                  <a:srgbClr val="464B54"/>
                </a:solidFill>
                <a:latin typeface="Calibri"/>
                <a:cs typeface="Calibri"/>
              </a:rPr>
              <a:t>the</a:t>
            </a:r>
            <a:r>
              <a:rPr dirty="0" sz="1450" spc="90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b="1">
                <a:solidFill>
                  <a:srgbClr val="464B54"/>
                </a:solidFill>
                <a:latin typeface="Calibri"/>
                <a:cs typeface="Calibri"/>
              </a:rPr>
              <a:t>highest</a:t>
            </a:r>
            <a:r>
              <a:rPr dirty="0" sz="1450" spc="65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b="1">
                <a:solidFill>
                  <a:srgbClr val="464B54"/>
                </a:solidFill>
                <a:latin typeface="Calibri"/>
                <a:cs typeface="Calibri"/>
              </a:rPr>
              <a:t>benefit</a:t>
            </a:r>
            <a:r>
              <a:rPr dirty="0" sz="1450" spc="85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b="1">
                <a:solidFill>
                  <a:srgbClr val="464B54"/>
                </a:solidFill>
                <a:latin typeface="Calibri"/>
                <a:cs typeface="Calibri"/>
              </a:rPr>
              <a:t>to</a:t>
            </a:r>
            <a:r>
              <a:rPr dirty="0" sz="1450" spc="80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b="1">
                <a:solidFill>
                  <a:srgbClr val="464B54"/>
                </a:solidFill>
                <a:latin typeface="Calibri"/>
                <a:cs typeface="Calibri"/>
              </a:rPr>
              <a:t>let</a:t>
            </a:r>
            <a:r>
              <a:rPr dirty="0" sz="1450" spc="105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spc="-25" b="1">
                <a:solidFill>
                  <a:srgbClr val="464B54"/>
                </a:solidFill>
                <a:latin typeface="Calibri"/>
                <a:cs typeface="Calibri"/>
              </a:rPr>
              <a:t>it </a:t>
            </a:r>
            <a:r>
              <a:rPr dirty="0" sz="1450" b="1">
                <a:solidFill>
                  <a:srgbClr val="464B54"/>
                </a:solidFill>
                <a:latin typeface="Calibri"/>
                <a:cs typeface="Calibri"/>
              </a:rPr>
              <a:t>grow</a:t>
            </a:r>
            <a:r>
              <a:rPr dirty="0" sz="1450" spc="75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b="1">
                <a:solidFill>
                  <a:srgbClr val="464B54"/>
                </a:solidFill>
                <a:latin typeface="Calibri"/>
                <a:cs typeface="Calibri"/>
              </a:rPr>
              <a:t>in</a:t>
            </a:r>
            <a:r>
              <a:rPr dirty="0" sz="1450" spc="85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b="1">
                <a:solidFill>
                  <a:srgbClr val="464B54"/>
                </a:solidFill>
                <a:latin typeface="Calibri"/>
                <a:cs typeface="Calibri"/>
              </a:rPr>
              <a:t>order</a:t>
            </a:r>
            <a:r>
              <a:rPr dirty="0" sz="1450" spc="75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b="1">
                <a:solidFill>
                  <a:srgbClr val="464B54"/>
                </a:solidFill>
                <a:latin typeface="Calibri"/>
                <a:cs typeface="Calibri"/>
              </a:rPr>
              <a:t>to</a:t>
            </a:r>
            <a:r>
              <a:rPr dirty="0" sz="1450" spc="70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b="1">
                <a:solidFill>
                  <a:srgbClr val="464B54"/>
                </a:solidFill>
                <a:latin typeface="Calibri"/>
                <a:cs typeface="Calibri"/>
              </a:rPr>
              <a:t>maximize</a:t>
            </a:r>
            <a:r>
              <a:rPr dirty="0" sz="1450" spc="75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b="1">
                <a:solidFill>
                  <a:srgbClr val="464B54"/>
                </a:solidFill>
                <a:latin typeface="Calibri"/>
                <a:cs typeface="Calibri"/>
              </a:rPr>
              <a:t>the</a:t>
            </a:r>
            <a:r>
              <a:rPr dirty="0" sz="1450" spc="75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b="1">
                <a:solidFill>
                  <a:srgbClr val="464B54"/>
                </a:solidFill>
                <a:latin typeface="Calibri"/>
                <a:cs typeface="Calibri"/>
              </a:rPr>
              <a:t>survivor</a:t>
            </a:r>
            <a:r>
              <a:rPr dirty="0" sz="1450" spc="35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spc="-10" b="1">
                <a:solidFill>
                  <a:srgbClr val="464B54"/>
                </a:solidFill>
                <a:latin typeface="Calibri"/>
                <a:cs typeface="Calibri"/>
              </a:rPr>
              <a:t>benefit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2608609" y="4342892"/>
            <a:ext cx="4631690" cy="4781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2099"/>
              </a:lnSpc>
              <a:spcBef>
                <a:spcPts val="100"/>
              </a:spcBef>
            </a:pPr>
            <a:r>
              <a:rPr dirty="0" sz="1450" b="1">
                <a:solidFill>
                  <a:srgbClr val="464B54"/>
                </a:solidFill>
                <a:latin typeface="Calibri"/>
                <a:cs typeface="Calibri"/>
              </a:rPr>
              <a:t>If</a:t>
            </a:r>
            <a:r>
              <a:rPr dirty="0" sz="1450" spc="60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b="1">
                <a:solidFill>
                  <a:srgbClr val="464B54"/>
                </a:solidFill>
                <a:latin typeface="Calibri"/>
                <a:cs typeface="Calibri"/>
              </a:rPr>
              <a:t>you</a:t>
            </a:r>
            <a:r>
              <a:rPr dirty="0" sz="1450" spc="40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b="1">
                <a:solidFill>
                  <a:srgbClr val="464B54"/>
                </a:solidFill>
                <a:latin typeface="Calibri"/>
                <a:cs typeface="Calibri"/>
              </a:rPr>
              <a:t>were</a:t>
            </a:r>
            <a:r>
              <a:rPr dirty="0" sz="1450" spc="50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b="1">
                <a:solidFill>
                  <a:srgbClr val="464B54"/>
                </a:solidFill>
                <a:latin typeface="Calibri"/>
                <a:cs typeface="Calibri"/>
              </a:rPr>
              <a:t>married</a:t>
            </a:r>
            <a:r>
              <a:rPr dirty="0" sz="1450" spc="40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b="1">
                <a:solidFill>
                  <a:srgbClr val="464B54"/>
                </a:solidFill>
                <a:latin typeface="Calibri"/>
                <a:cs typeface="Calibri"/>
              </a:rPr>
              <a:t>for</a:t>
            </a:r>
            <a:r>
              <a:rPr dirty="0" sz="1450" spc="70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b="1">
                <a:solidFill>
                  <a:srgbClr val="464B54"/>
                </a:solidFill>
                <a:latin typeface="Calibri"/>
                <a:cs typeface="Calibri"/>
              </a:rPr>
              <a:t>10</a:t>
            </a:r>
            <a:r>
              <a:rPr dirty="0" sz="1450" spc="75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b="1">
                <a:solidFill>
                  <a:srgbClr val="464B54"/>
                </a:solidFill>
                <a:latin typeface="Calibri"/>
                <a:cs typeface="Calibri"/>
              </a:rPr>
              <a:t>years</a:t>
            </a:r>
            <a:r>
              <a:rPr dirty="0" sz="1450" spc="60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b="1">
                <a:solidFill>
                  <a:srgbClr val="464B54"/>
                </a:solidFill>
                <a:latin typeface="Calibri"/>
                <a:cs typeface="Calibri"/>
              </a:rPr>
              <a:t>or</a:t>
            </a:r>
            <a:r>
              <a:rPr dirty="0" sz="1450" spc="70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b="1">
                <a:solidFill>
                  <a:srgbClr val="464B54"/>
                </a:solidFill>
                <a:latin typeface="Calibri"/>
                <a:cs typeface="Calibri"/>
              </a:rPr>
              <a:t>longer,</a:t>
            </a:r>
            <a:r>
              <a:rPr dirty="0" sz="1450" spc="40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b="1">
                <a:solidFill>
                  <a:srgbClr val="464B54"/>
                </a:solidFill>
                <a:latin typeface="Calibri"/>
                <a:cs typeface="Calibri"/>
              </a:rPr>
              <a:t>you</a:t>
            </a:r>
            <a:r>
              <a:rPr dirty="0" sz="1450" spc="45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b="1">
                <a:solidFill>
                  <a:srgbClr val="464B54"/>
                </a:solidFill>
                <a:latin typeface="Calibri"/>
                <a:cs typeface="Calibri"/>
              </a:rPr>
              <a:t>may</a:t>
            </a:r>
            <a:r>
              <a:rPr dirty="0" sz="1450" spc="50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spc="-10" b="1">
                <a:solidFill>
                  <a:srgbClr val="464B54"/>
                </a:solidFill>
                <a:latin typeface="Calibri"/>
                <a:cs typeface="Calibri"/>
              </a:rPr>
              <a:t>qualify </a:t>
            </a:r>
            <a:r>
              <a:rPr dirty="0" sz="1450" b="1">
                <a:solidFill>
                  <a:srgbClr val="464B54"/>
                </a:solidFill>
                <a:latin typeface="Calibri"/>
                <a:cs typeface="Calibri"/>
              </a:rPr>
              <a:t>for</a:t>
            </a:r>
            <a:r>
              <a:rPr dirty="0" sz="1450" spc="90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b="1">
                <a:solidFill>
                  <a:srgbClr val="464B54"/>
                </a:solidFill>
                <a:latin typeface="Calibri"/>
                <a:cs typeface="Calibri"/>
              </a:rPr>
              <a:t>benefits</a:t>
            </a:r>
            <a:r>
              <a:rPr dirty="0" sz="1450" spc="55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b="1">
                <a:solidFill>
                  <a:srgbClr val="464B54"/>
                </a:solidFill>
                <a:latin typeface="Calibri"/>
                <a:cs typeface="Calibri"/>
              </a:rPr>
              <a:t>off</a:t>
            </a:r>
            <a:r>
              <a:rPr dirty="0" sz="1450" spc="85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b="1">
                <a:solidFill>
                  <a:srgbClr val="464B54"/>
                </a:solidFill>
                <a:latin typeface="Calibri"/>
                <a:cs typeface="Calibri"/>
              </a:rPr>
              <a:t>your</a:t>
            </a:r>
            <a:r>
              <a:rPr dirty="0" sz="1450" spc="40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b="1">
                <a:solidFill>
                  <a:srgbClr val="464B54"/>
                </a:solidFill>
                <a:latin typeface="Calibri"/>
                <a:cs typeface="Calibri"/>
              </a:rPr>
              <a:t>ex-</a:t>
            </a:r>
            <a:r>
              <a:rPr dirty="0" sz="1450" spc="-10" b="1">
                <a:solidFill>
                  <a:srgbClr val="464B54"/>
                </a:solidFill>
                <a:latin typeface="Calibri"/>
                <a:cs typeface="Calibri"/>
              </a:rPr>
              <a:t>spouse(s)</a:t>
            </a:r>
            <a:endParaRPr sz="1450">
              <a:latin typeface="Calibri"/>
              <a:cs typeface="Calibri"/>
            </a:endParaRPr>
          </a:p>
        </p:txBody>
      </p:sp>
      <p:pic>
        <p:nvPicPr>
          <p:cNvPr id="17" name="object 1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6991" y="5056632"/>
            <a:ext cx="8304275" cy="777239"/>
          </a:xfrm>
          <a:prstGeom prst="rect">
            <a:avLst/>
          </a:prstGeom>
        </p:spPr>
      </p:pic>
      <p:sp>
        <p:nvSpPr>
          <p:cNvPr id="18" name="object 18" descr=""/>
          <p:cNvSpPr txBox="1"/>
          <p:nvPr/>
        </p:nvSpPr>
        <p:spPr>
          <a:xfrm>
            <a:off x="602945" y="5266409"/>
            <a:ext cx="1099820" cy="3016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widowed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310383" y="6325179"/>
            <a:ext cx="32988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work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closely</a:t>
            </a:r>
            <a:r>
              <a:rPr dirty="0" sz="10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with</a:t>
            </a:r>
            <a:r>
              <a:rPr dirty="0" sz="100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your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investment</a:t>
            </a:r>
            <a:r>
              <a:rPr dirty="0" sz="100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or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other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 relevant</a:t>
            </a:r>
            <a:r>
              <a:rPr dirty="0" sz="100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professional.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9490857" y="6492060"/>
            <a:ext cx="132715" cy="130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80"/>
              </a:lnSpc>
            </a:pPr>
            <a:r>
              <a:rPr dirty="0" sz="800" spc="-25">
                <a:solidFill>
                  <a:srgbClr val="464B54"/>
                </a:solidFill>
                <a:latin typeface="Calibri"/>
                <a:cs typeface="Calibri"/>
              </a:rPr>
              <a:t>38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2607040" y="5203989"/>
            <a:ext cx="4675505" cy="4781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2099"/>
              </a:lnSpc>
              <a:spcBef>
                <a:spcPts val="100"/>
              </a:spcBef>
            </a:pPr>
            <a:r>
              <a:rPr dirty="0" sz="1450" b="1">
                <a:solidFill>
                  <a:srgbClr val="464B54"/>
                </a:solidFill>
                <a:latin typeface="Calibri"/>
                <a:cs typeface="Calibri"/>
              </a:rPr>
              <a:t>Check</a:t>
            </a:r>
            <a:r>
              <a:rPr dirty="0" sz="1450" spc="40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b="1">
                <a:solidFill>
                  <a:srgbClr val="464B54"/>
                </a:solidFill>
                <a:latin typeface="Calibri"/>
                <a:cs typeface="Calibri"/>
              </a:rPr>
              <a:t>to</a:t>
            </a:r>
            <a:r>
              <a:rPr dirty="0" sz="1450" spc="50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b="1">
                <a:solidFill>
                  <a:srgbClr val="464B54"/>
                </a:solidFill>
                <a:latin typeface="Calibri"/>
                <a:cs typeface="Calibri"/>
              </a:rPr>
              <a:t>see</a:t>
            </a:r>
            <a:r>
              <a:rPr dirty="0" sz="1450" spc="35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b="1">
                <a:solidFill>
                  <a:srgbClr val="464B54"/>
                </a:solidFill>
                <a:latin typeface="Calibri"/>
                <a:cs typeface="Calibri"/>
              </a:rPr>
              <a:t>if</a:t>
            </a:r>
            <a:r>
              <a:rPr dirty="0" sz="1450" spc="65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b="1">
                <a:solidFill>
                  <a:srgbClr val="464B54"/>
                </a:solidFill>
                <a:latin typeface="Calibri"/>
                <a:cs typeface="Calibri"/>
              </a:rPr>
              <a:t>you</a:t>
            </a:r>
            <a:r>
              <a:rPr dirty="0" sz="1450" spc="30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b="1">
                <a:solidFill>
                  <a:srgbClr val="464B54"/>
                </a:solidFill>
                <a:latin typeface="Calibri"/>
                <a:cs typeface="Calibri"/>
              </a:rPr>
              <a:t>can</a:t>
            </a:r>
            <a:r>
              <a:rPr dirty="0" sz="1450" spc="50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b="1">
                <a:solidFill>
                  <a:srgbClr val="464B54"/>
                </a:solidFill>
                <a:latin typeface="Calibri"/>
                <a:cs typeface="Calibri"/>
              </a:rPr>
              <a:t>start</a:t>
            </a:r>
            <a:r>
              <a:rPr dirty="0" sz="1450" spc="65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b="1">
                <a:solidFill>
                  <a:srgbClr val="464B54"/>
                </a:solidFill>
                <a:latin typeface="Calibri"/>
                <a:cs typeface="Calibri"/>
              </a:rPr>
              <a:t>with</a:t>
            </a:r>
            <a:r>
              <a:rPr dirty="0" sz="1450" spc="45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b="1">
                <a:solidFill>
                  <a:srgbClr val="464B54"/>
                </a:solidFill>
                <a:latin typeface="Calibri"/>
                <a:cs typeface="Calibri"/>
              </a:rPr>
              <a:t>one</a:t>
            </a:r>
            <a:r>
              <a:rPr dirty="0" sz="1450" spc="20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b="1">
                <a:solidFill>
                  <a:srgbClr val="464B54"/>
                </a:solidFill>
                <a:latin typeface="Calibri"/>
                <a:cs typeface="Calibri"/>
              </a:rPr>
              <a:t>benefit</a:t>
            </a:r>
            <a:r>
              <a:rPr dirty="0" sz="1450" spc="425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b="1">
                <a:solidFill>
                  <a:srgbClr val="464B54"/>
                </a:solidFill>
                <a:latin typeface="Calibri"/>
                <a:cs typeface="Calibri"/>
              </a:rPr>
              <a:t>̶</a:t>
            </a:r>
            <a:r>
              <a:rPr dirty="0" sz="1450" spc="455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b="1">
                <a:solidFill>
                  <a:srgbClr val="464B54"/>
                </a:solidFill>
                <a:latin typeface="Calibri"/>
                <a:cs typeface="Calibri"/>
              </a:rPr>
              <a:t>yours</a:t>
            </a:r>
            <a:r>
              <a:rPr dirty="0" sz="1450" spc="30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b="1">
                <a:solidFill>
                  <a:srgbClr val="464B54"/>
                </a:solidFill>
                <a:latin typeface="Calibri"/>
                <a:cs typeface="Calibri"/>
              </a:rPr>
              <a:t>or</a:t>
            </a:r>
            <a:r>
              <a:rPr dirty="0" sz="1450" spc="35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spc="-25" b="1">
                <a:solidFill>
                  <a:srgbClr val="464B54"/>
                </a:solidFill>
                <a:latin typeface="Calibri"/>
                <a:cs typeface="Calibri"/>
              </a:rPr>
              <a:t>the </a:t>
            </a:r>
            <a:r>
              <a:rPr dirty="0" sz="1450" b="1">
                <a:solidFill>
                  <a:srgbClr val="464B54"/>
                </a:solidFill>
                <a:latin typeface="Calibri"/>
                <a:cs typeface="Calibri"/>
              </a:rPr>
              <a:t>survivor</a:t>
            </a:r>
            <a:r>
              <a:rPr dirty="0" sz="1450" spc="405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b="1">
                <a:solidFill>
                  <a:srgbClr val="464B54"/>
                </a:solidFill>
                <a:latin typeface="Calibri"/>
                <a:cs typeface="Calibri"/>
              </a:rPr>
              <a:t>̶</a:t>
            </a:r>
            <a:r>
              <a:rPr dirty="0" sz="1450" spc="445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b="1">
                <a:solidFill>
                  <a:srgbClr val="464B54"/>
                </a:solidFill>
                <a:latin typeface="Calibri"/>
                <a:cs typeface="Calibri"/>
              </a:rPr>
              <a:t>then</a:t>
            </a:r>
            <a:r>
              <a:rPr dirty="0" sz="1450" spc="35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b="1">
                <a:solidFill>
                  <a:srgbClr val="464B54"/>
                </a:solidFill>
                <a:latin typeface="Calibri"/>
                <a:cs typeface="Calibri"/>
              </a:rPr>
              <a:t>switch</a:t>
            </a:r>
            <a:r>
              <a:rPr dirty="0" sz="1450" spc="45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b="1">
                <a:solidFill>
                  <a:srgbClr val="464B54"/>
                </a:solidFill>
                <a:latin typeface="Calibri"/>
                <a:cs typeface="Calibri"/>
              </a:rPr>
              <a:t>to</a:t>
            </a:r>
            <a:r>
              <a:rPr dirty="0" sz="1450" spc="65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b="1">
                <a:solidFill>
                  <a:srgbClr val="464B54"/>
                </a:solidFill>
                <a:latin typeface="Calibri"/>
                <a:cs typeface="Calibri"/>
              </a:rPr>
              <a:t>the</a:t>
            </a:r>
            <a:r>
              <a:rPr dirty="0" sz="1450" spc="40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spc="-20" b="1">
                <a:solidFill>
                  <a:srgbClr val="464B54"/>
                </a:solidFill>
                <a:latin typeface="Calibri"/>
                <a:cs typeface="Calibri"/>
              </a:rPr>
              <a:t>other</a:t>
            </a:r>
            <a:endParaRPr sz="14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57656"/>
            <a:ext cx="10058400" cy="565861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30612" y="3239409"/>
            <a:ext cx="4547235" cy="5283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300">
                <a:solidFill>
                  <a:srgbClr val="FFFFFF"/>
                </a:solidFill>
              </a:rPr>
              <a:t>Social</a:t>
            </a:r>
            <a:r>
              <a:rPr dirty="0" sz="3300" spc="-130">
                <a:solidFill>
                  <a:srgbClr val="FFFFFF"/>
                </a:solidFill>
              </a:rPr>
              <a:t> </a:t>
            </a:r>
            <a:r>
              <a:rPr dirty="0" sz="3300" spc="-10">
                <a:solidFill>
                  <a:srgbClr val="FFFFFF"/>
                </a:solidFill>
              </a:rPr>
              <a:t>Security</a:t>
            </a:r>
            <a:r>
              <a:rPr dirty="0" sz="3300" spc="-160">
                <a:solidFill>
                  <a:srgbClr val="FFFFFF"/>
                </a:solidFill>
              </a:rPr>
              <a:t> </a:t>
            </a:r>
            <a:r>
              <a:rPr dirty="0" sz="3300" spc="-20">
                <a:solidFill>
                  <a:srgbClr val="FFFFFF"/>
                </a:solidFill>
              </a:rPr>
              <a:t>Fairness</a:t>
            </a:r>
            <a:r>
              <a:rPr dirty="0" sz="3300" spc="-145">
                <a:solidFill>
                  <a:srgbClr val="FFFFFF"/>
                </a:solidFill>
              </a:rPr>
              <a:t> </a:t>
            </a:r>
            <a:r>
              <a:rPr dirty="0" sz="3300" spc="-25">
                <a:solidFill>
                  <a:srgbClr val="FFFFFF"/>
                </a:solidFill>
              </a:rPr>
              <a:t>Act</a:t>
            </a:r>
            <a:endParaRPr sz="33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250" y="1438136"/>
            <a:ext cx="7533005" cy="378460"/>
          </a:xfrm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/>
              <a:t>No</a:t>
            </a:r>
            <a:r>
              <a:rPr dirty="0" spc="-60"/>
              <a:t> </a:t>
            </a:r>
            <a:r>
              <a:rPr dirty="0" spc="-25"/>
              <a:t>“One-</a:t>
            </a:r>
            <a:r>
              <a:rPr dirty="0" spc="-35"/>
              <a:t>Size-</a:t>
            </a:r>
            <a:r>
              <a:rPr dirty="0" spc="-10"/>
              <a:t>Fits-</a:t>
            </a:r>
            <a:r>
              <a:rPr dirty="0"/>
              <a:t>All”</a:t>
            </a:r>
            <a:r>
              <a:rPr dirty="0" spc="-75"/>
              <a:t> </a:t>
            </a:r>
            <a:r>
              <a:rPr dirty="0" spc="-10"/>
              <a:t>Solution</a:t>
            </a:r>
            <a:r>
              <a:rPr dirty="0" spc="-55"/>
              <a:t> </a:t>
            </a:r>
            <a:r>
              <a:rPr dirty="0"/>
              <a:t>to</a:t>
            </a:r>
            <a:r>
              <a:rPr dirty="0" spc="-40"/>
              <a:t> </a:t>
            </a:r>
            <a:r>
              <a:rPr dirty="0"/>
              <a:t>the</a:t>
            </a:r>
            <a:r>
              <a:rPr dirty="0" spc="-45"/>
              <a:t> </a:t>
            </a:r>
            <a:r>
              <a:rPr dirty="0" spc="-25"/>
              <a:t>Retirement</a:t>
            </a:r>
            <a:r>
              <a:rPr dirty="0" spc="-50"/>
              <a:t> </a:t>
            </a:r>
            <a:r>
              <a:rPr dirty="0"/>
              <a:t>Income</a:t>
            </a:r>
            <a:r>
              <a:rPr dirty="0" spc="-45"/>
              <a:t> </a:t>
            </a:r>
            <a:r>
              <a:rPr dirty="0" spc="-10"/>
              <a:t>Puzzle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10383" y="6165513"/>
            <a:ext cx="9178925" cy="305435"/>
          </a:xfrm>
          <a:prstGeom prst="rect">
            <a:avLst/>
          </a:prstGeom>
        </p:spPr>
        <p:txBody>
          <a:bodyPr wrap="square" lIns="0" tIns="36195" rIns="0" bIns="0" rtlCol="0" vert="horz">
            <a:spAutoFit/>
          </a:bodyPr>
          <a:lstStyle/>
          <a:p>
            <a:pPr marL="12700" marR="5080">
              <a:lnSpc>
                <a:spcPts val="1010"/>
              </a:lnSpc>
              <a:spcBef>
                <a:spcPts val="285"/>
              </a:spcBef>
            </a:pP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Source: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MFS</a:t>
            </a:r>
            <a:r>
              <a:rPr dirty="0" sz="100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2024</a:t>
            </a:r>
            <a:r>
              <a:rPr dirty="0" sz="1000" spc="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Global</a:t>
            </a:r>
            <a:r>
              <a:rPr dirty="0" sz="1000" spc="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Retirement</a:t>
            </a:r>
            <a:r>
              <a:rPr dirty="0" sz="100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Survey,</a:t>
            </a:r>
            <a:r>
              <a:rPr dirty="0" sz="1000" spc="-4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US</a:t>
            </a:r>
            <a:r>
              <a:rPr dirty="0" sz="10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participants.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 Q: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Select</a:t>
            </a:r>
            <a:r>
              <a:rPr dirty="0" sz="100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all</a:t>
            </a:r>
            <a:r>
              <a:rPr dirty="0" sz="100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potential</a:t>
            </a:r>
            <a:r>
              <a:rPr dirty="0" sz="1000" spc="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sources</a:t>
            </a:r>
            <a:r>
              <a:rPr dirty="0" sz="10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of</a:t>
            </a:r>
            <a:r>
              <a:rPr dirty="0" sz="1000" spc="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retirement</a:t>
            </a:r>
            <a:r>
              <a:rPr dirty="0" sz="1000" spc="-4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income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in</a:t>
            </a:r>
            <a:r>
              <a:rPr dirty="0" sz="1000" spc="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retirement.</a:t>
            </a:r>
            <a:r>
              <a:rPr dirty="0" sz="1000" spc="-4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This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question</a:t>
            </a:r>
            <a:r>
              <a:rPr dirty="0" sz="10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was only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posed</a:t>
            </a:r>
            <a:r>
              <a:rPr dirty="0" sz="100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to</a:t>
            </a:r>
            <a:r>
              <a:rPr dirty="0" sz="1000" spc="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respondents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age</a:t>
            </a:r>
            <a:r>
              <a:rPr dirty="0" sz="100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45+. Respondents</a:t>
            </a:r>
            <a:r>
              <a:rPr dirty="0" sz="100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could</a:t>
            </a:r>
            <a:r>
              <a:rPr dirty="0" sz="10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choose</a:t>
            </a:r>
            <a:r>
              <a:rPr dirty="0" sz="10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more</a:t>
            </a:r>
            <a:r>
              <a:rPr dirty="0" sz="100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than</a:t>
            </a:r>
            <a:r>
              <a:rPr dirty="0" sz="10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one</a:t>
            </a:r>
            <a:r>
              <a:rPr dirty="0" sz="100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response</a:t>
            </a:r>
            <a:r>
              <a:rPr dirty="0" sz="100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so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responses</a:t>
            </a:r>
            <a:r>
              <a:rPr dirty="0" sz="1000" spc="-4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will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not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total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to</a:t>
            </a:r>
            <a:r>
              <a:rPr dirty="0" sz="100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100%.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See</a:t>
            </a:r>
            <a:r>
              <a:rPr dirty="0" sz="100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slide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49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 for</a:t>
            </a:r>
            <a:r>
              <a:rPr dirty="0" sz="10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survey</a:t>
            </a:r>
            <a:r>
              <a:rPr dirty="0" sz="1000" spc="-4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methodology.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432816" y="2226563"/>
            <a:ext cx="6430010" cy="3868420"/>
            <a:chOff x="432816" y="2226563"/>
            <a:chExt cx="6430010" cy="386842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17903" y="2226563"/>
              <a:ext cx="1010412" cy="1153668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86043" y="4168139"/>
              <a:ext cx="1176528" cy="1261871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2816" y="2255519"/>
              <a:ext cx="5865876" cy="3838956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3048960" y="5245060"/>
            <a:ext cx="609600" cy="4597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dirty="0" sz="1800" spc="-25" b="1">
                <a:solidFill>
                  <a:srgbClr val="FFFFFF"/>
                </a:solidFill>
                <a:latin typeface="Calibri"/>
                <a:cs typeface="Calibri"/>
              </a:rPr>
              <a:t>14%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dirty="0" sz="1000" spc="-10">
                <a:solidFill>
                  <a:srgbClr val="FFFFFF"/>
                </a:solidFill>
                <a:latin typeface="Calibri"/>
                <a:cs typeface="Calibri"/>
              </a:rPr>
              <a:t>Inheritance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87084" y="2087879"/>
            <a:ext cx="2973324" cy="3796283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3440704" y="1886185"/>
            <a:ext cx="2782570" cy="2266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00" b="1">
                <a:solidFill>
                  <a:srgbClr val="464B54"/>
                </a:solidFill>
                <a:latin typeface="Calibri"/>
                <a:cs typeface="Calibri"/>
              </a:rPr>
              <a:t>Potential</a:t>
            </a:r>
            <a:r>
              <a:rPr dirty="0" sz="1300" spc="-25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464B54"/>
                </a:solidFill>
                <a:latin typeface="Calibri"/>
                <a:cs typeface="Calibri"/>
              </a:rPr>
              <a:t>Sources</a:t>
            </a:r>
            <a:r>
              <a:rPr dirty="0" sz="1300" spc="30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464B54"/>
                </a:solidFill>
                <a:latin typeface="Calibri"/>
                <a:cs typeface="Calibri"/>
              </a:rPr>
              <a:t>of</a:t>
            </a:r>
            <a:r>
              <a:rPr dirty="0" sz="1300" spc="-10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464B54"/>
                </a:solidFill>
                <a:latin typeface="Calibri"/>
                <a:cs typeface="Calibri"/>
              </a:rPr>
              <a:t>Retirement</a:t>
            </a:r>
            <a:r>
              <a:rPr dirty="0" sz="1300" spc="5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 spc="-10" b="1">
                <a:solidFill>
                  <a:srgbClr val="464B54"/>
                </a:solidFill>
                <a:latin typeface="Calibri"/>
                <a:cs typeface="Calibri"/>
              </a:rPr>
              <a:t>Income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33582" rIns="0" bIns="0" rtlCol="0" vert="horz">
            <a:spAutoFit/>
          </a:bodyPr>
          <a:lstStyle/>
          <a:p>
            <a:pPr marL="9192895">
              <a:lnSpc>
                <a:spcPts val="880"/>
              </a:lnSpc>
            </a:pPr>
            <a:fld id="{81D60167-4931-47E6-BA6A-407CBD079E47}" type="slidenum">
              <a:rPr dirty="0" sz="800" spc="-50"/>
              <a:t>4</a:t>
            </a:fld>
            <a:endParaRPr sz="8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/>
              <a:t>Social</a:t>
            </a:r>
            <a:r>
              <a:rPr dirty="0" spc="-114"/>
              <a:t> </a:t>
            </a:r>
            <a:r>
              <a:rPr dirty="0"/>
              <a:t>Security</a:t>
            </a:r>
            <a:r>
              <a:rPr dirty="0" spc="-95"/>
              <a:t> </a:t>
            </a:r>
            <a:r>
              <a:rPr dirty="0"/>
              <a:t>Fairness</a:t>
            </a:r>
            <a:r>
              <a:rPr dirty="0" spc="-105"/>
              <a:t> </a:t>
            </a:r>
            <a:r>
              <a:rPr dirty="0"/>
              <a:t>Act</a:t>
            </a:r>
            <a:r>
              <a:rPr dirty="0" spc="-85"/>
              <a:t> </a:t>
            </a:r>
            <a:r>
              <a:rPr dirty="0" spc="-10"/>
              <a:t>(SSFA)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10383" y="6154898"/>
            <a:ext cx="601408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Source: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Congressional</a:t>
            </a:r>
            <a:r>
              <a:rPr dirty="0" sz="100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Research</a:t>
            </a:r>
            <a:r>
              <a:rPr dirty="0" sz="10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Service,</a:t>
            </a:r>
            <a:r>
              <a:rPr dirty="0" sz="1000" spc="-4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“Social</a:t>
            </a:r>
            <a:r>
              <a:rPr dirty="0" sz="1000" spc="2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Coverage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of</a:t>
            </a:r>
            <a:r>
              <a:rPr dirty="0" sz="1000" spc="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State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and</a:t>
            </a:r>
            <a:r>
              <a:rPr dirty="0" sz="100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Local</a:t>
            </a:r>
            <a:r>
              <a:rPr dirty="0" sz="1000" spc="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Government</a:t>
            </a:r>
            <a:r>
              <a:rPr dirty="0" sz="100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Employees”,</a:t>
            </a:r>
            <a:r>
              <a:rPr dirty="0" sz="1000" spc="-5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March</a:t>
            </a:r>
            <a:r>
              <a:rPr dirty="0" sz="10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19,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2024.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469921" y="2535030"/>
            <a:ext cx="5496560" cy="904875"/>
          </a:xfrm>
          <a:prstGeom prst="rect">
            <a:avLst/>
          </a:prstGeom>
        </p:spPr>
        <p:txBody>
          <a:bodyPr wrap="square" lIns="0" tIns="1047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Increases</a:t>
            </a:r>
            <a:r>
              <a:rPr dirty="0" sz="1450" spc="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Social</a:t>
            </a:r>
            <a:r>
              <a:rPr dirty="0" sz="1450" spc="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Security</a:t>
            </a:r>
            <a:r>
              <a:rPr dirty="0" sz="1450" spc="-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benefits</a:t>
            </a:r>
            <a:r>
              <a:rPr dirty="0" sz="1450" spc="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for</a:t>
            </a:r>
            <a:r>
              <a:rPr dirty="0" sz="1450" spc="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people</a:t>
            </a:r>
            <a:r>
              <a:rPr dirty="0" sz="1450" spc="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with</a:t>
            </a:r>
            <a:r>
              <a:rPr dirty="0" sz="145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a</a:t>
            </a:r>
            <a:r>
              <a:rPr dirty="0" sz="1450" spc="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non-covered</a:t>
            </a:r>
            <a:r>
              <a:rPr dirty="0" sz="145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spc="-10">
                <a:solidFill>
                  <a:srgbClr val="464B54"/>
                </a:solidFill>
                <a:latin typeface="Calibri"/>
                <a:cs typeface="Calibri"/>
              </a:rPr>
              <a:t>pension</a:t>
            </a:r>
            <a:endParaRPr sz="1450">
              <a:latin typeface="Calibri"/>
              <a:cs typeface="Calibri"/>
            </a:endParaRPr>
          </a:p>
          <a:p>
            <a:pPr marL="530225" marR="225425" indent="-241300">
              <a:lnSpc>
                <a:spcPct val="113799"/>
              </a:lnSpc>
              <a:spcBef>
                <a:spcPts val="490"/>
              </a:spcBef>
              <a:buFont typeface="Wingdings"/>
              <a:buChar char=""/>
              <a:tabLst>
                <a:tab pos="530225" algn="l"/>
              </a:tabLst>
            </a:pP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Non-covered</a:t>
            </a:r>
            <a:r>
              <a:rPr dirty="0" sz="145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pension:</a:t>
            </a:r>
            <a:r>
              <a:rPr dirty="0" sz="1450" spc="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pension</a:t>
            </a:r>
            <a:r>
              <a:rPr dirty="0" sz="1450" spc="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paid</a:t>
            </a:r>
            <a:r>
              <a:rPr dirty="0" sz="1450" spc="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by</a:t>
            </a:r>
            <a:r>
              <a:rPr dirty="0" sz="1450" spc="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employer</a:t>
            </a:r>
            <a:r>
              <a:rPr dirty="0" sz="1450" spc="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that</a:t>
            </a:r>
            <a:r>
              <a:rPr dirty="0" sz="1450" spc="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does</a:t>
            </a:r>
            <a:r>
              <a:rPr dirty="0" sz="1450" spc="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spc="-25">
                <a:solidFill>
                  <a:srgbClr val="464B54"/>
                </a:solidFill>
                <a:latin typeface="Calibri"/>
                <a:cs typeface="Calibri"/>
              </a:rPr>
              <a:t>not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withhold</a:t>
            </a:r>
            <a:r>
              <a:rPr dirty="0" sz="1450" spc="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Social</a:t>
            </a:r>
            <a:r>
              <a:rPr dirty="0" sz="1450" spc="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Security</a:t>
            </a:r>
            <a:r>
              <a:rPr dirty="0" sz="145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spc="-10">
                <a:solidFill>
                  <a:srgbClr val="464B54"/>
                </a:solidFill>
                <a:latin typeface="Calibri"/>
                <a:cs typeface="Calibri"/>
              </a:rPr>
              <a:t>taxes.</a:t>
            </a:r>
            <a:endParaRPr sz="145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3568" y="2378963"/>
            <a:ext cx="1775460" cy="1324355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590776" y="2861517"/>
            <a:ext cx="1305560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-40" b="1">
                <a:solidFill>
                  <a:srgbClr val="FFFFFF"/>
                </a:solidFill>
                <a:latin typeface="Calibri"/>
                <a:cs typeface="Calibri"/>
              </a:rPr>
              <a:t>What</a:t>
            </a:r>
            <a:r>
              <a:rPr dirty="0" sz="1950" spc="-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dirty="0" sz="1950" spc="-20">
                <a:solidFill>
                  <a:srgbClr val="FFFFFF"/>
                </a:solidFill>
                <a:latin typeface="Calibri"/>
                <a:cs typeface="Calibri"/>
              </a:rPr>
              <a:t> does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315468" y="2378963"/>
            <a:ext cx="62865" cy="1324610"/>
          </a:xfrm>
          <a:custGeom>
            <a:avLst/>
            <a:gdLst/>
            <a:ahLst/>
            <a:cxnLst/>
            <a:rect l="l" t="t" r="r" b="b"/>
            <a:pathLst>
              <a:path w="62864" h="1324610">
                <a:moveTo>
                  <a:pt x="62484" y="1324355"/>
                </a:moveTo>
                <a:lnTo>
                  <a:pt x="0" y="1324355"/>
                </a:lnTo>
                <a:lnTo>
                  <a:pt x="0" y="0"/>
                </a:lnTo>
                <a:lnTo>
                  <a:pt x="62484" y="0"/>
                </a:lnTo>
                <a:lnTo>
                  <a:pt x="62484" y="1324355"/>
                </a:lnTo>
                <a:close/>
              </a:path>
            </a:pathLst>
          </a:custGeom>
          <a:solidFill>
            <a:srgbClr val="2F5D6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2193036" y="3904488"/>
            <a:ext cx="6057900" cy="0"/>
          </a:xfrm>
          <a:custGeom>
            <a:avLst/>
            <a:gdLst/>
            <a:ahLst/>
            <a:cxnLst/>
            <a:rect l="l" t="t" r="r" b="b"/>
            <a:pathLst>
              <a:path w="6057900" h="0">
                <a:moveTo>
                  <a:pt x="0" y="0"/>
                </a:moveTo>
                <a:lnTo>
                  <a:pt x="6057899" y="0"/>
                </a:lnTo>
              </a:path>
            </a:pathLst>
          </a:custGeom>
          <a:ln w="4572">
            <a:solidFill>
              <a:srgbClr val="D8D8D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2469921" y="4146349"/>
            <a:ext cx="3413125" cy="2527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Some</a:t>
            </a:r>
            <a:r>
              <a:rPr dirty="0" sz="145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state</a:t>
            </a:r>
            <a:r>
              <a:rPr dirty="0" sz="145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and local government</a:t>
            </a:r>
            <a:r>
              <a:rPr dirty="0" sz="1450" spc="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spc="-10">
                <a:solidFill>
                  <a:srgbClr val="464B54"/>
                </a:solidFill>
                <a:latin typeface="Calibri"/>
                <a:cs typeface="Calibri"/>
              </a:rPr>
              <a:t>employees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747296" y="4435589"/>
            <a:ext cx="4258945" cy="604520"/>
          </a:xfrm>
          <a:prstGeom prst="rect">
            <a:avLst/>
          </a:prstGeom>
        </p:spPr>
        <p:txBody>
          <a:bodyPr wrap="square" lIns="0" tIns="80010" rIns="0" bIns="0" rtlCol="0" vert="horz">
            <a:spAutoFit/>
          </a:bodyPr>
          <a:lstStyle/>
          <a:p>
            <a:pPr marL="253365" indent="-240665">
              <a:lnSpc>
                <a:spcPct val="100000"/>
              </a:lnSpc>
              <a:spcBef>
                <a:spcPts val="630"/>
              </a:spcBef>
              <a:buFont typeface="Wingdings"/>
              <a:buChar char=""/>
              <a:tabLst>
                <a:tab pos="253365" algn="l"/>
              </a:tabLst>
            </a:pPr>
            <a:r>
              <a:rPr dirty="0" sz="1450" spc="-10">
                <a:solidFill>
                  <a:srgbClr val="464B54"/>
                </a:solidFill>
                <a:latin typeface="Calibri"/>
                <a:cs typeface="Calibri"/>
              </a:rPr>
              <a:t>Teachers,</a:t>
            </a:r>
            <a:r>
              <a:rPr dirty="0" sz="145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firefighters,</a:t>
            </a:r>
            <a:r>
              <a:rPr dirty="0" sz="145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police</a:t>
            </a:r>
            <a:r>
              <a:rPr dirty="0" sz="145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officers,</a:t>
            </a:r>
            <a:r>
              <a:rPr dirty="0" sz="1450" spc="-4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first</a:t>
            </a:r>
            <a:r>
              <a:rPr dirty="0" sz="145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spc="-10">
                <a:solidFill>
                  <a:srgbClr val="464B54"/>
                </a:solidFill>
                <a:latin typeface="Calibri"/>
                <a:cs typeface="Calibri"/>
              </a:rPr>
              <a:t>responders</a:t>
            </a:r>
            <a:endParaRPr sz="1450">
              <a:latin typeface="Calibri"/>
              <a:cs typeface="Calibri"/>
            </a:endParaRPr>
          </a:p>
          <a:p>
            <a:pPr marL="253365" indent="-240665">
              <a:lnSpc>
                <a:spcPct val="100000"/>
              </a:lnSpc>
              <a:spcBef>
                <a:spcPts val="540"/>
              </a:spcBef>
              <a:buFont typeface="Wingdings"/>
              <a:buChar char=""/>
              <a:tabLst>
                <a:tab pos="253365" algn="l"/>
              </a:tabLst>
            </a:pP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Social Security</a:t>
            </a:r>
            <a:r>
              <a:rPr dirty="0" sz="1450" spc="-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coverage</a:t>
            </a:r>
            <a:r>
              <a:rPr dirty="0" sz="145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spc="-10">
                <a:solidFill>
                  <a:srgbClr val="464B54"/>
                </a:solidFill>
                <a:latin typeface="Calibri"/>
                <a:cs typeface="Calibri"/>
              </a:rPr>
              <a:t>varies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469921" y="5118322"/>
            <a:ext cx="5507990" cy="604520"/>
          </a:xfrm>
          <a:prstGeom prst="rect">
            <a:avLst/>
          </a:prstGeom>
        </p:spPr>
        <p:txBody>
          <a:bodyPr wrap="square" lIns="0" tIns="800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Federal</a:t>
            </a:r>
            <a:r>
              <a:rPr dirty="0" sz="145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employees</a:t>
            </a:r>
            <a:r>
              <a:rPr dirty="0" sz="1450" spc="-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covered</a:t>
            </a:r>
            <a:r>
              <a:rPr dirty="0" sz="145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by</a:t>
            </a:r>
            <a:r>
              <a:rPr dirty="0" sz="145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Civil Service</a:t>
            </a:r>
            <a:r>
              <a:rPr dirty="0" sz="145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Retirement</a:t>
            </a:r>
            <a:r>
              <a:rPr dirty="0" sz="1450" spc="-10">
                <a:solidFill>
                  <a:srgbClr val="464B54"/>
                </a:solidFill>
                <a:latin typeface="Calibri"/>
                <a:cs typeface="Calibri"/>
              </a:rPr>
              <a:t> System</a:t>
            </a:r>
            <a:endParaRPr sz="1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People</a:t>
            </a:r>
            <a:r>
              <a:rPr dirty="0" sz="1450" spc="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whose work</a:t>
            </a:r>
            <a:r>
              <a:rPr dirty="0" sz="1450" spc="-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had</a:t>
            </a:r>
            <a:r>
              <a:rPr dirty="0" sz="1450" spc="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been</a:t>
            </a:r>
            <a:r>
              <a:rPr dirty="0" sz="1450" spc="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covered</a:t>
            </a:r>
            <a:r>
              <a:rPr dirty="0" sz="145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by</a:t>
            </a:r>
            <a:r>
              <a:rPr dirty="0" sz="1450" spc="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a</a:t>
            </a:r>
            <a:r>
              <a:rPr dirty="0" sz="1450" spc="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foreign</a:t>
            </a:r>
            <a:r>
              <a:rPr dirty="0" sz="1450" spc="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social</a:t>
            </a:r>
            <a:r>
              <a:rPr dirty="0" sz="1450" spc="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security</a:t>
            </a:r>
            <a:r>
              <a:rPr dirty="0" sz="1450" spc="-10">
                <a:solidFill>
                  <a:srgbClr val="464B54"/>
                </a:solidFill>
                <a:latin typeface="Calibri"/>
                <a:cs typeface="Calibri"/>
              </a:rPr>
              <a:t> system</a:t>
            </a:r>
            <a:endParaRPr sz="1450">
              <a:latin typeface="Calibri"/>
              <a:cs typeface="Calibri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3568" y="4133088"/>
            <a:ext cx="1775460" cy="1653540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721908" y="4629341"/>
            <a:ext cx="1041400" cy="6292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202565" marR="5080" indent="-190500">
              <a:lnSpc>
                <a:spcPct val="101600"/>
              </a:lnSpc>
              <a:spcBef>
                <a:spcPts val="90"/>
              </a:spcBef>
            </a:pPr>
            <a:r>
              <a:rPr dirty="0" sz="1950" spc="-25" b="1">
                <a:solidFill>
                  <a:srgbClr val="FFFFFF"/>
                </a:solidFill>
                <a:latin typeface="Calibri"/>
                <a:cs typeface="Calibri"/>
              </a:rPr>
              <a:t>Who</a:t>
            </a:r>
            <a:r>
              <a:rPr dirty="0" sz="1950" spc="-8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20">
                <a:solidFill>
                  <a:srgbClr val="FFFFFF"/>
                </a:solidFill>
                <a:latin typeface="Calibri"/>
                <a:cs typeface="Calibri"/>
              </a:rPr>
              <a:t>does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dirty="0" sz="195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20">
                <a:solidFill>
                  <a:srgbClr val="FFFFFF"/>
                </a:solidFill>
                <a:latin typeface="Calibri"/>
                <a:cs typeface="Calibri"/>
              </a:rPr>
              <a:t>help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4" name="object 14" descr=""/>
          <p:cNvSpPr/>
          <p:nvPr/>
        </p:nvSpPr>
        <p:spPr>
          <a:xfrm>
            <a:off x="315468" y="4133088"/>
            <a:ext cx="62865" cy="1653539"/>
          </a:xfrm>
          <a:custGeom>
            <a:avLst/>
            <a:gdLst/>
            <a:ahLst/>
            <a:cxnLst/>
            <a:rect l="l" t="t" r="r" b="b"/>
            <a:pathLst>
              <a:path w="62864" h="1653539">
                <a:moveTo>
                  <a:pt x="62484" y="1653540"/>
                </a:moveTo>
                <a:lnTo>
                  <a:pt x="0" y="1653540"/>
                </a:lnTo>
                <a:lnTo>
                  <a:pt x="0" y="0"/>
                </a:lnTo>
                <a:lnTo>
                  <a:pt x="62484" y="0"/>
                </a:lnTo>
                <a:lnTo>
                  <a:pt x="62484" y="1653540"/>
                </a:lnTo>
                <a:close/>
              </a:path>
            </a:pathLst>
          </a:custGeom>
          <a:solidFill>
            <a:srgbClr val="3670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 txBox="1"/>
          <p:nvPr/>
        </p:nvSpPr>
        <p:spPr>
          <a:xfrm>
            <a:off x="310383" y="6325179"/>
            <a:ext cx="63341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The</a:t>
            </a:r>
            <a:r>
              <a:rPr dirty="0" sz="1000" spc="-4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right</a:t>
            </a:r>
            <a:r>
              <a:rPr dirty="0" sz="10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to</a:t>
            </a:r>
            <a:r>
              <a:rPr dirty="0" sz="1000" spc="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alter,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amend</a:t>
            </a:r>
            <a:r>
              <a:rPr dirty="0" sz="1000" spc="-4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or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repeal</a:t>
            </a:r>
            <a:r>
              <a:rPr dirty="0" sz="1000" spc="-4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any</a:t>
            </a:r>
            <a:r>
              <a:rPr dirty="0" sz="10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provision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of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the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 Social</a:t>
            </a:r>
            <a:r>
              <a:rPr dirty="0" sz="10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Security</a:t>
            </a:r>
            <a:r>
              <a:rPr dirty="0" sz="100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Act</a:t>
            </a:r>
            <a:r>
              <a:rPr dirty="0" sz="10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is</a:t>
            </a:r>
            <a:r>
              <a:rPr dirty="0" sz="10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reserved</a:t>
            </a:r>
            <a:r>
              <a:rPr dirty="0" sz="1000" spc="-5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to</a:t>
            </a:r>
            <a:r>
              <a:rPr dirty="0" sz="1000" spc="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Congress.</a:t>
            </a:r>
            <a:r>
              <a:rPr dirty="0" sz="1000" spc="-4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42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U.S.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Code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Section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1304.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9490857" y="6492060"/>
            <a:ext cx="132715" cy="130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80"/>
              </a:lnSpc>
            </a:pPr>
            <a:r>
              <a:rPr dirty="0" sz="800" spc="-25">
                <a:solidFill>
                  <a:srgbClr val="464B54"/>
                </a:solidFill>
                <a:latin typeface="Calibri"/>
                <a:cs typeface="Calibri"/>
              </a:rPr>
              <a:t>40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23087" y="2170175"/>
            <a:ext cx="5392420" cy="443230"/>
            <a:chOff x="323087" y="2170175"/>
            <a:chExt cx="5392420" cy="443230"/>
          </a:xfrm>
        </p:grpSpPr>
        <p:sp>
          <p:nvSpPr>
            <p:cNvPr id="3" name="object 3" descr=""/>
            <p:cNvSpPr/>
            <p:nvPr/>
          </p:nvSpPr>
          <p:spPr>
            <a:xfrm>
              <a:off x="1684020" y="2170175"/>
              <a:ext cx="0" cy="441959"/>
            </a:xfrm>
            <a:custGeom>
              <a:avLst/>
              <a:gdLst/>
              <a:ahLst/>
              <a:cxnLst/>
              <a:rect l="l" t="t" r="r" b="b"/>
              <a:pathLst>
                <a:path w="0" h="441960">
                  <a:moveTo>
                    <a:pt x="0" y="0"/>
                  </a:moveTo>
                  <a:lnTo>
                    <a:pt x="0" y="441959"/>
                  </a:lnTo>
                </a:path>
              </a:pathLst>
            </a:custGeom>
            <a:ln w="7620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323087" y="2607563"/>
              <a:ext cx="5392420" cy="0"/>
            </a:xfrm>
            <a:custGeom>
              <a:avLst/>
              <a:gdLst/>
              <a:ahLst/>
              <a:cxnLst/>
              <a:rect l="l" t="t" r="r" b="b"/>
              <a:pathLst>
                <a:path w="5392420" h="0">
                  <a:moveTo>
                    <a:pt x="0" y="0"/>
                  </a:moveTo>
                  <a:lnTo>
                    <a:pt x="5391912" y="0"/>
                  </a:lnTo>
                </a:path>
              </a:pathLst>
            </a:custGeom>
            <a:ln w="10668">
              <a:solidFill>
                <a:srgbClr val="42859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/>
          <p:nvPr/>
        </p:nvSpPr>
        <p:spPr>
          <a:xfrm>
            <a:off x="323087" y="4536947"/>
            <a:ext cx="5392420" cy="0"/>
          </a:xfrm>
          <a:custGeom>
            <a:avLst/>
            <a:gdLst/>
            <a:ahLst/>
            <a:cxnLst/>
            <a:rect l="l" t="t" r="r" b="b"/>
            <a:pathLst>
              <a:path w="5392420" h="0">
                <a:moveTo>
                  <a:pt x="0" y="0"/>
                </a:moveTo>
                <a:lnTo>
                  <a:pt x="5391912" y="0"/>
                </a:lnTo>
              </a:path>
            </a:pathLst>
          </a:custGeom>
          <a:ln w="7620">
            <a:solidFill>
              <a:srgbClr val="D8D8D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323087" y="5942076"/>
            <a:ext cx="9413875" cy="1905"/>
          </a:xfrm>
          <a:custGeom>
            <a:avLst/>
            <a:gdLst/>
            <a:ahLst/>
            <a:cxnLst/>
            <a:rect l="l" t="t" r="r" b="b"/>
            <a:pathLst>
              <a:path w="9413875" h="1904">
                <a:moveTo>
                  <a:pt x="0" y="0"/>
                </a:moveTo>
                <a:lnTo>
                  <a:pt x="5391912" y="0"/>
                </a:lnTo>
              </a:path>
              <a:path w="9413875" h="1904">
                <a:moveTo>
                  <a:pt x="5384292" y="1523"/>
                </a:moveTo>
                <a:lnTo>
                  <a:pt x="9413747" y="1523"/>
                </a:lnTo>
              </a:path>
            </a:pathLst>
          </a:custGeom>
          <a:ln w="10668">
            <a:solidFill>
              <a:srgbClr val="4285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1684020" y="2170175"/>
            <a:ext cx="4030979" cy="437515"/>
          </a:xfrm>
          <a:prstGeom prst="rect">
            <a:avLst/>
          </a:prstGeom>
          <a:solidFill>
            <a:srgbClr val="387083"/>
          </a:solidFill>
        </p:spPr>
        <p:txBody>
          <a:bodyPr wrap="square" lIns="0" tIns="97790" rIns="0" bIns="0" rtlCol="0" vert="horz">
            <a:spAutoFit/>
          </a:bodyPr>
          <a:lstStyle/>
          <a:p>
            <a:pPr algn="ctr" marL="93345">
              <a:lnSpc>
                <a:spcPct val="100000"/>
              </a:lnSpc>
              <a:spcBef>
                <a:spcPts val="770"/>
              </a:spcBef>
            </a:pPr>
            <a:r>
              <a:rPr dirty="0" sz="1450">
                <a:solidFill>
                  <a:srgbClr val="FFFFFF"/>
                </a:solidFill>
                <a:latin typeface="Calibri"/>
                <a:cs typeface="Calibri"/>
              </a:rPr>
              <a:t>Windfall</a:t>
            </a:r>
            <a:r>
              <a:rPr dirty="0" sz="14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FFFFFF"/>
                </a:solidFill>
                <a:latin typeface="Calibri"/>
                <a:cs typeface="Calibri"/>
              </a:rPr>
              <a:t>Elimination</a:t>
            </a:r>
            <a:r>
              <a:rPr dirty="0" sz="14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FFFFFF"/>
                </a:solidFill>
                <a:latin typeface="Calibri"/>
                <a:cs typeface="Calibri"/>
              </a:rPr>
              <a:t>Provision</a:t>
            </a:r>
            <a:r>
              <a:rPr dirty="0" sz="145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spc="-20">
                <a:solidFill>
                  <a:srgbClr val="FFFFFF"/>
                </a:solidFill>
                <a:latin typeface="Calibri"/>
                <a:cs typeface="Calibri"/>
              </a:rPr>
              <a:t>(WEP)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823729" y="2722622"/>
            <a:ext cx="3561715" cy="892810"/>
          </a:xfrm>
          <a:prstGeom prst="rect">
            <a:avLst/>
          </a:prstGeom>
        </p:spPr>
        <p:txBody>
          <a:bodyPr wrap="square" lIns="0" tIns="800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dirty="0" sz="1450" spc="-10">
                <a:solidFill>
                  <a:srgbClr val="1D1D1D"/>
                </a:solidFill>
                <a:latin typeface="Calibri"/>
                <a:cs typeface="Calibri"/>
              </a:rPr>
              <a:t>You</a:t>
            </a:r>
            <a:r>
              <a:rPr dirty="0" sz="1450" spc="-7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 spc="-25">
                <a:solidFill>
                  <a:srgbClr val="1D1D1D"/>
                </a:solidFill>
                <a:latin typeface="Calibri"/>
                <a:cs typeface="Calibri"/>
              </a:rPr>
              <a:t>had</a:t>
            </a:r>
            <a:endParaRPr sz="1450">
              <a:latin typeface="Calibri"/>
              <a:cs typeface="Calibri"/>
            </a:endParaRPr>
          </a:p>
          <a:p>
            <a:pPr marL="248285" indent="-235585">
              <a:lnSpc>
                <a:spcPct val="100000"/>
              </a:lnSpc>
              <a:spcBef>
                <a:spcPts val="540"/>
              </a:spcBef>
              <a:buFont typeface="Wingdings"/>
              <a:buChar char=""/>
              <a:tabLst>
                <a:tab pos="248285" algn="l"/>
              </a:tabLst>
            </a:pP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one</a:t>
            </a:r>
            <a:r>
              <a:rPr dirty="0" sz="1450" spc="-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job</a:t>
            </a:r>
            <a:r>
              <a:rPr dirty="0" sz="1450" spc="-1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that</a:t>
            </a:r>
            <a:r>
              <a:rPr dirty="0" sz="1450" spc="1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did</a:t>
            </a:r>
            <a:r>
              <a:rPr dirty="0" sz="1450" spc="2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not</a:t>
            </a:r>
            <a:r>
              <a:rPr dirty="0" sz="1450" spc="-1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pay</a:t>
            </a:r>
            <a:r>
              <a:rPr dirty="0" sz="1450" spc="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into Social</a:t>
            </a:r>
            <a:r>
              <a:rPr dirty="0" sz="1450" spc="-1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 spc="-10">
                <a:solidFill>
                  <a:srgbClr val="1D1D1D"/>
                </a:solidFill>
                <a:latin typeface="Calibri"/>
                <a:cs typeface="Calibri"/>
              </a:rPr>
              <a:t>Security</a:t>
            </a:r>
            <a:endParaRPr sz="1450">
              <a:latin typeface="Calibri"/>
              <a:cs typeface="Calibri"/>
            </a:endParaRPr>
          </a:p>
          <a:p>
            <a:pPr marL="248285" indent="-235585">
              <a:lnSpc>
                <a:spcPct val="100000"/>
              </a:lnSpc>
              <a:spcBef>
                <a:spcPts val="530"/>
              </a:spcBef>
              <a:buFont typeface="Wingdings"/>
              <a:buChar char=""/>
              <a:tabLst>
                <a:tab pos="248285" algn="l"/>
              </a:tabLst>
            </a:pP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another</a:t>
            </a:r>
            <a:r>
              <a:rPr dirty="0" sz="1450" spc="1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job</a:t>
            </a:r>
            <a:r>
              <a:rPr dirty="0" sz="1450" spc="-2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that</a:t>
            </a:r>
            <a:r>
              <a:rPr dirty="0" sz="1450" spc="-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did</a:t>
            </a:r>
            <a:r>
              <a:rPr dirty="0" sz="1450" spc="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pay</a:t>
            </a:r>
            <a:r>
              <a:rPr dirty="0" sz="1450" spc="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into</a:t>
            </a:r>
            <a:r>
              <a:rPr dirty="0" sz="1450" spc="-1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Social</a:t>
            </a:r>
            <a:r>
              <a:rPr dirty="0" sz="1450" spc="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 spc="-10">
                <a:solidFill>
                  <a:srgbClr val="1D1D1D"/>
                </a:solidFill>
                <a:latin typeface="Calibri"/>
                <a:cs typeface="Calibri"/>
              </a:rPr>
              <a:t>Security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823729" y="3960405"/>
            <a:ext cx="3782060" cy="4279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5"/>
              </a:spcBef>
            </a:pPr>
            <a:r>
              <a:rPr dirty="0" sz="1300" spc="-35" b="1" i="1">
                <a:solidFill>
                  <a:srgbClr val="1D1D1D"/>
                </a:solidFill>
                <a:latin typeface="Calibri"/>
                <a:cs typeface="Calibri"/>
              </a:rPr>
              <a:t>Example:</a:t>
            </a:r>
            <a:r>
              <a:rPr dirty="0" sz="1300" spc="-50" b="1" i="1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300" spc="-10" i="1">
                <a:solidFill>
                  <a:srgbClr val="1D1D1D"/>
                </a:solidFill>
                <a:latin typeface="Calibri"/>
                <a:cs typeface="Calibri"/>
              </a:rPr>
              <a:t>Firefighter</a:t>
            </a:r>
            <a:r>
              <a:rPr dirty="0" sz="1300" spc="-30" i="1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300" i="1">
                <a:solidFill>
                  <a:srgbClr val="1D1D1D"/>
                </a:solidFill>
                <a:latin typeface="Calibri"/>
                <a:cs typeface="Calibri"/>
              </a:rPr>
              <a:t>who</a:t>
            </a:r>
            <a:r>
              <a:rPr dirty="0" sz="1300" spc="15" i="1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300" spc="-10" i="1">
                <a:solidFill>
                  <a:srgbClr val="1D1D1D"/>
                </a:solidFill>
                <a:latin typeface="Calibri"/>
                <a:cs typeface="Calibri"/>
              </a:rPr>
              <a:t>worked</a:t>
            </a:r>
            <a:r>
              <a:rPr dirty="0" sz="1300" spc="-25" i="1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300" i="1">
                <a:solidFill>
                  <a:srgbClr val="1D1D1D"/>
                </a:solidFill>
                <a:latin typeface="Calibri"/>
                <a:cs typeface="Calibri"/>
              </a:rPr>
              <a:t>in the</a:t>
            </a:r>
            <a:r>
              <a:rPr dirty="0" sz="1300" spc="15" i="1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300" spc="-10" i="1">
                <a:solidFill>
                  <a:srgbClr val="1D1D1D"/>
                </a:solidFill>
                <a:latin typeface="Calibri"/>
                <a:cs typeface="Calibri"/>
              </a:rPr>
              <a:t>private</a:t>
            </a:r>
            <a:r>
              <a:rPr dirty="0" sz="1300" spc="-20" i="1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300" i="1">
                <a:solidFill>
                  <a:srgbClr val="1D1D1D"/>
                </a:solidFill>
                <a:latin typeface="Calibri"/>
                <a:cs typeface="Calibri"/>
              </a:rPr>
              <a:t>sector</a:t>
            </a:r>
            <a:r>
              <a:rPr dirty="0" sz="1300" spc="-15" i="1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300" spc="-25" i="1">
                <a:solidFill>
                  <a:srgbClr val="1D1D1D"/>
                </a:solidFill>
                <a:latin typeface="Calibri"/>
                <a:cs typeface="Calibri"/>
              </a:rPr>
              <a:t>on</a:t>
            </a:r>
            <a:r>
              <a:rPr dirty="0" sz="1300" spc="-25" i="1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300" i="1">
                <a:solidFill>
                  <a:srgbClr val="1D1D1D"/>
                </a:solidFill>
                <a:latin typeface="Calibri"/>
                <a:cs typeface="Calibri"/>
              </a:rPr>
              <a:t>their</a:t>
            </a:r>
            <a:r>
              <a:rPr dirty="0" sz="1300" spc="-35" i="1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300" i="1">
                <a:solidFill>
                  <a:srgbClr val="1D1D1D"/>
                </a:solidFill>
                <a:latin typeface="Calibri"/>
                <a:cs typeface="Calibri"/>
              </a:rPr>
              <a:t>days</a:t>
            </a:r>
            <a:r>
              <a:rPr dirty="0" sz="1300" spc="-15" i="1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300" spc="-25" i="1">
                <a:solidFill>
                  <a:srgbClr val="1D1D1D"/>
                </a:solidFill>
                <a:latin typeface="Calibri"/>
                <a:cs typeface="Calibri"/>
              </a:rPr>
              <a:t>off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66745" y="3294383"/>
            <a:ext cx="706755" cy="5295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650" spc="-50" b="1">
                <a:solidFill>
                  <a:srgbClr val="464B54"/>
                </a:solidFill>
                <a:latin typeface="Calibri"/>
                <a:cs typeface="Calibri"/>
              </a:rPr>
              <a:t>Who </a:t>
            </a:r>
            <a:r>
              <a:rPr dirty="0" sz="1650" spc="-25" b="1">
                <a:solidFill>
                  <a:srgbClr val="464B54"/>
                </a:solidFill>
                <a:latin typeface="Calibri"/>
                <a:cs typeface="Calibri"/>
              </a:rPr>
              <a:t>it </a:t>
            </a:r>
            <a:r>
              <a:rPr dirty="0" sz="1650" spc="-50" b="1">
                <a:solidFill>
                  <a:srgbClr val="464B54"/>
                </a:solidFill>
                <a:latin typeface="Calibri"/>
                <a:cs typeface="Calibri"/>
              </a:rPr>
              <a:t>affected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823729" y="4761998"/>
            <a:ext cx="3505200" cy="4781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8920" marR="5080" indent="-236220">
              <a:lnSpc>
                <a:spcPct val="102099"/>
              </a:lnSpc>
              <a:spcBef>
                <a:spcPts val="100"/>
              </a:spcBef>
              <a:buFont typeface="Wingdings"/>
              <a:buChar char=""/>
              <a:tabLst>
                <a:tab pos="248920" algn="l"/>
              </a:tabLst>
            </a:pPr>
            <a:r>
              <a:rPr dirty="0" sz="1450" spc="-10">
                <a:solidFill>
                  <a:srgbClr val="1D1D1D"/>
                </a:solidFill>
                <a:latin typeface="Calibri"/>
                <a:cs typeface="Calibri"/>
              </a:rPr>
              <a:t>Your</a:t>
            </a:r>
            <a:r>
              <a:rPr dirty="0" sz="1450" spc="-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Social</a:t>
            </a:r>
            <a:r>
              <a:rPr dirty="0" sz="1450" spc="-1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Security</a:t>
            </a:r>
            <a:r>
              <a:rPr dirty="0" sz="1450" spc="-1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retirement</a:t>
            </a:r>
            <a:r>
              <a:rPr dirty="0" sz="1450" spc="-2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or</a:t>
            </a:r>
            <a:r>
              <a:rPr dirty="0" sz="1450" spc="-1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 spc="-10">
                <a:solidFill>
                  <a:srgbClr val="1D1D1D"/>
                </a:solidFill>
                <a:latin typeface="Calibri"/>
                <a:cs typeface="Calibri"/>
              </a:rPr>
              <a:t>disability benefit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823729" y="5440210"/>
            <a:ext cx="3302635" cy="2527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248285" indent="-235585">
              <a:lnSpc>
                <a:spcPct val="100000"/>
              </a:lnSpc>
              <a:spcBef>
                <a:spcPts val="135"/>
              </a:spcBef>
              <a:buFont typeface="Wingdings"/>
              <a:buChar char=""/>
              <a:tabLst>
                <a:tab pos="248285" algn="l"/>
              </a:tabLst>
            </a:pP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Max</a:t>
            </a:r>
            <a:r>
              <a:rPr dirty="0" sz="1450" spc="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reduction</a:t>
            </a:r>
            <a:r>
              <a:rPr dirty="0" sz="1450" spc="2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in</a:t>
            </a:r>
            <a:r>
              <a:rPr dirty="0" sz="1450" spc="2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2024:</a:t>
            </a:r>
            <a:r>
              <a:rPr dirty="0" sz="1450" spc="35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 spc="-10">
                <a:solidFill>
                  <a:srgbClr val="1D1D1D"/>
                </a:solidFill>
                <a:latin typeface="Calibri"/>
                <a:cs typeface="Calibri"/>
              </a:rPr>
              <a:t>$587.00/month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66745" y="4961685"/>
            <a:ext cx="847090" cy="5295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650" spc="-60" b="1">
                <a:solidFill>
                  <a:srgbClr val="464B54"/>
                </a:solidFill>
                <a:latin typeface="Calibri"/>
                <a:cs typeface="Calibri"/>
              </a:rPr>
              <a:t>What</a:t>
            </a:r>
            <a:r>
              <a:rPr dirty="0" sz="1650" spc="-20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650" spc="-60" b="1">
                <a:solidFill>
                  <a:srgbClr val="464B54"/>
                </a:solidFill>
                <a:latin typeface="Calibri"/>
                <a:cs typeface="Calibri"/>
              </a:rPr>
              <a:t>was </a:t>
            </a:r>
            <a:r>
              <a:rPr dirty="0" sz="1650" spc="-10" b="1">
                <a:solidFill>
                  <a:srgbClr val="464B54"/>
                </a:solidFill>
                <a:latin typeface="Calibri"/>
                <a:cs typeface="Calibri"/>
              </a:rPr>
              <a:t>reduced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pc="-40"/>
              <a:t>SSFA</a:t>
            </a:r>
            <a:r>
              <a:rPr dirty="0" spc="-75"/>
              <a:t> </a:t>
            </a:r>
            <a:r>
              <a:rPr dirty="0" spc="-20"/>
              <a:t>Eliminated</a:t>
            </a:r>
            <a:r>
              <a:rPr dirty="0" spc="-85"/>
              <a:t> </a:t>
            </a:r>
            <a:r>
              <a:rPr dirty="0" spc="-40"/>
              <a:t>Two</a:t>
            </a:r>
            <a:r>
              <a:rPr dirty="0" spc="-50"/>
              <a:t> </a:t>
            </a:r>
            <a:r>
              <a:rPr dirty="0" spc="-20"/>
              <a:t>Provisions</a:t>
            </a:r>
            <a:r>
              <a:rPr dirty="0" spc="-80"/>
              <a:t> </a:t>
            </a:r>
            <a:r>
              <a:rPr dirty="0"/>
              <a:t>That</a:t>
            </a:r>
            <a:r>
              <a:rPr dirty="0" spc="-65"/>
              <a:t> </a:t>
            </a:r>
            <a:r>
              <a:rPr dirty="0" spc="-10"/>
              <a:t>Reduced</a:t>
            </a:r>
            <a:r>
              <a:rPr dirty="0" spc="-65"/>
              <a:t> </a:t>
            </a:r>
            <a:r>
              <a:rPr dirty="0"/>
              <a:t>Social</a:t>
            </a:r>
            <a:r>
              <a:rPr dirty="0" spc="-90"/>
              <a:t> </a:t>
            </a:r>
            <a:r>
              <a:rPr dirty="0" spc="-10"/>
              <a:t>Security</a:t>
            </a:r>
            <a:r>
              <a:rPr dirty="0" spc="-70"/>
              <a:t> </a:t>
            </a:r>
            <a:r>
              <a:rPr dirty="0" spc="-10"/>
              <a:t>Benefits</a:t>
            </a:r>
          </a:p>
        </p:txBody>
      </p:sp>
      <p:sp>
        <p:nvSpPr>
          <p:cNvPr id="15" name="object 15" descr=""/>
          <p:cNvSpPr/>
          <p:nvPr/>
        </p:nvSpPr>
        <p:spPr>
          <a:xfrm>
            <a:off x="1447800" y="2897124"/>
            <a:ext cx="0" cy="1335405"/>
          </a:xfrm>
          <a:custGeom>
            <a:avLst/>
            <a:gdLst/>
            <a:ahLst/>
            <a:cxnLst/>
            <a:rect l="l" t="t" r="r" b="b"/>
            <a:pathLst>
              <a:path w="0" h="1335404">
                <a:moveTo>
                  <a:pt x="0" y="0"/>
                </a:moveTo>
                <a:lnTo>
                  <a:pt x="0" y="1335024"/>
                </a:lnTo>
              </a:path>
            </a:pathLst>
          </a:custGeom>
          <a:ln w="4572">
            <a:solidFill>
              <a:srgbClr val="CFCFD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1447800" y="4777740"/>
            <a:ext cx="0" cy="916305"/>
          </a:xfrm>
          <a:custGeom>
            <a:avLst/>
            <a:gdLst/>
            <a:ahLst/>
            <a:cxnLst/>
            <a:rect l="l" t="t" r="r" b="b"/>
            <a:pathLst>
              <a:path w="0" h="916304">
                <a:moveTo>
                  <a:pt x="0" y="0"/>
                </a:moveTo>
                <a:lnTo>
                  <a:pt x="0" y="915924"/>
                </a:lnTo>
              </a:path>
            </a:pathLst>
          </a:custGeom>
          <a:ln w="4572">
            <a:solidFill>
              <a:srgbClr val="CFCFD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5707379" y="2607564"/>
            <a:ext cx="4029710" cy="0"/>
          </a:xfrm>
          <a:custGeom>
            <a:avLst/>
            <a:gdLst/>
            <a:ahLst/>
            <a:cxnLst/>
            <a:rect l="l" t="t" r="r" b="b"/>
            <a:pathLst>
              <a:path w="4029709" h="0">
                <a:moveTo>
                  <a:pt x="0" y="0"/>
                </a:moveTo>
                <a:lnTo>
                  <a:pt x="4029455" y="0"/>
                </a:lnTo>
              </a:path>
            </a:pathLst>
          </a:custGeom>
          <a:ln w="10668">
            <a:solidFill>
              <a:srgbClr val="4285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5707379" y="4538472"/>
            <a:ext cx="4029710" cy="0"/>
          </a:xfrm>
          <a:custGeom>
            <a:avLst/>
            <a:gdLst/>
            <a:ahLst/>
            <a:cxnLst/>
            <a:rect l="l" t="t" r="r" b="b"/>
            <a:pathLst>
              <a:path w="4029709" h="0">
                <a:moveTo>
                  <a:pt x="0" y="0"/>
                </a:moveTo>
                <a:lnTo>
                  <a:pt x="4029455" y="0"/>
                </a:lnTo>
              </a:path>
            </a:pathLst>
          </a:custGeom>
          <a:ln w="7620">
            <a:solidFill>
              <a:srgbClr val="D8D8D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 txBox="1"/>
          <p:nvPr/>
        </p:nvSpPr>
        <p:spPr>
          <a:xfrm>
            <a:off x="5707379" y="2171700"/>
            <a:ext cx="4029710" cy="436245"/>
          </a:xfrm>
          <a:prstGeom prst="rect">
            <a:avLst/>
          </a:prstGeom>
          <a:solidFill>
            <a:srgbClr val="42859C"/>
          </a:solidFill>
        </p:spPr>
        <p:txBody>
          <a:bodyPr wrap="square" lIns="0" tIns="97790" rIns="0" bIns="0" rtlCol="0" vert="horz">
            <a:spAutoFit/>
          </a:bodyPr>
          <a:lstStyle/>
          <a:p>
            <a:pPr algn="ctr" marL="94615">
              <a:lnSpc>
                <a:spcPct val="100000"/>
              </a:lnSpc>
              <a:spcBef>
                <a:spcPts val="770"/>
              </a:spcBef>
            </a:pPr>
            <a:r>
              <a:rPr dirty="0" sz="1450">
                <a:solidFill>
                  <a:srgbClr val="FFFFFF"/>
                </a:solidFill>
                <a:latin typeface="Calibri"/>
                <a:cs typeface="Calibri"/>
              </a:rPr>
              <a:t>Government</a:t>
            </a:r>
            <a:r>
              <a:rPr dirty="0" sz="14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FFFFFF"/>
                </a:solidFill>
                <a:latin typeface="Calibri"/>
                <a:cs typeface="Calibri"/>
              </a:rPr>
              <a:t>Pension Offset </a:t>
            </a:r>
            <a:r>
              <a:rPr dirty="0" sz="1450" spc="-20">
                <a:solidFill>
                  <a:srgbClr val="FFFFFF"/>
                </a:solidFill>
                <a:latin typeface="Calibri"/>
                <a:cs typeface="Calibri"/>
              </a:rPr>
              <a:t>(GPO)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310383" y="6325179"/>
            <a:ext cx="19589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Source: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Social</a:t>
            </a:r>
            <a:r>
              <a:rPr dirty="0" sz="100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Security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Administration.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33582" rIns="0" bIns="0" rtlCol="0" vert="horz">
            <a:spAutoFit/>
          </a:bodyPr>
          <a:lstStyle/>
          <a:p>
            <a:pPr marL="9192895">
              <a:lnSpc>
                <a:spcPts val="880"/>
              </a:lnSpc>
            </a:pPr>
            <a:r>
              <a:rPr dirty="0" sz="800" spc="-25"/>
              <a:t>4</a:t>
            </a:r>
            <a:r>
              <a:rPr dirty="0" sz="800" spc="-25"/>
              <a:t>1</a:t>
            </a:r>
            <a:endParaRPr sz="800"/>
          </a:p>
        </p:txBody>
      </p:sp>
      <p:sp>
        <p:nvSpPr>
          <p:cNvPr id="20" name="object 20" descr=""/>
          <p:cNvSpPr txBox="1"/>
          <p:nvPr/>
        </p:nvSpPr>
        <p:spPr>
          <a:xfrm>
            <a:off x="5845549" y="2703097"/>
            <a:ext cx="3807460" cy="31051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8920" marR="5080" indent="-236220">
              <a:lnSpc>
                <a:spcPct val="102400"/>
              </a:lnSpc>
              <a:spcBef>
                <a:spcPts val="95"/>
              </a:spcBef>
              <a:buFont typeface="Wingdings"/>
              <a:buChar char=""/>
              <a:tabLst>
                <a:tab pos="248920" algn="l"/>
              </a:tabLst>
            </a:pPr>
            <a:r>
              <a:rPr dirty="0" sz="1450" spc="-10">
                <a:solidFill>
                  <a:srgbClr val="1D1D1D"/>
                </a:solidFill>
                <a:latin typeface="Calibri"/>
                <a:cs typeface="Calibri"/>
              </a:rPr>
              <a:t>You</a:t>
            </a:r>
            <a:r>
              <a:rPr dirty="0" sz="1450" spc="-2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worked</a:t>
            </a:r>
            <a:r>
              <a:rPr dirty="0" sz="1450" spc="-5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in</a:t>
            </a:r>
            <a:r>
              <a:rPr dirty="0" sz="1450" spc="-2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a</a:t>
            </a:r>
            <a:r>
              <a:rPr dirty="0" sz="1450" spc="-2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federal,</a:t>
            </a:r>
            <a:r>
              <a:rPr dirty="0" sz="1450" spc="-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state</a:t>
            </a:r>
            <a:r>
              <a:rPr dirty="0" sz="1450" spc="-3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or</a:t>
            </a:r>
            <a:r>
              <a:rPr dirty="0" sz="1450" spc="-4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 spc="-20">
                <a:solidFill>
                  <a:srgbClr val="1D1D1D"/>
                </a:solidFill>
                <a:latin typeface="Calibri"/>
                <a:cs typeface="Calibri"/>
              </a:rPr>
              <a:t>local </a:t>
            </a: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government</a:t>
            </a:r>
            <a:r>
              <a:rPr dirty="0" sz="1450" spc="-2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position</a:t>
            </a:r>
            <a:r>
              <a:rPr dirty="0" sz="1450" spc="-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that</a:t>
            </a:r>
            <a:r>
              <a:rPr dirty="0" sz="1450" spc="-1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didn’t</a:t>
            </a:r>
            <a:r>
              <a:rPr dirty="0" sz="1450" spc="1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pay</a:t>
            </a:r>
            <a:r>
              <a:rPr dirty="0" sz="1450" spc="-1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into</a:t>
            </a:r>
            <a:r>
              <a:rPr dirty="0" sz="1450" spc="-10">
                <a:solidFill>
                  <a:srgbClr val="1D1D1D"/>
                </a:solidFill>
                <a:latin typeface="Calibri"/>
                <a:cs typeface="Calibri"/>
              </a:rPr>
              <a:t> Social Security</a:t>
            </a:r>
            <a:endParaRPr sz="1450">
              <a:latin typeface="Calibri"/>
              <a:cs typeface="Calibri"/>
            </a:endParaRPr>
          </a:p>
          <a:p>
            <a:pPr marL="248285" indent="-235585">
              <a:lnSpc>
                <a:spcPct val="100000"/>
              </a:lnSpc>
              <a:spcBef>
                <a:spcPts val="1030"/>
              </a:spcBef>
              <a:buFont typeface="Wingdings"/>
              <a:buChar char=""/>
              <a:tabLst>
                <a:tab pos="248285" algn="l"/>
              </a:tabLst>
            </a:pPr>
            <a:r>
              <a:rPr dirty="0" sz="1450" spc="-10">
                <a:solidFill>
                  <a:srgbClr val="1D1D1D"/>
                </a:solidFill>
                <a:latin typeface="Calibri"/>
                <a:cs typeface="Calibri"/>
              </a:rPr>
              <a:t>Your</a:t>
            </a: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 spouse</a:t>
            </a:r>
            <a:r>
              <a:rPr dirty="0" sz="1450" spc="-1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worked</a:t>
            </a:r>
            <a:r>
              <a:rPr dirty="0" sz="1450" spc="-3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in</a:t>
            </a:r>
            <a:r>
              <a:rPr dirty="0" sz="1450" spc="-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the</a:t>
            </a:r>
            <a:r>
              <a:rPr dirty="0" sz="1450" spc="-1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private</a:t>
            </a:r>
            <a:r>
              <a:rPr dirty="0" sz="1450" spc="-3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 spc="-10">
                <a:solidFill>
                  <a:srgbClr val="1D1D1D"/>
                </a:solidFill>
                <a:latin typeface="Calibri"/>
                <a:cs typeface="Calibri"/>
              </a:rPr>
              <a:t>sector</a:t>
            </a:r>
            <a:endParaRPr sz="1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1D1D1D"/>
              </a:buClr>
              <a:buFont typeface="Wingdings"/>
              <a:buChar char=""/>
            </a:pPr>
            <a:endParaRPr sz="1450">
              <a:latin typeface="Calibri"/>
              <a:cs typeface="Calibri"/>
            </a:endParaRPr>
          </a:p>
          <a:p>
            <a:pPr marL="12700" marR="111760">
              <a:lnSpc>
                <a:spcPct val="101600"/>
              </a:lnSpc>
            </a:pPr>
            <a:r>
              <a:rPr dirty="0" sz="1300" spc="-35" b="1" i="1">
                <a:solidFill>
                  <a:srgbClr val="1D1D1D"/>
                </a:solidFill>
                <a:latin typeface="Calibri"/>
                <a:cs typeface="Calibri"/>
              </a:rPr>
              <a:t>Example:</a:t>
            </a:r>
            <a:r>
              <a:rPr dirty="0" sz="1300" spc="-50" b="1" i="1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300" i="1">
                <a:solidFill>
                  <a:srgbClr val="1D1D1D"/>
                </a:solidFill>
                <a:latin typeface="Calibri"/>
                <a:cs typeface="Calibri"/>
              </a:rPr>
              <a:t>Public</a:t>
            </a:r>
            <a:r>
              <a:rPr dirty="0" sz="1300" spc="-10" i="1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300" i="1">
                <a:solidFill>
                  <a:srgbClr val="1D1D1D"/>
                </a:solidFill>
                <a:latin typeface="Calibri"/>
                <a:cs typeface="Calibri"/>
              </a:rPr>
              <a:t>school</a:t>
            </a:r>
            <a:r>
              <a:rPr dirty="0" sz="1300" spc="-30" i="1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300" spc="-10" i="1">
                <a:solidFill>
                  <a:srgbClr val="1D1D1D"/>
                </a:solidFill>
                <a:latin typeface="Calibri"/>
                <a:cs typeface="Calibri"/>
              </a:rPr>
              <a:t>teacher,</a:t>
            </a:r>
            <a:r>
              <a:rPr dirty="0" sz="1300" spc="-20" i="1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300" i="1">
                <a:solidFill>
                  <a:srgbClr val="1D1D1D"/>
                </a:solidFill>
                <a:latin typeface="Calibri"/>
                <a:cs typeface="Calibri"/>
              </a:rPr>
              <a:t>spouse</a:t>
            </a:r>
            <a:r>
              <a:rPr dirty="0" sz="1300" spc="-15" i="1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300" i="1">
                <a:solidFill>
                  <a:srgbClr val="1D1D1D"/>
                </a:solidFill>
                <a:latin typeface="Calibri"/>
                <a:cs typeface="Calibri"/>
              </a:rPr>
              <a:t>works</a:t>
            </a:r>
            <a:r>
              <a:rPr dirty="0" sz="1300" spc="-25" i="1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300" i="1">
                <a:solidFill>
                  <a:srgbClr val="1D1D1D"/>
                </a:solidFill>
                <a:latin typeface="Calibri"/>
                <a:cs typeface="Calibri"/>
              </a:rPr>
              <a:t>in </a:t>
            </a:r>
            <a:r>
              <a:rPr dirty="0" sz="1300" spc="-10" i="1">
                <a:solidFill>
                  <a:srgbClr val="1D1D1D"/>
                </a:solidFill>
                <a:latin typeface="Calibri"/>
                <a:cs typeface="Calibri"/>
              </a:rPr>
              <a:t>private</a:t>
            </a:r>
            <a:r>
              <a:rPr dirty="0" sz="1300" spc="-10" i="1">
                <a:solidFill>
                  <a:srgbClr val="1D1D1D"/>
                </a:solidFill>
                <a:latin typeface="Calibri"/>
                <a:cs typeface="Calibri"/>
              </a:rPr>
              <a:t> sector</a:t>
            </a: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75"/>
              </a:spcBef>
            </a:pPr>
            <a:endParaRPr sz="1300">
              <a:latin typeface="Calibri"/>
              <a:cs typeface="Calibri"/>
            </a:endParaRPr>
          </a:p>
          <a:p>
            <a:pPr marL="248920" marR="266065" indent="-236220">
              <a:lnSpc>
                <a:spcPct val="102099"/>
              </a:lnSpc>
              <a:buFont typeface="Wingdings"/>
              <a:buChar char=""/>
              <a:tabLst>
                <a:tab pos="248920" algn="l"/>
              </a:tabLst>
            </a:pP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Social</a:t>
            </a:r>
            <a:r>
              <a:rPr dirty="0" sz="1450" spc="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Security</a:t>
            </a:r>
            <a:r>
              <a:rPr dirty="0" sz="1450" spc="-1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spousal/survivor benefits</a:t>
            </a:r>
            <a:r>
              <a:rPr dirty="0" sz="1450" spc="1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 spc="-25">
                <a:solidFill>
                  <a:srgbClr val="1D1D1D"/>
                </a:solidFill>
                <a:latin typeface="Calibri"/>
                <a:cs typeface="Calibri"/>
              </a:rPr>
              <a:t>off </a:t>
            </a: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your</a:t>
            </a:r>
            <a:r>
              <a:rPr dirty="0" sz="1450" spc="-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 spc="-10">
                <a:solidFill>
                  <a:srgbClr val="1D1D1D"/>
                </a:solidFill>
                <a:latin typeface="Calibri"/>
                <a:cs typeface="Calibri"/>
              </a:rPr>
              <a:t>spouse</a:t>
            </a:r>
            <a:endParaRPr sz="1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1D1D1D"/>
              </a:buClr>
              <a:buFont typeface="Wingdings"/>
              <a:buChar char=""/>
            </a:pPr>
            <a:endParaRPr sz="1450">
              <a:latin typeface="Calibri"/>
              <a:cs typeface="Calibri"/>
            </a:endParaRPr>
          </a:p>
          <a:p>
            <a:pPr marL="248920" marR="378460" indent="-236220">
              <a:lnSpc>
                <a:spcPct val="102800"/>
              </a:lnSpc>
              <a:buFont typeface="Wingdings"/>
              <a:buChar char=""/>
              <a:tabLst>
                <a:tab pos="248920" algn="l"/>
              </a:tabLst>
            </a:pP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May</a:t>
            </a:r>
            <a:r>
              <a:rPr dirty="0" sz="1450" spc="-3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have</a:t>
            </a:r>
            <a:r>
              <a:rPr dirty="0" sz="1450" spc="-1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eliminated</a:t>
            </a:r>
            <a:r>
              <a:rPr dirty="0" sz="1450" spc="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spousal and</a:t>
            </a:r>
            <a:r>
              <a:rPr dirty="0" sz="1450" spc="-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 spc="-10">
                <a:solidFill>
                  <a:srgbClr val="1D1D1D"/>
                </a:solidFill>
                <a:latin typeface="Calibri"/>
                <a:cs typeface="Calibri"/>
              </a:rPr>
              <a:t>survivor benefits</a:t>
            </a:r>
            <a:endParaRPr sz="14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ts val="2745"/>
              </a:lnSpc>
              <a:spcBef>
                <a:spcPts val="114"/>
              </a:spcBef>
            </a:pPr>
            <a:r>
              <a:rPr dirty="0"/>
              <a:t>Social</a:t>
            </a:r>
            <a:r>
              <a:rPr dirty="0" spc="-125"/>
              <a:t> </a:t>
            </a:r>
            <a:r>
              <a:rPr dirty="0"/>
              <a:t>Security</a:t>
            </a:r>
            <a:r>
              <a:rPr dirty="0" spc="-105"/>
              <a:t> </a:t>
            </a:r>
            <a:r>
              <a:rPr dirty="0" spc="-10"/>
              <a:t>Fairness</a:t>
            </a:r>
            <a:r>
              <a:rPr dirty="0" spc="-114"/>
              <a:t> </a:t>
            </a:r>
            <a:r>
              <a:rPr dirty="0" spc="-25"/>
              <a:t>Act</a:t>
            </a:r>
          </a:p>
          <a:p>
            <a:pPr marL="12700">
              <a:lnSpc>
                <a:spcPts val="1725"/>
              </a:lnSpc>
            </a:pP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Higher benefits,</a:t>
            </a:r>
            <a:r>
              <a:rPr dirty="0" sz="1450" spc="10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retroactive</a:t>
            </a:r>
            <a:r>
              <a:rPr dirty="0" sz="1450" spc="-10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to</a:t>
            </a:r>
            <a:r>
              <a:rPr dirty="0" sz="1450" spc="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January</a:t>
            </a:r>
            <a:r>
              <a:rPr dirty="0" sz="1450" spc="-20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of</a:t>
            </a:r>
            <a:r>
              <a:rPr dirty="0" sz="1450" spc="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spc="-20" i="1">
                <a:solidFill>
                  <a:srgbClr val="464B54"/>
                </a:solidFill>
                <a:latin typeface="Calibri"/>
                <a:cs typeface="Calibri"/>
              </a:rPr>
              <a:t>2024</a:t>
            </a:r>
            <a:endParaRPr sz="145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492251" y="2764535"/>
            <a:ext cx="2734310" cy="2510155"/>
            <a:chOff x="492251" y="2764535"/>
            <a:chExt cx="2734310" cy="251015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2251" y="2764535"/>
              <a:ext cx="2729483" cy="251002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9975" y="2811780"/>
              <a:ext cx="2656332" cy="2415539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810271" y="3922240"/>
            <a:ext cx="1697989" cy="5295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650">
                <a:solidFill>
                  <a:srgbClr val="FFFFFF"/>
                </a:solidFill>
                <a:latin typeface="Calibri"/>
                <a:cs typeface="Calibri"/>
              </a:rPr>
              <a:t>Higher</a:t>
            </a:r>
            <a:r>
              <a:rPr dirty="0" sz="165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50" spc="-10">
                <a:solidFill>
                  <a:srgbClr val="FFFFFF"/>
                </a:solidFill>
                <a:latin typeface="Calibri"/>
                <a:cs typeface="Calibri"/>
              </a:rPr>
              <a:t>monthly </a:t>
            </a:r>
            <a:r>
              <a:rPr dirty="0" sz="1650">
                <a:solidFill>
                  <a:srgbClr val="FFFFFF"/>
                </a:solidFill>
                <a:latin typeface="Calibri"/>
                <a:cs typeface="Calibri"/>
              </a:rPr>
              <a:t>retirement</a:t>
            </a:r>
            <a:r>
              <a:rPr dirty="0" sz="165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50" spc="-10">
                <a:solidFill>
                  <a:srgbClr val="FFFFFF"/>
                </a:solidFill>
                <a:latin typeface="Calibri"/>
                <a:cs typeface="Calibri"/>
              </a:rPr>
              <a:t>benefits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034267" y="3228882"/>
            <a:ext cx="1544955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b="1">
                <a:solidFill>
                  <a:srgbClr val="FFFFFF"/>
                </a:solidFill>
                <a:latin typeface="Calibri"/>
                <a:cs typeface="Calibri"/>
              </a:rPr>
              <a:t>Repealed</a:t>
            </a:r>
            <a:r>
              <a:rPr dirty="0" sz="1950" spc="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25" b="1">
                <a:solidFill>
                  <a:srgbClr val="FFFFFF"/>
                </a:solidFill>
                <a:latin typeface="Calibri"/>
                <a:cs typeface="Calibri"/>
              </a:rPr>
              <a:t>WEP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822960" y="3749040"/>
            <a:ext cx="2225040" cy="0"/>
          </a:xfrm>
          <a:custGeom>
            <a:avLst/>
            <a:gdLst/>
            <a:ahLst/>
            <a:cxnLst/>
            <a:rect l="l" t="t" r="r" b="b"/>
            <a:pathLst>
              <a:path w="2225040" h="0">
                <a:moveTo>
                  <a:pt x="0" y="0"/>
                </a:moveTo>
                <a:lnTo>
                  <a:pt x="2225039" y="0"/>
                </a:lnTo>
              </a:path>
            </a:pathLst>
          </a:custGeom>
          <a:ln w="457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9" name="object 9" descr=""/>
          <p:cNvGrpSpPr/>
          <p:nvPr/>
        </p:nvGrpSpPr>
        <p:grpSpPr>
          <a:xfrm>
            <a:off x="3541776" y="2764535"/>
            <a:ext cx="2810510" cy="2510155"/>
            <a:chOff x="3541776" y="2764535"/>
            <a:chExt cx="2810510" cy="2510155"/>
          </a:xfrm>
        </p:grpSpPr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41776" y="2764535"/>
              <a:ext cx="2729484" cy="2510028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21024" y="2811780"/>
              <a:ext cx="2731008" cy="2415539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3861344" y="3922240"/>
            <a:ext cx="1652270" cy="5295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650">
                <a:solidFill>
                  <a:srgbClr val="FFFFFF"/>
                </a:solidFill>
                <a:latin typeface="Calibri"/>
                <a:cs typeface="Calibri"/>
              </a:rPr>
              <a:t>Higher</a:t>
            </a:r>
            <a:r>
              <a:rPr dirty="0" sz="16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FFFFFF"/>
                </a:solidFill>
                <a:latin typeface="Calibri"/>
                <a:cs typeface="Calibri"/>
              </a:rPr>
              <a:t>spousal</a:t>
            </a:r>
            <a:r>
              <a:rPr dirty="0" sz="16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50" spc="-25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dirty="0" sz="1650">
                <a:solidFill>
                  <a:srgbClr val="FFFFFF"/>
                </a:solidFill>
                <a:latin typeface="Calibri"/>
                <a:cs typeface="Calibri"/>
              </a:rPr>
              <a:t>survivor</a:t>
            </a:r>
            <a:r>
              <a:rPr dirty="0" sz="165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50" spc="-10">
                <a:solidFill>
                  <a:srgbClr val="FFFFFF"/>
                </a:solidFill>
                <a:latin typeface="Calibri"/>
                <a:cs typeface="Calibri"/>
              </a:rPr>
              <a:t>benefits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144718" y="3228882"/>
            <a:ext cx="1525905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b="1">
                <a:solidFill>
                  <a:srgbClr val="FFFFFF"/>
                </a:solidFill>
                <a:latin typeface="Calibri"/>
                <a:cs typeface="Calibri"/>
              </a:rPr>
              <a:t>Repealed</a:t>
            </a:r>
            <a:r>
              <a:rPr dirty="0" sz="1950" spc="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25" b="1">
                <a:solidFill>
                  <a:srgbClr val="FFFFFF"/>
                </a:solidFill>
                <a:latin typeface="Calibri"/>
                <a:cs typeface="Calibri"/>
              </a:rPr>
              <a:t>GPO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4" name="object 14" descr=""/>
          <p:cNvSpPr/>
          <p:nvPr/>
        </p:nvSpPr>
        <p:spPr>
          <a:xfrm>
            <a:off x="3872484" y="3749040"/>
            <a:ext cx="2225040" cy="0"/>
          </a:xfrm>
          <a:custGeom>
            <a:avLst/>
            <a:gdLst/>
            <a:ahLst/>
            <a:cxnLst/>
            <a:rect l="l" t="t" r="r" b="b"/>
            <a:pathLst>
              <a:path w="2225040" h="0">
                <a:moveTo>
                  <a:pt x="0" y="0"/>
                </a:moveTo>
                <a:lnTo>
                  <a:pt x="2225039" y="0"/>
                </a:lnTo>
              </a:path>
            </a:pathLst>
          </a:custGeom>
          <a:ln w="457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5" name="object 15" descr=""/>
          <p:cNvGrpSpPr/>
          <p:nvPr/>
        </p:nvGrpSpPr>
        <p:grpSpPr>
          <a:xfrm>
            <a:off x="6591300" y="2756916"/>
            <a:ext cx="2807335" cy="2512060"/>
            <a:chOff x="6591300" y="2756916"/>
            <a:chExt cx="2807335" cy="2512060"/>
          </a:xfrm>
        </p:grpSpPr>
        <p:pic>
          <p:nvPicPr>
            <p:cNvPr id="16" name="object 16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91300" y="2756916"/>
              <a:ext cx="2729483" cy="2511551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67500" y="2811780"/>
              <a:ext cx="2731007" cy="2415539"/>
            </a:xfrm>
            <a:prstGeom prst="rect">
              <a:avLst/>
            </a:prstGeom>
          </p:spPr>
        </p:pic>
      </p:grpSp>
      <p:sp>
        <p:nvSpPr>
          <p:cNvPr id="18" name="object 18" descr=""/>
          <p:cNvSpPr txBox="1"/>
          <p:nvPr/>
        </p:nvSpPr>
        <p:spPr>
          <a:xfrm>
            <a:off x="6910902" y="3922240"/>
            <a:ext cx="2165985" cy="7810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650">
                <a:solidFill>
                  <a:srgbClr val="FFFFFF"/>
                </a:solidFill>
                <a:latin typeface="Calibri"/>
                <a:cs typeface="Calibri"/>
              </a:rPr>
              <a:t>Retroactive</a:t>
            </a:r>
            <a:r>
              <a:rPr dirty="0" sz="165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50" spc="-10">
                <a:solidFill>
                  <a:srgbClr val="FFFFFF"/>
                </a:solidFill>
                <a:latin typeface="Calibri"/>
                <a:cs typeface="Calibri"/>
              </a:rPr>
              <a:t>benefits </a:t>
            </a:r>
            <a:r>
              <a:rPr dirty="0" sz="1650">
                <a:solidFill>
                  <a:srgbClr val="FFFFFF"/>
                </a:solidFill>
                <a:latin typeface="Calibri"/>
                <a:cs typeface="Calibri"/>
              </a:rPr>
              <a:t>payable</a:t>
            </a:r>
            <a:r>
              <a:rPr dirty="0" sz="16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165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FFFFFF"/>
                </a:solidFill>
                <a:latin typeface="Calibri"/>
                <a:cs typeface="Calibri"/>
              </a:rPr>
              <a:t>January</a:t>
            </a:r>
            <a:r>
              <a:rPr dirty="0" sz="16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50" spc="-20">
                <a:solidFill>
                  <a:srgbClr val="FFFFFF"/>
                </a:solidFill>
                <a:latin typeface="Calibri"/>
                <a:cs typeface="Calibri"/>
              </a:rPr>
              <a:t>2024 </a:t>
            </a:r>
            <a:r>
              <a:rPr dirty="0" sz="165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65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50" spc="-10">
                <a:solidFill>
                  <a:srgbClr val="FFFFFF"/>
                </a:solidFill>
                <a:latin typeface="Calibri"/>
                <a:cs typeface="Calibri"/>
              </a:rPr>
              <a:t>later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6886454" y="3228882"/>
            <a:ext cx="2139950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b="1">
                <a:solidFill>
                  <a:srgbClr val="FFFFFF"/>
                </a:solidFill>
                <a:latin typeface="Calibri"/>
                <a:cs typeface="Calibri"/>
              </a:rPr>
              <a:t>Retroactive</a:t>
            </a:r>
            <a:r>
              <a:rPr dirty="0" sz="1950" spc="7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 b="1">
                <a:solidFill>
                  <a:srgbClr val="FFFFFF"/>
                </a:solidFill>
                <a:latin typeface="Calibri"/>
                <a:cs typeface="Calibri"/>
              </a:rPr>
              <a:t>benefits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20" name="object 20" descr=""/>
          <p:cNvSpPr/>
          <p:nvPr/>
        </p:nvSpPr>
        <p:spPr>
          <a:xfrm>
            <a:off x="6922007" y="3749040"/>
            <a:ext cx="2225040" cy="0"/>
          </a:xfrm>
          <a:custGeom>
            <a:avLst/>
            <a:gdLst/>
            <a:ahLst/>
            <a:cxnLst/>
            <a:rect l="l" t="t" r="r" b="b"/>
            <a:pathLst>
              <a:path w="2225040" h="0">
                <a:moveTo>
                  <a:pt x="0" y="0"/>
                </a:moveTo>
                <a:lnTo>
                  <a:pt x="2225040" y="0"/>
                </a:lnTo>
              </a:path>
            </a:pathLst>
          </a:custGeom>
          <a:ln w="457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 txBox="1"/>
          <p:nvPr/>
        </p:nvSpPr>
        <p:spPr>
          <a:xfrm>
            <a:off x="310383" y="6325179"/>
            <a:ext cx="19589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Source: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Social</a:t>
            </a:r>
            <a:r>
              <a:rPr dirty="0" sz="100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Security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Administration.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33582" rIns="0" bIns="0" rtlCol="0" vert="horz">
            <a:spAutoFit/>
          </a:bodyPr>
          <a:lstStyle/>
          <a:p>
            <a:pPr marL="9192895">
              <a:lnSpc>
                <a:spcPts val="880"/>
              </a:lnSpc>
            </a:pPr>
            <a:r>
              <a:rPr dirty="0" sz="800" spc="-25"/>
              <a:t>4</a:t>
            </a:r>
            <a:r>
              <a:rPr dirty="0" sz="800" spc="-25"/>
              <a:t>2</a:t>
            </a:r>
            <a:endParaRPr sz="8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/>
              <a:t>WEP</a:t>
            </a:r>
            <a:r>
              <a:rPr dirty="0" spc="-50"/>
              <a:t> </a:t>
            </a:r>
            <a:r>
              <a:rPr dirty="0"/>
              <a:t>and</a:t>
            </a:r>
            <a:r>
              <a:rPr dirty="0" spc="-75"/>
              <a:t> </a:t>
            </a:r>
            <a:r>
              <a:rPr dirty="0" spc="-25"/>
              <a:t>GPO</a:t>
            </a: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5313426" y="2349245"/>
          <a:ext cx="4511040" cy="29438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11070"/>
                <a:gridCol w="2212339"/>
              </a:tblGrid>
              <a:tr h="603250">
                <a:tc gridSpan="2"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145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GPO:</a:t>
                      </a:r>
                      <a:endParaRPr sz="1450">
                        <a:latin typeface="Calibri"/>
                        <a:cs typeface="Calibri"/>
                      </a:endParaRPr>
                    </a:p>
                    <a:p>
                      <a:pPr marL="15049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13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Sample</a:t>
                      </a:r>
                      <a:r>
                        <a:rPr dirty="0" sz="1300" spc="-6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Offset</a:t>
                      </a:r>
                      <a:r>
                        <a:rPr dirty="0" sz="1300" spc="-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Amounts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80645">
                    <a:solidFill>
                      <a:srgbClr val="42859C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10540">
                <a:tc>
                  <a:txBody>
                    <a:bodyPr/>
                    <a:lstStyle/>
                    <a:p>
                      <a:pPr marL="421640" marR="411480" indent="255904">
                        <a:lnSpc>
                          <a:spcPct val="101499"/>
                        </a:lnSpc>
                        <a:spcBef>
                          <a:spcPts val="345"/>
                        </a:spcBef>
                      </a:pPr>
                      <a:r>
                        <a:rPr dirty="0" sz="1300" spc="-30" b="1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Non-</a:t>
                      </a:r>
                      <a:r>
                        <a:rPr dirty="0" sz="1300" spc="-10" b="1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covered </a:t>
                      </a:r>
                      <a:r>
                        <a:rPr dirty="0" sz="1300" spc="-35" b="1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government</a:t>
                      </a:r>
                      <a:r>
                        <a:rPr dirty="0" sz="1300" spc="5" b="1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20" b="1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pension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43815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CFD1"/>
                    </a:solidFill>
                  </a:tcPr>
                </a:tc>
                <a:tc>
                  <a:txBody>
                    <a:bodyPr/>
                    <a:lstStyle/>
                    <a:p>
                      <a:pPr marL="144780" marR="134620" indent="180975">
                        <a:lnSpc>
                          <a:spcPct val="101499"/>
                        </a:lnSpc>
                        <a:spcBef>
                          <a:spcPts val="345"/>
                        </a:spcBef>
                      </a:pPr>
                      <a:r>
                        <a:rPr dirty="0" sz="1300" spc="-30" b="1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Offset</a:t>
                      </a:r>
                      <a:r>
                        <a:rPr dirty="0" sz="1300" spc="-40" b="1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0" b="1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300" spc="-30" b="1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25" b="1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Social</a:t>
                      </a:r>
                      <a:r>
                        <a:rPr dirty="0" sz="1300" spc="-40" b="1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0" b="1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Security </a:t>
                      </a:r>
                      <a:r>
                        <a:rPr dirty="0" sz="1300" spc="-25" b="1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spousal </a:t>
                      </a:r>
                      <a:r>
                        <a:rPr dirty="0" sz="1300" spc="-20" b="1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1300" spc="-25" b="1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35" b="1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survivor</a:t>
                      </a:r>
                      <a:r>
                        <a:rPr dirty="0" sz="1300" spc="-45" b="1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20" b="1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benefits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43815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8E8"/>
                    </a:solidFill>
                  </a:tcPr>
                </a:tc>
              </a:tr>
              <a:tr h="4584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dirty="0" sz="1300" spc="-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$1,500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212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E6E8E8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CFCFD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dirty="0" sz="1300" spc="-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$1,000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21285">
                    <a:lnL w="12700">
                      <a:solidFill>
                        <a:srgbClr val="E6E8E8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CFCFD1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5"/>
                        </a:spcBef>
                      </a:pPr>
                      <a:r>
                        <a:rPr dirty="0" sz="1300" spc="-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$3,000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200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E6E8E8"/>
                      </a:solidFill>
                      <a:prstDash val="solid"/>
                    </a:lnR>
                    <a:lnT w="9525">
                      <a:solidFill>
                        <a:srgbClr val="CFCFD1"/>
                      </a:solidFill>
                      <a:prstDash val="solid"/>
                    </a:lnT>
                    <a:lnB w="9525">
                      <a:solidFill>
                        <a:srgbClr val="CFCFD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945"/>
                        </a:spcBef>
                      </a:pPr>
                      <a:r>
                        <a:rPr dirty="0" sz="1300" spc="-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$2,000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20015">
                    <a:lnL w="12700">
                      <a:solidFill>
                        <a:srgbClr val="E6E8E8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CFCFD1"/>
                      </a:solidFill>
                      <a:prstDash val="solid"/>
                    </a:lnT>
                    <a:lnB w="9525">
                      <a:solidFill>
                        <a:srgbClr val="CFCFD1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dirty="0" sz="1300" spc="-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$4,500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193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E6E8E8"/>
                      </a:solidFill>
                      <a:prstDash val="solid"/>
                    </a:lnR>
                    <a:lnT w="9525">
                      <a:solidFill>
                        <a:srgbClr val="CFCFD1"/>
                      </a:solidFill>
                      <a:prstDash val="solid"/>
                    </a:lnT>
                    <a:lnB w="9525">
                      <a:solidFill>
                        <a:srgbClr val="CFCFD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dirty="0" sz="1300" spc="-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$3,000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19380">
                    <a:lnL w="12700">
                      <a:solidFill>
                        <a:srgbClr val="E6E8E8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CFCFD1"/>
                      </a:solidFill>
                      <a:prstDash val="solid"/>
                    </a:lnT>
                    <a:lnB w="9525">
                      <a:solidFill>
                        <a:srgbClr val="CFCFD1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5"/>
                        </a:spcBef>
                      </a:pPr>
                      <a:r>
                        <a:rPr dirty="0" sz="1300" spc="-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$6,000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200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E6E8E8"/>
                      </a:solidFill>
                      <a:prstDash val="solid"/>
                    </a:lnR>
                    <a:lnT w="9525">
                      <a:solidFill>
                        <a:srgbClr val="CFCFD1"/>
                      </a:solidFill>
                      <a:prstDash val="solid"/>
                    </a:lnT>
                    <a:lnB w="12700">
                      <a:solidFill>
                        <a:srgbClr val="42859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945"/>
                        </a:spcBef>
                      </a:pPr>
                      <a:r>
                        <a:rPr dirty="0" sz="1300" spc="-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$4,500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20015">
                    <a:lnL w="12700">
                      <a:solidFill>
                        <a:srgbClr val="E6E8E8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CFCFD1"/>
                      </a:solidFill>
                      <a:prstDash val="solid"/>
                    </a:lnT>
                    <a:lnB w="12700">
                      <a:solidFill>
                        <a:srgbClr val="42859C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308609" y="2349245"/>
          <a:ext cx="4509770" cy="2941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11070"/>
                <a:gridCol w="2211070"/>
              </a:tblGrid>
              <a:tr h="603250">
                <a:tc gridSpan="2"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145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WEP</a:t>
                      </a:r>
                      <a:r>
                        <a:rPr dirty="0" sz="1450" spc="-6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Adjustment:</a:t>
                      </a:r>
                      <a:endParaRPr sz="1450">
                        <a:latin typeface="Calibri"/>
                        <a:cs typeface="Calibri"/>
                      </a:endParaRPr>
                    </a:p>
                    <a:p>
                      <a:pPr marL="15049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13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Maximum</a:t>
                      </a:r>
                      <a:r>
                        <a:rPr dirty="0" sz="1300" spc="-4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reduction</a:t>
                      </a:r>
                      <a:r>
                        <a:rPr dirty="0" sz="13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based</a:t>
                      </a:r>
                      <a:r>
                        <a:rPr dirty="0" sz="13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dirty="0" sz="1300" spc="-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year</a:t>
                      </a:r>
                      <a:r>
                        <a:rPr dirty="0" sz="1300" spc="-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you</a:t>
                      </a:r>
                      <a:r>
                        <a:rPr dirty="0" sz="1300" spc="-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turned</a:t>
                      </a:r>
                      <a:r>
                        <a:rPr dirty="0" sz="13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80645">
                    <a:solidFill>
                      <a:srgbClr val="33697C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11809"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dirty="0" sz="1300" spc="-50" b="1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Year</a:t>
                      </a:r>
                      <a:r>
                        <a:rPr dirty="0" sz="1300" spc="-35" b="1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30" b="1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you</a:t>
                      </a:r>
                      <a:r>
                        <a:rPr dirty="0" sz="1300" spc="-45" b="1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25" b="1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turned</a:t>
                      </a:r>
                      <a:r>
                        <a:rPr dirty="0" sz="1300" spc="-45" b="1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25" b="1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62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4732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CFD1"/>
                    </a:solidFill>
                  </a:tcPr>
                </a:tc>
                <a:tc>
                  <a:txBody>
                    <a:bodyPr/>
                    <a:lstStyle/>
                    <a:p>
                      <a:pPr marL="383540" marR="154940" indent="-218440">
                        <a:lnSpc>
                          <a:spcPct val="101499"/>
                        </a:lnSpc>
                        <a:spcBef>
                          <a:spcPts val="345"/>
                        </a:spcBef>
                      </a:pPr>
                      <a:r>
                        <a:rPr dirty="0" sz="1300" spc="-45" b="1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Max</a:t>
                      </a:r>
                      <a:r>
                        <a:rPr dirty="0" sz="1300" spc="-35" b="1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30" b="1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reduction</a:t>
                      </a:r>
                      <a:r>
                        <a:rPr dirty="0" sz="1300" spc="-45" b="1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0" b="1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300" spc="-25" b="1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30" b="1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retirement </a:t>
                      </a:r>
                      <a:r>
                        <a:rPr dirty="0" sz="1300" spc="-25" b="1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1300" spc="-45" b="1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35" b="1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disability</a:t>
                      </a:r>
                      <a:r>
                        <a:rPr dirty="0" sz="1300" spc="-20" b="1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0" b="1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benefits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43815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8E8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1300" spc="-2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2024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742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E6E8E8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CFCFD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1300" spc="-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$587.00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74295">
                    <a:lnL w="12700">
                      <a:solidFill>
                        <a:srgbClr val="E6E8E8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CFCFD1"/>
                      </a:solidFill>
                      <a:prstDash val="solid"/>
                    </a:lnB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1300" spc="-2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2023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742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E6E8E8"/>
                      </a:solidFill>
                      <a:prstDash val="solid"/>
                    </a:lnR>
                    <a:lnT w="9525">
                      <a:solidFill>
                        <a:srgbClr val="CFCFD1"/>
                      </a:solidFill>
                      <a:prstDash val="solid"/>
                    </a:lnT>
                    <a:lnB w="9525">
                      <a:solidFill>
                        <a:srgbClr val="CFCFD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1300" spc="-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$557.50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74295">
                    <a:lnL w="12700">
                      <a:solidFill>
                        <a:srgbClr val="E6E8E8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CFCFD1"/>
                      </a:solidFill>
                      <a:prstDash val="solid"/>
                    </a:lnT>
                    <a:lnB w="9525">
                      <a:solidFill>
                        <a:srgbClr val="CFCFD1"/>
                      </a:solidFill>
                      <a:prstDash val="solid"/>
                    </a:lnB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1300" spc="-2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2022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736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E6E8E8"/>
                      </a:solidFill>
                      <a:prstDash val="solid"/>
                    </a:lnR>
                    <a:lnT w="9525">
                      <a:solidFill>
                        <a:srgbClr val="CFCFD1"/>
                      </a:solidFill>
                      <a:prstDash val="solid"/>
                    </a:lnT>
                    <a:lnB w="9525">
                      <a:solidFill>
                        <a:srgbClr val="CFCFD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1300" spc="-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$512.00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73660">
                    <a:lnL w="12700">
                      <a:solidFill>
                        <a:srgbClr val="E6E8E8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CFCFD1"/>
                      </a:solidFill>
                      <a:prstDash val="solid"/>
                    </a:lnT>
                    <a:lnB w="9525">
                      <a:solidFill>
                        <a:srgbClr val="CFCFD1"/>
                      </a:solidFill>
                      <a:prstDash val="solid"/>
                    </a:lnB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1300" spc="-2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2021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742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E6E8E8"/>
                      </a:solidFill>
                      <a:prstDash val="solid"/>
                    </a:lnR>
                    <a:lnT w="9525">
                      <a:solidFill>
                        <a:srgbClr val="CFCFD1"/>
                      </a:solidFill>
                      <a:prstDash val="solid"/>
                    </a:lnT>
                    <a:lnB w="9525">
                      <a:solidFill>
                        <a:srgbClr val="CFCFD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1300" spc="-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$498.00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74295">
                    <a:lnL w="12700">
                      <a:solidFill>
                        <a:srgbClr val="E6E8E8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CFCFD1"/>
                      </a:solidFill>
                      <a:prstDash val="solid"/>
                    </a:lnT>
                    <a:lnB w="9525">
                      <a:solidFill>
                        <a:srgbClr val="CFCFD1"/>
                      </a:solidFill>
                      <a:prstDash val="soli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dirty="0" sz="1300" spc="-2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2019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755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E6E8E8"/>
                      </a:solidFill>
                      <a:prstDash val="solid"/>
                    </a:lnR>
                    <a:lnT w="9525">
                      <a:solidFill>
                        <a:srgbClr val="CFCFD1"/>
                      </a:solidFill>
                      <a:prstDash val="solid"/>
                    </a:lnT>
                    <a:lnB w="12700">
                      <a:solidFill>
                        <a:srgbClr val="33697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dirty="0" sz="1300" spc="-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$463.00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75565">
                    <a:lnL w="12700">
                      <a:solidFill>
                        <a:srgbClr val="E6E8E8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CFCFD1"/>
                      </a:solidFill>
                      <a:prstDash val="solid"/>
                    </a:lnT>
                    <a:lnB w="12700">
                      <a:solidFill>
                        <a:srgbClr val="33697C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 descr=""/>
          <p:cNvSpPr txBox="1"/>
          <p:nvPr/>
        </p:nvSpPr>
        <p:spPr>
          <a:xfrm>
            <a:off x="331748" y="5397553"/>
            <a:ext cx="3503929" cy="2266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00" i="1">
                <a:solidFill>
                  <a:srgbClr val="464B54"/>
                </a:solidFill>
                <a:latin typeface="Calibri"/>
                <a:cs typeface="Calibri"/>
              </a:rPr>
              <a:t>WEP</a:t>
            </a:r>
            <a:r>
              <a:rPr dirty="0" sz="1300" spc="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 i="1">
                <a:solidFill>
                  <a:srgbClr val="464B54"/>
                </a:solidFill>
                <a:latin typeface="Calibri"/>
                <a:cs typeface="Calibri"/>
              </a:rPr>
              <a:t>reduced</a:t>
            </a:r>
            <a:r>
              <a:rPr dirty="0" sz="1300" spc="-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 i="1">
                <a:solidFill>
                  <a:srgbClr val="464B54"/>
                </a:solidFill>
                <a:latin typeface="Calibri"/>
                <a:cs typeface="Calibri"/>
              </a:rPr>
              <a:t>your</a:t>
            </a:r>
            <a:r>
              <a:rPr dirty="0" sz="1300" spc="-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 spc="-10" i="1">
                <a:solidFill>
                  <a:srgbClr val="464B54"/>
                </a:solidFill>
                <a:latin typeface="Calibri"/>
                <a:cs typeface="Calibri"/>
              </a:rPr>
              <a:t>retirement </a:t>
            </a:r>
            <a:r>
              <a:rPr dirty="0" sz="1300" i="1">
                <a:solidFill>
                  <a:srgbClr val="464B54"/>
                </a:solidFill>
                <a:latin typeface="Calibri"/>
                <a:cs typeface="Calibri"/>
              </a:rPr>
              <a:t>and </a:t>
            </a:r>
            <a:r>
              <a:rPr dirty="0" sz="1300" spc="-10" i="1">
                <a:solidFill>
                  <a:srgbClr val="464B54"/>
                </a:solidFill>
                <a:latin typeface="Calibri"/>
                <a:cs typeface="Calibri"/>
              </a:rPr>
              <a:t>disability</a:t>
            </a:r>
            <a:r>
              <a:rPr dirty="0" sz="1300" spc="-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 spc="-10" i="1">
                <a:solidFill>
                  <a:srgbClr val="464B54"/>
                </a:solidFill>
                <a:latin typeface="Calibri"/>
                <a:cs typeface="Calibri"/>
              </a:rPr>
              <a:t>benefits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336561" y="5397553"/>
            <a:ext cx="4236720" cy="408305"/>
          </a:xfrm>
          <a:prstGeom prst="rect">
            <a:avLst/>
          </a:prstGeom>
        </p:spPr>
        <p:txBody>
          <a:bodyPr wrap="square" lIns="0" tIns="34925" rIns="0" bIns="0" rtlCol="0" vert="horz">
            <a:spAutoFit/>
          </a:bodyPr>
          <a:lstStyle/>
          <a:p>
            <a:pPr marL="12700" marR="5080">
              <a:lnSpc>
                <a:spcPts val="1430"/>
              </a:lnSpc>
              <a:spcBef>
                <a:spcPts val="275"/>
              </a:spcBef>
            </a:pPr>
            <a:r>
              <a:rPr dirty="0" sz="1300" i="1">
                <a:solidFill>
                  <a:srgbClr val="464B54"/>
                </a:solidFill>
                <a:latin typeface="Calibri"/>
                <a:cs typeface="Calibri"/>
              </a:rPr>
              <a:t>GPO</a:t>
            </a:r>
            <a:r>
              <a:rPr dirty="0" sz="1300" spc="-10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 i="1">
                <a:solidFill>
                  <a:srgbClr val="464B54"/>
                </a:solidFill>
                <a:latin typeface="Calibri"/>
                <a:cs typeface="Calibri"/>
              </a:rPr>
              <a:t>reduced</a:t>
            </a:r>
            <a:r>
              <a:rPr dirty="0" sz="1300" spc="-2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 i="1">
                <a:solidFill>
                  <a:srgbClr val="464B54"/>
                </a:solidFill>
                <a:latin typeface="Calibri"/>
                <a:cs typeface="Calibri"/>
              </a:rPr>
              <a:t>spousal</a:t>
            </a:r>
            <a:r>
              <a:rPr dirty="0" sz="1300" spc="-1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 i="1">
                <a:solidFill>
                  <a:srgbClr val="464B54"/>
                </a:solidFill>
                <a:latin typeface="Calibri"/>
                <a:cs typeface="Calibri"/>
              </a:rPr>
              <a:t>and</a:t>
            </a:r>
            <a:r>
              <a:rPr dirty="0" sz="1300" spc="-10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 i="1">
                <a:solidFill>
                  <a:srgbClr val="464B54"/>
                </a:solidFill>
                <a:latin typeface="Calibri"/>
                <a:cs typeface="Calibri"/>
              </a:rPr>
              <a:t>survivor</a:t>
            </a:r>
            <a:r>
              <a:rPr dirty="0" sz="1300" spc="-2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 i="1">
                <a:solidFill>
                  <a:srgbClr val="464B54"/>
                </a:solidFill>
                <a:latin typeface="Calibri"/>
                <a:cs typeface="Calibri"/>
              </a:rPr>
              <a:t>benefits</a:t>
            </a:r>
            <a:r>
              <a:rPr dirty="0" sz="1300" spc="-20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 i="1">
                <a:solidFill>
                  <a:srgbClr val="464B54"/>
                </a:solidFill>
                <a:latin typeface="Calibri"/>
                <a:cs typeface="Calibri"/>
              </a:rPr>
              <a:t>by</a:t>
            </a:r>
            <a:r>
              <a:rPr dirty="0" sz="1300" spc="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 spc="-10" i="1">
                <a:solidFill>
                  <a:srgbClr val="464B54"/>
                </a:solidFill>
                <a:latin typeface="Calibri"/>
                <a:cs typeface="Calibri"/>
              </a:rPr>
              <a:t>two-</a:t>
            </a:r>
            <a:r>
              <a:rPr dirty="0" sz="1300" i="1">
                <a:solidFill>
                  <a:srgbClr val="464B54"/>
                </a:solidFill>
                <a:latin typeface="Calibri"/>
                <a:cs typeface="Calibri"/>
              </a:rPr>
              <a:t>thirds</a:t>
            </a:r>
            <a:r>
              <a:rPr dirty="0" sz="1300" spc="-10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 i="1">
                <a:solidFill>
                  <a:srgbClr val="464B54"/>
                </a:solidFill>
                <a:latin typeface="Calibri"/>
                <a:cs typeface="Calibri"/>
              </a:rPr>
              <a:t>of</a:t>
            </a:r>
            <a:r>
              <a:rPr dirty="0" sz="1300" spc="-1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 spc="-25" i="1">
                <a:solidFill>
                  <a:srgbClr val="464B54"/>
                </a:solidFill>
                <a:latin typeface="Calibri"/>
                <a:cs typeface="Calibri"/>
              </a:rPr>
              <a:t>the</a:t>
            </a:r>
            <a:r>
              <a:rPr dirty="0" sz="1300" spc="-2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 i="1">
                <a:solidFill>
                  <a:srgbClr val="464B54"/>
                </a:solidFill>
                <a:latin typeface="Calibri"/>
                <a:cs typeface="Calibri"/>
              </a:rPr>
              <a:t>non-covered</a:t>
            </a:r>
            <a:r>
              <a:rPr dirty="0" sz="1300" spc="-50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 i="1">
                <a:solidFill>
                  <a:srgbClr val="464B54"/>
                </a:solidFill>
                <a:latin typeface="Calibri"/>
                <a:cs typeface="Calibri"/>
              </a:rPr>
              <a:t>government</a:t>
            </a:r>
            <a:r>
              <a:rPr dirty="0" sz="1300" spc="-4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 spc="-10" i="1">
                <a:solidFill>
                  <a:srgbClr val="464B54"/>
                </a:solidFill>
                <a:latin typeface="Calibri"/>
                <a:cs typeface="Calibri"/>
              </a:rPr>
              <a:t>pension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5027676" y="2354579"/>
            <a:ext cx="0" cy="3583304"/>
          </a:xfrm>
          <a:custGeom>
            <a:avLst/>
            <a:gdLst/>
            <a:ahLst/>
            <a:cxnLst/>
            <a:rect l="l" t="t" r="r" b="b"/>
            <a:pathLst>
              <a:path w="0" h="3583304">
                <a:moveTo>
                  <a:pt x="0" y="0"/>
                </a:moveTo>
                <a:lnTo>
                  <a:pt x="0" y="3582923"/>
                </a:lnTo>
              </a:path>
            </a:pathLst>
          </a:custGeom>
          <a:ln w="4572">
            <a:solidFill>
              <a:srgbClr val="E6E8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310383" y="6325179"/>
            <a:ext cx="19589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Source: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Social</a:t>
            </a:r>
            <a:r>
              <a:rPr dirty="0" sz="100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Security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Administration.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33582" rIns="0" bIns="0" rtlCol="0" vert="horz">
            <a:spAutoFit/>
          </a:bodyPr>
          <a:lstStyle/>
          <a:p>
            <a:pPr marL="9192895">
              <a:lnSpc>
                <a:spcPts val="880"/>
              </a:lnSpc>
            </a:pPr>
            <a:r>
              <a:rPr dirty="0" sz="800" spc="-25"/>
              <a:t>4</a:t>
            </a:r>
            <a:r>
              <a:rPr dirty="0" sz="800" spc="-25"/>
              <a:t>3</a:t>
            </a:r>
            <a:endParaRPr sz="8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/>
              <a:t>Case</a:t>
            </a:r>
            <a:r>
              <a:rPr dirty="0" spc="-35"/>
              <a:t> </a:t>
            </a:r>
            <a:r>
              <a:rPr dirty="0" spc="-10"/>
              <a:t>Studies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323087" y="2269236"/>
            <a:ext cx="2261870" cy="3601720"/>
            <a:chOff x="323087" y="2269236"/>
            <a:chExt cx="2261870" cy="3601720"/>
          </a:xfrm>
        </p:grpSpPr>
        <p:sp>
          <p:nvSpPr>
            <p:cNvPr id="4" name="object 4" descr=""/>
            <p:cNvSpPr/>
            <p:nvPr/>
          </p:nvSpPr>
          <p:spPr>
            <a:xfrm>
              <a:off x="368808" y="2310384"/>
              <a:ext cx="2216150" cy="3560445"/>
            </a:xfrm>
            <a:custGeom>
              <a:avLst/>
              <a:gdLst/>
              <a:ahLst/>
              <a:cxnLst/>
              <a:rect l="l" t="t" r="r" b="b"/>
              <a:pathLst>
                <a:path w="2216150" h="3560445">
                  <a:moveTo>
                    <a:pt x="2215895" y="3560064"/>
                  </a:moveTo>
                  <a:lnTo>
                    <a:pt x="0" y="3560064"/>
                  </a:lnTo>
                  <a:lnTo>
                    <a:pt x="0" y="0"/>
                  </a:lnTo>
                  <a:lnTo>
                    <a:pt x="2215895" y="0"/>
                  </a:lnTo>
                  <a:lnTo>
                    <a:pt x="2215895" y="3560064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323087" y="2269236"/>
              <a:ext cx="2216150" cy="3561715"/>
            </a:xfrm>
            <a:custGeom>
              <a:avLst/>
              <a:gdLst/>
              <a:ahLst/>
              <a:cxnLst/>
              <a:rect l="l" t="t" r="r" b="b"/>
              <a:pathLst>
                <a:path w="2216150" h="3561715">
                  <a:moveTo>
                    <a:pt x="2215896" y="3561587"/>
                  </a:moveTo>
                  <a:lnTo>
                    <a:pt x="0" y="3561587"/>
                  </a:lnTo>
                  <a:lnTo>
                    <a:pt x="0" y="0"/>
                  </a:lnTo>
                  <a:lnTo>
                    <a:pt x="2215896" y="0"/>
                  </a:lnTo>
                  <a:lnTo>
                    <a:pt x="2215896" y="3561587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323087" y="2269236"/>
            <a:ext cx="2216150" cy="3561715"/>
          </a:xfrm>
          <a:prstGeom prst="rect">
            <a:avLst/>
          </a:prstGeom>
        </p:spPr>
        <p:txBody>
          <a:bodyPr wrap="square" lIns="0" tIns="8255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650"/>
              </a:spcBef>
            </a:pPr>
            <a:endParaRPr sz="1450">
              <a:latin typeface="Times New Roman"/>
              <a:cs typeface="Times New Roman"/>
            </a:endParaRPr>
          </a:p>
          <a:p>
            <a:pPr marL="286385" marR="278130" indent="335280">
              <a:lnSpc>
                <a:spcPct val="102099"/>
              </a:lnSpc>
            </a:pPr>
            <a:r>
              <a:rPr dirty="0" sz="1450" spc="-10">
                <a:solidFill>
                  <a:srgbClr val="464B54"/>
                </a:solidFill>
                <a:latin typeface="Calibri"/>
                <a:cs typeface="Calibri"/>
              </a:rPr>
              <a:t>Teacher</a:t>
            </a:r>
            <a:r>
              <a:rPr dirty="0" sz="1450" spc="-20">
                <a:solidFill>
                  <a:srgbClr val="464B54"/>
                </a:solidFill>
                <a:latin typeface="Calibri"/>
                <a:cs typeface="Calibri"/>
              </a:rPr>
              <a:t> with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non-covered</a:t>
            </a:r>
            <a:r>
              <a:rPr dirty="0" sz="145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spc="-10">
                <a:solidFill>
                  <a:srgbClr val="464B54"/>
                </a:solidFill>
                <a:latin typeface="Calibri"/>
                <a:cs typeface="Calibri"/>
              </a:rPr>
              <a:t>pension,</a:t>
            </a:r>
            <a:endParaRPr sz="1450">
              <a:latin typeface="Calibri"/>
              <a:cs typeface="Calibri"/>
            </a:endParaRPr>
          </a:p>
          <a:p>
            <a:pPr marL="211454">
              <a:lnSpc>
                <a:spcPct val="100000"/>
              </a:lnSpc>
              <a:spcBef>
                <a:spcPts val="45"/>
              </a:spcBef>
            </a:pP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tutored</a:t>
            </a:r>
            <a:r>
              <a:rPr dirty="0" sz="145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in</a:t>
            </a:r>
            <a:r>
              <a:rPr dirty="0" sz="1450" spc="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the </a:t>
            </a:r>
            <a:r>
              <a:rPr dirty="0" sz="1450" spc="-10">
                <a:solidFill>
                  <a:srgbClr val="464B54"/>
                </a:solidFill>
                <a:latin typeface="Calibri"/>
                <a:cs typeface="Calibri"/>
              </a:rPr>
              <a:t>summers</a:t>
            </a:r>
            <a:endParaRPr sz="1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94"/>
              </a:spcBef>
            </a:pPr>
            <a:endParaRPr sz="1450">
              <a:latin typeface="Calibri"/>
              <a:cs typeface="Calibri"/>
            </a:endParaRPr>
          </a:p>
          <a:p>
            <a:pPr marL="162560" marR="100330">
              <a:lnSpc>
                <a:spcPct val="102400"/>
              </a:lnSpc>
            </a:pPr>
            <a:r>
              <a:rPr dirty="0" sz="1450" spc="-25" b="1">
                <a:solidFill>
                  <a:srgbClr val="464B54"/>
                </a:solidFill>
                <a:latin typeface="Calibri"/>
                <a:cs typeface="Calibri"/>
              </a:rPr>
              <a:t>Before: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WEP</a:t>
            </a:r>
            <a:r>
              <a:rPr dirty="0" sz="1450" spc="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spc="-10">
                <a:solidFill>
                  <a:srgbClr val="464B54"/>
                </a:solidFill>
                <a:latin typeface="Calibri"/>
                <a:cs typeface="Calibri"/>
              </a:rPr>
              <a:t>reduced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Social</a:t>
            </a:r>
            <a:r>
              <a:rPr dirty="0" sz="1450" spc="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Security </a:t>
            </a:r>
            <a:r>
              <a:rPr dirty="0" sz="1450" spc="-10">
                <a:solidFill>
                  <a:srgbClr val="464B54"/>
                </a:solidFill>
                <a:latin typeface="Calibri"/>
                <a:cs typeface="Calibri"/>
              </a:rPr>
              <a:t>retirement benefit</a:t>
            </a:r>
            <a:endParaRPr sz="1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50">
              <a:latin typeface="Calibri"/>
              <a:cs typeface="Calibri"/>
            </a:endParaRPr>
          </a:p>
          <a:p>
            <a:pPr marL="162560" marR="106045">
              <a:lnSpc>
                <a:spcPct val="102099"/>
              </a:lnSpc>
            </a:pPr>
            <a:r>
              <a:rPr dirty="0" sz="1450" spc="-20" b="1">
                <a:solidFill>
                  <a:srgbClr val="464B54"/>
                </a:solidFill>
                <a:latin typeface="Calibri"/>
                <a:cs typeface="Calibri"/>
              </a:rPr>
              <a:t>Now:</a:t>
            </a:r>
            <a:r>
              <a:rPr dirty="0" sz="1450" spc="-55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Social</a:t>
            </a:r>
            <a:r>
              <a:rPr dirty="0" sz="145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spc="-10">
                <a:solidFill>
                  <a:srgbClr val="464B54"/>
                </a:solidFill>
                <a:latin typeface="Calibri"/>
                <a:cs typeface="Calibri"/>
              </a:rPr>
              <a:t>Security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retirement</a:t>
            </a:r>
            <a:r>
              <a:rPr dirty="0" sz="145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is not</a:t>
            </a:r>
            <a:r>
              <a:rPr dirty="0" sz="145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spc="-10">
                <a:solidFill>
                  <a:srgbClr val="464B54"/>
                </a:solidFill>
                <a:latin typeface="Calibri"/>
                <a:cs typeface="Calibri"/>
              </a:rPr>
              <a:t>reduced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455676" y="3378708"/>
            <a:ext cx="1950720" cy="38100"/>
          </a:xfrm>
          <a:custGeom>
            <a:avLst/>
            <a:gdLst/>
            <a:ahLst/>
            <a:cxnLst/>
            <a:rect l="l" t="t" r="r" b="b"/>
            <a:pathLst>
              <a:path w="1950720" h="38100">
                <a:moveTo>
                  <a:pt x="1950719" y="38100"/>
                </a:moveTo>
                <a:lnTo>
                  <a:pt x="0" y="38100"/>
                </a:lnTo>
                <a:lnTo>
                  <a:pt x="0" y="0"/>
                </a:lnTo>
                <a:lnTo>
                  <a:pt x="1950719" y="0"/>
                </a:lnTo>
                <a:lnTo>
                  <a:pt x="1950719" y="38100"/>
                </a:lnTo>
                <a:close/>
              </a:path>
            </a:pathLst>
          </a:custGeom>
          <a:solidFill>
            <a:srgbClr val="005675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 descr=""/>
          <p:cNvGrpSpPr/>
          <p:nvPr/>
        </p:nvGrpSpPr>
        <p:grpSpPr>
          <a:xfrm>
            <a:off x="2714243" y="2269236"/>
            <a:ext cx="2261870" cy="3601720"/>
            <a:chOff x="2714243" y="2269236"/>
            <a:chExt cx="2261870" cy="3601720"/>
          </a:xfrm>
        </p:grpSpPr>
        <p:sp>
          <p:nvSpPr>
            <p:cNvPr id="9" name="object 9" descr=""/>
            <p:cNvSpPr/>
            <p:nvPr/>
          </p:nvSpPr>
          <p:spPr>
            <a:xfrm>
              <a:off x="2759964" y="2310384"/>
              <a:ext cx="2216150" cy="3560445"/>
            </a:xfrm>
            <a:custGeom>
              <a:avLst/>
              <a:gdLst/>
              <a:ahLst/>
              <a:cxnLst/>
              <a:rect l="l" t="t" r="r" b="b"/>
              <a:pathLst>
                <a:path w="2216150" h="3560445">
                  <a:moveTo>
                    <a:pt x="2215896" y="3560064"/>
                  </a:moveTo>
                  <a:lnTo>
                    <a:pt x="0" y="3560064"/>
                  </a:lnTo>
                  <a:lnTo>
                    <a:pt x="0" y="0"/>
                  </a:lnTo>
                  <a:lnTo>
                    <a:pt x="2215896" y="0"/>
                  </a:lnTo>
                  <a:lnTo>
                    <a:pt x="2215896" y="3560064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714243" y="2269236"/>
              <a:ext cx="2216150" cy="3561715"/>
            </a:xfrm>
            <a:custGeom>
              <a:avLst/>
              <a:gdLst/>
              <a:ahLst/>
              <a:cxnLst/>
              <a:rect l="l" t="t" r="r" b="b"/>
              <a:pathLst>
                <a:path w="2216150" h="3561715">
                  <a:moveTo>
                    <a:pt x="2215895" y="3561587"/>
                  </a:moveTo>
                  <a:lnTo>
                    <a:pt x="0" y="3561587"/>
                  </a:lnTo>
                  <a:lnTo>
                    <a:pt x="0" y="0"/>
                  </a:lnTo>
                  <a:lnTo>
                    <a:pt x="2215895" y="0"/>
                  </a:lnTo>
                  <a:lnTo>
                    <a:pt x="2215895" y="356158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2714243" y="2269236"/>
            <a:ext cx="2216150" cy="3561715"/>
          </a:xfrm>
          <a:prstGeom prst="rect">
            <a:avLst/>
          </a:prstGeom>
        </p:spPr>
        <p:txBody>
          <a:bodyPr wrap="square" lIns="0" tIns="132080" rIns="0" bIns="0" rtlCol="0" vert="horz">
            <a:spAutoFit/>
          </a:bodyPr>
          <a:lstStyle/>
          <a:p>
            <a:pPr marL="284480" marR="280035" indent="336550">
              <a:lnSpc>
                <a:spcPct val="102400"/>
              </a:lnSpc>
              <a:spcBef>
                <a:spcPts val="1040"/>
              </a:spcBef>
            </a:pPr>
            <a:r>
              <a:rPr dirty="0" sz="1450" spc="-10">
                <a:solidFill>
                  <a:srgbClr val="464B54"/>
                </a:solidFill>
                <a:latin typeface="Calibri"/>
                <a:cs typeface="Calibri"/>
              </a:rPr>
              <a:t>Teacher</a:t>
            </a:r>
            <a:r>
              <a:rPr dirty="0" sz="1450" spc="-20">
                <a:solidFill>
                  <a:srgbClr val="464B54"/>
                </a:solidFill>
                <a:latin typeface="Calibri"/>
                <a:cs typeface="Calibri"/>
              </a:rPr>
              <a:t> with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non-covered</a:t>
            </a:r>
            <a:r>
              <a:rPr dirty="0" sz="145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spc="-10">
                <a:solidFill>
                  <a:srgbClr val="464B54"/>
                </a:solidFill>
                <a:latin typeface="Calibri"/>
                <a:cs typeface="Calibri"/>
              </a:rPr>
              <a:t>pension,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spouse</a:t>
            </a:r>
            <a:r>
              <a:rPr dirty="0" sz="1450" spc="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worked</a:t>
            </a:r>
            <a:r>
              <a:rPr dirty="0" sz="1450" spc="-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in</a:t>
            </a:r>
            <a:r>
              <a:rPr dirty="0" sz="1450" spc="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spc="-25">
                <a:solidFill>
                  <a:srgbClr val="464B54"/>
                </a:solidFill>
                <a:latin typeface="Calibri"/>
                <a:cs typeface="Calibri"/>
              </a:rPr>
              <a:t>the</a:t>
            </a:r>
            <a:endParaRPr sz="1450">
              <a:latin typeface="Calibri"/>
              <a:cs typeface="Calibri"/>
            </a:endParaRPr>
          </a:p>
          <a:p>
            <a:pPr marL="586740">
              <a:lnSpc>
                <a:spcPct val="100000"/>
              </a:lnSpc>
              <a:spcBef>
                <a:spcPts val="35"/>
              </a:spcBef>
            </a:pP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private</a:t>
            </a:r>
            <a:r>
              <a:rPr dirty="0" sz="1450" spc="-5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spc="-10">
                <a:solidFill>
                  <a:srgbClr val="464B54"/>
                </a:solidFill>
                <a:latin typeface="Calibri"/>
                <a:cs typeface="Calibri"/>
              </a:rPr>
              <a:t>sector</a:t>
            </a:r>
            <a:endParaRPr sz="1450">
              <a:latin typeface="Calibri"/>
              <a:cs typeface="Calibri"/>
            </a:endParaRPr>
          </a:p>
          <a:p>
            <a:pPr algn="just" marL="161290" marR="412750">
              <a:lnSpc>
                <a:spcPct val="102299"/>
              </a:lnSpc>
              <a:spcBef>
                <a:spcPts val="1485"/>
              </a:spcBef>
            </a:pPr>
            <a:r>
              <a:rPr dirty="0" sz="1450" spc="-25" b="1">
                <a:solidFill>
                  <a:srgbClr val="464B54"/>
                </a:solidFill>
                <a:latin typeface="Calibri"/>
                <a:cs typeface="Calibri"/>
              </a:rPr>
              <a:t>Before:</a:t>
            </a:r>
            <a:r>
              <a:rPr dirty="0" sz="1450" spc="-20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GPO</a:t>
            </a:r>
            <a:r>
              <a:rPr dirty="0" sz="1450" spc="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spc="-10">
                <a:solidFill>
                  <a:srgbClr val="464B54"/>
                </a:solidFill>
                <a:latin typeface="Calibri"/>
                <a:cs typeface="Calibri"/>
              </a:rPr>
              <a:t>reduced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spousal</a:t>
            </a:r>
            <a:r>
              <a:rPr dirty="0" sz="1450" spc="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and</a:t>
            </a:r>
            <a:r>
              <a:rPr dirty="0" sz="1450" spc="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spc="-10">
                <a:solidFill>
                  <a:srgbClr val="464B54"/>
                </a:solidFill>
                <a:latin typeface="Calibri"/>
                <a:cs typeface="Calibri"/>
              </a:rPr>
              <a:t>survivor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benefits</a:t>
            </a:r>
            <a:r>
              <a:rPr dirty="0" sz="1450" spc="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by 2/3</a:t>
            </a:r>
            <a:r>
              <a:rPr dirty="0" sz="1450" spc="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of </a:t>
            </a:r>
            <a:r>
              <a:rPr dirty="0" sz="1450" spc="-25">
                <a:solidFill>
                  <a:srgbClr val="464B54"/>
                </a:solidFill>
                <a:latin typeface="Calibri"/>
                <a:cs typeface="Calibri"/>
              </a:rPr>
              <a:t>the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government</a:t>
            </a:r>
            <a:r>
              <a:rPr dirty="0" sz="145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spc="-10">
                <a:solidFill>
                  <a:srgbClr val="464B54"/>
                </a:solidFill>
                <a:latin typeface="Calibri"/>
                <a:cs typeface="Calibri"/>
              </a:rPr>
              <a:t>pension</a:t>
            </a:r>
            <a:endParaRPr sz="1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Calibri"/>
              <a:cs typeface="Calibri"/>
            </a:endParaRPr>
          </a:p>
          <a:p>
            <a:pPr marL="161290" marR="207010">
              <a:lnSpc>
                <a:spcPct val="102400"/>
              </a:lnSpc>
            </a:pPr>
            <a:r>
              <a:rPr dirty="0" sz="1450" spc="-20" b="1">
                <a:solidFill>
                  <a:srgbClr val="464B54"/>
                </a:solidFill>
                <a:latin typeface="Calibri"/>
                <a:cs typeface="Calibri"/>
              </a:rPr>
              <a:t>Now:</a:t>
            </a:r>
            <a:r>
              <a:rPr dirty="0" sz="1450" spc="-60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May</a:t>
            </a:r>
            <a:r>
              <a:rPr dirty="0" sz="145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be</a:t>
            </a:r>
            <a:r>
              <a:rPr dirty="0" sz="145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eligible</a:t>
            </a:r>
            <a:r>
              <a:rPr dirty="0" sz="1450" spc="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spc="-25">
                <a:solidFill>
                  <a:srgbClr val="464B54"/>
                </a:solidFill>
                <a:latin typeface="Calibri"/>
                <a:cs typeface="Calibri"/>
              </a:rPr>
              <a:t>for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spousal</a:t>
            </a:r>
            <a:r>
              <a:rPr dirty="0" sz="1450" spc="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or</a:t>
            </a:r>
            <a:r>
              <a:rPr dirty="0" sz="1450" spc="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spc="-10">
                <a:solidFill>
                  <a:srgbClr val="464B54"/>
                </a:solidFill>
                <a:latin typeface="Calibri"/>
                <a:cs typeface="Calibri"/>
              </a:rPr>
              <a:t>survivor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benefit</a:t>
            </a:r>
            <a:r>
              <a:rPr dirty="0" sz="1450" spc="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for</a:t>
            </a:r>
            <a:r>
              <a:rPr dirty="0" sz="145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the</a:t>
            </a:r>
            <a:r>
              <a:rPr dirty="0" sz="145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first </a:t>
            </a:r>
            <a:r>
              <a:rPr dirty="0" sz="1450" spc="-20">
                <a:solidFill>
                  <a:srgbClr val="464B54"/>
                </a:solidFill>
                <a:latin typeface="Calibri"/>
                <a:cs typeface="Calibri"/>
              </a:rPr>
              <a:t>time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2846832" y="3378708"/>
            <a:ext cx="1950720" cy="38100"/>
          </a:xfrm>
          <a:custGeom>
            <a:avLst/>
            <a:gdLst/>
            <a:ahLst/>
            <a:cxnLst/>
            <a:rect l="l" t="t" r="r" b="b"/>
            <a:pathLst>
              <a:path w="1950720" h="38100">
                <a:moveTo>
                  <a:pt x="1950719" y="38100"/>
                </a:moveTo>
                <a:lnTo>
                  <a:pt x="0" y="38100"/>
                </a:lnTo>
                <a:lnTo>
                  <a:pt x="0" y="0"/>
                </a:lnTo>
                <a:lnTo>
                  <a:pt x="1950719" y="0"/>
                </a:lnTo>
                <a:lnTo>
                  <a:pt x="1950719" y="38100"/>
                </a:lnTo>
                <a:close/>
              </a:path>
            </a:pathLst>
          </a:custGeom>
          <a:solidFill>
            <a:srgbClr val="3B778C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3" name="object 13" descr=""/>
          <p:cNvGrpSpPr/>
          <p:nvPr/>
        </p:nvGrpSpPr>
        <p:grpSpPr>
          <a:xfrm>
            <a:off x="5105400" y="2269236"/>
            <a:ext cx="2261870" cy="3601720"/>
            <a:chOff x="5105400" y="2269236"/>
            <a:chExt cx="2261870" cy="3601720"/>
          </a:xfrm>
        </p:grpSpPr>
        <p:sp>
          <p:nvSpPr>
            <p:cNvPr id="14" name="object 14" descr=""/>
            <p:cNvSpPr/>
            <p:nvPr/>
          </p:nvSpPr>
          <p:spPr>
            <a:xfrm>
              <a:off x="5151119" y="2310384"/>
              <a:ext cx="2216150" cy="3560445"/>
            </a:xfrm>
            <a:custGeom>
              <a:avLst/>
              <a:gdLst/>
              <a:ahLst/>
              <a:cxnLst/>
              <a:rect l="l" t="t" r="r" b="b"/>
              <a:pathLst>
                <a:path w="2216150" h="3560445">
                  <a:moveTo>
                    <a:pt x="2215896" y="3560064"/>
                  </a:moveTo>
                  <a:lnTo>
                    <a:pt x="0" y="3560064"/>
                  </a:lnTo>
                  <a:lnTo>
                    <a:pt x="0" y="0"/>
                  </a:lnTo>
                  <a:lnTo>
                    <a:pt x="2215896" y="0"/>
                  </a:lnTo>
                  <a:lnTo>
                    <a:pt x="2215896" y="3560064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5105400" y="2269236"/>
              <a:ext cx="2216150" cy="3561715"/>
            </a:xfrm>
            <a:custGeom>
              <a:avLst/>
              <a:gdLst/>
              <a:ahLst/>
              <a:cxnLst/>
              <a:rect l="l" t="t" r="r" b="b"/>
              <a:pathLst>
                <a:path w="2216150" h="3561715">
                  <a:moveTo>
                    <a:pt x="2215896" y="3561587"/>
                  </a:moveTo>
                  <a:lnTo>
                    <a:pt x="0" y="3561587"/>
                  </a:lnTo>
                  <a:lnTo>
                    <a:pt x="0" y="0"/>
                  </a:lnTo>
                  <a:lnTo>
                    <a:pt x="2215896" y="0"/>
                  </a:lnTo>
                  <a:lnTo>
                    <a:pt x="2215896" y="3561587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5105400" y="2269236"/>
            <a:ext cx="2216150" cy="3561715"/>
          </a:xfrm>
          <a:prstGeom prst="rect">
            <a:avLst/>
          </a:prstGeom>
        </p:spPr>
        <p:txBody>
          <a:bodyPr wrap="square" lIns="0" tIns="132080" rIns="0" bIns="0" rtlCol="0" vert="horz">
            <a:spAutoFit/>
          </a:bodyPr>
          <a:lstStyle/>
          <a:p>
            <a:pPr algn="ctr" marL="123189" marR="113664">
              <a:lnSpc>
                <a:spcPct val="102299"/>
              </a:lnSpc>
              <a:spcBef>
                <a:spcPts val="1040"/>
              </a:spcBef>
            </a:pPr>
            <a:r>
              <a:rPr dirty="0" sz="1450" spc="-10">
                <a:solidFill>
                  <a:srgbClr val="464B54"/>
                </a:solidFill>
                <a:latin typeface="Calibri"/>
                <a:cs typeface="Calibri"/>
              </a:rPr>
              <a:t>Teacher</a:t>
            </a:r>
            <a:r>
              <a:rPr dirty="0" sz="1450" spc="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with</a:t>
            </a:r>
            <a:r>
              <a:rPr dirty="0" sz="145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non-</a:t>
            </a:r>
            <a:r>
              <a:rPr dirty="0" sz="1450" spc="-10">
                <a:solidFill>
                  <a:srgbClr val="464B54"/>
                </a:solidFill>
                <a:latin typeface="Calibri"/>
                <a:cs typeface="Calibri"/>
              </a:rPr>
              <a:t>covered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pension,</a:t>
            </a:r>
            <a:r>
              <a:rPr dirty="0" sz="1450" spc="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tutored</a:t>
            </a:r>
            <a:r>
              <a:rPr dirty="0" sz="145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in</a:t>
            </a:r>
            <a:r>
              <a:rPr dirty="0" sz="1450" spc="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spc="-25">
                <a:solidFill>
                  <a:srgbClr val="464B54"/>
                </a:solidFill>
                <a:latin typeface="Calibri"/>
                <a:cs typeface="Calibri"/>
              </a:rPr>
              <a:t>the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summers;</a:t>
            </a:r>
            <a:r>
              <a:rPr dirty="0" sz="1450" spc="5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spouse</a:t>
            </a:r>
            <a:r>
              <a:rPr dirty="0" sz="1450" spc="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spc="-10">
                <a:solidFill>
                  <a:srgbClr val="464B54"/>
                </a:solidFill>
                <a:latin typeface="Calibri"/>
                <a:cs typeface="Calibri"/>
              </a:rPr>
              <a:t>worked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in</a:t>
            </a:r>
            <a:r>
              <a:rPr dirty="0" sz="145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the private</a:t>
            </a:r>
            <a:r>
              <a:rPr dirty="0" sz="145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spc="-10">
                <a:solidFill>
                  <a:srgbClr val="464B54"/>
                </a:solidFill>
                <a:latin typeface="Calibri"/>
                <a:cs typeface="Calibri"/>
              </a:rPr>
              <a:t>sector</a:t>
            </a:r>
            <a:endParaRPr sz="1450">
              <a:latin typeface="Calibri"/>
              <a:cs typeface="Calibri"/>
            </a:endParaRPr>
          </a:p>
          <a:p>
            <a:pPr marL="162560" marR="94615">
              <a:lnSpc>
                <a:spcPct val="102400"/>
              </a:lnSpc>
              <a:spcBef>
                <a:spcPts val="1480"/>
              </a:spcBef>
            </a:pPr>
            <a:r>
              <a:rPr dirty="0" sz="1450" spc="-25" b="1">
                <a:solidFill>
                  <a:srgbClr val="464B54"/>
                </a:solidFill>
                <a:latin typeface="Calibri"/>
                <a:cs typeface="Calibri"/>
              </a:rPr>
              <a:t>Before:</a:t>
            </a:r>
            <a:r>
              <a:rPr dirty="0" sz="1450" spc="-40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received higher</a:t>
            </a:r>
            <a:r>
              <a:rPr dirty="0" sz="1450" spc="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spc="-25">
                <a:solidFill>
                  <a:srgbClr val="464B54"/>
                </a:solidFill>
                <a:latin typeface="Calibri"/>
                <a:cs typeface="Calibri"/>
              </a:rPr>
              <a:t>of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retirement</a:t>
            </a:r>
            <a:r>
              <a:rPr dirty="0" sz="1450" spc="-4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spc="-10">
                <a:solidFill>
                  <a:srgbClr val="464B54"/>
                </a:solidFill>
                <a:latin typeface="Calibri"/>
                <a:cs typeface="Calibri"/>
              </a:rPr>
              <a:t>benefit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(reduced</a:t>
            </a:r>
            <a:r>
              <a:rPr dirty="0" sz="1450" spc="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by</a:t>
            </a:r>
            <a:r>
              <a:rPr dirty="0" sz="1450" spc="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WEP)</a:t>
            </a:r>
            <a:r>
              <a:rPr dirty="0" sz="145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spc="-25">
                <a:solidFill>
                  <a:srgbClr val="464B54"/>
                </a:solidFill>
                <a:latin typeface="Calibri"/>
                <a:cs typeface="Calibri"/>
              </a:rPr>
              <a:t>or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spousal/ </a:t>
            </a:r>
            <a:r>
              <a:rPr dirty="0" sz="1450" spc="-10">
                <a:solidFill>
                  <a:srgbClr val="464B54"/>
                </a:solidFill>
                <a:latin typeface="Calibri"/>
                <a:cs typeface="Calibri"/>
              </a:rPr>
              <a:t>survivor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(reduced</a:t>
            </a:r>
            <a:r>
              <a:rPr dirty="0" sz="1450" spc="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by</a:t>
            </a:r>
            <a:r>
              <a:rPr dirty="0" sz="1450" spc="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spc="-20">
                <a:solidFill>
                  <a:srgbClr val="464B54"/>
                </a:solidFill>
                <a:latin typeface="Calibri"/>
                <a:cs typeface="Calibri"/>
              </a:rPr>
              <a:t>GPO)*</a:t>
            </a:r>
            <a:endParaRPr sz="1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Calibri"/>
              <a:cs typeface="Calibri"/>
            </a:endParaRPr>
          </a:p>
          <a:p>
            <a:pPr marL="162560" marR="215900">
              <a:lnSpc>
                <a:spcPct val="102400"/>
              </a:lnSpc>
            </a:pPr>
            <a:r>
              <a:rPr dirty="0" sz="1450" spc="-20" b="1">
                <a:solidFill>
                  <a:srgbClr val="464B54"/>
                </a:solidFill>
                <a:latin typeface="Calibri"/>
                <a:cs typeface="Calibri"/>
              </a:rPr>
              <a:t>Now:</a:t>
            </a:r>
            <a:r>
              <a:rPr dirty="0" sz="1450" spc="-50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receives</a:t>
            </a:r>
            <a:r>
              <a:rPr dirty="0" sz="145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higher</a:t>
            </a:r>
            <a:r>
              <a:rPr dirty="0" sz="1450" spc="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spc="-25">
                <a:solidFill>
                  <a:srgbClr val="464B54"/>
                </a:solidFill>
                <a:latin typeface="Calibri"/>
                <a:cs typeface="Calibri"/>
              </a:rPr>
              <a:t>of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retirement</a:t>
            </a:r>
            <a:r>
              <a:rPr dirty="0" sz="1450" spc="-4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spc="-25">
                <a:solidFill>
                  <a:srgbClr val="464B54"/>
                </a:solidFill>
                <a:latin typeface="Calibri"/>
                <a:cs typeface="Calibri"/>
              </a:rPr>
              <a:t>or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spousal/survivor</a:t>
            </a:r>
            <a:r>
              <a:rPr dirty="0" sz="1450" spc="-10">
                <a:solidFill>
                  <a:srgbClr val="464B54"/>
                </a:solidFill>
                <a:latin typeface="Calibri"/>
                <a:cs typeface="Calibri"/>
              </a:rPr>
              <a:t> benefit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7" name="object 17" descr=""/>
          <p:cNvSpPr/>
          <p:nvPr/>
        </p:nvSpPr>
        <p:spPr>
          <a:xfrm>
            <a:off x="5237988" y="3378708"/>
            <a:ext cx="1950720" cy="38100"/>
          </a:xfrm>
          <a:custGeom>
            <a:avLst/>
            <a:gdLst/>
            <a:ahLst/>
            <a:cxnLst/>
            <a:rect l="l" t="t" r="r" b="b"/>
            <a:pathLst>
              <a:path w="1950720" h="38100">
                <a:moveTo>
                  <a:pt x="1950719" y="38100"/>
                </a:moveTo>
                <a:lnTo>
                  <a:pt x="0" y="38100"/>
                </a:lnTo>
                <a:lnTo>
                  <a:pt x="0" y="0"/>
                </a:lnTo>
                <a:lnTo>
                  <a:pt x="1950719" y="0"/>
                </a:lnTo>
                <a:lnTo>
                  <a:pt x="1950719" y="38100"/>
                </a:lnTo>
                <a:close/>
              </a:path>
            </a:pathLst>
          </a:custGeom>
          <a:solidFill>
            <a:srgbClr val="00AEC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8" name="object 18" descr=""/>
          <p:cNvGrpSpPr/>
          <p:nvPr/>
        </p:nvGrpSpPr>
        <p:grpSpPr>
          <a:xfrm>
            <a:off x="7496555" y="2269236"/>
            <a:ext cx="2263140" cy="3601720"/>
            <a:chOff x="7496555" y="2269236"/>
            <a:chExt cx="2263140" cy="3601720"/>
          </a:xfrm>
        </p:grpSpPr>
        <p:sp>
          <p:nvSpPr>
            <p:cNvPr id="19" name="object 19" descr=""/>
            <p:cNvSpPr/>
            <p:nvPr/>
          </p:nvSpPr>
          <p:spPr>
            <a:xfrm>
              <a:off x="7542276" y="2310384"/>
              <a:ext cx="2217420" cy="3560445"/>
            </a:xfrm>
            <a:custGeom>
              <a:avLst/>
              <a:gdLst/>
              <a:ahLst/>
              <a:cxnLst/>
              <a:rect l="l" t="t" r="r" b="b"/>
              <a:pathLst>
                <a:path w="2217420" h="3560445">
                  <a:moveTo>
                    <a:pt x="2217419" y="3560064"/>
                  </a:moveTo>
                  <a:lnTo>
                    <a:pt x="0" y="3560064"/>
                  </a:lnTo>
                  <a:lnTo>
                    <a:pt x="0" y="0"/>
                  </a:lnTo>
                  <a:lnTo>
                    <a:pt x="2217419" y="0"/>
                  </a:lnTo>
                  <a:lnTo>
                    <a:pt x="2217419" y="3560064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7496555" y="2269236"/>
              <a:ext cx="2216150" cy="3561715"/>
            </a:xfrm>
            <a:custGeom>
              <a:avLst/>
              <a:gdLst/>
              <a:ahLst/>
              <a:cxnLst/>
              <a:rect l="l" t="t" r="r" b="b"/>
              <a:pathLst>
                <a:path w="2216150" h="3561715">
                  <a:moveTo>
                    <a:pt x="2215896" y="3561587"/>
                  </a:moveTo>
                  <a:lnTo>
                    <a:pt x="0" y="3561587"/>
                  </a:lnTo>
                  <a:lnTo>
                    <a:pt x="0" y="0"/>
                  </a:lnTo>
                  <a:lnTo>
                    <a:pt x="2215896" y="0"/>
                  </a:lnTo>
                  <a:lnTo>
                    <a:pt x="2215896" y="356158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 txBox="1"/>
          <p:nvPr/>
        </p:nvSpPr>
        <p:spPr>
          <a:xfrm>
            <a:off x="7496555" y="2269236"/>
            <a:ext cx="2216150" cy="3561715"/>
          </a:xfrm>
          <a:prstGeom prst="rect">
            <a:avLst/>
          </a:prstGeom>
        </p:spPr>
        <p:txBody>
          <a:bodyPr wrap="square" lIns="0" tIns="8255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650"/>
              </a:spcBef>
            </a:pPr>
            <a:endParaRPr sz="1450">
              <a:latin typeface="Times New Roman"/>
              <a:cs typeface="Times New Roman"/>
            </a:endParaRPr>
          </a:p>
          <a:p>
            <a:pPr marL="286385" marR="278130" indent="336550">
              <a:lnSpc>
                <a:spcPct val="102099"/>
              </a:lnSpc>
            </a:pPr>
            <a:r>
              <a:rPr dirty="0" sz="1450" spc="-10">
                <a:solidFill>
                  <a:srgbClr val="464B54"/>
                </a:solidFill>
                <a:latin typeface="Calibri"/>
                <a:cs typeface="Calibri"/>
              </a:rPr>
              <a:t>Teacher</a:t>
            </a:r>
            <a:r>
              <a:rPr dirty="0" sz="1450" spc="-20">
                <a:solidFill>
                  <a:srgbClr val="464B54"/>
                </a:solidFill>
                <a:latin typeface="Calibri"/>
                <a:cs typeface="Calibri"/>
              </a:rPr>
              <a:t> with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non-covered</a:t>
            </a:r>
            <a:r>
              <a:rPr dirty="0" sz="145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spc="-10">
                <a:solidFill>
                  <a:srgbClr val="464B54"/>
                </a:solidFill>
                <a:latin typeface="Calibri"/>
                <a:cs typeface="Calibri"/>
              </a:rPr>
              <a:t>pension,</a:t>
            </a:r>
            <a:endParaRPr sz="1450">
              <a:latin typeface="Calibri"/>
              <a:cs typeface="Calibri"/>
            </a:endParaRPr>
          </a:p>
          <a:p>
            <a:pPr marL="560705">
              <a:lnSpc>
                <a:spcPct val="100000"/>
              </a:lnSpc>
              <a:spcBef>
                <a:spcPts val="45"/>
              </a:spcBef>
            </a:pP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Never </a:t>
            </a:r>
            <a:r>
              <a:rPr dirty="0" sz="1450" spc="-10">
                <a:solidFill>
                  <a:srgbClr val="464B54"/>
                </a:solidFill>
                <a:latin typeface="Calibri"/>
                <a:cs typeface="Calibri"/>
              </a:rPr>
              <a:t>married</a:t>
            </a:r>
            <a:endParaRPr sz="1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45"/>
              </a:spcBef>
            </a:pPr>
            <a:endParaRPr sz="1450">
              <a:latin typeface="Calibri"/>
              <a:cs typeface="Calibri"/>
            </a:endParaRPr>
          </a:p>
          <a:p>
            <a:pPr marL="161290" marR="288290">
              <a:lnSpc>
                <a:spcPct val="102099"/>
              </a:lnSpc>
            </a:pP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No</a:t>
            </a:r>
            <a:r>
              <a:rPr dirty="0" sz="1450" spc="2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change.</a:t>
            </a:r>
            <a:r>
              <a:rPr dirty="0" sz="1450" spc="3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Not</a:t>
            </a:r>
            <a:r>
              <a:rPr dirty="0" sz="1450" spc="1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 spc="-10">
                <a:solidFill>
                  <a:srgbClr val="1D1D1D"/>
                </a:solidFill>
                <a:latin typeface="Calibri"/>
                <a:cs typeface="Calibri"/>
              </a:rPr>
              <a:t>eligible </a:t>
            </a: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for</a:t>
            </a:r>
            <a:r>
              <a:rPr dirty="0" sz="1450" spc="-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Social</a:t>
            </a:r>
            <a:r>
              <a:rPr dirty="0" sz="1450" spc="-1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 spc="-10">
                <a:solidFill>
                  <a:srgbClr val="1D1D1D"/>
                </a:solidFill>
                <a:latin typeface="Calibri"/>
                <a:cs typeface="Calibri"/>
              </a:rPr>
              <a:t>Security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22" name="object 22" descr=""/>
          <p:cNvSpPr/>
          <p:nvPr/>
        </p:nvSpPr>
        <p:spPr>
          <a:xfrm>
            <a:off x="7629144" y="3378708"/>
            <a:ext cx="1950720" cy="38100"/>
          </a:xfrm>
          <a:custGeom>
            <a:avLst/>
            <a:gdLst/>
            <a:ahLst/>
            <a:cxnLst/>
            <a:rect l="l" t="t" r="r" b="b"/>
            <a:pathLst>
              <a:path w="1950720" h="38100">
                <a:moveTo>
                  <a:pt x="1950719" y="38100"/>
                </a:moveTo>
                <a:lnTo>
                  <a:pt x="0" y="38100"/>
                </a:lnTo>
                <a:lnTo>
                  <a:pt x="0" y="0"/>
                </a:lnTo>
                <a:lnTo>
                  <a:pt x="1950719" y="0"/>
                </a:lnTo>
                <a:lnTo>
                  <a:pt x="1950719" y="38100"/>
                </a:lnTo>
                <a:close/>
              </a:path>
            </a:pathLst>
          </a:custGeom>
          <a:solidFill>
            <a:srgbClr val="B6B8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 txBox="1"/>
          <p:nvPr/>
        </p:nvSpPr>
        <p:spPr>
          <a:xfrm>
            <a:off x="310383" y="6325179"/>
            <a:ext cx="82213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*Technically</a:t>
            </a:r>
            <a:r>
              <a:rPr dirty="0" sz="100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the</a:t>
            </a:r>
            <a:r>
              <a:rPr dirty="0" sz="1000" spc="-4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teacher</a:t>
            </a:r>
            <a:r>
              <a:rPr dirty="0" sz="10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received</a:t>
            </a:r>
            <a:r>
              <a:rPr dirty="0" sz="1000" spc="-4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the</a:t>
            </a:r>
            <a:r>
              <a:rPr dirty="0" sz="10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retirement</a:t>
            </a:r>
            <a:r>
              <a:rPr dirty="0" sz="100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benefit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reduced</a:t>
            </a:r>
            <a:r>
              <a:rPr dirty="0" sz="1000" spc="-4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by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45">
                <a:solidFill>
                  <a:srgbClr val="464B54"/>
                </a:solidFill>
                <a:latin typeface="Calibri"/>
                <a:cs typeface="Calibri"/>
              </a:rPr>
              <a:t>WEP.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That was</a:t>
            </a:r>
            <a:r>
              <a:rPr dirty="0" sz="10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topped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off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 with</a:t>
            </a:r>
            <a:r>
              <a:rPr dirty="0" sz="10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an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excess</a:t>
            </a:r>
            <a:r>
              <a:rPr dirty="0" sz="100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spousal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or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survivor</a:t>
            </a:r>
            <a:r>
              <a:rPr dirty="0" sz="1000" spc="-4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benefit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that</a:t>
            </a:r>
            <a:r>
              <a:rPr dirty="0" sz="100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was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reduced</a:t>
            </a:r>
            <a:r>
              <a:rPr dirty="0" sz="100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by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GPO.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9490857" y="6492060"/>
            <a:ext cx="132715" cy="130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80"/>
              </a:lnSpc>
            </a:pPr>
            <a:r>
              <a:rPr dirty="0" sz="800" spc="-25">
                <a:solidFill>
                  <a:srgbClr val="464B54"/>
                </a:solidFill>
                <a:latin typeface="Calibri"/>
                <a:cs typeface="Calibri"/>
              </a:rPr>
              <a:t>44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1057655"/>
            <a:ext cx="10058400" cy="5659120"/>
            <a:chOff x="0" y="1057655"/>
            <a:chExt cx="10058400" cy="565912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00516" y="1225296"/>
              <a:ext cx="1080516" cy="464819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0" y="5937503"/>
              <a:ext cx="10058400" cy="779145"/>
            </a:xfrm>
            <a:custGeom>
              <a:avLst/>
              <a:gdLst/>
              <a:ahLst/>
              <a:cxnLst/>
              <a:rect l="l" t="t" r="r" b="b"/>
              <a:pathLst>
                <a:path w="10058400" h="779145">
                  <a:moveTo>
                    <a:pt x="10058400" y="778764"/>
                  </a:moveTo>
                  <a:lnTo>
                    <a:pt x="0" y="778764"/>
                  </a:lnTo>
                  <a:lnTo>
                    <a:pt x="0" y="0"/>
                  </a:lnTo>
                  <a:lnTo>
                    <a:pt x="10058400" y="0"/>
                  </a:lnTo>
                  <a:lnTo>
                    <a:pt x="10058400" y="778764"/>
                  </a:lnTo>
                  <a:close/>
                </a:path>
              </a:pathLst>
            </a:custGeom>
            <a:solidFill>
              <a:srgbClr val="4B05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314688" y="5939028"/>
              <a:ext cx="744220" cy="777240"/>
            </a:xfrm>
            <a:custGeom>
              <a:avLst/>
              <a:gdLst/>
              <a:ahLst/>
              <a:cxnLst/>
              <a:rect l="l" t="t" r="r" b="b"/>
              <a:pathLst>
                <a:path w="744220" h="777240">
                  <a:moveTo>
                    <a:pt x="743712" y="777239"/>
                  </a:moveTo>
                  <a:lnTo>
                    <a:pt x="0" y="777239"/>
                  </a:lnTo>
                  <a:lnTo>
                    <a:pt x="743712" y="0"/>
                  </a:lnTo>
                  <a:lnTo>
                    <a:pt x="743712" y="777239"/>
                  </a:lnTo>
                  <a:close/>
                </a:path>
              </a:pathLst>
            </a:custGeom>
            <a:solidFill>
              <a:srgbClr val="CD163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057656"/>
              <a:ext cx="10058400" cy="5658611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739611" y="2322147"/>
            <a:ext cx="2993390" cy="83058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5250">
                <a:solidFill>
                  <a:srgbClr val="FFFFFF"/>
                </a:solidFill>
              </a:rPr>
              <a:t>Thank</a:t>
            </a:r>
            <a:r>
              <a:rPr dirty="0" sz="5250" spc="-215">
                <a:solidFill>
                  <a:srgbClr val="FFFFFF"/>
                </a:solidFill>
              </a:rPr>
              <a:t> </a:t>
            </a:r>
            <a:r>
              <a:rPr dirty="0" sz="5250" spc="-95">
                <a:solidFill>
                  <a:srgbClr val="FFFFFF"/>
                </a:solidFill>
              </a:rPr>
              <a:t>You!</a:t>
            </a:r>
            <a:endParaRPr sz="525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57656"/>
            <a:ext cx="10058400" cy="565861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49777" y="3239409"/>
            <a:ext cx="1609090" cy="5283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300" spc="-30">
                <a:solidFill>
                  <a:srgbClr val="FFFFFF"/>
                </a:solidFill>
              </a:rPr>
              <a:t>Appendix</a:t>
            </a:r>
            <a:endParaRPr sz="33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10383" y="6165513"/>
            <a:ext cx="9368155" cy="305435"/>
          </a:xfrm>
          <a:prstGeom prst="rect">
            <a:avLst/>
          </a:prstGeom>
        </p:spPr>
        <p:txBody>
          <a:bodyPr wrap="square" lIns="0" tIns="36195" rIns="0" bIns="0" rtlCol="0" vert="horz">
            <a:spAutoFit/>
          </a:bodyPr>
          <a:lstStyle/>
          <a:p>
            <a:pPr marL="12700" marR="5080">
              <a:lnSpc>
                <a:spcPts val="1010"/>
              </a:lnSpc>
              <a:spcBef>
                <a:spcPts val="285"/>
              </a:spcBef>
            </a:pP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Under</a:t>
            </a:r>
            <a:r>
              <a:rPr dirty="0" sz="1000" spc="-5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the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widow(er)</a:t>
            </a:r>
            <a:r>
              <a:rPr dirty="0" sz="100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limit, the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surviving</a:t>
            </a:r>
            <a:r>
              <a:rPr dirty="0" sz="1000" spc="-4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spouse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 receives</a:t>
            </a:r>
            <a:r>
              <a:rPr dirty="0" sz="1000" spc="-4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the</a:t>
            </a:r>
            <a:r>
              <a:rPr dirty="0" sz="100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lesser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of</a:t>
            </a:r>
            <a:r>
              <a:rPr dirty="0" sz="100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1)</a:t>
            </a:r>
            <a:r>
              <a:rPr dirty="0" sz="100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the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widow(er)</a:t>
            </a:r>
            <a:r>
              <a:rPr dirty="0" sz="1000" spc="-4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percentage</a:t>
            </a:r>
            <a:r>
              <a:rPr dirty="0" sz="1000" spc="-4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based</a:t>
            </a:r>
            <a:r>
              <a:rPr dirty="0" sz="10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off</a:t>
            </a:r>
            <a:r>
              <a:rPr dirty="0" sz="100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the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deceased’s</a:t>
            </a:r>
            <a:r>
              <a:rPr dirty="0" sz="100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FRA</a:t>
            </a:r>
            <a:r>
              <a:rPr dirty="0" sz="10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benefit</a:t>
            </a:r>
            <a:r>
              <a:rPr dirty="0" sz="100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or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2)</a:t>
            </a:r>
            <a:r>
              <a:rPr dirty="0" sz="100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the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greater</a:t>
            </a:r>
            <a:r>
              <a:rPr dirty="0" sz="100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of</a:t>
            </a:r>
            <a:r>
              <a:rPr dirty="0" sz="100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the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benefit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the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deceased</a:t>
            </a:r>
            <a:r>
              <a:rPr dirty="0" sz="1000" spc="-4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was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 receiving</a:t>
            </a:r>
            <a:r>
              <a:rPr dirty="0" sz="1000" spc="-4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at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death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or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 82.5%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of</a:t>
            </a:r>
            <a:r>
              <a:rPr dirty="0" sz="100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the</a:t>
            </a:r>
            <a:r>
              <a:rPr dirty="0" sz="100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deceased’s</a:t>
            </a:r>
            <a:r>
              <a:rPr dirty="0" sz="100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FRA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benefit.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ts val="2745"/>
              </a:lnSpc>
              <a:spcBef>
                <a:spcPts val="114"/>
              </a:spcBef>
            </a:pPr>
            <a:r>
              <a:rPr dirty="0" spc="-10"/>
              <a:t>Calculating</a:t>
            </a:r>
            <a:r>
              <a:rPr dirty="0" spc="-80"/>
              <a:t> </a:t>
            </a:r>
            <a:r>
              <a:rPr dirty="0" spc="-10"/>
              <a:t>Survivor</a:t>
            </a:r>
            <a:r>
              <a:rPr dirty="0" spc="-90"/>
              <a:t> </a:t>
            </a:r>
            <a:r>
              <a:rPr dirty="0" spc="-10"/>
              <a:t>benefits</a:t>
            </a:r>
          </a:p>
          <a:p>
            <a:pPr marL="12700">
              <a:lnSpc>
                <a:spcPts val="1725"/>
              </a:lnSpc>
            </a:pP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Deceased’s</a:t>
            </a:r>
            <a:r>
              <a:rPr dirty="0" sz="1450" spc="-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claiming decision</a:t>
            </a:r>
            <a:r>
              <a:rPr dirty="0" sz="1450" spc="-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impacts</a:t>
            </a:r>
            <a:r>
              <a:rPr dirty="0" sz="1450" spc="-30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the</a:t>
            </a:r>
            <a:r>
              <a:rPr dirty="0" sz="1450" spc="-1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survivor</a:t>
            </a:r>
            <a:r>
              <a:rPr dirty="0" sz="1450" spc="-1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spc="-10" i="1">
                <a:solidFill>
                  <a:srgbClr val="464B54"/>
                </a:solidFill>
                <a:latin typeface="Calibri"/>
                <a:cs typeface="Calibri"/>
              </a:rPr>
              <a:t>benefit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92359" y="2477573"/>
            <a:ext cx="2425065" cy="2781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50" spc="-35" b="1">
                <a:solidFill>
                  <a:srgbClr val="464B54"/>
                </a:solidFill>
                <a:latin typeface="Calibri"/>
                <a:cs typeface="Calibri"/>
              </a:rPr>
              <a:t>Deceased's </a:t>
            </a:r>
            <a:r>
              <a:rPr dirty="0" sz="1650" spc="-40" b="1">
                <a:solidFill>
                  <a:srgbClr val="464B54"/>
                </a:solidFill>
                <a:latin typeface="Calibri"/>
                <a:cs typeface="Calibri"/>
              </a:rPr>
              <a:t>claiming </a:t>
            </a:r>
            <a:r>
              <a:rPr dirty="0" sz="1650" spc="-10" b="1">
                <a:solidFill>
                  <a:srgbClr val="464B54"/>
                </a:solidFill>
                <a:latin typeface="Calibri"/>
                <a:cs typeface="Calibri"/>
              </a:rPr>
              <a:t>decision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253974" y="2477573"/>
            <a:ext cx="2147570" cy="2781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50" spc="-45" b="1">
                <a:solidFill>
                  <a:srgbClr val="464B54"/>
                </a:solidFill>
                <a:latin typeface="Calibri"/>
                <a:cs typeface="Calibri"/>
              </a:rPr>
              <a:t>Survivor</a:t>
            </a:r>
            <a:r>
              <a:rPr dirty="0" sz="1650" spc="-65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650" spc="-35" b="1">
                <a:solidFill>
                  <a:srgbClr val="464B54"/>
                </a:solidFill>
                <a:latin typeface="Calibri"/>
                <a:cs typeface="Calibri"/>
              </a:rPr>
              <a:t>benefit based</a:t>
            </a:r>
            <a:r>
              <a:rPr dirty="0" sz="1650" spc="-55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650" spc="-25" b="1">
                <a:solidFill>
                  <a:srgbClr val="464B54"/>
                </a:solidFill>
                <a:latin typeface="Calibri"/>
                <a:cs typeface="Calibri"/>
              </a:rPr>
              <a:t>on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4732020" y="2842260"/>
            <a:ext cx="5041900" cy="668020"/>
          </a:xfrm>
          <a:custGeom>
            <a:avLst/>
            <a:gdLst/>
            <a:ahLst/>
            <a:cxnLst/>
            <a:rect l="l" t="t" r="r" b="b"/>
            <a:pathLst>
              <a:path w="5041900" h="668020">
                <a:moveTo>
                  <a:pt x="5041391" y="667512"/>
                </a:moveTo>
                <a:lnTo>
                  <a:pt x="0" y="667512"/>
                </a:lnTo>
                <a:lnTo>
                  <a:pt x="0" y="0"/>
                </a:lnTo>
                <a:lnTo>
                  <a:pt x="5041391" y="0"/>
                </a:lnTo>
                <a:lnTo>
                  <a:pt x="5041391" y="667512"/>
                </a:lnTo>
                <a:close/>
              </a:path>
            </a:pathLst>
          </a:custGeom>
          <a:solidFill>
            <a:srgbClr val="4285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6263200" y="2898198"/>
            <a:ext cx="2732405" cy="5295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650" spc="-10">
                <a:solidFill>
                  <a:srgbClr val="FFFFFF"/>
                </a:solidFill>
                <a:latin typeface="Calibri"/>
                <a:cs typeface="Calibri"/>
              </a:rPr>
              <a:t>Amount</a:t>
            </a:r>
            <a:r>
              <a:rPr dirty="0" sz="165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50" spc="-10">
                <a:solidFill>
                  <a:srgbClr val="FFFFFF"/>
                </a:solidFill>
                <a:latin typeface="Calibri"/>
                <a:cs typeface="Calibri"/>
              </a:rPr>
              <a:t>deceased</a:t>
            </a:r>
            <a:r>
              <a:rPr dirty="0" sz="165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FFFFFF"/>
                </a:solidFill>
                <a:latin typeface="Calibri"/>
                <a:cs typeface="Calibri"/>
              </a:rPr>
              <a:t>was</a:t>
            </a:r>
            <a:r>
              <a:rPr dirty="0" sz="16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50" spc="-10">
                <a:solidFill>
                  <a:srgbClr val="FFFFFF"/>
                </a:solidFill>
                <a:latin typeface="Calibri"/>
                <a:cs typeface="Calibri"/>
              </a:rPr>
              <a:t>receiving </a:t>
            </a:r>
            <a:r>
              <a:rPr dirty="0" sz="165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dirty="0" sz="165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50" spc="-10">
                <a:solidFill>
                  <a:srgbClr val="FFFFFF"/>
                </a:solidFill>
                <a:latin typeface="Calibri"/>
                <a:cs typeface="Calibri"/>
              </a:rPr>
              <a:t>death</a:t>
            </a:r>
            <a:endParaRPr sz="1650">
              <a:latin typeface="Calibri"/>
              <a:cs typeface="Calibri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4732020" y="2942018"/>
            <a:ext cx="5041900" cy="1325245"/>
            <a:chOff x="4732020" y="2942018"/>
            <a:chExt cx="5041900" cy="1325245"/>
          </a:xfrm>
        </p:grpSpPr>
        <p:sp>
          <p:nvSpPr>
            <p:cNvPr id="9" name="object 9" descr=""/>
            <p:cNvSpPr/>
            <p:nvPr/>
          </p:nvSpPr>
          <p:spPr>
            <a:xfrm>
              <a:off x="5675376" y="2947415"/>
              <a:ext cx="375285" cy="475615"/>
            </a:xfrm>
            <a:custGeom>
              <a:avLst/>
              <a:gdLst/>
              <a:ahLst/>
              <a:cxnLst/>
              <a:rect l="l" t="t" r="r" b="b"/>
              <a:pathLst>
                <a:path w="375285" h="475614">
                  <a:moveTo>
                    <a:pt x="187451" y="475487"/>
                  </a:moveTo>
                  <a:lnTo>
                    <a:pt x="187451" y="356616"/>
                  </a:lnTo>
                  <a:lnTo>
                    <a:pt x="0" y="356616"/>
                  </a:lnTo>
                  <a:lnTo>
                    <a:pt x="0" y="118872"/>
                  </a:lnTo>
                  <a:lnTo>
                    <a:pt x="187451" y="118872"/>
                  </a:lnTo>
                  <a:lnTo>
                    <a:pt x="187451" y="0"/>
                  </a:lnTo>
                  <a:lnTo>
                    <a:pt x="374903" y="237743"/>
                  </a:lnTo>
                  <a:lnTo>
                    <a:pt x="187451" y="4754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5675376" y="2947415"/>
              <a:ext cx="375285" cy="475615"/>
            </a:xfrm>
            <a:custGeom>
              <a:avLst/>
              <a:gdLst/>
              <a:ahLst/>
              <a:cxnLst/>
              <a:rect l="l" t="t" r="r" b="b"/>
              <a:pathLst>
                <a:path w="375285" h="475614">
                  <a:moveTo>
                    <a:pt x="0" y="118872"/>
                  </a:moveTo>
                  <a:lnTo>
                    <a:pt x="187451" y="118872"/>
                  </a:lnTo>
                  <a:lnTo>
                    <a:pt x="187451" y="0"/>
                  </a:lnTo>
                  <a:lnTo>
                    <a:pt x="374903" y="237743"/>
                  </a:lnTo>
                  <a:lnTo>
                    <a:pt x="187451" y="475487"/>
                  </a:lnTo>
                  <a:lnTo>
                    <a:pt x="187451" y="356616"/>
                  </a:lnTo>
                  <a:lnTo>
                    <a:pt x="0" y="356616"/>
                  </a:lnTo>
                  <a:lnTo>
                    <a:pt x="0" y="118872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4732020" y="3598164"/>
              <a:ext cx="5041900" cy="669290"/>
            </a:xfrm>
            <a:custGeom>
              <a:avLst/>
              <a:gdLst/>
              <a:ahLst/>
              <a:cxnLst/>
              <a:rect l="l" t="t" r="r" b="b"/>
              <a:pathLst>
                <a:path w="5041900" h="669289">
                  <a:moveTo>
                    <a:pt x="5041391" y="669035"/>
                  </a:moveTo>
                  <a:lnTo>
                    <a:pt x="0" y="669035"/>
                  </a:lnTo>
                  <a:lnTo>
                    <a:pt x="0" y="0"/>
                  </a:lnTo>
                  <a:lnTo>
                    <a:pt x="5041391" y="0"/>
                  </a:lnTo>
                  <a:lnTo>
                    <a:pt x="5041391" y="669035"/>
                  </a:lnTo>
                  <a:close/>
                </a:path>
              </a:pathLst>
            </a:custGeom>
            <a:solidFill>
              <a:srgbClr val="42859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6263117" y="3681474"/>
            <a:ext cx="1962785" cy="4781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2099"/>
              </a:lnSpc>
              <a:spcBef>
                <a:spcPts val="100"/>
              </a:spcBef>
            </a:pPr>
            <a:r>
              <a:rPr dirty="0" sz="1450">
                <a:solidFill>
                  <a:srgbClr val="FFFFFF"/>
                </a:solidFill>
                <a:latin typeface="Calibri"/>
                <a:cs typeface="Calibri"/>
              </a:rPr>
              <a:t>Deceased's benefit</a:t>
            </a:r>
            <a:r>
              <a:rPr dirty="0" sz="14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dirty="0" sz="14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spc="-20">
                <a:solidFill>
                  <a:srgbClr val="FFFFFF"/>
                </a:solidFill>
                <a:latin typeface="Calibri"/>
                <a:cs typeface="Calibri"/>
              </a:rPr>
              <a:t>Full </a:t>
            </a:r>
            <a:r>
              <a:rPr dirty="0" sz="1450">
                <a:solidFill>
                  <a:srgbClr val="FFFFFF"/>
                </a:solidFill>
                <a:latin typeface="Calibri"/>
                <a:cs typeface="Calibri"/>
              </a:rPr>
              <a:t>Retirement</a:t>
            </a:r>
            <a:r>
              <a:rPr dirty="0" sz="14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spc="-25">
                <a:solidFill>
                  <a:srgbClr val="FFFFFF"/>
                </a:solidFill>
                <a:latin typeface="Calibri"/>
                <a:cs typeface="Calibri"/>
              </a:rPr>
              <a:t>Age</a:t>
            </a:r>
            <a:endParaRPr sz="1450">
              <a:latin typeface="Calibri"/>
              <a:cs typeface="Calibri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4732020" y="3687254"/>
            <a:ext cx="5041900" cy="1336040"/>
            <a:chOff x="4732020" y="3687254"/>
            <a:chExt cx="5041900" cy="1336040"/>
          </a:xfrm>
        </p:grpSpPr>
        <p:sp>
          <p:nvSpPr>
            <p:cNvPr id="14" name="object 14" descr=""/>
            <p:cNvSpPr/>
            <p:nvPr/>
          </p:nvSpPr>
          <p:spPr>
            <a:xfrm>
              <a:off x="5402580" y="3692651"/>
              <a:ext cx="647700" cy="475615"/>
            </a:xfrm>
            <a:custGeom>
              <a:avLst/>
              <a:gdLst/>
              <a:ahLst/>
              <a:cxnLst/>
              <a:rect l="l" t="t" r="r" b="b"/>
              <a:pathLst>
                <a:path w="647700" h="475614">
                  <a:moveTo>
                    <a:pt x="411480" y="475488"/>
                  </a:moveTo>
                  <a:lnTo>
                    <a:pt x="411480" y="356616"/>
                  </a:lnTo>
                  <a:lnTo>
                    <a:pt x="0" y="356616"/>
                  </a:lnTo>
                  <a:lnTo>
                    <a:pt x="0" y="118872"/>
                  </a:lnTo>
                  <a:lnTo>
                    <a:pt x="411480" y="118872"/>
                  </a:lnTo>
                  <a:lnTo>
                    <a:pt x="411480" y="0"/>
                  </a:lnTo>
                  <a:lnTo>
                    <a:pt x="647700" y="237744"/>
                  </a:lnTo>
                  <a:lnTo>
                    <a:pt x="411480" y="4754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5402580" y="3692651"/>
              <a:ext cx="647700" cy="475615"/>
            </a:xfrm>
            <a:custGeom>
              <a:avLst/>
              <a:gdLst/>
              <a:ahLst/>
              <a:cxnLst/>
              <a:rect l="l" t="t" r="r" b="b"/>
              <a:pathLst>
                <a:path w="647700" h="475614">
                  <a:moveTo>
                    <a:pt x="0" y="118872"/>
                  </a:moveTo>
                  <a:lnTo>
                    <a:pt x="411480" y="118872"/>
                  </a:lnTo>
                  <a:lnTo>
                    <a:pt x="411480" y="0"/>
                  </a:lnTo>
                  <a:lnTo>
                    <a:pt x="647700" y="237744"/>
                  </a:lnTo>
                  <a:lnTo>
                    <a:pt x="411480" y="475488"/>
                  </a:lnTo>
                  <a:lnTo>
                    <a:pt x="411480" y="356616"/>
                  </a:lnTo>
                  <a:lnTo>
                    <a:pt x="0" y="356616"/>
                  </a:lnTo>
                  <a:lnTo>
                    <a:pt x="0" y="118872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4732020" y="4354067"/>
              <a:ext cx="5041900" cy="669290"/>
            </a:xfrm>
            <a:custGeom>
              <a:avLst/>
              <a:gdLst/>
              <a:ahLst/>
              <a:cxnLst/>
              <a:rect l="l" t="t" r="r" b="b"/>
              <a:pathLst>
                <a:path w="5041900" h="669289">
                  <a:moveTo>
                    <a:pt x="5041391" y="669035"/>
                  </a:moveTo>
                  <a:lnTo>
                    <a:pt x="0" y="669035"/>
                  </a:lnTo>
                  <a:lnTo>
                    <a:pt x="0" y="0"/>
                  </a:lnTo>
                  <a:lnTo>
                    <a:pt x="5041391" y="0"/>
                  </a:lnTo>
                  <a:lnTo>
                    <a:pt x="5041391" y="669035"/>
                  </a:lnTo>
                  <a:close/>
                </a:path>
              </a:pathLst>
            </a:custGeom>
            <a:solidFill>
              <a:srgbClr val="42859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6263117" y="4437380"/>
            <a:ext cx="2590165" cy="4781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2099"/>
              </a:lnSpc>
              <a:spcBef>
                <a:spcPts val="100"/>
              </a:spcBef>
            </a:pPr>
            <a:r>
              <a:rPr dirty="0" sz="1450">
                <a:solidFill>
                  <a:srgbClr val="FFFFFF"/>
                </a:solidFill>
                <a:latin typeface="Calibri"/>
                <a:cs typeface="Calibri"/>
              </a:rPr>
              <a:t>Amount</a:t>
            </a:r>
            <a:r>
              <a:rPr dirty="0" sz="14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FFFFFF"/>
                </a:solidFill>
                <a:latin typeface="Calibri"/>
                <a:cs typeface="Calibri"/>
              </a:rPr>
              <a:t>deceased</a:t>
            </a:r>
            <a:r>
              <a:rPr dirty="0" sz="14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FFFFFF"/>
                </a:solidFill>
                <a:latin typeface="Calibri"/>
                <a:cs typeface="Calibri"/>
              </a:rPr>
              <a:t>was</a:t>
            </a:r>
            <a:r>
              <a:rPr dirty="0" sz="14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FFFFFF"/>
                </a:solidFill>
                <a:latin typeface="Calibri"/>
                <a:cs typeface="Calibri"/>
              </a:rPr>
              <a:t>entitled</a:t>
            </a:r>
            <a:r>
              <a:rPr dirty="0" sz="14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spc="-25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dirty="0" sz="1450">
                <a:solidFill>
                  <a:srgbClr val="FFFFFF"/>
                </a:solidFill>
                <a:latin typeface="Calibri"/>
                <a:cs typeface="Calibri"/>
              </a:rPr>
              <a:t>receive</a:t>
            </a:r>
            <a:r>
              <a:rPr dirty="0" sz="14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dirty="0" sz="14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FFFFFF"/>
                </a:solidFill>
                <a:latin typeface="Calibri"/>
                <a:cs typeface="Calibri"/>
              </a:rPr>
              <a:t>death</a:t>
            </a:r>
            <a:r>
              <a:rPr dirty="0" sz="14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FFFFFF"/>
                </a:solidFill>
                <a:latin typeface="Calibri"/>
                <a:cs typeface="Calibri"/>
              </a:rPr>
              <a:t>(includes</a:t>
            </a:r>
            <a:r>
              <a:rPr dirty="0" sz="14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spc="-10">
                <a:solidFill>
                  <a:srgbClr val="FFFFFF"/>
                </a:solidFill>
                <a:latin typeface="Calibri"/>
                <a:cs typeface="Calibri"/>
              </a:rPr>
              <a:t>credits)</a:t>
            </a:r>
            <a:endParaRPr sz="1450">
              <a:latin typeface="Calibri"/>
              <a:cs typeface="Calibri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4732020" y="4447730"/>
            <a:ext cx="5041900" cy="1327150"/>
            <a:chOff x="4732020" y="4447730"/>
            <a:chExt cx="5041900" cy="1327150"/>
          </a:xfrm>
        </p:grpSpPr>
        <p:sp>
          <p:nvSpPr>
            <p:cNvPr id="19" name="object 19" descr=""/>
            <p:cNvSpPr/>
            <p:nvPr/>
          </p:nvSpPr>
          <p:spPr>
            <a:xfrm>
              <a:off x="5100828" y="4453127"/>
              <a:ext cx="949960" cy="475615"/>
            </a:xfrm>
            <a:custGeom>
              <a:avLst/>
              <a:gdLst/>
              <a:ahLst/>
              <a:cxnLst/>
              <a:rect l="l" t="t" r="r" b="b"/>
              <a:pathLst>
                <a:path w="949960" h="475614">
                  <a:moveTo>
                    <a:pt x="713232" y="475488"/>
                  </a:moveTo>
                  <a:lnTo>
                    <a:pt x="713232" y="356616"/>
                  </a:lnTo>
                  <a:lnTo>
                    <a:pt x="0" y="356616"/>
                  </a:lnTo>
                  <a:lnTo>
                    <a:pt x="0" y="118872"/>
                  </a:lnTo>
                  <a:lnTo>
                    <a:pt x="713232" y="118872"/>
                  </a:lnTo>
                  <a:lnTo>
                    <a:pt x="713232" y="0"/>
                  </a:lnTo>
                  <a:lnTo>
                    <a:pt x="949451" y="237744"/>
                  </a:lnTo>
                  <a:lnTo>
                    <a:pt x="713232" y="4754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5100828" y="4453127"/>
              <a:ext cx="949960" cy="475615"/>
            </a:xfrm>
            <a:custGeom>
              <a:avLst/>
              <a:gdLst/>
              <a:ahLst/>
              <a:cxnLst/>
              <a:rect l="l" t="t" r="r" b="b"/>
              <a:pathLst>
                <a:path w="949960" h="475614">
                  <a:moveTo>
                    <a:pt x="0" y="118872"/>
                  </a:moveTo>
                  <a:lnTo>
                    <a:pt x="713232" y="118872"/>
                  </a:lnTo>
                  <a:lnTo>
                    <a:pt x="713232" y="0"/>
                  </a:lnTo>
                  <a:lnTo>
                    <a:pt x="949451" y="237744"/>
                  </a:lnTo>
                  <a:lnTo>
                    <a:pt x="713232" y="475488"/>
                  </a:lnTo>
                  <a:lnTo>
                    <a:pt x="713232" y="356616"/>
                  </a:lnTo>
                  <a:lnTo>
                    <a:pt x="0" y="356616"/>
                  </a:lnTo>
                  <a:lnTo>
                    <a:pt x="0" y="118872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4732020" y="5116068"/>
              <a:ext cx="5041900" cy="658495"/>
            </a:xfrm>
            <a:custGeom>
              <a:avLst/>
              <a:gdLst/>
              <a:ahLst/>
              <a:cxnLst/>
              <a:rect l="l" t="t" r="r" b="b"/>
              <a:pathLst>
                <a:path w="5041900" h="658495">
                  <a:moveTo>
                    <a:pt x="5041391" y="658367"/>
                  </a:moveTo>
                  <a:lnTo>
                    <a:pt x="0" y="658367"/>
                  </a:lnTo>
                  <a:lnTo>
                    <a:pt x="0" y="0"/>
                  </a:lnTo>
                  <a:lnTo>
                    <a:pt x="5041391" y="0"/>
                  </a:lnTo>
                  <a:lnTo>
                    <a:pt x="5041391" y="658367"/>
                  </a:lnTo>
                  <a:close/>
                </a:path>
              </a:pathLst>
            </a:custGeom>
            <a:solidFill>
              <a:srgbClr val="42859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 txBox="1"/>
          <p:nvPr/>
        </p:nvSpPr>
        <p:spPr>
          <a:xfrm>
            <a:off x="6263117" y="5307612"/>
            <a:ext cx="2122805" cy="2527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>
                <a:solidFill>
                  <a:srgbClr val="FFFFFF"/>
                </a:solidFill>
                <a:latin typeface="Calibri"/>
                <a:cs typeface="Calibri"/>
              </a:rPr>
              <a:t>Widow(er)</a:t>
            </a:r>
            <a:r>
              <a:rPr dirty="0" sz="14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FFFFFF"/>
                </a:solidFill>
                <a:latin typeface="Calibri"/>
                <a:cs typeface="Calibri"/>
              </a:rPr>
              <a:t>limit</a:t>
            </a:r>
            <a:r>
              <a:rPr dirty="0" sz="14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dirty="0" sz="14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spc="-10">
                <a:solidFill>
                  <a:srgbClr val="FFFFFF"/>
                </a:solidFill>
                <a:latin typeface="Calibri"/>
                <a:cs typeface="Calibri"/>
              </a:rPr>
              <a:t>apply*</a:t>
            </a:r>
            <a:endParaRPr sz="1450">
              <a:latin typeface="Calibri"/>
              <a:cs typeface="Calibri"/>
            </a:endParaRPr>
          </a:p>
        </p:txBody>
      </p:sp>
      <p:grpSp>
        <p:nvGrpSpPr>
          <p:cNvPr id="23" name="object 23" descr=""/>
          <p:cNvGrpSpPr/>
          <p:nvPr/>
        </p:nvGrpSpPr>
        <p:grpSpPr>
          <a:xfrm>
            <a:off x="279463" y="2806255"/>
            <a:ext cx="5776595" cy="2880995"/>
            <a:chOff x="279463" y="2806255"/>
            <a:chExt cx="5776595" cy="2880995"/>
          </a:xfrm>
        </p:grpSpPr>
        <p:sp>
          <p:nvSpPr>
            <p:cNvPr id="24" name="object 24" descr=""/>
            <p:cNvSpPr/>
            <p:nvPr/>
          </p:nvSpPr>
          <p:spPr>
            <a:xfrm>
              <a:off x="4799075" y="5207507"/>
              <a:ext cx="1251585" cy="474345"/>
            </a:xfrm>
            <a:custGeom>
              <a:avLst/>
              <a:gdLst/>
              <a:ahLst/>
              <a:cxnLst/>
              <a:rect l="l" t="t" r="r" b="b"/>
              <a:pathLst>
                <a:path w="1251585" h="474345">
                  <a:moveTo>
                    <a:pt x="1014984" y="473964"/>
                  </a:moveTo>
                  <a:lnTo>
                    <a:pt x="1014984" y="356616"/>
                  </a:lnTo>
                  <a:lnTo>
                    <a:pt x="0" y="356616"/>
                  </a:lnTo>
                  <a:lnTo>
                    <a:pt x="0" y="118872"/>
                  </a:lnTo>
                  <a:lnTo>
                    <a:pt x="1014984" y="118872"/>
                  </a:lnTo>
                  <a:lnTo>
                    <a:pt x="1014984" y="0"/>
                  </a:lnTo>
                  <a:lnTo>
                    <a:pt x="1251204" y="237744"/>
                  </a:lnTo>
                  <a:lnTo>
                    <a:pt x="1014984" y="4739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4799075" y="5207507"/>
              <a:ext cx="1251585" cy="474345"/>
            </a:xfrm>
            <a:custGeom>
              <a:avLst/>
              <a:gdLst/>
              <a:ahLst/>
              <a:cxnLst/>
              <a:rect l="l" t="t" r="r" b="b"/>
              <a:pathLst>
                <a:path w="1251585" h="474345">
                  <a:moveTo>
                    <a:pt x="0" y="118872"/>
                  </a:moveTo>
                  <a:lnTo>
                    <a:pt x="1014984" y="118872"/>
                  </a:lnTo>
                  <a:lnTo>
                    <a:pt x="1014984" y="0"/>
                  </a:lnTo>
                  <a:lnTo>
                    <a:pt x="1251204" y="237744"/>
                  </a:lnTo>
                  <a:lnTo>
                    <a:pt x="1014984" y="473964"/>
                  </a:lnTo>
                  <a:lnTo>
                    <a:pt x="1014984" y="356616"/>
                  </a:lnTo>
                  <a:lnTo>
                    <a:pt x="0" y="356616"/>
                  </a:lnTo>
                  <a:lnTo>
                    <a:pt x="0" y="118872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303275" y="2830067"/>
              <a:ext cx="5550535" cy="680085"/>
            </a:xfrm>
            <a:custGeom>
              <a:avLst/>
              <a:gdLst/>
              <a:ahLst/>
              <a:cxnLst/>
              <a:rect l="l" t="t" r="r" b="b"/>
              <a:pathLst>
                <a:path w="5550535" h="680085">
                  <a:moveTo>
                    <a:pt x="5271516" y="679704"/>
                  </a:moveTo>
                  <a:lnTo>
                    <a:pt x="0" y="679704"/>
                  </a:lnTo>
                  <a:lnTo>
                    <a:pt x="0" y="0"/>
                  </a:lnTo>
                  <a:lnTo>
                    <a:pt x="5550407" y="0"/>
                  </a:lnTo>
                  <a:lnTo>
                    <a:pt x="5271516" y="679704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303275" y="2830067"/>
              <a:ext cx="5550535" cy="680085"/>
            </a:xfrm>
            <a:custGeom>
              <a:avLst/>
              <a:gdLst/>
              <a:ahLst/>
              <a:cxnLst/>
              <a:rect l="l" t="t" r="r" b="b"/>
              <a:pathLst>
                <a:path w="5550535" h="680085">
                  <a:moveTo>
                    <a:pt x="0" y="0"/>
                  </a:moveTo>
                  <a:lnTo>
                    <a:pt x="463295" y="0"/>
                  </a:lnTo>
                  <a:lnTo>
                    <a:pt x="856487" y="0"/>
                  </a:lnTo>
                  <a:lnTo>
                    <a:pt x="5550407" y="0"/>
                  </a:lnTo>
                  <a:lnTo>
                    <a:pt x="5271516" y="679704"/>
                  </a:lnTo>
                  <a:lnTo>
                    <a:pt x="856487" y="679704"/>
                  </a:lnTo>
                  <a:lnTo>
                    <a:pt x="182880" y="679704"/>
                  </a:lnTo>
                  <a:lnTo>
                    <a:pt x="0" y="679704"/>
                  </a:lnTo>
                  <a:lnTo>
                    <a:pt x="0" y="0"/>
                  </a:lnTo>
                  <a:close/>
                </a:path>
              </a:pathLst>
            </a:custGeom>
            <a:ln w="472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 descr=""/>
          <p:cNvSpPr txBox="1"/>
          <p:nvPr/>
        </p:nvSpPr>
        <p:spPr>
          <a:xfrm>
            <a:off x="593814" y="3032237"/>
            <a:ext cx="2938780" cy="2527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spc="-20" b="1">
                <a:solidFill>
                  <a:srgbClr val="FFFFFF"/>
                </a:solidFill>
                <a:latin typeface="Calibri"/>
                <a:cs typeface="Calibri"/>
              </a:rPr>
              <a:t>Claimed</a:t>
            </a:r>
            <a:r>
              <a:rPr dirty="0" sz="145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b="1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dirty="0" sz="145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b="1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145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spc="-10" b="1">
                <a:solidFill>
                  <a:srgbClr val="FFFFFF"/>
                </a:solidFill>
                <a:latin typeface="Calibri"/>
                <a:cs typeface="Calibri"/>
              </a:rPr>
              <a:t>after</a:t>
            </a:r>
            <a:r>
              <a:rPr dirty="0" sz="145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spc="-10" b="1">
                <a:solidFill>
                  <a:srgbClr val="FFFFFF"/>
                </a:solidFill>
                <a:latin typeface="Calibri"/>
                <a:cs typeface="Calibri"/>
              </a:rPr>
              <a:t>Full</a:t>
            </a:r>
            <a:r>
              <a:rPr dirty="0" sz="145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spc="-25" b="1">
                <a:solidFill>
                  <a:srgbClr val="FFFFFF"/>
                </a:solidFill>
                <a:latin typeface="Calibri"/>
                <a:cs typeface="Calibri"/>
              </a:rPr>
              <a:t>Retirement</a:t>
            </a:r>
            <a:r>
              <a:rPr dirty="0" sz="145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spc="-25" b="1">
                <a:solidFill>
                  <a:srgbClr val="FFFFFF"/>
                </a:solidFill>
                <a:latin typeface="Calibri"/>
                <a:cs typeface="Calibri"/>
              </a:rPr>
              <a:t>Age</a:t>
            </a:r>
            <a:endParaRPr sz="1450">
              <a:latin typeface="Calibri"/>
              <a:cs typeface="Calibri"/>
            </a:endParaRPr>
          </a:p>
        </p:txBody>
      </p:sp>
      <p:grpSp>
        <p:nvGrpSpPr>
          <p:cNvPr id="29" name="object 29" descr=""/>
          <p:cNvGrpSpPr/>
          <p:nvPr/>
        </p:nvGrpSpPr>
        <p:grpSpPr>
          <a:xfrm>
            <a:off x="279463" y="3559111"/>
            <a:ext cx="5319395" cy="725805"/>
            <a:chOff x="279463" y="3559111"/>
            <a:chExt cx="5319395" cy="725805"/>
          </a:xfrm>
        </p:grpSpPr>
        <p:sp>
          <p:nvSpPr>
            <p:cNvPr id="30" name="object 30" descr=""/>
            <p:cNvSpPr/>
            <p:nvPr/>
          </p:nvSpPr>
          <p:spPr>
            <a:xfrm>
              <a:off x="303275" y="3582923"/>
              <a:ext cx="5271770" cy="678180"/>
            </a:xfrm>
            <a:custGeom>
              <a:avLst/>
              <a:gdLst/>
              <a:ahLst/>
              <a:cxnLst/>
              <a:rect l="l" t="t" r="r" b="b"/>
              <a:pathLst>
                <a:path w="5271770" h="678179">
                  <a:moveTo>
                    <a:pt x="5004816" y="678179"/>
                  </a:moveTo>
                  <a:lnTo>
                    <a:pt x="0" y="678179"/>
                  </a:lnTo>
                  <a:lnTo>
                    <a:pt x="0" y="0"/>
                  </a:lnTo>
                  <a:lnTo>
                    <a:pt x="5271516" y="0"/>
                  </a:lnTo>
                  <a:lnTo>
                    <a:pt x="5004816" y="678179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303275" y="3582923"/>
              <a:ext cx="5271770" cy="678180"/>
            </a:xfrm>
            <a:custGeom>
              <a:avLst/>
              <a:gdLst/>
              <a:ahLst/>
              <a:cxnLst/>
              <a:rect l="l" t="t" r="r" b="b"/>
              <a:pathLst>
                <a:path w="5271770" h="678179">
                  <a:moveTo>
                    <a:pt x="0" y="0"/>
                  </a:moveTo>
                  <a:lnTo>
                    <a:pt x="438912" y="0"/>
                  </a:lnTo>
                  <a:lnTo>
                    <a:pt x="813816" y="0"/>
                  </a:lnTo>
                  <a:lnTo>
                    <a:pt x="5271516" y="0"/>
                  </a:lnTo>
                  <a:lnTo>
                    <a:pt x="5004816" y="678179"/>
                  </a:lnTo>
                  <a:lnTo>
                    <a:pt x="813816" y="678179"/>
                  </a:lnTo>
                  <a:lnTo>
                    <a:pt x="173736" y="678179"/>
                  </a:lnTo>
                  <a:lnTo>
                    <a:pt x="0" y="678179"/>
                  </a:lnTo>
                  <a:lnTo>
                    <a:pt x="0" y="0"/>
                  </a:lnTo>
                  <a:close/>
                </a:path>
              </a:pathLst>
            </a:custGeom>
            <a:ln w="472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 descr=""/>
          <p:cNvSpPr txBox="1"/>
          <p:nvPr/>
        </p:nvSpPr>
        <p:spPr>
          <a:xfrm>
            <a:off x="592338" y="3670770"/>
            <a:ext cx="4073525" cy="4781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2099"/>
              </a:lnSpc>
              <a:spcBef>
                <a:spcPts val="100"/>
              </a:spcBef>
            </a:pPr>
            <a:r>
              <a:rPr dirty="0" sz="1450" spc="-10" b="1">
                <a:solidFill>
                  <a:srgbClr val="FFFFFF"/>
                </a:solidFill>
                <a:latin typeface="Calibri"/>
                <a:cs typeface="Calibri"/>
              </a:rPr>
              <a:t>Passed</a:t>
            </a:r>
            <a:r>
              <a:rPr dirty="0" sz="145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spc="-40" b="1">
                <a:solidFill>
                  <a:srgbClr val="FFFFFF"/>
                </a:solidFill>
                <a:latin typeface="Calibri"/>
                <a:cs typeface="Calibri"/>
              </a:rPr>
              <a:t>away</a:t>
            </a:r>
            <a:r>
              <a:rPr dirty="0" sz="145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spc="-10" b="1">
                <a:solidFill>
                  <a:srgbClr val="FFFFFF"/>
                </a:solidFill>
                <a:latin typeface="Calibri"/>
                <a:cs typeface="Calibri"/>
              </a:rPr>
              <a:t>before</a:t>
            </a:r>
            <a:r>
              <a:rPr dirty="0" sz="145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spc="-10" b="1">
                <a:solidFill>
                  <a:srgbClr val="FFFFFF"/>
                </a:solidFill>
                <a:latin typeface="Calibri"/>
                <a:cs typeface="Calibri"/>
              </a:rPr>
              <a:t>Full</a:t>
            </a:r>
            <a:r>
              <a:rPr dirty="0" sz="145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spc="-25" b="1">
                <a:solidFill>
                  <a:srgbClr val="FFFFFF"/>
                </a:solidFill>
                <a:latin typeface="Calibri"/>
                <a:cs typeface="Calibri"/>
              </a:rPr>
              <a:t>Retirement</a:t>
            </a:r>
            <a:r>
              <a:rPr dirty="0" sz="1450" spc="-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spc="-10" b="1">
                <a:solidFill>
                  <a:srgbClr val="FFFFFF"/>
                </a:solidFill>
                <a:latin typeface="Calibri"/>
                <a:cs typeface="Calibri"/>
              </a:rPr>
              <a:t>Age,</a:t>
            </a:r>
            <a:r>
              <a:rPr dirty="0" sz="145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spc="-20" b="1">
                <a:solidFill>
                  <a:srgbClr val="FFFFFF"/>
                </a:solidFill>
                <a:latin typeface="Calibri"/>
                <a:cs typeface="Calibri"/>
              </a:rPr>
              <a:t>did</a:t>
            </a:r>
            <a:r>
              <a:rPr dirty="0" sz="1450" spc="-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b="1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dirty="0" sz="145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spc="-10" b="1">
                <a:solidFill>
                  <a:srgbClr val="FFFFFF"/>
                </a:solidFill>
                <a:latin typeface="Calibri"/>
                <a:cs typeface="Calibri"/>
              </a:rPr>
              <a:t>claim </a:t>
            </a:r>
            <a:r>
              <a:rPr dirty="0" sz="1450" spc="-20" b="1">
                <a:solidFill>
                  <a:srgbClr val="FFFFFF"/>
                </a:solidFill>
                <a:latin typeface="Calibri"/>
                <a:cs typeface="Calibri"/>
              </a:rPr>
              <a:t>Social</a:t>
            </a:r>
            <a:r>
              <a:rPr dirty="0" sz="145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spc="-10" b="1">
                <a:solidFill>
                  <a:srgbClr val="FFFFFF"/>
                </a:solidFill>
                <a:latin typeface="Calibri"/>
                <a:cs typeface="Calibri"/>
              </a:rPr>
              <a:t>Security</a:t>
            </a:r>
            <a:endParaRPr sz="1450">
              <a:latin typeface="Calibri"/>
              <a:cs typeface="Calibri"/>
            </a:endParaRPr>
          </a:p>
        </p:txBody>
      </p:sp>
      <p:grpSp>
        <p:nvGrpSpPr>
          <p:cNvPr id="33" name="object 33" descr=""/>
          <p:cNvGrpSpPr/>
          <p:nvPr/>
        </p:nvGrpSpPr>
        <p:grpSpPr>
          <a:xfrm>
            <a:off x="279463" y="4311967"/>
            <a:ext cx="5006975" cy="725805"/>
            <a:chOff x="279463" y="4311967"/>
            <a:chExt cx="5006975" cy="725805"/>
          </a:xfrm>
        </p:grpSpPr>
        <p:sp>
          <p:nvSpPr>
            <p:cNvPr id="34" name="object 34" descr=""/>
            <p:cNvSpPr/>
            <p:nvPr/>
          </p:nvSpPr>
          <p:spPr>
            <a:xfrm>
              <a:off x="303275" y="4335779"/>
              <a:ext cx="4959350" cy="678180"/>
            </a:xfrm>
            <a:custGeom>
              <a:avLst/>
              <a:gdLst/>
              <a:ahLst/>
              <a:cxnLst/>
              <a:rect l="l" t="t" r="r" b="b"/>
              <a:pathLst>
                <a:path w="4959350" h="678179">
                  <a:moveTo>
                    <a:pt x="4709159" y="678179"/>
                  </a:moveTo>
                  <a:lnTo>
                    <a:pt x="0" y="678179"/>
                  </a:lnTo>
                  <a:lnTo>
                    <a:pt x="0" y="0"/>
                  </a:lnTo>
                  <a:lnTo>
                    <a:pt x="4959096" y="0"/>
                  </a:lnTo>
                  <a:lnTo>
                    <a:pt x="4709159" y="678179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303275" y="4335779"/>
              <a:ext cx="4959350" cy="678180"/>
            </a:xfrm>
            <a:custGeom>
              <a:avLst/>
              <a:gdLst/>
              <a:ahLst/>
              <a:cxnLst/>
              <a:rect l="l" t="t" r="r" b="b"/>
              <a:pathLst>
                <a:path w="4959350" h="678179">
                  <a:moveTo>
                    <a:pt x="0" y="0"/>
                  </a:moveTo>
                  <a:lnTo>
                    <a:pt x="413004" y="0"/>
                  </a:lnTo>
                  <a:lnTo>
                    <a:pt x="765047" y="0"/>
                  </a:lnTo>
                  <a:lnTo>
                    <a:pt x="4959096" y="0"/>
                  </a:lnTo>
                  <a:lnTo>
                    <a:pt x="4709159" y="678179"/>
                  </a:lnTo>
                  <a:lnTo>
                    <a:pt x="765047" y="678179"/>
                  </a:lnTo>
                  <a:lnTo>
                    <a:pt x="163068" y="678179"/>
                  </a:lnTo>
                  <a:lnTo>
                    <a:pt x="0" y="678179"/>
                  </a:lnTo>
                  <a:lnTo>
                    <a:pt x="0" y="0"/>
                  </a:lnTo>
                  <a:close/>
                </a:path>
              </a:pathLst>
            </a:custGeom>
            <a:ln w="472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 descr=""/>
          <p:cNvSpPr txBox="1"/>
          <p:nvPr/>
        </p:nvSpPr>
        <p:spPr>
          <a:xfrm>
            <a:off x="592338" y="4423631"/>
            <a:ext cx="4328795" cy="2527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spc="-10" b="1">
                <a:solidFill>
                  <a:srgbClr val="FFFFFF"/>
                </a:solidFill>
                <a:latin typeface="Calibri"/>
                <a:cs typeface="Calibri"/>
              </a:rPr>
              <a:t>Passed</a:t>
            </a:r>
            <a:r>
              <a:rPr dirty="0" sz="1450" spc="-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spc="-40" b="1">
                <a:solidFill>
                  <a:srgbClr val="FFFFFF"/>
                </a:solidFill>
                <a:latin typeface="Calibri"/>
                <a:cs typeface="Calibri"/>
              </a:rPr>
              <a:t>away </a:t>
            </a:r>
            <a:r>
              <a:rPr dirty="0" sz="1450" b="1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dirty="0" sz="145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b="1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145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spc="-10" b="1">
                <a:solidFill>
                  <a:srgbClr val="FFFFFF"/>
                </a:solidFill>
                <a:latin typeface="Calibri"/>
                <a:cs typeface="Calibri"/>
              </a:rPr>
              <a:t>after</a:t>
            </a:r>
            <a:r>
              <a:rPr dirty="0" sz="1450" spc="-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b="1">
                <a:solidFill>
                  <a:srgbClr val="FFFFFF"/>
                </a:solidFill>
                <a:latin typeface="Calibri"/>
                <a:cs typeface="Calibri"/>
              </a:rPr>
              <a:t>Full</a:t>
            </a:r>
            <a:r>
              <a:rPr dirty="0" sz="145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spc="-25" b="1">
                <a:solidFill>
                  <a:srgbClr val="FFFFFF"/>
                </a:solidFill>
                <a:latin typeface="Calibri"/>
                <a:cs typeface="Calibri"/>
              </a:rPr>
              <a:t>Retirement</a:t>
            </a:r>
            <a:r>
              <a:rPr dirty="0" sz="1450" spc="-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spc="-10" b="1">
                <a:solidFill>
                  <a:srgbClr val="FFFFFF"/>
                </a:solidFill>
                <a:latin typeface="Calibri"/>
                <a:cs typeface="Calibri"/>
              </a:rPr>
              <a:t>Age,</a:t>
            </a:r>
            <a:r>
              <a:rPr dirty="0" sz="145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spc="-10" b="1">
                <a:solidFill>
                  <a:srgbClr val="FFFFFF"/>
                </a:solidFill>
                <a:latin typeface="Calibri"/>
                <a:cs typeface="Calibri"/>
              </a:rPr>
              <a:t>did</a:t>
            </a:r>
            <a:r>
              <a:rPr dirty="0" sz="1450" spc="-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spc="-10" b="1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dirty="0" sz="1450" spc="-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spc="-10" b="1">
                <a:solidFill>
                  <a:srgbClr val="FFFFFF"/>
                </a:solidFill>
                <a:latin typeface="Calibri"/>
                <a:cs typeface="Calibri"/>
              </a:rPr>
              <a:t>claim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592338" y="4649240"/>
            <a:ext cx="1097280" cy="2527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spc="-20" b="1">
                <a:solidFill>
                  <a:srgbClr val="FFFFFF"/>
                </a:solidFill>
                <a:latin typeface="Calibri"/>
                <a:cs typeface="Calibri"/>
              </a:rPr>
              <a:t>Social</a:t>
            </a:r>
            <a:r>
              <a:rPr dirty="0" sz="145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spc="-10" b="1">
                <a:solidFill>
                  <a:srgbClr val="FFFFFF"/>
                </a:solidFill>
                <a:latin typeface="Calibri"/>
                <a:cs typeface="Calibri"/>
              </a:rPr>
              <a:t>Security</a:t>
            </a:r>
            <a:endParaRPr sz="1450">
              <a:latin typeface="Calibri"/>
              <a:cs typeface="Calibri"/>
            </a:endParaRPr>
          </a:p>
        </p:txBody>
      </p:sp>
      <p:grpSp>
        <p:nvGrpSpPr>
          <p:cNvPr id="38" name="object 38" descr=""/>
          <p:cNvGrpSpPr/>
          <p:nvPr/>
        </p:nvGrpSpPr>
        <p:grpSpPr>
          <a:xfrm>
            <a:off x="278129" y="5069585"/>
            <a:ext cx="4716780" cy="725805"/>
            <a:chOff x="278129" y="5069585"/>
            <a:chExt cx="4716780" cy="725805"/>
          </a:xfrm>
        </p:grpSpPr>
        <p:sp>
          <p:nvSpPr>
            <p:cNvPr id="39" name="object 39" descr=""/>
            <p:cNvSpPr/>
            <p:nvPr/>
          </p:nvSpPr>
          <p:spPr>
            <a:xfrm>
              <a:off x="301751" y="5093207"/>
              <a:ext cx="4669790" cy="678180"/>
            </a:xfrm>
            <a:custGeom>
              <a:avLst/>
              <a:gdLst/>
              <a:ahLst/>
              <a:cxnLst/>
              <a:rect l="l" t="t" r="r" b="b"/>
              <a:pathLst>
                <a:path w="4669790" h="678179">
                  <a:moveTo>
                    <a:pt x="4433316" y="678179"/>
                  </a:moveTo>
                  <a:lnTo>
                    <a:pt x="0" y="678179"/>
                  </a:lnTo>
                  <a:lnTo>
                    <a:pt x="0" y="0"/>
                  </a:lnTo>
                  <a:lnTo>
                    <a:pt x="4669535" y="0"/>
                  </a:lnTo>
                  <a:lnTo>
                    <a:pt x="4433316" y="678179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301751" y="5093207"/>
              <a:ext cx="4669790" cy="678180"/>
            </a:xfrm>
            <a:custGeom>
              <a:avLst/>
              <a:gdLst/>
              <a:ahLst/>
              <a:cxnLst/>
              <a:rect l="l" t="t" r="r" b="b"/>
              <a:pathLst>
                <a:path w="4669790" h="678179">
                  <a:moveTo>
                    <a:pt x="0" y="0"/>
                  </a:moveTo>
                  <a:lnTo>
                    <a:pt x="390143" y="0"/>
                  </a:lnTo>
                  <a:lnTo>
                    <a:pt x="720852" y="0"/>
                  </a:lnTo>
                  <a:lnTo>
                    <a:pt x="4669535" y="0"/>
                  </a:lnTo>
                  <a:lnTo>
                    <a:pt x="4433316" y="678179"/>
                  </a:lnTo>
                  <a:lnTo>
                    <a:pt x="720852" y="678179"/>
                  </a:lnTo>
                  <a:lnTo>
                    <a:pt x="153924" y="678179"/>
                  </a:lnTo>
                  <a:lnTo>
                    <a:pt x="0" y="678179"/>
                  </a:lnTo>
                  <a:lnTo>
                    <a:pt x="0" y="0"/>
                  </a:lnTo>
                  <a:close/>
                </a:path>
              </a:pathLst>
            </a:custGeom>
            <a:ln w="472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1" name="object 41" descr=""/>
          <p:cNvSpPr txBox="1"/>
          <p:nvPr/>
        </p:nvSpPr>
        <p:spPr>
          <a:xfrm>
            <a:off x="592338" y="5295432"/>
            <a:ext cx="2681605" cy="2527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spc="-20" b="1">
                <a:solidFill>
                  <a:srgbClr val="FFFFFF"/>
                </a:solidFill>
                <a:latin typeface="Calibri"/>
                <a:cs typeface="Calibri"/>
              </a:rPr>
              <a:t>Claimed</a:t>
            </a:r>
            <a:r>
              <a:rPr dirty="0" sz="145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spc="-10" b="1">
                <a:solidFill>
                  <a:srgbClr val="FFFFFF"/>
                </a:solidFill>
                <a:latin typeface="Calibri"/>
                <a:cs typeface="Calibri"/>
              </a:rPr>
              <a:t>before</a:t>
            </a:r>
            <a:r>
              <a:rPr dirty="0" sz="145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spc="-10" b="1">
                <a:solidFill>
                  <a:srgbClr val="FFFFFF"/>
                </a:solidFill>
                <a:latin typeface="Calibri"/>
                <a:cs typeface="Calibri"/>
              </a:rPr>
              <a:t>Full </a:t>
            </a:r>
            <a:r>
              <a:rPr dirty="0" sz="1450" spc="-25" b="1">
                <a:solidFill>
                  <a:srgbClr val="FFFFFF"/>
                </a:solidFill>
                <a:latin typeface="Calibri"/>
                <a:cs typeface="Calibri"/>
              </a:rPr>
              <a:t>Retirement</a:t>
            </a:r>
            <a:r>
              <a:rPr dirty="0" sz="145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spc="-25" b="1">
                <a:solidFill>
                  <a:srgbClr val="FFFFFF"/>
                </a:solidFill>
                <a:latin typeface="Calibri"/>
                <a:cs typeface="Calibri"/>
              </a:rPr>
              <a:t>Age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9490857" y="6492060"/>
            <a:ext cx="132715" cy="130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80"/>
              </a:lnSpc>
            </a:pPr>
            <a:r>
              <a:rPr dirty="0" sz="800" spc="-25">
                <a:solidFill>
                  <a:srgbClr val="464B54"/>
                </a:solidFill>
                <a:latin typeface="Calibri"/>
                <a:cs typeface="Calibri"/>
              </a:rPr>
              <a:t>41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ts val="2745"/>
              </a:lnSpc>
              <a:spcBef>
                <a:spcPts val="114"/>
              </a:spcBef>
            </a:pPr>
            <a:r>
              <a:rPr dirty="0" spc="-10"/>
              <a:t>Medicare</a:t>
            </a:r>
            <a:r>
              <a:rPr dirty="0" spc="-90"/>
              <a:t> </a:t>
            </a:r>
            <a:r>
              <a:rPr dirty="0"/>
              <a:t>Part</a:t>
            </a:r>
            <a:r>
              <a:rPr dirty="0" spc="-75"/>
              <a:t> </a:t>
            </a:r>
            <a:r>
              <a:rPr dirty="0"/>
              <a:t>B</a:t>
            </a:r>
            <a:r>
              <a:rPr dirty="0" spc="-30"/>
              <a:t> </a:t>
            </a:r>
            <a:r>
              <a:rPr dirty="0"/>
              <a:t>and</a:t>
            </a:r>
            <a:r>
              <a:rPr dirty="0" spc="-80"/>
              <a:t> </a:t>
            </a:r>
            <a:r>
              <a:rPr dirty="0"/>
              <a:t>D</a:t>
            </a:r>
            <a:r>
              <a:rPr dirty="0" spc="-30"/>
              <a:t> </a:t>
            </a:r>
            <a:r>
              <a:rPr dirty="0" spc="-10"/>
              <a:t>premiums</a:t>
            </a:r>
          </a:p>
          <a:p>
            <a:pPr marL="12700">
              <a:lnSpc>
                <a:spcPts val="1725"/>
              </a:lnSpc>
            </a:pP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Monthly</a:t>
            </a:r>
            <a:r>
              <a:rPr dirty="0" sz="1450" spc="-40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spc="-10" i="1">
                <a:solidFill>
                  <a:srgbClr val="464B54"/>
                </a:solidFill>
                <a:latin typeface="Calibri"/>
                <a:cs typeface="Calibri"/>
              </a:rPr>
              <a:t>Premiums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10383" y="6293556"/>
            <a:ext cx="401701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Source:</a:t>
            </a:r>
            <a:r>
              <a:rPr dirty="0" sz="1000" spc="9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Medicare.gov,</a:t>
            </a:r>
            <a:r>
              <a:rPr dirty="0" sz="1000" spc="7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“Costs”</a:t>
            </a:r>
            <a:r>
              <a:rPr dirty="0" sz="1000" spc="1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  <a:hlinkClick r:id="rId2"/>
              </a:rPr>
              <a:t>www.medicare.gov/basics/costs/medicare-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  <a:hlinkClick r:id="rId2"/>
              </a:rPr>
              <a:t>costs.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45488" y="2451592"/>
            <a:ext cx="3514090" cy="2781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50" spc="-40" b="1">
                <a:solidFill>
                  <a:srgbClr val="464B54"/>
                </a:solidFill>
                <a:latin typeface="Calibri"/>
                <a:cs typeface="Calibri"/>
              </a:rPr>
              <a:t>Medicare</a:t>
            </a:r>
            <a:r>
              <a:rPr dirty="0" sz="1650" spc="-55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650" spc="-50" b="1">
                <a:solidFill>
                  <a:srgbClr val="464B54"/>
                </a:solidFill>
                <a:latin typeface="Calibri"/>
                <a:cs typeface="Calibri"/>
              </a:rPr>
              <a:t>Part</a:t>
            </a:r>
            <a:r>
              <a:rPr dirty="0" sz="1650" spc="-60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650" b="1">
                <a:solidFill>
                  <a:srgbClr val="464B54"/>
                </a:solidFill>
                <a:latin typeface="Calibri"/>
                <a:cs typeface="Calibri"/>
              </a:rPr>
              <a:t>B</a:t>
            </a:r>
            <a:r>
              <a:rPr dirty="0" sz="1650" spc="-35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650" spc="-40" b="1">
                <a:solidFill>
                  <a:srgbClr val="464B54"/>
                </a:solidFill>
                <a:latin typeface="Calibri"/>
                <a:cs typeface="Calibri"/>
              </a:rPr>
              <a:t>and</a:t>
            </a:r>
            <a:r>
              <a:rPr dirty="0" sz="1650" spc="-50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650" b="1">
                <a:solidFill>
                  <a:srgbClr val="464B54"/>
                </a:solidFill>
                <a:latin typeface="Calibri"/>
                <a:cs typeface="Calibri"/>
              </a:rPr>
              <a:t>D</a:t>
            </a:r>
            <a:r>
              <a:rPr dirty="0" sz="1650" spc="-25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650" spc="-50" b="1">
                <a:solidFill>
                  <a:srgbClr val="464B54"/>
                </a:solidFill>
                <a:latin typeface="Calibri"/>
                <a:cs typeface="Calibri"/>
              </a:rPr>
              <a:t>premiums</a:t>
            </a:r>
            <a:r>
              <a:rPr dirty="0" sz="1650" spc="-55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650" spc="-40" b="1">
                <a:solidFill>
                  <a:srgbClr val="464B54"/>
                </a:solidFill>
                <a:latin typeface="Calibri"/>
                <a:cs typeface="Calibri"/>
              </a:rPr>
              <a:t>for</a:t>
            </a:r>
            <a:r>
              <a:rPr dirty="0" sz="1650" spc="-55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650" spc="-20" b="1">
                <a:solidFill>
                  <a:srgbClr val="464B54"/>
                </a:solidFill>
                <a:latin typeface="Calibri"/>
                <a:cs typeface="Calibri"/>
              </a:rPr>
              <a:t>2025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323087" y="2855975"/>
            <a:ext cx="4706620" cy="341630"/>
          </a:xfrm>
          <a:custGeom>
            <a:avLst/>
            <a:gdLst/>
            <a:ahLst/>
            <a:cxnLst/>
            <a:rect l="l" t="t" r="r" b="b"/>
            <a:pathLst>
              <a:path w="4706620" h="341630">
                <a:moveTo>
                  <a:pt x="4706112" y="341375"/>
                </a:moveTo>
                <a:lnTo>
                  <a:pt x="0" y="341375"/>
                </a:lnTo>
                <a:lnTo>
                  <a:pt x="0" y="0"/>
                </a:lnTo>
                <a:lnTo>
                  <a:pt x="4706112" y="0"/>
                </a:lnTo>
                <a:lnTo>
                  <a:pt x="4706112" y="341375"/>
                </a:lnTo>
                <a:close/>
              </a:path>
            </a:pathLst>
          </a:custGeom>
          <a:solidFill>
            <a:srgbClr val="464B54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323087" y="2850641"/>
          <a:ext cx="9490075" cy="27946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53310"/>
                <a:gridCol w="2353310"/>
                <a:gridCol w="2354579"/>
                <a:gridCol w="2353309"/>
              </a:tblGrid>
              <a:tr h="340995">
                <a:tc rowSpan="2">
                  <a:txBody>
                    <a:bodyPr/>
                    <a:lstStyle/>
                    <a:p>
                      <a:pPr marL="25844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Individual</a:t>
                      </a:r>
                      <a:r>
                        <a:rPr dirty="0" sz="1200" spc="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tax</a:t>
                      </a:r>
                      <a:r>
                        <a:rPr dirty="0" sz="1200" spc="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return</a:t>
                      </a:r>
                      <a:r>
                        <a:rPr dirty="0" sz="1200" spc="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1200" spc="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2023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842644">
                        <a:lnSpc>
                          <a:spcPct val="100000"/>
                        </a:lnSpc>
                      </a:pPr>
                      <a:r>
                        <a:rPr dirty="0" sz="130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&lt;</a:t>
                      </a:r>
                      <a:r>
                        <a:rPr dirty="0" sz="1300" spc="15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$106,000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60960">
                    <a:lnR w="571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B1B6B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42481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Joint</a:t>
                      </a:r>
                      <a:r>
                        <a:rPr dirty="0" sz="1200" spc="4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tax</a:t>
                      </a:r>
                      <a:r>
                        <a:rPr dirty="0" sz="1200" spc="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return</a:t>
                      </a:r>
                      <a:r>
                        <a:rPr dirty="0" sz="1200" spc="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1200" spc="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2023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843915">
                        <a:lnSpc>
                          <a:spcPct val="100000"/>
                        </a:lnSpc>
                      </a:pPr>
                      <a:r>
                        <a:rPr dirty="0" sz="130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&lt;</a:t>
                      </a:r>
                      <a:r>
                        <a:rPr dirty="0" sz="1300" spc="15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$212,000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60960">
                    <a:lnL w="57150">
                      <a:solidFill>
                        <a:srgbClr val="FFFFFF"/>
                      </a:solidFill>
                      <a:prstDash val="solid"/>
                    </a:lnL>
                    <a:lnR w="571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B1B6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479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PART</a:t>
                      </a:r>
                      <a:r>
                        <a:rPr dirty="0" sz="1200" spc="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dirty="0" sz="1200" spc="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Premium</a:t>
                      </a:r>
                      <a:r>
                        <a:rPr dirty="0" sz="1200" spc="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</a:t>
                      </a:r>
                      <a:r>
                        <a:rPr dirty="0" sz="1200" spc="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person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60960">
                    <a:lnL w="57150">
                      <a:solidFill>
                        <a:srgbClr val="FFFFFF"/>
                      </a:solidFill>
                      <a:prstDash val="solid"/>
                    </a:lnL>
                    <a:lnR w="57150">
                      <a:solidFill>
                        <a:srgbClr val="FFFFFF"/>
                      </a:solidFill>
                      <a:prstDash val="solid"/>
                    </a:lnR>
                    <a:solidFill>
                      <a:srgbClr val="42859C"/>
                    </a:solidFill>
                  </a:tcPr>
                </a:tc>
                <a:tc>
                  <a:txBody>
                    <a:bodyPr/>
                    <a:lstStyle/>
                    <a:p>
                      <a:pPr marL="25717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PART</a:t>
                      </a:r>
                      <a:r>
                        <a:rPr dirty="0" sz="1200" spc="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200" spc="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Premium</a:t>
                      </a:r>
                      <a:r>
                        <a:rPr dirty="0" sz="1200" spc="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</a:t>
                      </a:r>
                      <a:r>
                        <a:rPr dirty="0" sz="1200" spc="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person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60960">
                    <a:lnL w="57150">
                      <a:solidFill>
                        <a:srgbClr val="FFFFFF"/>
                      </a:solidFill>
                      <a:prstDash val="solid"/>
                    </a:lnL>
                    <a:solidFill>
                      <a:srgbClr val="83AABC"/>
                    </a:solidFill>
                  </a:tcPr>
                </a:tc>
              </a:tr>
              <a:tr h="40830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0960">
                    <a:lnR w="571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B1B6B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0960">
                    <a:lnL w="57150">
                      <a:solidFill>
                        <a:srgbClr val="FFFFFF"/>
                      </a:solidFill>
                      <a:prstDash val="solid"/>
                    </a:lnL>
                    <a:lnR w="571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B1B6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95250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dirty="0" sz="1300" spc="-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$185.00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93980">
                    <a:lnL w="57150">
                      <a:solidFill>
                        <a:srgbClr val="FFFFFF"/>
                      </a:solidFill>
                      <a:prstDash val="solid"/>
                    </a:lnL>
                    <a:lnR w="571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B1B6BF"/>
                      </a:solidFill>
                      <a:prstDash val="solid"/>
                    </a:lnB>
                    <a:solidFill>
                      <a:srgbClr val="EFEFF0"/>
                    </a:solidFill>
                  </a:tcPr>
                </a:tc>
                <a:tc>
                  <a:txBody>
                    <a:bodyPr/>
                    <a:lstStyle/>
                    <a:p>
                      <a:pPr marL="756920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dirty="0" sz="130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Plan</a:t>
                      </a:r>
                      <a:r>
                        <a:rPr dirty="0" sz="1300" spc="-5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premium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93980">
                    <a:lnL w="5715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B1B6BF"/>
                      </a:solidFill>
                      <a:prstDash val="solid"/>
                    </a:lnB>
                    <a:solidFill>
                      <a:srgbClr val="EFEFF0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algn="ctr" marL="92710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dirty="0" sz="1300" spc="-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$106,001–$133,000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93980">
                    <a:lnR w="571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B1B6BF"/>
                      </a:solidFill>
                      <a:prstDash val="solid"/>
                    </a:lnT>
                    <a:lnB w="12700">
                      <a:solidFill>
                        <a:srgbClr val="B1B6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95250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dirty="0" sz="1300" spc="-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$212,001–$266,000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93980">
                    <a:lnL w="57150">
                      <a:solidFill>
                        <a:srgbClr val="FFFFFF"/>
                      </a:solidFill>
                      <a:prstDash val="solid"/>
                    </a:lnL>
                    <a:lnR w="571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B1B6BF"/>
                      </a:solidFill>
                      <a:prstDash val="solid"/>
                    </a:lnT>
                    <a:lnB w="12700">
                      <a:solidFill>
                        <a:srgbClr val="B1B6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95250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dirty="0" sz="1300" spc="-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$259.00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93980">
                    <a:lnL w="57150">
                      <a:solidFill>
                        <a:srgbClr val="FFFFFF"/>
                      </a:solidFill>
                      <a:prstDash val="solid"/>
                    </a:lnL>
                    <a:lnR w="571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B1B6BF"/>
                      </a:solidFill>
                      <a:prstDash val="solid"/>
                    </a:lnT>
                    <a:lnB w="12700">
                      <a:solidFill>
                        <a:srgbClr val="B1B6BF"/>
                      </a:solidFill>
                      <a:prstDash val="solid"/>
                    </a:lnB>
                    <a:solidFill>
                      <a:srgbClr val="EFEFF0"/>
                    </a:solidFill>
                  </a:tcPr>
                </a:tc>
                <a:tc>
                  <a:txBody>
                    <a:bodyPr/>
                    <a:lstStyle/>
                    <a:p>
                      <a:pPr marL="443230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dirty="0" sz="130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$13.70 +</a:t>
                      </a:r>
                      <a:r>
                        <a:rPr dirty="0" sz="1300" spc="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plan</a:t>
                      </a:r>
                      <a:r>
                        <a:rPr dirty="0" sz="1300" spc="-15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premium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93980">
                    <a:lnL w="5715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B1B6BF"/>
                      </a:solidFill>
                      <a:prstDash val="solid"/>
                    </a:lnT>
                    <a:lnB w="12700">
                      <a:solidFill>
                        <a:srgbClr val="B1B6BF"/>
                      </a:solidFill>
                      <a:prstDash val="solid"/>
                    </a:lnB>
                    <a:solidFill>
                      <a:srgbClr val="EFEFF0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algn="ctr" marL="92710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dirty="0" sz="1300" spc="-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$133,001–$167,000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93980">
                    <a:lnR w="571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B1B6BF"/>
                      </a:solidFill>
                      <a:prstDash val="solid"/>
                    </a:lnT>
                    <a:lnB w="12700">
                      <a:solidFill>
                        <a:srgbClr val="B1B6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95250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dirty="0" sz="1300" spc="-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$266,001–$334,000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93980">
                    <a:lnL w="57150">
                      <a:solidFill>
                        <a:srgbClr val="FFFFFF"/>
                      </a:solidFill>
                      <a:prstDash val="solid"/>
                    </a:lnL>
                    <a:lnR w="571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B1B6BF"/>
                      </a:solidFill>
                      <a:prstDash val="solid"/>
                    </a:lnT>
                    <a:lnB w="12700">
                      <a:solidFill>
                        <a:srgbClr val="B1B6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95250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dirty="0" sz="1300" spc="-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$370.00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93980">
                    <a:lnL w="57150">
                      <a:solidFill>
                        <a:srgbClr val="FFFFFF"/>
                      </a:solidFill>
                      <a:prstDash val="solid"/>
                    </a:lnL>
                    <a:lnR w="571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B1B6BF"/>
                      </a:solidFill>
                      <a:prstDash val="solid"/>
                    </a:lnT>
                    <a:lnB w="12700">
                      <a:solidFill>
                        <a:srgbClr val="B1B6BF"/>
                      </a:solidFill>
                      <a:prstDash val="solid"/>
                    </a:lnB>
                    <a:solidFill>
                      <a:srgbClr val="EFEFF0"/>
                    </a:solidFill>
                  </a:tcPr>
                </a:tc>
                <a:tc>
                  <a:txBody>
                    <a:bodyPr/>
                    <a:lstStyle/>
                    <a:p>
                      <a:pPr marL="443230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dirty="0" sz="130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$35.30 +</a:t>
                      </a:r>
                      <a:r>
                        <a:rPr dirty="0" sz="1300" spc="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plan</a:t>
                      </a:r>
                      <a:r>
                        <a:rPr dirty="0" sz="1300" spc="-15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premium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93980">
                    <a:lnL w="5715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B1B6BF"/>
                      </a:solidFill>
                      <a:prstDash val="solid"/>
                    </a:lnT>
                    <a:lnB w="12700">
                      <a:solidFill>
                        <a:srgbClr val="B1B6BF"/>
                      </a:solidFill>
                      <a:prstDash val="solid"/>
                    </a:lnB>
                    <a:solidFill>
                      <a:srgbClr val="EFEFF0"/>
                    </a:solidFill>
                  </a:tcPr>
                </a:tc>
              </a:tr>
              <a:tr h="408305">
                <a:tc>
                  <a:txBody>
                    <a:bodyPr/>
                    <a:lstStyle/>
                    <a:p>
                      <a:pPr algn="ctr" marL="92710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dirty="0" sz="1300" spc="-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$167,001–$200,000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93980">
                    <a:lnR w="571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B1B6BF"/>
                      </a:solidFill>
                      <a:prstDash val="solid"/>
                    </a:lnT>
                    <a:lnB w="12700">
                      <a:solidFill>
                        <a:srgbClr val="B1B6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95250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dirty="0" sz="1300" spc="-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$334,001–$400,000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93980">
                    <a:lnL w="57150">
                      <a:solidFill>
                        <a:srgbClr val="FFFFFF"/>
                      </a:solidFill>
                      <a:prstDash val="solid"/>
                    </a:lnL>
                    <a:lnR w="571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B1B6BF"/>
                      </a:solidFill>
                      <a:prstDash val="solid"/>
                    </a:lnT>
                    <a:lnB w="12700">
                      <a:solidFill>
                        <a:srgbClr val="B1B6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95250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dirty="0" sz="1300" spc="-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$480.90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93980">
                    <a:lnL w="57150">
                      <a:solidFill>
                        <a:srgbClr val="FFFFFF"/>
                      </a:solidFill>
                      <a:prstDash val="solid"/>
                    </a:lnL>
                    <a:lnR w="571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B1B6BF"/>
                      </a:solidFill>
                      <a:prstDash val="solid"/>
                    </a:lnT>
                    <a:lnB w="12700">
                      <a:solidFill>
                        <a:srgbClr val="B1B6BF"/>
                      </a:solidFill>
                      <a:prstDash val="solid"/>
                    </a:lnB>
                    <a:solidFill>
                      <a:srgbClr val="EFEFF0"/>
                    </a:solidFill>
                  </a:tcPr>
                </a:tc>
                <a:tc>
                  <a:txBody>
                    <a:bodyPr/>
                    <a:lstStyle/>
                    <a:p>
                      <a:pPr marL="443230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dirty="0" sz="130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$57.00 +</a:t>
                      </a:r>
                      <a:r>
                        <a:rPr dirty="0" sz="1300" spc="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plan</a:t>
                      </a:r>
                      <a:r>
                        <a:rPr dirty="0" sz="1300" spc="-15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premium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93980">
                    <a:lnL w="5715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B1B6BF"/>
                      </a:solidFill>
                      <a:prstDash val="solid"/>
                    </a:lnT>
                    <a:lnB w="12700">
                      <a:solidFill>
                        <a:srgbClr val="B1B6BF"/>
                      </a:solidFill>
                      <a:prstDash val="solid"/>
                    </a:lnB>
                    <a:solidFill>
                      <a:srgbClr val="EFEFF0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algn="ctr" marL="92710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dirty="0" sz="1300" spc="-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$200,001–$499,999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93980">
                    <a:lnR w="571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B1B6BF"/>
                      </a:solidFill>
                      <a:prstDash val="solid"/>
                    </a:lnT>
                    <a:lnB w="12700">
                      <a:solidFill>
                        <a:srgbClr val="B1B6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95250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dirty="0" sz="1300" spc="-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$400,001–$749,999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93980">
                    <a:lnL w="57150">
                      <a:solidFill>
                        <a:srgbClr val="FFFFFF"/>
                      </a:solidFill>
                      <a:prstDash val="solid"/>
                    </a:lnL>
                    <a:lnR w="571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B1B6BF"/>
                      </a:solidFill>
                      <a:prstDash val="solid"/>
                    </a:lnT>
                    <a:lnB w="12700">
                      <a:solidFill>
                        <a:srgbClr val="B1B6B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95250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dirty="0" sz="1300" spc="-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$591.90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93980">
                    <a:lnL w="57150">
                      <a:solidFill>
                        <a:srgbClr val="FFFFFF"/>
                      </a:solidFill>
                      <a:prstDash val="solid"/>
                    </a:lnL>
                    <a:lnR w="571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B1B6BF"/>
                      </a:solidFill>
                      <a:prstDash val="solid"/>
                    </a:lnT>
                    <a:lnB w="12700">
                      <a:solidFill>
                        <a:srgbClr val="B1B6BF"/>
                      </a:solidFill>
                      <a:prstDash val="solid"/>
                    </a:lnB>
                    <a:solidFill>
                      <a:srgbClr val="EFEFF0"/>
                    </a:solidFill>
                  </a:tcPr>
                </a:tc>
                <a:tc>
                  <a:txBody>
                    <a:bodyPr/>
                    <a:lstStyle/>
                    <a:p>
                      <a:pPr marL="443230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dirty="0" sz="130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$78.60 +</a:t>
                      </a:r>
                      <a:r>
                        <a:rPr dirty="0" sz="1300" spc="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plan</a:t>
                      </a:r>
                      <a:r>
                        <a:rPr dirty="0" sz="1300" spc="-15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premium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93980">
                    <a:lnL w="5715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B1B6BF"/>
                      </a:solidFill>
                      <a:prstDash val="solid"/>
                    </a:lnT>
                    <a:lnB w="12700">
                      <a:solidFill>
                        <a:srgbClr val="B1B6BF"/>
                      </a:solidFill>
                      <a:prstDash val="solid"/>
                    </a:lnB>
                    <a:solidFill>
                      <a:srgbClr val="EFEFF0"/>
                    </a:solidFill>
                  </a:tcPr>
                </a:tc>
              </a:tr>
              <a:tr h="408305">
                <a:tc>
                  <a:txBody>
                    <a:bodyPr/>
                    <a:lstStyle/>
                    <a:p>
                      <a:pPr algn="ctr" marL="93980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dirty="0" sz="1300" spc="-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$500,000+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93980">
                    <a:lnR w="571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B1B6BF"/>
                      </a:solidFill>
                      <a:prstDash val="solid"/>
                    </a:lnT>
                    <a:lnB w="12700">
                      <a:solidFill>
                        <a:srgbClr val="464B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97155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dirty="0" sz="1300" spc="-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$750,000+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93980">
                    <a:lnL w="57150">
                      <a:solidFill>
                        <a:srgbClr val="FFFFFF"/>
                      </a:solidFill>
                      <a:prstDash val="solid"/>
                    </a:lnL>
                    <a:lnR w="571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B1B6BF"/>
                      </a:solidFill>
                      <a:prstDash val="solid"/>
                    </a:lnT>
                    <a:lnB w="12700">
                      <a:solidFill>
                        <a:srgbClr val="464B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95250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dirty="0" sz="1300" spc="-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$628.90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93980">
                    <a:lnL w="57150">
                      <a:solidFill>
                        <a:srgbClr val="FFFFFF"/>
                      </a:solidFill>
                      <a:prstDash val="solid"/>
                    </a:lnL>
                    <a:lnR w="571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B1B6BF"/>
                      </a:solidFill>
                      <a:prstDash val="solid"/>
                    </a:lnT>
                    <a:lnB w="12700">
                      <a:solidFill>
                        <a:srgbClr val="464B54"/>
                      </a:solidFill>
                      <a:prstDash val="solid"/>
                    </a:lnB>
                    <a:solidFill>
                      <a:srgbClr val="EFEFF0"/>
                    </a:solidFill>
                  </a:tcPr>
                </a:tc>
                <a:tc>
                  <a:txBody>
                    <a:bodyPr/>
                    <a:lstStyle/>
                    <a:p>
                      <a:pPr marL="443230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dirty="0" sz="130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$85.80 +</a:t>
                      </a:r>
                      <a:r>
                        <a:rPr dirty="0" sz="1300" spc="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plan</a:t>
                      </a:r>
                      <a:r>
                        <a:rPr dirty="0" sz="1300" spc="-15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premium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93980">
                    <a:lnL w="5715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B1B6BF"/>
                      </a:solidFill>
                      <a:prstDash val="solid"/>
                    </a:lnT>
                    <a:lnB w="12700">
                      <a:solidFill>
                        <a:srgbClr val="464B54"/>
                      </a:solidFill>
                      <a:prstDash val="solid"/>
                    </a:lnB>
                    <a:solidFill>
                      <a:srgbClr val="EFEFF0"/>
                    </a:solidFill>
                  </a:tcPr>
                </a:tc>
              </a:tr>
            </a:tbl>
          </a:graphicData>
        </a:graphic>
      </p:graphicFrame>
      <p:sp>
        <p:nvSpPr>
          <p:cNvPr id="8" name="object 8" descr=""/>
          <p:cNvSpPr txBox="1"/>
          <p:nvPr/>
        </p:nvSpPr>
        <p:spPr>
          <a:xfrm>
            <a:off x="9490857" y="6492060"/>
            <a:ext cx="132715" cy="130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80"/>
              </a:lnSpc>
            </a:pPr>
            <a:r>
              <a:rPr dirty="0" sz="800" spc="-25">
                <a:solidFill>
                  <a:srgbClr val="464B54"/>
                </a:solidFill>
                <a:latin typeface="Calibri"/>
                <a:cs typeface="Calibri"/>
              </a:rPr>
              <a:t>48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508764" y="5752653"/>
            <a:ext cx="3708400" cy="2266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00" b="1">
                <a:solidFill>
                  <a:srgbClr val="464B54"/>
                </a:solidFill>
                <a:latin typeface="Calibri"/>
                <a:cs typeface="Calibri"/>
              </a:rPr>
              <a:t>PREMIUMS</a:t>
            </a:r>
            <a:r>
              <a:rPr dirty="0" sz="1300" spc="15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464B54"/>
                </a:solidFill>
                <a:latin typeface="Calibri"/>
                <a:cs typeface="Calibri"/>
              </a:rPr>
              <a:t>BASED</a:t>
            </a:r>
            <a:r>
              <a:rPr dirty="0" sz="1300" spc="20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464B54"/>
                </a:solidFill>
                <a:latin typeface="Calibri"/>
                <a:cs typeface="Calibri"/>
              </a:rPr>
              <a:t>ON</a:t>
            </a:r>
            <a:r>
              <a:rPr dirty="0" sz="1300" spc="25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464B54"/>
                </a:solidFill>
                <a:latin typeface="Calibri"/>
                <a:cs typeface="Calibri"/>
              </a:rPr>
              <a:t>MAGI</a:t>
            </a:r>
            <a:r>
              <a:rPr dirty="0" sz="1300" spc="15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464B54"/>
                </a:solidFill>
                <a:latin typeface="Calibri"/>
                <a:cs typeface="Calibri"/>
              </a:rPr>
              <a:t>FROM</a:t>
            </a:r>
            <a:r>
              <a:rPr dirty="0" sz="1300" spc="45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464B54"/>
                </a:solidFill>
                <a:latin typeface="Calibri"/>
                <a:cs typeface="Calibri"/>
              </a:rPr>
              <a:t>TWO</a:t>
            </a:r>
            <a:r>
              <a:rPr dirty="0" sz="1300" spc="15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464B54"/>
                </a:solidFill>
                <a:latin typeface="Calibri"/>
                <a:cs typeface="Calibri"/>
              </a:rPr>
              <a:t>YEARS</a:t>
            </a:r>
            <a:r>
              <a:rPr dirty="0" sz="1300" spc="20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300" spc="-25" b="1">
                <a:solidFill>
                  <a:srgbClr val="464B54"/>
                </a:solidFill>
                <a:latin typeface="Calibri"/>
                <a:cs typeface="Calibri"/>
              </a:rPr>
              <a:t>AGO</a:t>
            </a:r>
            <a:endParaRPr sz="1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250" y="1438136"/>
            <a:ext cx="6554470" cy="378460"/>
          </a:xfrm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pc="-40"/>
              <a:t>Taking</a:t>
            </a:r>
            <a:r>
              <a:rPr dirty="0" spc="-80"/>
              <a:t> </a:t>
            </a:r>
            <a:r>
              <a:rPr dirty="0"/>
              <a:t>Social</a:t>
            </a:r>
            <a:r>
              <a:rPr dirty="0" spc="-85"/>
              <a:t> </a:t>
            </a:r>
            <a:r>
              <a:rPr dirty="0" spc="-10"/>
              <a:t>Security</a:t>
            </a:r>
            <a:r>
              <a:rPr dirty="0" spc="-85"/>
              <a:t> </a:t>
            </a:r>
            <a:r>
              <a:rPr dirty="0"/>
              <a:t>at</a:t>
            </a:r>
            <a:r>
              <a:rPr dirty="0" spc="-55"/>
              <a:t> </a:t>
            </a:r>
            <a:r>
              <a:rPr dirty="0"/>
              <a:t>70</a:t>
            </a:r>
            <a:r>
              <a:rPr dirty="0" spc="-50"/>
              <a:t> </a:t>
            </a:r>
            <a:r>
              <a:rPr dirty="0" spc="-10"/>
              <a:t>versus</a:t>
            </a:r>
            <a:r>
              <a:rPr dirty="0" spc="-50"/>
              <a:t> </a:t>
            </a:r>
            <a:r>
              <a:rPr dirty="0"/>
              <a:t>62</a:t>
            </a:r>
            <a:r>
              <a:rPr dirty="0" spc="-55"/>
              <a:t> </a:t>
            </a:r>
            <a:r>
              <a:rPr dirty="0"/>
              <a:t>may</a:t>
            </a:r>
            <a:r>
              <a:rPr dirty="0" spc="-60"/>
              <a:t> </a:t>
            </a:r>
            <a:r>
              <a:rPr dirty="0" spc="-10"/>
              <a:t>Reduce</a:t>
            </a:r>
            <a:r>
              <a:rPr dirty="0" spc="-45"/>
              <a:t> </a:t>
            </a:r>
            <a:r>
              <a:rPr dirty="0" spc="-10"/>
              <a:t>Taxes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9490857" y="6465772"/>
            <a:ext cx="132715" cy="1517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800" spc="-25">
                <a:solidFill>
                  <a:srgbClr val="464B54"/>
                </a:solidFill>
                <a:latin typeface="Calibri"/>
                <a:cs typeface="Calibri"/>
              </a:rPr>
              <a:t>49</a:t>
            </a:r>
            <a:endParaRPr sz="800">
              <a:latin typeface="Calibri"/>
              <a:cs typeface="Calibri"/>
            </a:endParaRPr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336804" y="2821685"/>
          <a:ext cx="9512935" cy="28924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61715"/>
                <a:gridCol w="2938144"/>
                <a:gridCol w="2936875"/>
              </a:tblGrid>
              <a:tr h="4279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D8D8D8"/>
                      </a:solidFill>
                      <a:prstDash val="solid"/>
                    </a:lnR>
                    <a:lnT w="12700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dirty="0" sz="14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Begin</a:t>
                      </a:r>
                      <a:r>
                        <a:rPr dirty="0" sz="1450" spc="6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Social</a:t>
                      </a:r>
                      <a:r>
                        <a:rPr dirty="0" sz="1450" spc="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Security</a:t>
                      </a:r>
                      <a:r>
                        <a:rPr dirty="0" sz="1450" spc="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at</a:t>
                      </a:r>
                      <a:r>
                        <a:rPr dirty="0" sz="1450" spc="6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age</a:t>
                      </a:r>
                      <a:r>
                        <a:rPr dirty="0" sz="1450" spc="7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62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94615">
                    <a:lnL w="9525">
                      <a:solidFill>
                        <a:srgbClr val="D8D8D8"/>
                      </a:solidFill>
                      <a:prstDash val="solid"/>
                    </a:lnL>
                    <a:lnR w="9525">
                      <a:solidFill>
                        <a:srgbClr val="D8D8D8"/>
                      </a:solidFill>
                      <a:prstDash val="solid"/>
                    </a:lnR>
                    <a:lnT w="12700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  <a:solidFill>
                      <a:srgbClr val="42859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dirty="0" sz="14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Begin</a:t>
                      </a:r>
                      <a:r>
                        <a:rPr dirty="0" sz="1450" spc="6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Social</a:t>
                      </a:r>
                      <a:r>
                        <a:rPr dirty="0" sz="1450" spc="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Security</a:t>
                      </a:r>
                      <a:r>
                        <a:rPr dirty="0" sz="1450" spc="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at</a:t>
                      </a:r>
                      <a:r>
                        <a:rPr dirty="0" sz="1450" spc="6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age</a:t>
                      </a:r>
                      <a:r>
                        <a:rPr dirty="0" sz="1450" spc="7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70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94615">
                    <a:lnL w="9525">
                      <a:solidFill>
                        <a:srgbClr val="D8D8D8"/>
                      </a:solidFill>
                      <a:prstDash val="solid"/>
                    </a:lnL>
                    <a:lnT w="12700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  <a:solidFill>
                      <a:srgbClr val="42859C"/>
                    </a:solidFill>
                  </a:tcPr>
                </a:tc>
              </a:tr>
              <a:tr h="349885"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45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Annual</a:t>
                      </a:r>
                      <a:r>
                        <a:rPr dirty="0" sz="1450" spc="7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Social</a:t>
                      </a:r>
                      <a:r>
                        <a:rPr dirty="0" sz="1450" spc="9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Security</a:t>
                      </a:r>
                      <a:r>
                        <a:rPr dirty="0" sz="1450" spc="5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 spc="-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benefit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54610">
                    <a:lnR w="9525">
                      <a:solidFill>
                        <a:srgbClr val="D8D8D8"/>
                      </a:solidFill>
                      <a:prstDash val="solid"/>
                    </a:lnR>
                    <a:lnT w="9525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450" spc="-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$40,344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54610">
                    <a:lnL w="9525">
                      <a:solidFill>
                        <a:srgbClr val="D8D8D8"/>
                      </a:solidFill>
                      <a:prstDash val="solid"/>
                    </a:lnL>
                    <a:lnR w="9525">
                      <a:solidFill>
                        <a:srgbClr val="D8D8D8"/>
                      </a:solidFill>
                      <a:prstDash val="solid"/>
                    </a:lnR>
                    <a:lnT w="9525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450" spc="-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$67,572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54610">
                    <a:lnL w="9525">
                      <a:solidFill>
                        <a:srgbClr val="D8D8D8"/>
                      </a:solidFill>
                      <a:prstDash val="solid"/>
                    </a:lnL>
                    <a:lnT w="9525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</a:tr>
              <a:tr h="348615"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45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Withdrawal</a:t>
                      </a:r>
                      <a:r>
                        <a:rPr dirty="0" sz="1450" spc="45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from</a:t>
                      </a:r>
                      <a:r>
                        <a:rPr dirty="0" sz="1450" spc="5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tax-deferred</a:t>
                      </a:r>
                      <a:r>
                        <a:rPr dirty="0" sz="1450" spc="25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 spc="-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account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54610">
                    <a:lnR w="9525">
                      <a:solidFill>
                        <a:srgbClr val="D8D8D8"/>
                      </a:solidFill>
                      <a:prstDash val="solid"/>
                    </a:lnR>
                    <a:lnT w="9525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450" spc="-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$36,809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54610">
                    <a:lnL w="9525">
                      <a:solidFill>
                        <a:srgbClr val="D8D8D8"/>
                      </a:solidFill>
                      <a:prstDash val="solid"/>
                    </a:lnL>
                    <a:lnR w="9525">
                      <a:solidFill>
                        <a:srgbClr val="D8D8D8"/>
                      </a:solidFill>
                      <a:prstDash val="solid"/>
                    </a:lnR>
                    <a:lnT w="9525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450" spc="-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$7,428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54610">
                    <a:lnL w="9525">
                      <a:solidFill>
                        <a:srgbClr val="D8D8D8"/>
                      </a:solidFill>
                      <a:prstDash val="solid"/>
                    </a:lnL>
                    <a:lnT w="9525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</a:tr>
              <a:tr h="349885"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45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Combined</a:t>
                      </a:r>
                      <a:r>
                        <a:rPr dirty="0" sz="1450" spc="125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 spc="-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income</a:t>
                      </a:r>
                      <a:r>
                        <a:rPr dirty="0" baseline="25000" sz="1500" spc="-15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baseline="25000" sz="1500">
                        <a:latin typeface="Calibri"/>
                        <a:cs typeface="Calibri"/>
                      </a:endParaRPr>
                    </a:p>
                  </a:txBody>
                  <a:tcPr marL="0" marR="0" marB="0" marT="54610">
                    <a:lnR w="9525">
                      <a:solidFill>
                        <a:srgbClr val="D8D8D8"/>
                      </a:solidFill>
                      <a:prstDash val="solid"/>
                    </a:lnR>
                    <a:lnT w="9525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450" spc="-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$56,981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54610">
                    <a:lnL w="9525">
                      <a:solidFill>
                        <a:srgbClr val="D8D8D8"/>
                      </a:solidFill>
                      <a:prstDash val="solid"/>
                    </a:lnL>
                    <a:lnR w="9525">
                      <a:solidFill>
                        <a:srgbClr val="D8D8D8"/>
                      </a:solidFill>
                      <a:prstDash val="solid"/>
                    </a:lnR>
                    <a:lnT w="9525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450" spc="-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$41,214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54610">
                    <a:lnL w="9525">
                      <a:solidFill>
                        <a:srgbClr val="D8D8D8"/>
                      </a:solidFill>
                      <a:prstDash val="solid"/>
                    </a:lnL>
                    <a:lnT w="9525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</a:tr>
              <a:tr h="348615"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1450" spc="-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Taxable</a:t>
                      </a:r>
                      <a:r>
                        <a:rPr dirty="0" sz="1450" spc="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Social</a:t>
                      </a:r>
                      <a:r>
                        <a:rPr dirty="0" sz="1450" spc="25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 spc="-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Security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55244">
                    <a:lnR w="9525">
                      <a:solidFill>
                        <a:srgbClr val="D8D8D8"/>
                      </a:solidFill>
                      <a:prstDash val="solid"/>
                    </a:lnR>
                    <a:lnT w="9525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1450" spc="-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$17,034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55244">
                    <a:lnL w="9525">
                      <a:solidFill>
                        <a:srgbClr val="D8D8D8"/>
                      </a:solidFill>
                      <a:prstDash val="solid"/>
                    </a:lnL>
                    <a:lnR w="9525">
                      <a:solidFill>
                        <a:srgbClr val="D8D8D8"/>
                      </a:solidFill>
                      <a:prstDash val="solid"/>
                    </a:lnR>
                    <a:lnT w="9525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1450" spc="-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$4,607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55244">
                    <a:lnL w="9525">
                      <a:solidFill>
                        <a:srgbClr val="D8D8D8"/>
                      </a:solidFill>
                      <a:prstDash val="solid"/>
                    </a:lnL>
                    <a:lnT w="9525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</a:tr>
              <a:tr h="349885"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450" spc="-2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AGI</a:t>
                      </a:r>
                      <a:r>
                        <a:rPr dirty="0" baseline="25000" sz="1500" spc="-3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baseline="25000" sz="1500">
                        <a:latin typeface="Calibri"/>
                        <a:cs typeface="Calibri"/>
                      </a:endParaRPr>
                    </a:p>
                  </a:txBody>
                  <a:tcPr marL="0" marR="0" marB="0" marT="54610">
                    <a:lnR w="9525">
                      <a:solidFill>
                        <a:srgbClr val="D8D8D8"/>
                      </a:solidFill>
                      <a:prstDash val="solid"/>
                    </a:lnR>
                    <a:lnT w="9525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450" spc="-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$53,843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54610">
                    <a:lnL w="9525">
                      <a:solidFill>
                        <a:srgbClr val="D8D8D8"/>
                      </a:solidFill>
                      <a:prstDash val="solid"/>
                    </a:lnL>
                    <a:lnR w="9525">
                      <a:solidFill>
                        <a:srgbClr val="D8D8D8"/>
                      </a:solidFill>
                      <a:prstDash val="solid"/>
                    </a:lnR>
                    <a:lnT w="9525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450" spc="-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$12,035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54610">
                    <a:lnL w="9525">
                      <a:solidFill>
                        <a:srgbClr val="D8D8D8"/>
                      </a:solidFill>
                      <a:prstDash val="solid"/>
                    </a:lnL>
                    <a:lnT w="9525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</a:tr>
              <a:tr h="344170"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450" spc="-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Taxable</a:t>
                      </a:r>
                      <a:r>
                        <a:rPr dirty="0" sz="1450" spc="25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income</a:t>
                      </a:r>
                      <a:r>
                        <a:rPr dirty="0" sz="1450" spc="45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after</a:t>
                      </a:r>
                      <a:r>
                        <a:rPr dirty="0" sz="1450" spc="25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standard</a:t>
                      </a:r>
                      <a:r>
                        <a:rPr dirty="0" sz="1450" spc="2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 spc="-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deduction</a:t>
                      </a:r>
                      <a:r>
                        <a:rPr dirty="0" baseline="25000" sz="1500" spc="-15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baseline="25000" sz="1500">
                        <a:latin typeface="Calibri"/>
                        <a:cs typeface="Calibri"/>
                      </a:endParaRPr>
                    </a:p>
                  </a:txBody>
                  <a:tcPr marL="0" marR="0" marB="0" marT="52069">
                    <a:lnR w="9525">
                      <a:solidFill>
                        <a:srgbClr val="D8D8D8"/>
                      </a:solidFill>
                      <a:prstDash val="solid"/>
                    </a:lnR>
                    <a:lnT w="9525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450" spc="-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$21,543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52069">
                    <a:lnL w="9525">
                      <a:solidFill>
                        <a:srgbClr val="D8D8D8"/>
                      </a:solidFill>
                      <a:prstDash val="solid"/>
                    </a:lnL>
                    <a:lnR w="9525">
                      <a:solidFill>
                        <a:srgbClr val="D8D8D8"/>
                      </a:solidFill>
                      <a:prstDash val="solid"/>
                    </a:lnR>
                    <a:lnT w="9525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450" spc="-25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$0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52069">
                    <a:lnL w="9525">
                      <a:solidFill>
                        <a:srgbClr val="D8D8D8"/>
                      </a:solidFill>
                      <a:prstDash val="solid"/>
                    </a:lnL>
                    <a:lnT w="9525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</a:tr>
              <a:tr h="373380"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450" b="1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Federal</a:t>
                      </a:r>
                      <a:r>
                        <a:rPr dirty="0" sz="1450" spc="65" b="1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 b="1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income</a:t>
                      </a:r>
                      <a:r>
                        <a:rPr dirty="0" sz="1450" spc="65" b="1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 spc="-20" b="1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taxes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67310">
                    <a:lnR w="9525">
                      <a:solidFill>
                        <a:srgbClr val="D8D8D8"/>
                      </a:solidFill>
                      <a:prstDash val="solid"/>
                    </a:lnR>
                    <a:lnT w="9525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450" spc="-10" b="1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$2,154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67310">
                    <a:lnL w="9525">
                      <a:solidFill>
                        <a:srgbClr val="D8D8D8"/>
                      </a:solidFill>
                      <a:prstDash val="solid"/>
                    </a:lnL>
                    <a:lnR w="9525">
                      <a:solidFill>
                        <a:srgbClr val="D8D8D8"/>
                      </a:solidFill>
                      <a:prstDash val="solid"/>
                    </a:lnR>
                    <a:lnT w="9525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450" spc="-25" b="1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$0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67310">
                    <a:lnL w="9525">
                      <a:solidFill>
                        <a:srgbClr val="D8D8D8"/>
                      </a:solidFill>
                      <a:prstDash val="solid"/>
                    </a:lnL>
                    <a:lnT w="9525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 descr=""/>
          <p:cNvSpPr txBox="1"/>
          <p:nvPr/>
        </p:nvSpPr>
        <p:spPr>
          <a:xfrm>
            <a:off x="1939571" y="2306797"/>
            <a:ext cx="6184900" cy="2781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50" spc="-35" b="1">
                <a:solidFill>
                  <a:srgbClr val="464B54"/>
                </a:solidFill>
                <a:latin typeface="Calibri"/>
                <a:cs typeface="Calibri"/>
              </a:rPr>
              <a:t>Federal</a:t>
            </a:r>
            <a:r>
              <a:rPr dirty="0" sz="1650" spc="-45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650" spc="-50" b="1">
                <a:solidFill>
                  <a:srgbClr val="464B54"/>
                </a:solidFill>
                <a:latin typeface="Calibri"/>
                <a:cs typeface="Calibri"/>
              </a:rPr>
              <a:t>taxes</a:t>
            </a:r>
            <a:r>
              <a:rPr dirty="0" sz="1650" spc="-35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650" spc="-20" b="1">
                <a:solidFill>
                  <a:srgbClr val="464B54"/>
                </a:solidFill>
                <a:latin typeface="Calibri"/>
                <a:cs typeface="Calibri"/>
              </a:rPr>
              <a:t>for</a:t>
            </a:r>
            <a:r>
              <a:rPr dirty="0" sz="1650" spc="-50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650" spc="-40" b="1">
                <a:solidFill>
                  <a:srgbClr val="464B54"/>
                </a:solidFill>
                <a:latin typeface="Calibri"/>
                <a:cs typeface="Calibri"/>
              </a:rPr>
              <a:t>married </a:t>
            </a:r>
            <a:r>
              <a:rPr dirty="0" sz="1650" spc="-35" b="1">
                <a:solidFill>
                  <a:srgbClr val="464B54"/>
                </a:solidFill>
                <a:latin typeface="Calibri"/>
                <a:cs typeface="Calibri"/>
              </a:rPr>
              <a:t>couple,</a:t>
            </a:r>
            <a:r>
              <a:rPr dirty="0" sz="1650" spc="-45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650" spc="-20" b="1">
                <a:solidFill>
                  <a:srgbClr val="464B54"/>
                </a:solidFill>
                <a:latin typeface="Calibri"/>
                <a:cs typeface="Calibri"/>
              </a:rPr>
              <a:t>age</a:t>
            </a:r>
            <a:r>
              <a:rPr dirty="0" sz="1650" spc="-50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650" b="1">
                <a:solidFill>
                  <a:srgbClr val="464B54"/>
                </a:solidFill>
                <a:latin typeface="Calibri"/>
                <a:cs typeface="Calibri"/>
              </a:rPr>
              <a:t>71,</a:t>
            </a:r>
            <a:r>
              <a:rPr dirty="0" sz="1650" spc="-45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650" spc="-35" b="1">
                <a:solidFill>
                  <a:srgbClr val="464B54"/>
                </a:solidFill>
                <a:latin typeface="Calibri"/>
                <a:cs typeface="Calibri"/>
              </a:rPr>
              <a:t>after-</a:t>
            </a:r>
            <a:r>
              <a:rPr dirty="0" sz="1650" spc="-65" b="1">
                <a:solidFill>
                  <a:srgbClr val="464B54"/>
                </a:solidFill>
                <a:latin typeface="Calibri"/>
                <a:cs typeface="Calibri"/>
              </a:rPr>
              <a:t>tax</a:t>
            </a:r>
            <a:r>
              <a:rPr dirty="0" sz="1650" spc="-35" b="1">
                <a:solidFill>
                  <a:srgbClr val="464B54"/>
                </a:solidFill>
                <a:latin typeface="Calibri"/>
                <a:cs typeface="Calibri"/>
              </a:rPr>
              <a:t> income</a:t>
            </a:r>
            <a:r>
              <a:rPr dirty="0" sz="1650" spc="-50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650" spc="-30" b="1">
                <a:solidFill>
                  <a:srgbClr val="464B54"/>
                </a:solidFill>
                <a:latin typeface="Calibri"/>
                <a:cs typeface="Calibri"/>
              </a:rPr>
              <a:t>goal</a:t>
            </a:r>
            <a:r>
              <a:rPr dirty="0" sz="1650" spc="-40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650" spc="-10" b="1">
                <a:solidFill>
                  <a:srgbClr val="464B54"/>
                </a:solidFill>
                <a:latin typeface="Calibri"/>
                <a:cs typeface="Calibri"/>
              </a:rPr>
              <a:t>of</a:t>
            </a:r>
            <a:r>
              <a:rPr dirty="0" sz="1650" spc="-40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650" spc="-10" b="1">
                <a:solidFill>
                  <a:srgbClr val="464B54"/>
                </a:solidFill>
                <a:latin typeface="Calibri"/>
                <a:cs typeface="Calibri"/>
              </a:rPr>
              <a:t>$75,000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00206" y="5786083"/>
            <a:ext cx="7982584" cy="85661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dirty="0" baseline="27777" sz="900" spc="-15">
                <a:solidFill>
                  <a:srgbClr val="464B54"/>
                </a:solidFill>
                <a:latin typeface="Calibri"/>
                <a:cs typeface="Calibri"/>
              </a:rPr>
              <a:t>1</a:t>
            </a:r>
            <a:r>
              <a:rPr dirty="0" sz="900" spc="-10">
                <a:solidFill>
                  <a:srgbClr val="464B54"/>
                </a:solidFill>
                <a:latin typeface="Calibri"/>
                <a:cs typeface="Calibri"/>
              </a:rPr>
              <a:t>Modified</a:t>
            </a:r>
            <a:r>
              <a:rPr dirty="0" sz="9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464B54"/>
                </a:solidFill>
                <a:latin typeface="Calibri"/>
                <a:cs typeface="Calibri"/>
              </a:rPr>
              <a:t>AGI</a:t>
            </a:r>
            <a:r>
              <a:rPr dirty="0" sz="900" spc="-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464B54"/>
                </a:solidFill>
                <a:latin typeface="Calibri"/>
                <a:cs typeface="Calibri"/>
              </a:rPr>
              <a:t>+ </a:t>
            </a:r>
            <a:r>
              <a:rPr dirty="0" sz="900" spc="-10">
                <a:solidFill>
                  <a:srgbClr val="464B54"/>
                </a:solidFill>
                <a:latin typeface="Calibri"/>
                <a:cs typeface="Calibri"/>
              </a:rPr>
              <a:t>Tax-exempt</a:t>
            </a:r>
            <a:r>
              <a:rPr dirty="0" sz="9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464B54"/>
                </a:solidFill>
                <a:latin typeface="Calibri"/>
                <a:cs typeface="Calibri"/>
              </a:rPr>
              <a:t>income</a:t>
            </a:r>
            <a:r>
              <a:rPr dirty="0" sz="900" spc="-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464B54"/>
                </a:solidFill>
                <a:latin typeface="Calibri"/>
                <a:cs typeface="Calibri"/>
              </a:rPr>
              <a:t>+ half</a:t>
            </a:r>
            <a:r>
              <a:rPr dirty="0" sz="9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464B54"/>
                </a:solidFill>
                <a:latin typeface="Calibri"/>
                <a:cs typeface="Calibri"/>
              </a:rPr>
              <a:t>of</a:t>
            </a:r>
            <a:r>
              <a:rPr dirty="0" sz="900" spc="-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464B54"/>
                </a:solidFill>
                <a:latin typeface="Calibri"/>
                <a:cs typeface="Calibri"/>
              </a:rPr>
              <a:t>Social</a:t>
            </a:r>
            <a:r>
              <a:rPr dirty="0" sz="9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464B54"/>
                </a:solidFill>
                <a:latin typeface="Calibri"/>
                <a:cs typeface="Calibri"/>
              </a:rPr>
              <a:t>Security.</a:t>
            </a:r>
            <a:endParaRPr sz="9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10"/>
              </a:spcBef>
            </a:pPr>
            <a:r>
              <a:rPr dirty="0" baseline="27777" sz="900" spc="-15">
                <a:solidFill>
                  <a:srgbClr val="464B54"/>
                </a:solidFill>
                <a:latin typeface="Calibri"/>
                <a:cs typeface="Calibri"/>
              </a:rPr>
              <a:t>2</a:t>
            </a:r>
            <a:r>
              <a:rPr dirty="0" sz="900" spc="-10">
                <a:solidFill>
                  <a:srgbClr val="464B54"/>
                </a:solidFill>
                <a:latin typeface="Calibri"/>
                <a:cs typeface="Calibri"/>
              </a:rPr>
              <a:t>Withdrawal</a:t>
            </a:r>
            <a:r>
              <a:rPr dirty="0" sz="9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464B54"/>
                </a:solidFill>
                <a:latin typeface="Calibri"/>
                <a:cs typeface="Calibri"/>
              </a:rPr>
              <a:t>from </a:t>
            </a:r>
            <a:r>
              <a:rPr dirty="0" sz="900" spc="-10">
                <a:solidFill>
                  <a:srgbClr val="464B54"/>
                </a:solidFill>
                <a:latin typeface="Calibri"/>
                <a:cs typeface="Calibri"/>
              </a:rPr>
              <a:t>tax-deferred</a:t>
            </a:r>
            <a:r>
              <a:rPr dirty="0" sz="9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464B54"/>
                </a:solidFill>
                <a:latin typeface="Calibri"/>
                <a:cs typeface="Calibri"/>
              </a:rPr>
              <a:t>account</a:t>
            </a:r>
            <a:r>
              <a:rPr dirty="0" sz="900" spc="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464B54"/>
                </a:solidFill>
                <a:latin typeface="Calibri"/>
                <a:cs typeface="Calibri"/>
              </a:rPr>
              <a:t>plus</a:t>
            </a:r>
            <a:r>
              <a:rPr dirty="0" sz="900" spc="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464B54"/>
                </a:solidFill>
                <a:latin typeface="Calibri"/>
                <a:cs typeface="Calibri"/>
              </a:rPr>
              <a:t>taxable</a:t>
            </a:r>
            <a:r>
              <a:rPr dirty="0" sz="9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464B54"/>
                </a:solidFill>
                <a:latin typeface="Calibri"/>
                <a:cs typeface="Calibri"/>
              </a:rPr>
              <a:t>portion</a:t>
            </a:r>
            <a:r>
              <a:rPr dirty="0" sz="9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464B54"/>
                </a:solidFill>
                <a:latin typeface="Calibri"/>
                <a:cs typeface="Calibri"/>
              </a:rPr>
              <a:t>of Social</a:t>
            </a:r>
            <a:r>
              <a:rPr dirty="0" sz="900" spc="-10">
                <a:solidFill>
                  <a:srgbClr val="464B54"/>
                </a:solidFill>
                <a:latin typeface="Calibri"/>
                <a:cs typeface="Calibri"/>
              </a:rPr>
              <a:t> Security.</a:t>
            </a:r>
            <a:endParaRPr sz="900">
              <a:latin typeface="Calibri"/>
              <a:cs typeface="Calibri"/>
            </a:endParaRPr>
          </a:p>
          <a:p>
            <a:pPr marL="38100" marR="30480">
              <a:lnSpc>
                <a:spcPts val="1090"/>
              </a:lnSpc>
              <a:spcBef>
                <a:spcPts val="30"/>
              </a:spcBef>
            </a:pPr>
            <a:r>
              <a:rPr dirty="0" baseline="27777" sz="900">
                <a:solidFill>
                  <a:srgbClr val="464B54"/>
                </a:solidFill>
                <a:latin typeface="Calibri"/>
                <a:cs typeface="Calibri"/>
              </a:rPr>
              <a:t>3</a:t>
            </a:r>
            <a:r>
              <a:rPr dirty="0" sz="900">
                <a:solidFill>
                  <a:srgbClr val="464B54"/>
                </a:solidFill>
                <a:latin typeface="Calibri"/>
                <a:cs typeface="Calibri"/>
              </a:rPr>
              <a:t>Standard</a:t>
            </a:r>
            <a:r>
              <a:rPr dirty="0" sz="900" spc="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464B54"/>
                </a:solidFill>
                <a:latin typeface="Calibri"/>
                <a:cs typeface="Calibri"/>
              </a:rPr>
              <a:t>deduction</a:t>
            </a:r>
            <a:r>
              <a:rPr dirty="0" sz="90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1D1D1D"/>
                </a:solidFill>
                <a:latin typeface="Calibri"/>
                <a:cs typeface="Calibri"/>
              </a:rPr>
              <a:t>in 2024</a:t>
            </a:r>
            <a:r>
              <a:rPr dirty="0" sz="900" spc="-1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1D1D1D"/>
                </a:solidFill>
                <a:latin typeface="Calibri"/>
                <a:cs typeface="Calibri"/>
              </a:rPr>
              <a:t>is</a:t>
            </a:r>
            <a:r>
              <a:rPr dirty="0" sz="900" spc="-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1D1D1D"/>
                </a:solidFill>
                <a:latin typeface="Calibri"/>
                <a:cs typeface="Calibri"/>
              </a:rPr>
              <a:t>$29,200</a:t>
            </a:r>
            <a:r>
              <a:rPr dirty="0" sz="900" spc="-2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1D1D1D"/>
                </a:solidFill>
                <a:latin typeface="Calibri"/>
                <a:cs typeface="Calibri"/>
              </a:rPr>
              <a:t>per</a:t>
            </a:r>
            <a:r>
              <a:rPr dirty="0" sz="900" spc="-2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1D1D1D"/>
                </a:solidFill>
                <a:latin typeface="Calibri"/>
                <a:cs typeface="Calibri"/>
              </a:rPr>
              <a:t>couple;</a:t>
            </a:r>
            <a:r>
              <a:rPr dirty="0" sz="900" spc="-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1D1D1D"/>
                </a:solidFill>
                <a:latin typeface="Calibri"/>
                <a:cs typeface="Calibri"/>
              </a:rPr>
              <a:t>additional</a:t>
            </a:r>
            <a:r>
              <a:rPr dirty="0" sz="900" spc="-1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1D1D1D"/>
                </a:solidFill>
                <a:latin typeface="Calibri"/>
                <a:cs typeface="Calibri"/>
              </a:rPr>
              <a:t>deduction</a:t>
            </a:r>
            <a:r>
              <a:rPr dirty="0" sz="900" spc="-2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1D1D1D"/>
                </a:solidFill>
                <a:latin typeface="Calibri"/>
                <a:cs typeface="Calibri"/>
              </a:rPr>
              <a:t>for</a:t>
            </a:r>
            <a:r>
              <a:rPr dirty="0" sz="900" spc="-2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1D1D1D"/>
                </a:solidFill>
                <a:latin typeface="Calibri"/>
                <a:cs typeface="Calibri"/>
              </a:rPr>
              <a:t>joint </a:t>
            </a:r>
            <a:r>
              <a:rPr dirty="0" sz="900" spc="-10">
                <a:solidFill>
                  <a:srgbClr val="1D1D1D"/>
                </a:solidFill>
                <a:latin typeface="Calibri"/>
                <a:cs typeface="Calibri"/>
              </a:rPr>
              <a:t>filer</a:t>
            </a:r>
            <a:r>
              <a:rPr dirty="0" sz="900" spc="-3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1D1D1D"/>
                </a:solidFill>
                <a:latin typeface="Calibri"/>
                <a:cs typeface="Calibri"/>
              </a:rPr>
              <a:t>65</a:t>
            </a:r>
            <a:r>
              <a:rPr dirty="0" sz="900" spc="-1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1D1D1D"/>
                </a:solidFill>
                <a:latin typeface="Calibri"/>
                <a:cs typeface="Calibri"/>
              </a:rPr>
              <a:t>and</a:t>
            </a:r>
            <a:r>
              <a:rPr dirty="0" sz="900" spc="1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1D1D1D"/>
                </a:solidFill>
                <a:latin typeface="Calibri"/>
                <a:cs typeface="Calibri"/>
              </a:rPr>
              <a:t>over</a:t>
            </a:r>
            <a:r>
              <a:rPr dirty="0" sz="900" spc="-2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1D1D1D"/>
                </a:solidFill>
                <a:latin typeface="Calibri"/>
                <a:cs typeface="Calibri"/>
              </a:rPr>
              <a:t>is</a:t>
            </a:r>
            <a:r>
              <a:rPr dirty="0" sz="900" spc="-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1D1D1D"/>
                </a:solidFill>
                <a:latin typeface="Calibri"/>
                <a:cs typeface="Calibri"/>
              </a:rPr>
              <a:t>$1,550</a:t>
            </a:r>
            <a:r>
              <a:rPr dirty="0" sz="900" spc="-1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1D1D1D"/>
                </a:solidFill>
                <a:latin typeface="Calibri"/>
                <a:cs typeface="Calibri"/>
              </a:rPr>
              <a:t>per</a:t>
            </a:r>
            <a:r>
              <a:rPr dirty="0" sz="900" spc="-2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1D1D1D"/>
                </a:solidFill>
                <a:latin typeface="Calibri"/>
                <a:cs typeface="Calibri"/>
              </a:rPr>
              <a:t>person,</a:t>
            </a:r>
            <a:r>
              <a:rPr dirty="0" sz="900" spc="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1D1D1D"/>
                </a:solidFill>
                <a:latin typeface="Calibri"/>
                <a:cs typeface="Calibri"/>
              </a:rPr>
              <a:t>for</a:t>
            </a:r>
            <a:r>
              <a:rPr dirty="0" sz="900" spc="-2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1D1D1D"/>
                </a:solidFill>
                <a:latin typeface="Calibri"/>
                <a:cs typeface="Calibri"/>
              </a:rPr>
              <a:t>a total</a:t>
            </a:r>
            <a:r>
              <a:rPr dirty="0" sz="900" spc="-1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1D1D1D"/>
                </a:solidFill>
                <a:latin typeface="Calibri"/>
                <a:cs typeface="Calibri"/>
              </a:rPr>
              <a:t>of</a:t>
            </a:r>
            <a:r>
              <a:rPr dirty="0" sz="900" spc="1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1D1D1D"/>
                </a:solidFill>
                <a:latin typeface="Calibri"/>
                <a:cs typeface="Calibri"/>
              </a:rPr>
              <a:t>$3,100</a:t>
            </a:r>
            <a:r>
              <a:rPr dirty="0" sz="900" spc="-2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1D1D1D"/>
                </a:solidFill>
                <a:latin typeface="Calibri"/>
                <a:cs typeface="Calibri"/>
              </a:rPr>
              <a:t>if</a:t>
            </a:r>
            <a:r>
              <a:rPr dirty="0" sz="900" spc="-1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1D1D1D"/>
                </a:solidFill>
                <a:latin typeface="Calibri"/>
                <a:cs typeface="Calibri"/>
              </a:rPr>
              <a:t>both</a:t>
            </a:r>
            <a:r>
              <a:rPr dirty="0" sz="900" spc="1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1D1D1D"/>
                </a:solidFill>
                <a:latin typeface="Calibri"/>
                <a:cs typeface="Calibri"/>
              </a:rPr>
              <a:t>joint</a:t>
            </a:r>
            <a:r>
              <a:rPr dirty="0" sz="900" spc="-1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1D1D1D"/>
                </a:solidFill>
                <a:latin typeface="Calibri"/>
                <a:cs typeface="Calibri"/>
              </a:rPr>
              <a:t>filers</a:t>
            </a:r>
            <a:r>
              <a:rPr dirty="0" sz="900" spc="-4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1D1D1D"/>
                </a:solidFill>
                <a:latin typeface="Calibri"/>
                <a:cs typeface="Calibri"/>
              </a:rPr>
              <a:t>are</a:t>
            </a:r>
            <a:r>
              <a:rPr dirty="0" sz="900" spc="-1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1D1D1D"/>
                </a:solidFill>
                <a:latin typeface="Calibri"/>
                <a:cs typeface="Calibri"/>
              </a:rPr>
              <a:t>age</a:t>
            </a:r>
            <a:r>
              <a:rPr dirty="0" sz="900" spc="-2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900" spc="-20">
                <a:solidFill>
                  <a:srgbClr val="1D1D1D"/>
                </a:solidFill>
                <a:latin typeface="Calibri"/>
                <a:cs typeface="Calibri"/>
              </a:rPr>
              <a:t>65+.</a:t>
            </a:r>
            <a:r>
              <a:rPr dirty="0" sz="900" spc="50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464B54"/>
                </a:solidFill>
                <a:latin typeface="Calibri"/>
                <a:cs typeface="Calibri"/>
              </a:rPr>
              <a:t>Sources:</a:t>
            </a:r>
            <a:r>
              <a:rPr dirty="0" sz="900" spc="16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464B54"/>
                </a:solidFill>
                <a:latin typeface="Calibri"/>
                <a:cs typeface="Calibri"/>
              </a:rPr>
              <a:t>Social</a:t>
            </a:r>
            <a:r>
              <a:rPr dirty="0" sz="90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464B54"/>
                </a:solidFill>
                <a:latin typeface="Calibri"/>
                <a:cs typeface="Calibri"/>
              </a:rPr>
              <a:t>Security</a:t>
            </a:r>
            <a:r>
              <a:rPr dirty="0" sz="9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464B54"/>
                </a:solidFill>
                <a:latin typeface="Calibri"/>
                <a:cs typeface="Calibri"/>
              </a:rPr>
              <a:t>Administration,</a:t>
            </a:r>
            <a:r>
              <a:rPr dirty="0" sz="9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464B54"/>
                </a:solidFill>
                <a:latin typeface="Calibri"/>
                <a:cs typeface="Calibri"/>
              </a:rPr>
              <a:t>IRS</a:t>
            </a:r>
            <a:r>
              <a:rPr dirty="0" sz="9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464B54"/>
                </a:solidFill>
                <a:latin typeface="Calibri"/>
                <a:cs typeface="Calibri"/>
              </a:rPr>
              <a:t>and</a:t>
            </a:r>
            <a:r>
              <a:rPr dirty="0" sz="9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464B54"/>
                </a:solidFill>
                <a:latin typeface="Calibri"/>
                <a:cs typeface="Calibri"/>
              </a:rPr>
              <a:t>MFS</a:t>
            </a:r>
            <a:r>
              <a:rPr dirty="0" sz="9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464B54"/>
                </a:solidFill>
                <a:latin typeface="Calibri"/>
                <a:cs typeface="Calibri"/>
              </a:rPr>
              <a:t>Calculations.</a:t>
            </a:r>
            <a:endParaRPr sz="900">
              <a:latin typeface="Calibri"/>
              <a:cs typeface="Calibri"/>
            </a:endParaRPr>
          </a:p>
          <a:p>
            <a:pPr marL="38100">
              <a:lnSpc>
                <a:spcPts val="1055"/>
              </a:lnSpc>
            </a:pPr>
            <a:r>
              <a:rPr dirty="0" sz="900" spc="-10">
                <a:solidFill>
                  <a:srgbClr val="464B54"/>
                </a:solidFill>
                <a:latin typeface="Calibri"/>
                <a:cs typeface="Calibri"/>
              </a:rPr>
              <a:t>Social Security benefits</a:t>
            </a:r>
            <a:r>
              <a:rPr dirty="0" sz="9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464B54"/>
                </a:solidFill>
                <a:latin typeface="Calibri"/>
                <a:cs typeface="Calibri"/>
              </a:rPr>
              <a:t>based</a:t>
            </a:r>
            <a:r>
              <a:rPr dirty="0" sz="900" spc="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464B54"/>
                </a:solidFill>
                <a:latin typeface="Calibri"/>
                <a:cs typeface="Calibri"/>
              </a:rPr>
              <a:t>on</a:t>
            </a:r>
            <a:r>
              <a:rPr dirty="0" sz="900" spc="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464B54"/>
                </a:solidFill>
                <a:latin typeface="Calibri"/>
                <a:cs typeface="Calibri"/>
              </a:rPr>
              <a:t>worker</a:t>
            </a:r>
            <a:r>
              <a:rPr dirty="0" sz="9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464B54"/>
                </a:solidFill>
                <a:latin typeface="Calibri"/>
                <a:cs typeface="Calibri"/>
              </a:rPr>
              <a:t>with</a:t>
            </a:r>
            <a:r>
              <a:rPr dirty="0" sz="900" spc="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464B54"/>
                </a:solidFill>
                <a:latin typeface="Calibri"/>
                <a:cs typeface="Calibri"/>
              </a:rPr>
              <a:t>average</a:t>
            </a:r>
            <a:r>
              <a:rPr dirty="0" sz="9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464B54"/>
                </a:solidFill>
                <a:latin typeface="Calibri"/>
                <a:cs typeface="Calibri"/>
              </a:rPr>
              <a:t>lifetime</a:t>
            </a:r>
            <a:r>
              <a:rPr dirty="0" sz="9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464B54"/>
                </a:solidFill>
                <a:latin typeface="Calibri"/>
                <a:cs typeface="Calibri"/>
              </a:rPr>
              <a:t>earnings </a:t>
            </a:r>
            <a:r>
              <a:rPr dirty="0" sz="900">
                <a:solidFill>
                  <a:srgbClr val="464B54"/>
                </a:solidFill>
                <a:latin typeface="Calibri"/>
                <a:cs typeface="Calibri"/>
              </a:rPr>
              <a:t>of</a:t>
            </a:r>
            <a:r>
              <a:rPr dirty="0" sz="900" spc="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464B54"/>
                </a:solidFill>
                <a:latin typeface="Calibri"/>
                <a:cs typeface="Calibri"/>
              </a:rPr>
              <a:t>$105,000.</a:t>
            </a:r>
            <a:endParaRPr sz="9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10"/>
              </a:spcBef>
            </a:pPr>
            <a:r>
              <a:rPr dirty="0" sz="900">
                <a:solidFill>
                  <a:srgbClr val="464B54"/>
                </a:solidFill>
                <a:latin typeface="Calibri"/>
                <a:cs typeface="Calibri"/>
              </a:rPr>
              <a:t>This</a:t>
            </a:r>
            <a:r>
              <a:rPr dirty="0" sz="90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464B54"/>
                </a:solidFill>
                <a:latin typeface="Calibri"/>
                <a:cs typeface="Calibri"/>
              </a:rPr>
              <a:t>situation</a:t>
            </a:r>
            <a:r>
              <a:rPr dirty="0" sz="9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464B54"/>
                </a:solidFill>
                <a:latin typeface="Calibri"/>
                <a:cs typeface="Calibri"/>
              </a:rPr>
              <a:t>is</a:t>
            </a:r>
            <a:r>
              <a:rPr dirty="0" sz="900" spc="-10">
                <a:solidFill>
                  <a:srgbClr val="464B54"/>
                </a:solidFill>
                <a:latin typeface="Calibri"/>
                <a:cs typeface="Calibri"/>
              </a:rPr>
              <a:t> hypothetical</a:t>
            </a:r>
            <a:r>
              <a:rPr dirty="0" sz="90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464B54"/>
                </a:solidFill>
                <a:latin typeface="Calibri"/>
                <a:cs typeface="Calibri"/>
              </a:rPr>
              <a:t>in</a:t>
            </a:r>
            <a:r>
              <a:rPr dirty="0" sz="90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464B54"/>
                </a:solidFill>
                <a:latin typeface="Calibri"/>
                <a:cs typeface="Calibri"/>
              </a:rPr>
              <a:t>nature</a:t>
            </a:r>
            <a:r>
              <a:rPr dirty="0" sz="900" spc="-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464B54"/>
                </a:solidFill>
                <a:latin typeface="Calibri"/>
                <a:cs typeface="Calibri"/>
              </a:rPr>
              <a:t>and</a:t>
            </a:r>
            <a:r>
              <a:rPr dirty="0" sz="900" spc="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464B54"/>
                </a:solidFill>
                <a:latin typeface="Calibri"/>
                <a:cs typeface="Calibri"/>
              </a:rPr>
              <a:t>for</a:t>
            </a:r>
            <a:r>
              <a:rPr dirty="0" sz="9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464B54"/>
                </a:solidFill>
                <a:latin typeface="Calibri"/>
                <a:cs typeface="Calibri"/>
              </a:rPr>
              <a:t>informational</a:t>
            </a:r>
            <a:r>
              <a:rPr dirty="0" sz="900" spc="-4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464B54"/>
                </a:solidFill>
                <a:latin typeface="Calibri"/>
                <a:cs typeface="Calibri"/>
              </a:rPr>
              <a:t>use</a:t>
            </a:r>
            <a:r>
              <a:rPr dirty="0" sz="900" spc="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464B54"/>
                </a:solidFill>
                <a:latin typeface="Calibri"/>
                <a:cs typeface="Calibri"/>
              </a:rPr>
              <a:t>only.</a:t>
            </a:r>
            <a:r>
              <a:rPr dirty="0" sz="900" spc="-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464B54"/>
                </a:solidFill>
                <a:latin typeface="Calibri"/>
                <a:cs typeface="Calibri"/>
              </a:rPr>
              <a:t>Every</a:t>
            </a:r>
            <a:r>
              <a:rPr dirty="0" sz="90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464B54"/>
                </a:solidFill>
                <a:latin typeface="Calibri"/>
                <a:cs typeface="Calibri"/>
              </a:rPr>
              <a:t>situation</a:t>
            </a:r>
            <a:r>
              <a:rPr dirty="0" sz="9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464B54"/>
                </a:solidFill>
                <a:latin typeface="Calibri"/>
                <a:cs typeface="Calibri"/>
              </a:rPr>
              <a:t>is</a:t>
            </a:r>
            <a:r>
              <a:rPr dirty="0" sz="9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464B54"/>
                </a:solidFill>
                <a:latin typeface="Calibri"/>
                <a:cs typeface="Calibri"/>
              </a:rPr>
              <a:t>different.</a:t>
            </a:r>
            <a:r>
              <a:rPr dirty="0" sz="9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464B54"/>
                </a:solidFill>
                <a:latin typeface="Calibri"/>
                <a:cs typeface="Calibri"/>
              </a:rPr>
              <a:t>MFS</a:t>
            </a:r>
            <a:r>
              <a:rPr dirty="0" sz="9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464B54"/>
                </a:solidFill>
                <a:latin typeface="Calibri"/>
                <a:cs typeface="Calibri"/>
              </a:rPr>
              <a:t>does</a:t>
            </a:r>
            <a:r>
              <a:rPr dirty="0" sz="9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464B54"/>
                </a:solidFill>
                <a:latin typeface="Calibri"/>
                <a:cs typeface="Calibri"/>
              </a:rPr>
              <a:t>not</a:t>
            </a:r>
            <a:r>
              <a:rPr dirty="0" sz="900" spc="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464B54"/>
                </a:solidFill>
                <a:latin typeface="Calibri"/>
                <a:cs typeface="Calibri"/>
              </a:rPr>
              <a:t>provide </a:t>
            </a:r>
            <a:r>
              <a:rPr dirty="0" sz="900">
                <a:solidFill>
                  <a:srgbClr val="464B54"/>
                </a:solidFill>
                <a:latin typeface="Calibri"/>
                <a:cs typeface="Calibri"/>
              </a:rPr>
              <a:t>tax</a:t>
            </a:r>
            <a:r>
              <a:rPr dirty="0" sz="9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464B54"/>
                </a:solidFill>
                <a:latin typeface="Calibri"/>
                <a:cs typeface="Calibri"/>
              </a:rPr>
              <a:t>advice.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250" y="1438136"/>
            <a:ext cx="914400" cy="378460"/>
          </a:xfrm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pc="-10"/>
              <a:t>Agenda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455676" y="3037332"/>
            <a:ext cx="2752725" cy="1914525"/>
          </a:xfrm>
          <a:custGeom>
            <a:avLst/>
            <a:gdLst/>
            <a:ahLst/>
            <a:cxnLst/>
            <a:rect l="l" t="t" r="r" b="b"/>
            <a:pathLst>
              <a:path w="2752725" h="1914525">
                <a:moveTo>
                  <a:pt x="2752343" y="1914144"/>
                </a:moveTo>
                <a:lnTo>
                  <a:pt x="0" y="1914144"/>
                </a:lnTo>
                <a:lnTo>
                  <a:pt x="0" y="0"/>
                </a:lnTo>
                <a:lnTo>
                  <a:pt x="2752343" y="0"/>
                </a:lnTo>
                <a:lnTo>
                  <a:pt x="2752343" y="1914144"/>
                </a:lnTo>
                <a:close/>
              </a:path>
            </a:pathLst>
          </a:custGeom>
          <a:solidFill>
            <a:srgbClr val="77446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601458" y="3740886"/>
            <a:ext cx="2466340" cy="598805"/>
          </a:xfrm>
          <a:prstGeom prst="rect">
            <a:avLst/>
          </a:prstGeom>
        </p:spPr>
        <p:txBody>
          <a:bodyPr wrap="square" lIns="0" tIns="46355" rIns="0" bIns="0" rtlCol="0" vert="horz">
            <a:spAutoFit/>
          </a:bodyPr>
          <a:lstStyle/>
          <a:p>
            <a:pPr marL="537845" marR="5080" indent="-525780">
              <a:lnSpc>
                <a:spcPts val="2140"/>
              </a:lnSpc>
              <a:spcBef>
                <a:spcPts val="365"/>
              </a:spcBef>
            </a:pPr>
            <a:r>
              <a:rPr dirty="0" sz="1950" spc="-40" b="1">
                <a:solidFill>
                  <a:srgbClr val="FFFFFF"/>
                </a:solidFill>
                <a:latin typeface="Calibri"/>
                <a:cs typeface="Calibri"/>
              </a:rPr>
              <a:t>How</a:t>
            </a:r>
            <a:r>
              <a:rPr dirty="0" sz="1950" spc="-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40" b="1">
                <a:solidFill>
                  <a:srgbClr val="FFFFFF"/>
                </a:solidFill>
                <a:latin typeface="Calibri"/>
                <a:cs typeface="Calibri"/>
              </a:rPr>
              <a:t>retirement</a:t>
            </a:r>
            <a:r>
              <a:rPr dirty="0" sz="1950" spc="-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30" b="1">
                <a:solidFill>
                  <a:srgbClr val="FFFFFF"/>
                </a:solidFill>
                <a:latin typeface="Calibri"/>
                <a:cs typeface="Calibri"/>
              </a:rPr>
              <a:t>benefits </a:t>
            </a:r>
            <a:r>
              <a:rPr dirty="0" sz="1950" spc="-10" b="1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dirty="0" sz="1950" spc="-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 b="1">
                <a:solidFill>
                  <a:srgbClr val="FFFFFF"/>
                </a:solidFill>
                <a:latin typeface="Calibri"/>
                <a:cs typeface="Calibri"/>
              </a:rPr>
              <a:t>calculated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6825996" y="3037332"/>
            <a:ext cx="2753995" cy="1914525"/>
          </a:xfrm>
          <a:custGeom>
            <a:avLst/>
            <a:gdLst/>
            <a:ahLst/>
            <a:cxnLst/>
            <a:rect l="l" t="t" r="r" b="b"/>
            <a:pathLst>
              <a:path w="2753995" h="1914525">
                <a:moveTo>
                  <a:pt x="2753867" y="1914144"/>
                </a:moveTo>
                <a:lnTo>
                  <a:pt x="0" y="1914144"/>
                </a:lnTo>
                <a:lnTo>
                  <a:pt x="0" y="0"/>
                </a:lnTo>
                <a:lnTo>
                  <a:pt x="2753867" y="0"/>
                </a:lnTo>
                <a:lnTo>
                  <a:pt x="2753867" y="1914144"/>
                </a:lnTo>
                <a:close/>
              </a:path>
            </a:pathLst>
          </a:custGeom>
          <a:solidFill>
            <a:srgbClr val="4285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7413682" y="3739413"/>
            <a:ext cx="1582420" cy="6292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43815">
              <a:lnSpc>
                <a:spcPct val="101499"/>
              </a:lnSpc>
              <a:spcBef>
                <a:spcPts val="95"/>
              </a:spcBef>
            </a:pPr>
            <a:r>
              <a:rPr dirty="0" sz="1950" spc="-95" b="1">
                <a:solidFill>
                  <a:srgbClr val="FFFFFF"/>
                </a:solidFill>
                <a:latin typeface="Calibri"/>
                <a:cs typeface="Calibri"/>
              </a:rPr>
              <a:t>Taxes</a:t>
            </a:r>
            <a:r>
              <a:rPr dirty="0" sz="195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30" b="1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950" spc="-20" b="1">
                <a:solidFill>
                  <a:srgbClr val="FFFFFF"/>
                </a:solidFill>
                <a:latin typeface="Calibri"/>
                <a:cs typeface="Calibri"/>
              </a:rPr>
              <a:t> your </a:t>
            </a:r>
            <a:r>
              <a:rPr dirty="0" sz="1950" spc="-45" b="1">
                <a:solidFill>
                  <a:srgbClr val="FFFFFF"/>
                </a:solidFill>
                <a:latin typeface="Calibri"/>
                <a:cs typeface="Calibri"/>
              </a:rPr>
              <a:t>retirement</a:t>
            </a:r>
            <a:r>
              <a:rPr dirty="0" sz="195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30" b="1">
                <a:solidFill>
                  <a:srgbClr val="FFFFFF"/>
                </a:solidFill>
                <a:latin typeface="Calibri"/>
                <a:cs typeface="Calibri"/>
              </a:rPr>
              <a:t>plan</a:t>
            </a:r>
            <a:endParaRPr sz="1950">
              <a:latin typeface="Calibri"/>
              <a:cs typeface="Calibri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1326641" y="2530602"/>
            <a:ext cx="1012190" cy="1012190"/>
            <a:chOff x="1326641" y="2530602"/>
            <a:chExt cx="1012190" cy="1012190"/>
          </a:xfrm>
        </p:grpSpPr>
        <p:sp>
          <p:nvSpPr>
            <p:cNvPr id="8" name="object 8" descr=""/>
            <p:cNvSpPr/>
            <p:nvPr/>
          </p:nvSpPr>
          <p:spPr>
            <a:xfrm>
              <a:off x="1338071" y="2542032"/>
              <a:ext cx="989330" cy="989330"/>
            </a:xfrm>
            <a:custGeom>
              <a:avLst/>
              <a:gdLst/>
              <a:ahLst/>
              <a:cxnLst/>
              <a:rect l="l" t="t" r="r" b="b"/>
              <a:pathLst>
                <a:path w="989330" h="989329">
                  <a:moveTo>
                    <a:pt x="493776" y="989076"/>
                  </a:moveTo>
                  <a:lnTo>
                    <a:pt x="446207" y="986816"/>
                  </a:lnTo>
                  <a:lnTo>
                    <a:pt x="399922" y="980175"/>
                  </a:lnTo>
                  <a:lnTo>
                    <a:pt x="355125" y="969360"/>
                  </a:lnTo>
                  <a:lnTo>
                    <a:pt x="312023" y="954577"/>
                  </a:lnTo>
                  <a:lnTo>
                    <a:pt x="270824" y="936032"/>
                  </a:lnTo>
                  <a:lnTo>
                    <a:pt x="231734" y="913932"/>
                  </a:lnTo>
                  <a:lnTo>
                    <a:pt x="194959" y="888484"/>
                  </a:lnTo>
                  <a:lnTo>
                    <a:pt x="160705" y="859894"/>
                  </a:lnTo>
                  <a:lnTo>
                    <a:pt x="129181" y="828370"/>
                  </a:lnTo>
                  <a:lnTo>
                    <a:pt x="100591" y="794116"/>
                  </a:lnTo>
                  <a:lnTo>
                    <a:pt x="75143" y="757341"/>
                  </a:lnTo>
                  <a:lnTo>
                    <a:pt x="53043" y="718251"/>
                  </a:lnTo>
                  <a:lnTo>
                    <a:pt x="34498" y="677052"/>
                  </a:lnTo>
                  <a:lnTo>
                    <a:pt x="19715" y="633950"/>
                  </a:lnTo>
                  <a:lnTo>
                    <a:pt x="8900" y="589153"/>
                  </a:lnTo>
                  <a:lnTo>
                    <a:pt x="2259" y="542868"/>
                  </a:lnTo>
                  <a:lnTo>
                    <a:pt x="0" y="495300"/>
                  </a:lnTo>
                  <a:lnTo>
                    <a:pt x="2259" y="447716"/>
                  </a:lnTo>
                  <a:lnTo>
                    <a:pt x="8900" y="401387"/>
                  </a:lnTo>
                  <a:lnTo>
                    <a:pt x="19715" y="356523"/>
                  </a:lnTo>
                  <a:lnTo>
                    <a:pt x="34498" y="313334"/>
                  </a:lnTo>
                  <a:lnTo>
                    <a:pt x="53043" y="272030"/>
                  </a:lnTo>
                  <a:lnTo>
                    <a:pt x="75143" y="232822"/>
                  </a:lnTo>
                  <a:lnTo>
                    <a:pt x="100591" y="195920"/>
                  </a:lnTo>
                  <a:lnTo>
                    <a:pt x="129181" y="161535"/>
                  </a:lnTo>
                  <a:lnTo>
                    <a:pt x="160705" y="129875"/>
                  </a:lnTo>
                  <a:lnTo>
                    <a:pt x="194959" y="101153"/>
                  </a:lnTo>
                  <a:lnTo>
                    <a:pt x="231734" y="75578"/>
                  </a:lnTo>
                  <a:lnTo>
                    <a:pt x="270824" y="53361"/>
                  </a:lnTo>
                  <a:lnTo>
                    <a:pt x="312023" y="34712"/>
                  </a:lnTo>
                  <a:lnTo>
                    <a:pt x="355125" y="19841"/>
                  </a:lnTo>
                  <a:lnTo>
                    <a:pt x="399922" y="8958"/>
                  </a:lnTo>
                  <a:lnTo>
                    <a:pt x="446207" y="2274"/>
                  </a:lnTo>
                  <a:lnTo>
                    <a:pt x="493776" y="0"/>
                  </a:lnTo>
                  <a:lnTo>
                    <a:pt x="541359" y="2274"/>
                  </a:lnTo>
                  <a:lnTo>
                    <a:pt x="587688" y="8958"/>
                  </a:lnTo>
                  <a:lnTo>
                    <a:pt x="632552" y="19841"/>
                  </a:lnTo>
                  <a:lnTo>
                    <a:pt x="675741" y="34712"/>
                  </a:lnTo>
                  <a:lnTo>
                    <a:pt x="717045" y="53361"/>
                  </a:lnTo>
                  <a:lnTo>
                    <a:pt x="756253" y="75578"/>
                  </a:lnTo>
                  <a:lnTo>
                    <a:pt x="793155" y="101153"/>
                  </a:lnTo>
                  <a:lnTo>
                    <a:pt x="827540" y="129875"/>
                  </a:lnTo>
                  <a:lnTo>
                    <a:pt x="859200" y="161535"/>
                  </a:lnTo>
                  <a:lnTo>
                    <a:pt x="887922" y="195920"/>
                  </a:lnTo>
                  <a:lnTo>
                    <a:pt x="913496" y="232822"/>
                  </a:lnTo>
                  <a:lnTo>
                    <a:pt x="935714" y="272030"/>
                  </a:lnTo>
                  <a:lnTo>
                    <a:pt x="954363" y="313334"/>
                  </a:lnTo>
                  <a:lnTo>
                    <a:pt x="969234" y="356523"/>
                  </a:lnTo>
                  <a:lnTo>
                    <a:pt x="980117" y="401387"/>
                  </a:lnTo>
                  <a:lnTo>
                    <a:pt x="986801" y="447716"/>
                  </a:lnTo>
                  <a:lnTo>
                    <a:pt x="989075" y="495300"/>
                  </a:lnTo>
                  <a:lnTo>
                    <a:pt x="986801" y="542868"/>
                  </a:lnTo>
                  <a:lnTo>
                    <a:pt x="980117" y="589153"/>
                  </a:lnTo>
                  <a:lnTo>
                    <a:pt x="969234" y="633950"/>
                  </a:lnTo>
                  <a:lnTo>
                    <a:pt x="954363" y="677052"/>
                  </a:lnTo>
                  <a:lnTo>
                    <a:pt x="935714" y="718251"/>
                  </a:lnTo>
                  <a:lnTo>
                    <a:pt x="913496" y="757341"/>
                  </a:lnTo>
                  <a:lnTo>
                    <a:pt x="887922" y="794116"/>
                  </a:lnTo>
                  <a:lnTo>
                    <a:pt x="859200" y="828370"/>
                  </a:lnTo>
                  <a:lnTo>
                    <a:pt x="827540" y="859894"/>
                  </a:lnTo>
                  <a:lnTo>
                    <a:pt x="793155" y="888484"/>
                  </a:lnTo>
                  <a:lnTo>
                    <a:pt x="756253" y="913932"/>
                  </a:lnTo>
                  <a:lnTo>
                    <a:pt x="717045" y="936032"/>
                  </a:lnTo>
                  <a:lnTo>
                    <a:pt x="675741" y="954577"/>
                  </a:lnTo>
                  <a:lnTo>
                    <a:pt x="632552" y="969360"/>
                  </a:lnTo>
                  <a:lnTo>
                    <a:pt x="587688" y="980175"/>
                  </a:lnTo>
                  <a:lnTo>
                    <a:pt x="541359" y="986816"/>
                  </a:lnTo>
                  <a:lnTo>
                    <a:pt x="493776" y="9890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338071" y="2542032"/>
              <a:ext cx="989330" cy="989330"/>
            </a:xfrm>
            <a:custGeom>
              <a:avLst/>
              <a:gdLst/>
              <a:ahLst/>
              <a:cxnLst/>
              <a:rect l="l" t="t" r="r" b="b"/>
              <a:pathLst>
                <a:path w="989330" h="989329">
                  <a:moveTo>
                    <a:pt x="0" y="495300"/>
                  </a:moveTo>
                  <a:lnTo>
                    <a:pt x="2259" y="447716"/>
                  </a:lnTo>
                  <a:lnTo>
                    <a:pt x="8900" y="401387"/>
                  </a:lnTo>
                  <a:lnTo>
                    <a:pt x="19715" y="356523"/>
                  </a:lnTo>
                  <a:lnTo>
                    <a:pt x="34498" y="313334"/>
                  </a:lnTo>
                  <a:lnTo>
                    <a:pt x="53043" y="272030"/>
                  </a:lnTo>
                  <a:lnTo>
                    <a:pt x="75143" y="232822"/>
                  </a:lnTo>
                  <a:lnTo>
                    <a:pt x="100591" y="195920"/>
                  </a:lnTo>
                  <a:lnTo>
                    <a:pt x="129181" y="161535"/>
                  </a:lnTo>
                  <a:lnTo>
                    <a:pt x="160705" y="129875"/>
                  </a:lnTo>
                  <a:lnTo>
                    <a:pt x="194959" y="101153"/>
                  </a:lnTo>
                  <a:lnTo>
                    <a:pt x="231734" y="75578"/>
                  </a:lnTo>
                  <a:lnTo>
                    <a:pt x="270824" y="53361"/>
                  </a:lnTo>
                  <a:lnTo>
                    <a:pt x="312023" y="34712"/>
                  </a:lnTo>
                  <a:lnTo>
                    <a:pt x="355125" y="19841"/>
                  </a:lnTo>
                  <a:lnTo>
                    <a:pt x="399922" y="8958"/>
                  </a:lnTo>
                  <a:lnTo>
                    <a:pt x="446207" y="2274"/>
                  </a:lnTo>
                  <a:lnTo>
                    <a:pt x="493776" y="0"/>
                  </a:lnTo>
                  <a:lnTo>
                    <a:pt x="541359" y="2274"/>
                  </a:lnTo>
                  <a:lnTo>
                    <a:pt x="587688" y="8958"/>
                  </a:lnTo>
                  <a:lnTo>
                    <a:pt x="632552" y="19841"/>
                  </a:lnTo>
                  <a:lnTo>
                    <a:pt x="675741" y="34712"/>
                  </a:lnTo>
                  <a:lnTo>
                    <a:pt x="717045" y="53361"/>
                  </a:lnTo>
                  <a:lnTo>
                    <a:pt x="756253" y="75578"/>
                  </a:lnTo>
                  <a:lnTo>
                    <a:pt x="793155" y="101153"/>
                  </a:lnTo>
                  <a:lnTo>
                    <a:pt x="827540" y="129875"/>
                  </a:lnTo>
                  <a:lnTo>
                    <a:pt x="859200" y="161535"/>
                  </a:lnTo>
                  <a:lnTo>
                    <a:pt x="887922" y="195920"/>
                  </a:lnTo>
                  <a:lnTo>
                    <a:pt x="913496" y="232822"/>
                  </a:lnTo>
                  <a:lnTo>
                    <a:pt x="935714" y="272030"/>
                  </a:lnTo>
                  <a:lnTo>
                    <a:pt x="954363" y="313334"/>
                  </a:lnTo>
                  <a:lnTo>
                    <a:pt x="969234" y="356523"/>
                  </a:lnTo>
                  <a:lnTo>
                    <a:pt x="980117" y="401387"/>
                  </a:lnTo>
                  <a:lnTo>
                    <a:pt x="986801" y="447716"/>
                  </a:lnTo>
                  <a:lnTo>
                    <a:pt x="989075" y="495300"/>
                  </a:lnTo>
                  <a:lnTo>
                    <a:pt x="986801" y="542868"/>
                  </a:lnTo>
                  <a:lnTo>
                    <a:pt x="980117" y="589153"/>
                  </a:lnTo>
                  <a:lnTo>
                    <a:pt x="969234" y="633950"/>
                  </a:lnTo>
                  <a:lnTo>
                    <a:pt x="954363" y="677052"/>
                  </a:lnTo>
                  <a:lnTo>
                    <a:pt x="935714" y="718251"/>
                  </a:lnTo>
                  <a:lnTo>
                    <a:pt x="913496" y="757341"/>
                  </a:lnTo>
                  <a:lnTo>
                    <a:pt x="887922" y="794116"/>
                  </a:lnTo>
                  <a:lnTo>
                    <a:pt x="859200" y="828370"/>
                  </a:lnTo>
                  <a:lnTo>
                    <a:pt x="827540" y="859894"/>
                  </a:lnTo>
                  <a:lnTo>
                    <a:pt x="793155" y="888484"/>
                  </a:lnTo>
                  <a:lnTo>
                    <a:pt x="756253" y="913932"/>
                  </a:lnTo>
                  <a:lnTo>
                    <a:pt x="717045" y="936032"/>
                  </a:lnTo>
                  <a:lnTo>
                    <a:pt x="675741" y="954577"/>
                  </a:lnTo>
                  <a:lnTo>
                    <a:pt x="632552" y="969360"/>
                  </a:lnTo>
                  <a:lnTo>
                    <a:pt x="587688" y="980175"/>
                  </a:lnTo>
                  <a:lnTo>
                    <a:pt x="541359" y="986816"/>
                  </a:lnTo>
                  <a:lnTo>
                    <a:pt x="493776" y="989076"/>
                  </a:lnTo>
                  <a:lnTo>
                    <a:pt x="446207" y="986816"/>
                  </a:lnTo>
                  <a:lnTo>
                    <a:pt x="399922" y="980175"/>
                  </a:lnTo>
                  <a:lnTo>
                    <a:pt x="355125" y="969360"/>
                  </a:lnTo>
                  <a:lnTo>
                    <a:pt x="312023" y="954577"/>
                  </a:lnTo>
                  <a:lnTo>
                    <a:pt x="270824" y="936032"/>
                  </a:lnTo>
                  <a:lnTo>
                    <a:pt x="231734" y="913932"/>
                  </a:lnTo>
                  <a:lnTo>
                    <a:pt x="194959" y="888484"/>
                  </a:lnTo>
                  <a:lnTo>
                    <a:pt x="160705" y="859894"/>
                  </a:lnTo>
                  <a:lnTo>
                    <a:pt x="129181" y="828370"/>
                  </a:lnTo>
                  <a:lnTo>
                    <a:pt x="100591" y="794116"/>
                  </a:lnTo>
                  <a:lnTo>
                    <a:pt x="75143" y="757341"/>
                  </a:lnTo>
                  <a:lnTo>
                    <a:pt x="53043" y="718251"/>
                  </a:lnTo>
                  <a:lnTo>
                    <a:pt x="34498" y="677052"/>
                  </a:lnTo>
                  <a:lnTo>
                    <a:pt x="19715" y="633950"/>
                  </a:lnTo>
                  <a:lnTo>
                    <a:pt x="8900" y="589153"/>
                  </a:lnTo>
                  <a:lnTo>
                    <a:pt x="2259" y="542868"/>
                  </a:lnTo>
                  <a:lnTo>
                    <a:pt x="0" y="495300"/>
                  </a:lnTo>
                </a:path>
              </a:pathLst>
            </a:custGeom>
            <a:ln w="22859">
              <a:solidFill>
                <a:srgbClr val="77446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598663" y="2772155"/>
              <a:ext cx="467995" cy="530860"/>
            </a:xfrm>
            <a:custGeom>
              <a:avLst/>
              <a:gdLst/>
              <a:ahLst/>
              <a:cxnLst/>
              <a:rect l="l" t="t" r="r" b="b"/>
              <a:pathLst>
                <a:path w="467994" h="530860">
                  <a:moveTo>
                    <a:pt x="99072" y="179844"/>
                  </a:moveTo>
                  <a:lnTo>
                    <a:pt x="73164" y="179844"/>
                  </a:lnTo>
                  <a:lnTo>
                    <a:pt x="73164" y="350532"/>
                  </a:lnTo>
                  <a:lnTo>
                    <a:pt x="99072" y="350532"/>
                  </a:lnTo>
                  <a:lnTo>
                    <a:pt x="99072" y="179844"/>
                  </a:lnTo>
                  <a:close/>
                </a:path>
                <a:path w="467994" h="530860">
                  <a:moveTo>
                    <a:pt x="173748" y="211848"/>
                  </a:moveTo>
                  <a:lnTo>
                    <a:pt x="147840" y="211848"/>
                  </a:lnTo>
                  <a:lnTo>
                    <a:pt x="147840" y="350532"/>
                  </a:lnTo>
                  <a:lnTo>
                    <a:pt x="173748" y="350532"/>
                  </a:lnTo>
                  <a:lnTo>
                    <a:pt x="173748" y="211848"/>
                  </a:lnTo>
                  <a:close/>
                </a:path>
                <a:path w="467994" h="530860">
                  <a:moveTo>
                    <a:pt x="246900" y="137172"/>
                  </a:moveTo>
                  <a:lnTo>
                    <a:pt x="222516" y="137172"/>
                  </a:lnTo>
                  <a:lnTo>
                    <a:pt x="222516" y="350532"/>
                  </a:lnTo>
                  <a:lnTo>
                    <a:pt x="246900" y="350532"/>
                  </a:lnTo>
                  <a:lnTo>
                    <a:pt x="246900" y="137172"/>
                  </a:lnTo>
                  <a:close/>
                </a:path>
                <a:path w="467994" h="530860">
                  <a:moveTo>
                    <a:pt x="321576" y="153936"/>
                  </a:moveTo>
                  <a:lnTo>
                    <a:pt x="297180" y="153936"/>
                  </a:lnTo>
                  <a:lnTo>
                    <a:pt x="297180" y="350532"/>
                  </a:lnTo>
                  <a:lnTo>
                    <a:pt x="321576" y="350532"/>
                  </a:lnTo>
                  <a:lnTo>
                    <a:pt x="321576" y="153936"/>
                  </a:lnTo>
                  <a:close/>
                </a:path>
                <a:path w="467994" h="530860">
                  <a:moveTo>
                    <a:pt x="396252" y="79248"/>
                  </a:moveTo>
                  <a:lnTo>
                    <a:pt x="371868" y="79248"/>
                  </a:lnTo>
                  <a:lnTo>
                    <a:pt x="371868" y="350532"/>
                  </a:lnTo>
                  <a:lnTo>
                    <a:pt x="396252" y="350532"/>
                  </a:lnTo>
                  <a:lnTo>
                    <a:pt x="396252" y="79248"/>
                  </a:lnTo>
                  <a:close/>
                </a:path>
                <a:path w="467994" h="530860">
                  <a:moveTo>
                    <a:pt x="467868" y="0"/>
                  </a:moveTo>
                  <a:lnTo>
                    <a:pt x="443484" y="0"/>
                  </a:lnTo>
                  <a:lnTo>
                    <a:pt x="443484" y="24396"/>
                  </a:lnTo>
                  <a:lnTo>
                    <a:pt x="443484" y="396252"/>
                  </a:lnTo>
                  <a:lnTo>
                    <a:pt x="173736" y="396252"/>
                  </a:lnTo>
                  <a:lnTo>
                    <a:pt x="173736" y="422160"/>
                  </a:lnTo>
                  <a:lnTo>
                    <a:pt x="173736" y="487692"/>
                  </a:lnTo>
                  <a:lnTo>
                    <a:pt x="57912" y="422160"/>
                  </a:lnTo>
                  <a:lnTo>
                    <a:pt x="173736" y="422160"/>
                  </a:lnTo>
                  <a:lnTo>
                    <a:pt x="173736" y="396252"/>
                  </a:lnTo>
                  <a:lnTo>
                    <a:pt x="27432" y="396252"/>
                  </a:lnTo>
                  <a:lnTo>
                    <a:pt x="27432" y="399300"/>
                  </a:lnTo>
                  <a:lnTo>
                    <a:pt x="24384" y="399300"/>
                  </a:lnTo>
                  <a:lnTo>
                    <a:pt x="24384" y="24396"/>
                  </a:lnTo>
                  <a:lnTo>
                    <a:pt x="443484" y="24396"/>
                  </a:lnTo>
                  <a:lnTo>
                    <a:pt x="443484" y="0"/>
                  </a:lnTo>
                  <a:lnTo>
                    <a:pt x="0" y="0"/>
                  </a:lnTo>
                  <a:lnTo>
                    <a:pt x="0" y="419112"/>
                  </a:lnTo>
                  <a:lnTo>
                    <a:pt x="198120" y="530364"/>
                  </a:lnTo>
                  <a:lnTo>
                    <a:pt x="198120" y="487692"/>
                  </a:lnTo>
                  <a:lnTo>
                    <a:pt x="198120" y="422160"/>
                  </a:lnTo>
                  <a:lnTo>
                    <a:pt x="467868" y="422160"/>
                  </a:lnTo>
                  <a:lnTo>
                    <a:pt x="467868" y="399300"/>
                  </a:lnTo>
                  <a:lnTo>
                    <a:pt x="467868" y="24396"/>
                  </a:lnTo>
                  <a:lnTo>
                    <a:pt x="467868" y="0"/>
                  </a:lnTo>
                  <a:close/>
                </a:path>
              </a:pathLst>
            </a:custGeom>
            <a:solidFill>
              <a:srgbClr val="774464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 descr=""/>
          <p:cNvGrpSpPr/>
          <p:nvPr/>
        </p:nvGrpSpPr>
        <p:grpSpPr>
          <a:xfrm>
            <a:off x="7696961" y="2530602"/>
            <a:ext cx="1012190" cy="1012190"/>
            <a:chOff x="7696961" y="2530602"/>
            <a:chExt cx="1012190" cy="1012190"/>
          </a:xfrm>
        </p:grpSpPr>
        <p:sp>
          <p:nvSpPr>
            <p:cNvPr id="12" name="object 12" descr=""/>
            <p:cNvSpPr/>
            <p:nvPr/>
          </p:nvSpPr>
          <p:spPr>
            <a:xfrm>
              <a:off x="7708391" y="2542032"/>
              <a:ext cx="989330" cy="989330"/>
            </a:xfrm>
            <a:custGeom>
              <a:avLst/>
              <a:gdLst/>
              <a:ahLst/>
              <a:cxnLst/>
              <a:rect l="l" t="t" r="r" b="b"/>
              <a:pathLst>
                <a:path w="989329" h="989329">
                  <a:moveTo>
                    <a:pt x="493776" y="989076"/>
                  </a:moveTo>
                  <a:lnTo>
                    <a:pt x="446207" y="986816"/>
                  </a:lnTo>
                  <a:lnTo>
                    <a:pt x="399922" y="980175"/>
                  </a:lnTo>
                  <a:lnTo>
                    <a:pt x="355125" y="969360"/>
                  </a:lnTo>
                  <a:lnTo>
                    <a:pt x="312023" y="954577"/>
                  </a:lnTo>
                  <a:lnTo>
                    <a:pt x="270824" y="936032"/>
                  </a:lnTo>
                  <a:lnTo>
                    <a:pt x="231734" y="913932"/>
                  </a:lnTo>
                  <a:lnTo>
                    <a:pt x="194959" y="888484"/>
                  </a:lnTo>
                  <a:lnTo>
                    <a:pt x="160705" y="859894"/>
                  </a:lnTo>
                  <a:lnTo>
                    <a:pt x="129181" y="828370"/>
                  </a:lnTo>
                  <a:lnTo>
                    <a:pt x="100591" y="794116"/>
                  </a:lnTo>
                  <a:lnTo>
                    <a:pt x="75143" y="757341"/>
                  </a:lnTo>
                  <a:lnTo>
                    <a:pt x="53043" y="718251"/>
                  </a:lnTo>
                  <a:lnTo>
                    <a:pt x="34498" y="677052"/>
                  </a:lnTo>
                  <a:lnTo>
                    <a:pt x="19715" y="633950"/>
                  </a:lnTo>
                  <a:lnTo>
                    <a:pt x="8900" y="589153"/>
                  </a:lnTo>
                  <a:lnTo>
                    <a:pt x="2259" y="542868"/>
                  </a:lnTo>
                  <a:lnTo>
                    <a:pt x="0" y="495300"/>
                  </a:lnTo>
                  <a:lnTo>
                    <a:pt x="2259" y="447716"/>
                  </a:lnTo>
                  <a:lnTo>
                    <a:pt x="8900" y="401387"/>
                  </a:lnTo>
                  <a:lnTo>
                    <a:pt x="19715" y="356523"/>
                  </a:lnTo>
                  <a:lnTo>
                    <a:pt x="34498" y="313334"/>
                  </a:lnTo>
                  <a:lnTo>
                    <a:pt x="53043" y="272030"/>
                  </a:lnTo>
                  <a:lnTo>
                    <a:pt x="75143" y="232822"/>
                  </a:lnTo>
                  <a:lnTo>
                    <a:pt x="100591" y="195920"/>
                  </a:lnTo>
                  <a:lnTo>
                    <a:pt x="129181" y="161535"/>
                  </a:lnTo>
                  <a:lnTo>
                    <a:pt x="160705" y="129875"/>
                  </a:lnTo>
                  <a:lnTo>
                    <a:pt x="194959" y="101153"/>
                  </a:lnTo>
                  <a:lnTo>
                    <a:pt x="231734" y="75578"/>
                  </a:lnTo>
                  <a:lnTo>
                    <a:pt x="270824" y="53361"/>
                  </a:lnTo>
                  <a:lnTo>
                    <a:pt x="312023" y="34712"/>
                  </a:lnTo>
                  <a:lnTo>
                    <a:pt x="355125" y="19841"/>
                  </a:lnTo>
                  <a:lnTo>
                    <a:pt x="399922" y="8958"/>
                  </a:lnTo>
                  <a:lnTo>
                    <a:pt x="446207" y="2274"/>
                  </a:lnTo>
                  <a:lnTo>
                    <a:pt x="493776" y="0"/>
                  </a:lnTo>
                  <a:lnTo>
                    <a:pt x="541597" y="2274"/>
                  </a:lnTo>
                  <a:lnTo>
                    <a:pt x="588107" y="8958"/>
                  </a:lnTo>
                  <a:lnTo>
                    <a:pt x="633099" y="19841"/>
                  </a:lnTo>
                  <a:lnTo>
                    <a:pt x="676370" y="34712"/>
                  </a:lnTo>
                  <a:lnTo>
                    <a:pt x="717715" y="53361"/>
                  </a:lnTo>
                  <a:lnTo>
                    <a:pt x="756928" y="75578"/>
                  </a:lnTo>
                  <a:lnTo>
                    <a:pt x="793806" y="101153"/>
                  </a:lnTo>
                  <a:lnTo>
                    <a:pt x="828143" y="129875"/>
                  </a:lnTo>
                  <a:lnTo>
                    <a:pt x="859736" y="161535"/>
                  </a:lnTo>
                  <a:lnTo>
                    <a:pt x="888378" y="195920"/>
                  </a:lnTo>
                  <a:lnTo>
                    <a:pt x="913865" y="232822"/>
                  </a:lnTo>
                  <a:lnTo>
                    <a:pt x="935993" y="272030"/>
                  </a:lnTo>
                  <a:lnTo>
                    <a:pt x="954557" y="313334"/>
                  </a:lnTo>
                  <a:lnTo>
                    <a:pt x="969352" y="356523"/>
                  </a:lnTo>
                  <a:lnTo>
                    <a:pt x="980173" y="401387"/>
                  </a:lnTo>
                  <a:lnTo>
                    <a:pt x="986816" y="447716"/>
                  </a:lnTo>
                  <a:lnTo>
                    <a:pt x="989075" y="495300"/>
                  </a:lnTo>
                  <a:lnTo>
                    <a:pt x="986816" y="542868"/>
                  </a:lnTo>
                  <a:lnTo>
                    <a:pt x="980173" y="589153"/>
                  </a:lnTo>
                  <a:lnTo>
                    <a:pt x="969352" y="633950"/>
                  </a:lnTo>
                  <a:lnTo>
                    <a:pt x="954557" y="677052"/>
                  </a:lnTo>
                  <a:lnTo>
                    <a:pt x="935993" y="718251"/>
                  </a:lnTo>
                  <a:lnTo>
                    <a:pt x="913865" y="757341"/>
                  </a:lnTo>
                  <a:lnTo>
                    <a:pt x="888378" y="794116"/>
                  </a:lnTo>
                  <a:lnTo>
                    <a:pt x="859736" y="828370"/>
                  </a:lnTo>
                  <a:lnTo>
                    <a:pt x="828143" y="859894"/>
                  </a:lnTo>
                  <a:lnTo>
                    <a:pt x="793806" y="888484"/>
                  </a:lnTo>
                  <a:lnTo>
                    <a:pt x="756928" y="913932"/>
                  </a:lnTo>
                  <a:lnTo>
                    <a:pt x="717715" y="936032"/>
                  </a:lnTo>
                  <a:lnTo>
                    <a:pt x="676370" y="954577"/>
                  </a:lnTo>
                  <a:lnTo>
                    <a:pt x="633099" y="969360"/>
                  </a:lnTo>
                  <a:lnTo>
                    <a:pt x="588107" y="980175"/>
                  </a:lnTo>
                  <a:lnTo>
                    <a:pt x="541597" y="986816"/>
                  </a:lnTo>
                  <a:lnTo>
                    <a:pt x="493776" y="9890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7708391" y="2542032"/>
              <a:ext cx="989330" cy="989330"/>
            </a:xfrm>
            <a:custGeom>
              <a:avLst/>
              <a:gdLst/>
              <a:ahLst/>
              <a:cxnLst/>
              <a:rect l="l" t="t" r="r" b="b"/>
              <a:pathLst>
                <a:path w="989329" h="989329">
                  <a:moveTo>
                    <a:pt x="0" y="495300"/>
                  </a:moveTo>
                  <a:lnTo>
                    <a:pt x="2259" y="447716"/>
                  </a:lnTo>
                  <a:lnTo>
                    <a:pt x="8900" y="401387"/>
                  </a:lnTo>
                  <a:lnTo>
                    <a:pt x="19715" y="356523"/>
                  </a:lnTo>
                  <a:lnTo>
                    <a:pt x="34498" y="313334"/>
                  </a:lnTo>
                  <a:lnTo>
                    <a:pt x="53043" y="272030"/>
                  </a:lnTo>
                  <a:lnTo>
                    <a:pt x="75143" y="232822"/>
                  </a:lnTo>
                  <a:lnTo>
                    <a:pt x="100591" y="195920"/>
                  </a:lnTo>
                  <a:lnTo>
                    <a:pt x="129181" y="161535"/>
                  </a:lnTo>
                  <a:lnTo>
                    <a:pt x="160705" y="129875"/>
                  </a:lnTo>
                  <a:lnTo>
                    <a:pt x="194959" y="101153"/>
                  </a:lnTo>
                  <a:lnTo>
                    <a:pt x="231734" y="75578"/>
                  </a:lnTo>
                  <a:lnTo>
                    <a:pt x="270824" y="53361"/>
                  </a:lnTo>
                  <a:lnTo>
                    <a:pt x="312023" y="34712"/>
                  </a:lnTo>
                  <a:lnTo>
                    <a:pt x="355125" y="19841"/>
                  </a:lnTo>
                  <a:lnTo>
                    <a:pt x="399922" y="8958"/>
                  </a:lnTo>
                  <a:lnTo>
                    <a:pt x="446207" y="2274"/>
                  </a:lnTo>
                  <a:lnTo>
                    <a:pt x="493776" y="0"/>
                  </a:lnTo>
                  <a:lnTo>
                    <a:pt x="541597" y="2274"/>
                  </a:lnTo>
                  <a:lnTo>
                    <a:pt x="588107" y="8958"/>
                  </a:lnTo>
                  <a:lnTo>
                    <a:pt x="633099" y="19841"/>
                  </a:lnTo>
                  <a:lnTo>
                    <a:pt x="676370" y="34712"/>
                  </a:lnTo>
                  <a:lnTo>
                    <a:pt x="717715" y="53361"/>
                  </a:lnTo>
                  <a:lnTo>
                    <a:pt x="756928" y="75578"/>
                  </a:lnTo>
                  <a:lnTo>
                    <a:pt x="793806" y="101153"/>
                  </a:lnTo>
                  <a:lnTo>
                    <a:pt x="828143" y="129875"/>
                  </a:lnTo>
                  <a:lnTo>
                    <a:pt x="859736" y="161535"/>
                  </a:lnTo>
                  <a:lnTo>
                    <a:pt x="888378" y="195920"/>
                  </a:lnTo>
                  <a:lnTo>
                    <a:pt x="913865" y="232822"/>
                  </a:lnTo>
                  <a:lnTo>
                    <a:pt x="935993" y="272030"/>
                  </a:lnTo>
                  <a:lnTo>
                    <a:pt x="954557" y="313334"/>
                  </a:lnTo>
                  <a:lnTo>
                    <a:pt x="969352" y="356523"/>
                  </a:lnTo>
                  <a:lnTo>
                    <a:pt x="980173" y="401387"/>
                  </a:lnTo>
                  <a:lnTo>
                    <a:pt x="986816" y="447716"/>
                  </a:lnTo>
                  <a:lnTo>
                    <a:pt x="989075" y="495300"/>
                  </a:lnTo>
                  <a:lnTo>
                    <a:pt x="986816" y="542868"/>
                  </a:lnTo>
                  <a:lnTo>
                    <a:pt x="980173" y="589153"/>
                  </a:lnTo>
                  <a:lnTo>
                    <a:pt x="969352" y="633950"/>
                  </a:lnTo>
                  <a:lnTo>
                    <a:pt x="954557" y="677052"/>
                  </a:lnTo>
                  <a:lnTo>
                    <a:pt x="935993" y="718251"/>
                  </a:lnTo>
                  <a:lnTo>
                    <a:pt x="913865" y="757341"/>
                  </a:lnTo>
                  <a:lnTo>
                    <a:pt x="888378" y="794116"/>
                  </a:lnTo>
                  <a:lnTo>
                    <a:pt x="859736" y="828370"/>
                  </a:lnTo>
                  <a:lnTo>
                    <a:pt x="828143" y="859894"/>
                  </a:lnTo>
                  <a:lnTo>
                    <a:pt x="793806" y="888484"/>
                  </a:lnTo>
                  <a:lnTo>
                    <a:pt x="756928" y="913932"/>
                  </a:lnTo>
                  <a:lnTo>
                    <a:pt x="717715" y="936032"/>
                  </a:lnTo>
                  <a:lnTo>
                    <a:pt x="676370" y="954577"/>
                  </a:lnTo>
                  <a:lnTo>
                    <a:pt x="633099" y="969360"/>
                  </a:lnTo>
                  <a:lnTo>
                    <a:pt x="588107" y="980175"/>
                  </a:lnTo>
                  <a:lnTo>
                    <a:pt x="541597" y="986816"/>
                  </a:lnTo>
                  <a:lnTo>
                    <a:pt x="493776" y="989076"/>
                  </a:lnTo>
                  <a:lnTo>
                    <a:pt x="446207" y="986816"/>
                  </a:lnTo>
                  <a:lnTo>
                    <a:pt x="399922" y="980175"/>
                  </a:lnTo>
                  <a:lnTo>
                    <a:pt x="355125" y="969360"/>
                  </a:lnTo>
                  <a:lnTo>
                    <a:pt x="312023" y="954577"/>
                  </a:lnTo>
                  <a:lnTo>
                    <a:pt x="270824" y="936032"/>
                  </a:lnTo>
                  <a:lnTo>
                    <a:pt x="231734" y="913932"/>
                  </a:lnTo>
                  <a:lnTo>
                    <a:pt x="194959" y="888484"/>
                  </a:lnTo>
                  <a:lnTo>
                    <a:pt x="160705" y="859894"/>
                  </a:lnTo>
                  <a:lnTo>
                    <a:pt x="129181" y="828370"/>
                  </a:lnTo>
                  <a:lnTo>
                    <a:pt x="100591" y="794116"/>
                  </a:lnTo>
                  <a:lnTo>
                    <a:pt x="75143" y="757341"/>
                  </a:lnTo>
                  <a:lnTo>
                    <a:pt x="53043" y="718251"/>
                  </a:lnTo>
                  <a:lnTo>
                    <a:pt x="34498" y="677052"/>
                  </a:lnTo>
                  <a:lnTo>
                    <a:pt x="19715" y="633950"/>
                  </a:lnTo>
                  <a:lnTo>
                    <a:pt x="8900" y="589153"/>
                  </a:lnTo>
                  <a:lnTo>
                    <a:pt x="2259" y="542868"/>
                  </a:lnTo>
                  <a:lnTo>
                    <a:pt x="0" y="495300"/>
                  </a:lnTo>
                </a:path>
              </a:pathLst>
            </a:custGeom>
            <a:ln w="22859">
              <a:solidFill>
                <a:srgbClr val="42859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70163" y="2852928"/>
              <a:ext cx="68580" cy="67056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7955280" y="2791968"/>
              <a:ext cx="495300" cy="490855"/>
            </a:xfrm>
            <a:custGeom>
              <a:avLst/>
              <a:gdLst/>
              <a:ahLst/>
              <a:cxnLst/>
              <a:rect l="l" t="t" r="r" b="b"/>
              <a:pathLst>
                <a:path w="495300" h="490854">
                  <a:moveTo>
                    <a:pt x="487680" y="153924"/>
                  </a:moveTo>
                  <a:lnTo>
                    <a:pt x="6096" y="153924"/>
                  </a:lnTo>
                  <a:lnTo>
                    <a:pt x="240791" y="0"/>
                  </a:lnTo>
                  <a:lnTo>
                    <a:pt x="254507" y="0"/>
                  </a:lnTo>
                  <a:lnTo>
                    <a:pt x="286828" y="21335"/>
                  </a:lnTo>
                  <a:lnTo>
                    <a:pt x="246887" y="21335"/>
                  </a:lnTo>
                  <a:lnTo>
                    <a:pt x="48767" y="150875"/>
                  </a:lnTo>
                  <a:lnTo>
                    <a:pt x="483062" y="150875"/>
                  </a:lnTo>
                  <a:lnTo>
                    <a:pt x="487680" y="153924"/>
                  </a:lnTo>
                  <a:close/>
                </a:path>
                <a:path w="495300" h="490854">
                  <a:moveTo>
                    <a:pt x="483062" y="150875"/>
                  </a:moveTo>
                  <a:lnTo>
                    <a:pt x="446532" y="150875"/>
                  </a:lnTo>
                  <a:lnTo>
                    <a:pt x="246887" y="21335"/>
                  </a:lnTo>
                  <a:lnTo>
                    <a:pt x="286828" y="21335"/>
                  </a:lnTo>
                  <a:lnTo>
                    <a:pt x="483062" y="150875"/>
                  </a:lnTo>
                  <a:close/>
                </a:path>
                <a:path w="495300" h="490854">
                  <a:moveTo>
                    <a:pt x="495300" y="166116"/>
                  </a:moveTo>
                  <a:lnTo>
                    <a:pt x="0" y="166116"/>
                  </a:lnTo>
                  <a:lnTo>
                    <a:pt x="0" y="160020"/>
                  </a:lnTo>
                  <a:lnTo>
                    <a:pt x="3048" y="156972"/>
                  </a:lnTo>
                  <a:lnTo>
                    <a:pt x="3048" y="153924"/>
                  </a:lnTo>
                  <a:lnTo>
                    <a:pt x="492251" y="153924"/>
                  </a:lnTo>
                  <a:lnTo>
                    <a:pt x="495300" y="160020"/>
                  </a:lnTo>
                  <a:lnTo>
                    <a:pt x="495300" y="166116"/>
                  </a:lnTo>
                  <a:close/>
                </a:path>
                <a:path w="495300" h="490854">
                  <a:moveTo>
                    <a:pt x="487680" y="172212"/>
                  </a:moveTo>
                  <a:lnTo>
                    <a:pt x="10667" y="172212"/>
                  </a:lnTo>
                  <a:lnTo>
                    <a:pt x="3048" y="169164"/>
                  </a:lnTo>
                  <a:lnTo>
                    <a:pt x="3048" y="166116"/>
                  </a:lnTo>
                  <a:lnTo>
                    <a:pt x="492251" y="166116"/>
                  </a:lnTo>
                  <a:lnTo>
                    <a:pt x="492251" y="169164"/>
                  </a:lnTo>
                  <a:lnTo>
                    <a:pt x="487680" y="172212"/>
                  </a:lnTo>
                  <a:close/>
                </a:path>
                <a:path w="495300" h="490854">
                  <a:moveTo>
                    <a:pt x="458723" y="490728"/>
                  </a:moveTo>
                  <a:lnTo>
                    <a:pt x="35051" y="490728"/>
                  </a:lnTo>
                  <a:lnTo>
                    <a:pt x="21859" y="488513"/>
                  </a:lnTo>
                  <a:lnTo>
                    <a:pt x="10668" y="482155"/>
                  </a:lnTo>
                  <a:lnTo>
                    <a:pt x="2905" y="472082"/>
                  </a:lnTo>
                  <a:lnTo>
                    <a:pt x="0" y="458724"/>
                  </a:lnTo>
                  <a:lnTo>
                    <a:pt x="2857" y="446651"/>
                  </a:lnTo>
                  <a:lnTo>
                    <a:pt x="10287" y="436435"/>
                  </a:lnTo>
                  <a:lnTo>
                    <a:pt x="20573" y="429363"/>
                  </a:lnTo>
                  <a:lnTo>
                    <a:pt x="32003" y="426720"/>
                  </a:lnTo>
                  <a:lnTo>
                    <a:pt x="32003" y="420624"/>
                  </a:lnTo>
                  <a:lnTo>
                    <a:pt x="33289" y="412980"/>
                  </a:lnTo>
                  <a:lnTo>
                    <a:pt x="36575" y="406336"/>
                  </a:lnTo>
                  <a:lnTo>
                    <a:pt x="41004" y="401121"/>
                  </a:lnTo>
                  <a:lnTo>
                    <a:pt x="45719" y="397764"/>
                  </a:lnTo>
                  <a:lnTo>
                    <a:pt x="45719" y="201167"/>
                  </a:lnTo>
                  <a:lnTo>
                    <a:pt x="41004" y="196476"/>
                  </a:lnTo>
                  <a:lnTo>
                    <a:pt x="36575" y="191071"/>
                  </a:lnTo>
                  <a:lnTo>
                    <a:pt x="33289" y="184237"/>
                  </a:lnTo>
                  <a:lnTo>
                    <a:pt x="32003" y="175259"/>
                  </a:lnTo>
                  <a:lnTo>
                    <a:pt x="32003" y="172212"/>
                  </a:lnTo>
                  <a:lnTo>
                    <a:pt x="54864" y="172212"/>
                  </a:lnTo>
                  <a:lnTo>
                    <a:pt x="51816" y="175259"/>
                  </a:lnTo>
                  <a:lnTo>
                    <a:pt x="51816" y="179832"/>
                  </a:lnTo>
                  <a:lnTo>
                    <a:pt x="54864" y="182880"/>
                  </a:lnTo>
                  <a:lnTo>
                    <a:pt x="112250" y="182880"/>
                  </a:lnTo>
                  <a:lnTo>
                    <a:pt x="112156" y="184237"/>
                  </a:lnTo>
                  <a:lnTo>
                    <a:pt x="110108" y="191071"/>
                  </a:lnTo>
                  <a:lnTo>
                    <a:pt x="106346" y="196476"/>
                  </a:lnTo>
                  <a:lnTo>
                    <a:pt x="100583" y="201167"/>
                  </a:lnTo>
                  <a:lnTo>
                    <a:pt x="100583" y="204216"/>
                  </a:lnTo>
                  <a:lnTo>
                    <a:pt x="68580" y="204216"/>
                  </a:lnTo>
                  <a:lnTo>
                    <a:pt x="68580" y="394716"/>
                  </a:lnTo>
                  <a:lnTo>
                    <a:pt x="100583" y="394716"/>
                  </a:lnTo>
                  <a:lnTo>
                    <a:pt x="100583" y="397764"/>
                  </a:lnTo>
                  <a:lnTo>
                    <a:pt x="106346" y="401121"/>
                  </a:lnTo>
                  <a:lnTo>
                    <a:pt x="110108" y="406336"/>
                  </a:lnTo>
                  <a:lnTo>
                    <a:pt x="112156" y="412980"/>
                  </a:lnTo>
                  <a:lnTo>
                    <a:pt x="112528" y="417575"/>
                  </a:lnTo>
                  <a:lnTo>
                    <a:pt x="51816" y="417575"/>
                  </a:lnTo>
                  <a:lnTo>
                    <a:pt x="51816" y="423672"/>
                  </a:lnTo>
                  <a:lnTo>
                    <a:pt x="54864" y="426720"/>
                  </a:lnTo>
                  <a:lnTo>
                    <a:pt x="463296" y="426720"/>
                  </a:lnTo>
                  <a:lnTo>
                    <a:pt x="476011" y="429363"/>
                  </a:lnTo>
                  <a:lnTo>
                    <a:pt x="486156" y="436435"/>
                  </a:lnTo>
                  <a:lnTo>
                    <a:pt x="491791" y="445008"/>
                  </a:lnTo>
                  <a:lnTo>
                    <a:pt x="28955" y="445008"/>
                  </a:lnTo>
                  <a:lnTo>
                    <a:pt x="22859" y="452628"/>
                  </a:lnTo>
                  <a:lnTo>
                    <a:pt x="22859" y="464820"/>
                  </a:lnTo>
                  <a:lnTo>
                    <a:pt x="28955" y="470916"/>
                  </a:lnTo>
                  <a:lnTo>
                    <a:pt x="492626" y="470916"/>
                  </a:lnTo>
                  <a:lnTo>
                    <a:pt x="492371" y="472082"/>
                  </a:lnTo>
                  <a:lnTo>
                    <a:pt x="484441" y="482155"/>
                  </a:lnTo>
                  <a:lnTo>
                    <a:pt x="472797" y="488513"/>
                  </a:lnTo>
                  <a:lnTo>
                    <a:pt x="458723" y="490728"/>
                  </a:lnTo>
                  <a:close/>
                </a:path>
                <a:path w="495300" h="490854">
                  <a:moveTo>
                    <a:pt x="112250" y="182880"/>
                  </a:moveTo>
                  <a:lnTo>
                    <a:pt x="89916" y="182880"/>
                  </a:lnTo>
                  <a:lnTo>
                    <a:pt x="92964" y="179832"/>
                  </a:lnTo>
                  <a:lnTo>
                    <a:pt x="92964" y="175259"/>
                  </a:lnTo>
                  <a:lnTo>
                    <a:pt x="89916" y="172212"/>
                  </a:lnTo>
                  <a:lnTo>
                    <a:pt x="112775" y="172212"/>
                  </a:lnTo>
                  <a:lnTo>
                    <a:pt x="112775" y="175259"/>
                  </a:lnTo>
                  <a:lnTo>
                    <a:pt x="112250" y="182880"/>
                  </a:lnTo>
                  <a:close/>
                </a:path>
                <a:path w="495300" h="490854">
                  <a:moveTo>
                    <a:pt x="144780" y="426720"/>
                  </a:moveTo>
                  <a:lnTo>
                    <a:pt x="121919" y="426720"/>
                  </a:lnTo>
                  <a:lnTo>
                    <a:pt x="121919" y="420624"/>
                  </a:lnTo>
                  <a:lnTo>
                    <a:pt x="123253" y="412980"/>
                  </a:lnTo>
                  <a:lnTo>
                    <a:pt x="126872" y="406336"/>
                  </a:lnTo>
                  <a:lnTo>
                    <a:pt x="132206" y="401121"/>
                  </a:lnTo>
                  <a:lnTo>
                    <a:pt x="138683" y="397764"/>
                  </a:lnTo>
                  <a:lnTo>
                    <a:pt x="138683" y="201167"/>
                  </a:lnTo>
                  <a:lnTo>
                    <a:pt x="132206" y="196476"/>
                  </a:lnTo>
                  <a:lnTo>
                    <a:pt x="126872" y="191071"/>
                  </a:lnTo>
                  <a:lnTo>
                    <a:pt x="123253" y="184237"/>
                  </a:lnTo>
                  <a:lnTo>
                    <a:pt x="121919" y="175259"/>
                  </a:lnTo>
                  <a:lnTo>
                    <a:pt x="121919" y="172212"/>
                  </a:lnTo>
                  <a:lnTo>
                    <a:pt x="144780" y="172212"/>
                  </a:lnTo>
                  <a:lnTo>
                    <a:pt x="144780" y="182880"/>
                  </a:lnTo>
                  <a:lnTo>
                    <a:pt x="204809" y="182880"/>
                  </a:lnTo>
                  <a:lnTo>
                    <a:pt x="204644" y="184237"/>
                  </a:lnTo>
                  <a:lnTo>
                    <a:pt x="201548" y="191071"/>
                  </a:lnTo>
                  <a:lnTo>
                    <a:pt x="196738" y="196476"/>
                  </a:lnTo>
                  <a:lnTo>
                    <a:pt x="190500" y="201167"/>
                  </a:lnTo>
                  <a:lnTo>
                    <a:pt x="156971" y="201167"/>
                  </a:lnTo>
                  <a:lnTo>
                    <a:pt x="156971" y="394716"/>
                  </a:lnTo>
                  <a:lnTo>
                    <a:pt x="190500" y="394716"/>
                  </a:lnTo>
                  <a:lnTo>
                    <a:pt x="190500" y="397764"/>
                  </a:lnTo>
                  <a:lnTo>
                    <a:pt x="196738" y="401121"/>
                  </a:lnTo>
                  <a:lnTo>
                    <a:pt x="201548" y="406336"/>
                  </a:lnTo>
                  <a:lnTo>
                    <a:pt x="204644" y="412980"/>
                  </a:lnTo>
                  <a:lnTo>
                    <a:pt x="205302" y="417575"/>
                  </a:lnTo>
                  <a:lnTo>
                    <a:pt x="144780" y="417575"/>
                  </a:lnTo>
                  <a:lnTo>
                    <a:pt x="144780" y="426720"/>
                  </a:lnTo>
                  <a:close/>
                </a:path>
                <a:path w="495300" h="490854">
                  <a:moveTo>
                    <a:pt x="204809" y="182880"/>
                  </a:moveTo>
                  <a:lnTo>
                    <a:pt x="182880" y="182880"/>
                  </a:lnTo>
                  <a:lnTo>
                    <a:pt x="182880" y="172212"/>
                  </a:lnTo>
                  <a:lnTo>
                    <a:pt x="205739" y="172212"/>
                  </a:lnTo>
                  <a:lnTo>
                    <a:pt x="205739" y="175259"/>
                  </a:lnTo>
                  <a:lnTo>
                    <a:pt x="204809" y="182880"/>
                  </a:lnTo>
                  <a:close/>
                </a:path>
                <a:path w="495300" h="490854">
                  <a:moveTo>
                    <a:pt x="315467" y="426720"/>
                  </a:moveTo>
                  <a:lnTo>
                    <a:pt x="289559" y="426720"/>
                  </a:lnTo>
                  <a:lnTo>
                    <a:pt x="289559" y="420624"/>
                  </a:lnTo>
                  <a:lnTo>
                    <a:pt x="290655" y="412980"/>
                  </a:lnTo>
                  <a:lnTo>
                    <a:pt x="293750" y="406336"/>
                  </a:lnTo>
                  <a:lnTo>
                    <a:pt x="298560" y="401121"/>
                  </a:lnTo>
                  <a:lnTo>
                    <a:pt x="304800" y="397764"/>
                  </a:lnTo>
                  <a:lnTo>
                    <a:pt x="304800" y="201167"/>
                  </a:lnTo>
                  <a:lnTo>
                    <a:pt x="298560" y="196476"/>
                  </a:lnTo>
                  <a:lnTo>
                    <a:pt x="293750" y="191071"/>
                  </a:lnTo>
                  <a:lnTo>
                    <a:pt x="290655" y="184237"/>
                  </a:lnTo>
                  <a:lnTo>
                    <a:pt x="289559" y="175259"/>
                  </a:lnTo>
                  <a:lnTo>
                    <a:pt x="289559" y="172212"/>
                  </a:lnTo>
                  <a:lnTo>
                    <a:pt x="315467" y="172212"/>
                  </a:lnTo>
                  <a:lnTo>
                    <a:pt x="312419" y="175259"/>
                  </a:lnTo>
                  <a:lnTo>
                    <a:pt x="312419" y="179832"/>
                  </a:lnTo>
                  <a:lnTo>
                    <a:pt x="315467" y="182880"/>
                  </a:lnTo>
                  <a:lnTo>
                    <a:pt x="372248" y="182880"/>
                  </a:lnTo>
                  <a:lnTo>
                    <a:pt x="372046" y="184237"/>
                  </a:lnTo>
                  <a:lnTo>
                    <a:pt x="368426" y="191071"/>
                  </a:lnTo>
                  <a:lnTo>
                    <a:pt x="363092" y="196476"/>
                  </a:lnTo>
                  <a:lnTo>
                    <a:pt x="356616" y="201167"/>
                  </a:lnTo>
                  <a:lnTo>
                    <a:pt x="324612" y="201167"/>
                  </a:lnTo>
                  <a:lnTo>
                    <a:pt x="324612" y="394716"/>
                  </a:lnTo>
                  <a:lnTo>
                    <a:pt x="356616" y="394716"/>
                  </a:lnTo>
                  <a:lnTo>
                    <a:pt x="356616" y="397764"/>
                  </a:lnTo>
                  <a:lnTo>
                    <a:pt x="363092" y="401121"/>
                  </a:lnTo>
                  <a:lnTo>
                    <a:pt x="368426" y="406336"/>
                  </a:lnTo>
                  <a:lnTo>
                    <a:pt x="372046" y="412980"/>
                  </a:lnTo>
                  <a:lnTo>
                    <a:pt x="372848" y="417575"/>
                  </a:lnTo>
                  <a:lnTo>
                    <a:pt x="312419" y="417575"/>
                  </a:lnTo>
                  <a:lnTo>
                    <a:pt x="312419" y="423672"/>
                  </a:lnTo>
                  <a:lnTo>
                    <a:pt x="315467" y="426720"/>
                  </a:lnTo>
                  <a:close/>
                </a:path>
                <a:path w="495300" h="490854">
                  <a:moveTo>
                    <a:pt x="372248" y="182880"/>
                  </a:moveTo>
                  <a:lnTo>
                    <a:pt x="350519" y="182880"/>
                  </a:lnTo>
                  <a:lnTo>
                    <a:pt x="350519" y="172212"/>
                  </a:lnTo>
                  <a:lnTo>
                    <a:pt x="373380" y="172212"/>
                  </a:lnTo>
                  <a:lnTo>
                    <a:pt x="373380" y="175259"/>
                  </a:lnTo>
                  <a:lnTo>
                    <a:pt x="372248" y="182880"/>
                  </a:lnTo>
                  <a:close/>
                </a:path>
                <a:path w="495300" h="490854">
                  <a:moveTo>
                    <a:pt x="405383" y="426720"/>
                  </a:moveTo>
                  <a:lnTo>
                    <a:pt x="382523" y="426720"/>
                  </a:lnTo>
                  <a:lnTo>
                    <a:pt x="382523" y="420624"/>
                  </a:lnTo>
                  <a:lnTo>
                    <a:pt x="383571" y="412980"/>
                  </a:lnTo>
                  <a:lnTo>
                    <a:pt x="386333" y="406336"/>
                  </a:lnTo>
                  <a:lnTo>
                    <a:pt x="390239" y="401121"/>
                  </a:lnTo>
                  <a:lnTo>
                    <a:pt x="394716" y="397764"/>
                  </a:lnTo>
                  <a:lnTo>
                    <a:pt x="394716" y="201167"/>
                  </a:lnTo>
                  <a:lnTo>
                    <a:pt x="390239" y="196476"/>
                  </a:lnTo>
                  <a:lnTo>
                    <a:pt x="386333" y="191071"/>
                  </a:lnTo>
                  <a:lnTo>
                    <a:pt x="383571" y="184237"/>
                  </a:lnTo>
                  <a:lnTo>
                    <a:pt x="382523" y="175259"/>
                  </a:lnTo>
                  <a:lnTo>
                    <a:pt x="382523" y="172212"/>
                  </a:lnTo>
                  <a:lnTo>
                    <a:pt x="405383" y="172212"/>
                  </a:lnTo>
                  <a:lnTo>
                    <a:pt x="402335" y="175259"/>
                  </a:lnTo>
                  <a:lnTo>
                    <a:pt x="402335" y="179832"/>
                  </a:lnTo>
                  <a:lnTo>
                    <a:pt x="405383" y="182880"/>
                  </a:lnTo>
                  <a:lnTo>
                    <a:pt x="462204" y="182880"/>
                  </a:lnTo>
                  <a:lnTo>
                    <a:pt x="462010" y="184237"/>
                  </a:lnTo>
                  <a:lnTo>
                    <a:pt x="458723" y="191071"/>
                  </a:lnTo>
                  <a:lnTo>
                    <a:pt x="454294" y="196476"/>
                  </a:lnTo>
                  <a:lnTo>
                    <a:pt x="449580" y="201167"/>
                  </a:lnTo>
                  <a:lnTo>
                    <a:pt x="417575" y="201167"/>
                  </a:lnTo>
                  <a:lnTo>
                    <a:pt x="417575" y="394716"/>
                  </a:lnTo>
                  <a:lnTo>
                    <a:pt x="449580" y="394716"/>
                  </a:lnTo>
                  <a:lnTo>
                    <a:pt x="449580" y="397764"/>
                  </a:lnTo>
                  <a:lnTo>
                    <a:pt x="454294" y="401121"/>
                  </a:lnTo>
                  <a:lnTo>
                    <a:pt x="458723" y="406336"/>
                  </a:lnTo>
                  <a:lnTo>
                    <a:pt x="462010" y="412980"/>
                  </a:lnTo>
                  <a:lnTo>
                    <a:pt x="462783" y="417575"/>
                  </a:lnTo>
                  <a:lnTo>
                    <a:pt x="402335" y="417575"/>
                  </a:lnTo>
                  <a:lnTo>
                    <a:pt x="402335" y="423672"/>
                  </a:lnTo>
                  <a:lnTo>
                    <a:pt x="405383" y="426720"/>
                  </a:lnTo>
                  <a:close/>
                </a:path>
                <a:path w="495300" h="490854">
                  <a:moveTo>
                    <a:pt x="462204" y="182880"/>
                  </a:moveTo>
                  <a:lnTo>
                    <a:pt x="440435" y="182880"/>
                  </a:lnTo>
                  <a:lnTo>
                    <a:pt x="443483" y="179832"/>
                  </a:lnTo>
                  <a:lnTo>
                    <a:pt x="443483" y="175259"/>
                  </a:lnTo>
                  <a:lnTo>
                    <a:pt x="440435" y="172212"/>
                  </a:lnTo>
                  <a:lnTo>
                    <a:pt x="463296" y="172212"/>
                  </a:lnTo>
                  <a:lnTo>
                    <a:pt x="463296" y="175259"/>
                  </a:lnTo>
                  <a:lnTo>
                    <a:pt x="462204" y="182880"/>
                  </a:lnTo>
                  <a:close/>
                </a:path>
                <a:path w="495300" h="490854">
                  <a:moveTo>
                    <a:pt x="190500" y="394716"/>
                  </a:moveTo>
                  <a:lnTo>
                    <a:pt x="170687" y="394716"/>
                  </a:lnTo>
                  <a:lnTo>
                    <a:pt x="170687" y="201167"/>
                  </a:lnTo>
                  <a:lnTo>
                    <a:pt x="190500" y="201167"/>
                  </a:lnTo>
                  <a:lnTo>
                    <a:pt x="190500" y="394716"/>
                  </a:lnTo>
                  <a:close/>
                </a:path>
                <a:path w="495300" h="490854">
                  <a:moveTo>
                    <a:pt x="356616" y="394716"/>
                  </a:moveTo>
                  <a:lnTo>
                    <a:pt x="336803" y="394716"/>
                  </a:lnTo>
                  <a:lnTo>
                    <a:pt x="336803" y="201167"/>
                  </a:lnTo>
                  <a:lnTo>
                    <a:pt x="356616" y="201167"/>
                  </a:lnTo>
                  <a:lnTo>
                    <a:pt x="356616" y="394716"/>
                  </a:lnTo>
                  <a:close/>
                </a:path>
                <a:path w="495300" h="490854">
                  <a:moveTo>
                    <a:pt x="449580" y="394716"/>
                  </a:moveTo>
                  <a:lnTo>
                    <a:pt x="426719" y="394716"/>
                  </a:lnTo>
                  <a:lnTo>
                    <a:pt x="426719" y="201167"/>
                  </a:lnTo>
                  <a:lnTo>
                    <a:pt x="449580" y="201167"/>
                  </a:lnTo>
                  <a:lnTo>
                    <a:pt x="449580" y="394716"/>
                  </a:lnTo>
                  <a:close/>
                </a:path>
                <a:path w="495300" h="490854">
                  <a:moveTo>
                    <a:pt x="100583" y="394716"/>
                  </a:moveTo>
                  <a:lnTo>
                    <a:pt x="77723" y="394716"/>
                  </a:lnTo>
                  <a:lnTo>
                    <a:pt x="77723" y="204216"/>
                  </a:lnTo>
                  <a:lnTo>
                    <a:pt x="100583" y="204216"/>
                  </a:lnTo>
                  <a:lnTo>
                    <a:pt x="100583" y="394716"/>
                  </a:lnTo>
                  <a:close/>
                </a:path>
                <a:path w="495300" h="490854">
                  <a:moveTo>
                    <a:pt x="112775" y="426720"/>
                  </a:moveTo>
                  <a:lnTo>
                    <a:pt x="89916" y="426720"/>
                  </a:lnTo>
                  <a:lnTo>
                    <a:pt x="92964" y="423672"/>
                  </a:lnTo>
                  <a:lnTo>
                    <a:pt x="92964" y="417575"/>
                  </a:lnTo>
                  <a:lnTo>
                    <a:pt x="112528" y="417575"/>
                  </a:lnTo>
                  <a:lnTo>
                    <a:pt x="112775" y="420624"/>
                  </a:lnTo>
                  <a:lnTo>
                    <a:pt x="112775" y="426720"/>
                  </a:lnTo>
                  <a:close/>
                </a:path>
                <a:path w="495300" h="490854">
                  <a:moveTo>
                    <a:pt x="205739" y="426720"/>
                  </a:moveTo>
                  <a:lnTo>
                    <a:pt x="182880" y="426720"/>
                  </a:lnTo>
                  <a:lnTo>
                    <a:pt x="182880" y="417575"/>
                  </a:lnTo>
                  <a:lnTo>
                    <a:pt x="205302" y="417575"/>
                  </a:lnTo>
                  <a:lnTo>
                    <a:pt x="205739" y="420624"/>
                  </a:lnTo>
                  <a:lnTo>
                    <a:pt x="205739" y="426720"/>
                  </a:lnTo>
                  <a:close/>
                </a:path>
                <a:path w="495300" h="490854">
                  <a:moveTo>
                    <a:pt x="373380" y="426720"/>
                  </a:moveTo>
                  <a:lnTo>
                    <a:pt x="350519" y="426720"/>
                  </a:lnTo>
                  <a:lnTo>
                    <a:pt x="350519" y="417575"/>
                  </a:lnTo>
                  <a:lnTo>
                    <a:pt x="372848" y="417575"/>
                  </a:lnTo>
                  <a:lnTo>
                    <a:pt x="373380" y="420624"/>
                  </a:lnTo>
                  <a:lnTo>
                    <a:pt x="373380" y="426720"/>
                  </a:lnTo>
                  <a:close/>
                </a:path>
                <a:path w="495300" h="490854">
                  <a:moveTo>
                    <a:pt x="463296" y="426720"/>
                  </a:moveTo>
                  <a:lnTo>
                    <a:pt x="440435" y="426720"/>
                  </a:lnTo>
                  <a:lnTo>
                    <a:pt x="443483" y="423672"/>
                  </a:lnTo>
                  <a:lnTo>
                    <a:pt x="443483" y="417575"/>
                  </a:lnTo>
                  <a:lnTo>
                    <a:pt x="462783" y="417575"/>
                  </a:lnTo>
                  <a:lnTo>
                    <a:pt x="463296" y="420624"/>
                  </a:lnTo>
                  <a:lnTo>
                    <a:pt x="463296" y="426720"/>
                  </a:lnTo>
                  <a:close/>
                </a:path>
                <a:path w="495300" h="490854">
                  <a:moveTo>
                    <a:pt x="492626" y="470916"/>
                  </a:moveTo>
                  <a:lnTo>
                    <a:pt x="466343" y="470916"/>
                  </a:lnTo>
                  <a:lnTo>
                    <a:pt x="472439" y="464820"/>
                  </a:lnTo>
                  <a:lnTo>
                    <a:pt x="472439" y="452628"/>
                  </a:lnTo>
                  <a:lnTo>
                    <a:pt x="466343" y="445008"/>
                  </a:lnTo>
                  <a:lnTo>
                    <a:pt x="491791" y="445008"/>
                  </a:lnTo>
                  <a:lnTo>
                    <a:pt x="492871" y="446651"/>
                  </a:lnTo>
                  <a:lnTo>
                    <a:pt x="495300" y="458724"/>
                  </a:lnTo>
                  <a:lnTo>
                    <a:pt x="492626" y="470916"/>
                  </a:lnTo>
                  <a:close/>
                </a:path>
              </a:pathLst>
            </a:custGeom>
            <a:solidFill>
              <a:srgbClr val="42859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/>
          <p:nvPr/>
        </p:nvSpPr>
        <p:spPr>
          <a:xfrm>
            <a:off x="3653027" y="3037332"/>
            <a:ext cx="2753995" cy="1914525"/>
          </a:xfrm>
          <a:custGeom>
            <a:avLst/>
            <a:gdLst/>
            <a:ahLst/>
            <a:cxnLst/>
            <a:rect l="l" t="t" r="r" b="b"/>
            <a:pathLst>
              <a:path w="2753995" h="1914525">
                <a:moveTo>
                  <a:pt x="2753868" y="1914144"/>
                </a:moveTo>
                <a:lnTo>
                  <a:pt x="0" y="1914144"/>
                </a:lnTo>
                <a:lnTo>
                  <a:pt x="0" y="0"/>
                </a:lnTo>
                <a:lnTo>
                  <a:pt x="2753868" y="0"/>
                </a:lnTo>
                <a:lnTo>
                  <a:pt x="2753868" y="1914144"/>
                </a:lnTo>
                <a:close/>
              </a:path>
            </a:pathLst>
          </a:custGeom>
          <a:solidFill>
            <a:srgbClr val="4879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 txBox="1"/>
          <p:nvPr/>
        </p:nvSpPr>
        <p:spPr>
          <a:xfrm>
            <a:off x="3920762" y="3740886"/>
            <a:ext cx="2222500" cy="598805"/>
          </a:xfrm>
          <a:prstGeom prst="rect">
            <a:avLst/>
          </a:prstGeom>
        </p:spPr>
        <p:txBody>
          <a:bodyPr wrap="square" lIns="0" tIns="46355" rIns="0" bIns="0" rtlCol="0" vert="horz">
            <a:spAutoFit/>
          </a:bodyPr>
          <a:lstStyle/>
          <a:p>
            <a:pPr marL="12700" marR="5080" indent="115570">
              <a:lnSpc>
                <a:spcPts val="2140"/>
              </a:lnSpc>
              <a:spcBef>
                <a:spcPts val="365"/>
              </a:spcBef>
            </a:pPr>
            <a:r>
              <a:rPr dirty="0" sz="1950" spc="-40" b="1">
                <a:solidFill>
                  <a:srgbClr val="FFFFFF"/>
                </a:solidFill>
                <a:latin typeface="Calibri"/>
                <a:cs typeface="Calibri"/>
              </a:rPr>
              <a:t>Options</a:t>
            </a:r>
            <a:r>
              <a:rPr dirty="0" sz="1950" spc="-7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30" b="1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1950" spc="-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 b="1">
                <a:solidFill>
                  <a:srgbClr val="FFFFFF"/>
                </a:solidFill>
                <a:latin typeface="Calibri"/>
                <a:cs typeface="Calibri"/>
              </a:rPr>
              <a:t>married </a:t>
            </a:r>
            <a:r>
              <a:rPr dirty="0" sz="1950" spc="-30" b="1">
                <a:solidFill>
                  <a:srgbClr val="FFFFFF"/>
                </a:solidFill>
                <a:latin typeface="Calibri"/>
                <a:cs typeface="Calibri"/>
              </a:rPr>
              <a:t>couples</a:t>
            </a:r>
            <a:r>
              <a:rPr dirty="0" sz="1950" spc="-8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30" b="1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950" spc="-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30" b="1">
                <a:solidFill>
                  <a:srgbClr val="FFFFFF"/>
                </a:solidFill>
                <a:latin typeface="Calibri"/>
                <a:cs typeface="Calibri"/>
              </a:rPr>
              <a:t>divorcees</a:t>
            </a:r>
            <a:endParaRPr sz="1950">
              <a:latin typeface="Calibri"/>
              <a:cs typeface="Calibri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4523994" y="2530602"/>
            <a:ext cx="1012190" cy="1012190"/>
            <a:chOff x="4523994" y="2530602"/>
            <a:chExt cx="1012190" cy="1012190"/>
          </a:xfrm>
        </p:grpSpPr>
        <p:sp>
          <p:nvSpPr>
            <p:cNvPr id="19" name="object 19" descr=""/>
            <p:cNvSpPr/>
            <p:nvPr/>
          </p:nvSpPr>
          <p:spPr>
            <a:xfrm>
              <a:off x="4535424" y="2542032"/>
              <a:ext cx="989330" cy="989330"/>
            </a:xfrm>
            <a:custGeom>
              <a:avLst/>
              <a:gdLst/>
              <a:ahLst/>
              <a:cxnLst/>
              <a:rect l="l" t="t" r="r" b="b"/>
              <a:pathLst>
                <a:path w="989329" h="989329">
                  <a:moveTo>
                    <a:pt x="493776" y="989076"/>
                  </a:moveTo>
                  <a:lnTo>
                    <a:pt x="446207" y="986816"/>
                  </a:lnTo>
                  <a:lnTo>
                    <a:pt x="399922" y="980175"/>
                  </a:lnTo>
                  <a:lnTo>
                    <a:pt x="355125" y="969360"/>
                  </a:lnTo>
                  <a:lnTo>
                    <a:pt x="312023" y="954577"/>
                  </a:lnTo>
                  <a:lnTo>
                    <a:pt x="270824" y="936032"/>
                  </a:lnTo>
                  <a:lnTo>
                    <a:pt x="231734" y="913932"/>
                  </a:lnTo>
                  <a:lnTo>
                    <a:pt x="194959" y="888484"/>
                  </a:lnTo>
                  <a:lnTo>
                    <a:pt x="160705" y="859894"/>
                  </a:lnTo>
                  <a:lnTo>
                    <a:pt x="129181" y="828370"/>
                  </a:lnTo>
                  <a:lnTo>
                    <a:pt x="100591" y="794116"/>
                  </a:lnTo>
                  <a:lnTo>
                    <a:pt x="75143" y="757341"/>
                  </a:lnTo>
                  <a:lnTo>
                    <a:pt x="53043" y="718251"/>
                  </a:lnTo>
                  <a:lnTo>
                    <a:pt x="34498" y="677052"/>
                  </a:lnTo>
                  <a:lnTo>
                    <a:pt x="19715" y="633950"/>
                  </a:lnTo>
                  <a:lnTo>
                    <a:pt x="8900" y="589153"/>
                  </a:lnTo>
                  <a:lnTo>
                    <a:pt x="2259" y="542868"/>
                  </a:lnTo>
                  <a:lnTo>
                    <a:pt x="0" y="495300"/>
                  </a:lnTo>
                  <a:lnTo>
                    <a:pt x="2259" y="447716"/>
                  </a:lnTo>
                  <a:lnTo>
                    <a:pt x="8900" y="401387"/>
                  </a:lnTo>
                  <a:lnTo>
                    <a:pt x="19715" y="356523"/>
                  </a:lnTo>
                  <a:lnTo>
                    <a:pt x="34498" y="313334"/>
                  </a:lnTo>
                  <a:lnTo>
                    <a:pt x="53043" y="272030"/>
                  </a:lnTo>
                  <a:lnTo>
                    <a:pt x="75143" y="232822"/>
                  </a:lnTo>
                  <a:lnTo>
                    <a:pt x="100591" y="195920"/>
                  </a:lnTo>
                  <a:lnTo>
                    <a:pt x="129181" y="161535"/>
                  </a:lnTo>
                  <a:lnTo>
                    <a:pt x="160705" y="129875"/>
                  </a:lnTo>
                  <a:lnTo>
                    <a:pt x="194959" y="101153"/>
                  </a:lnTo>
                  <a:lnTo>
                    <a:pt x="231734" y="75578"/>
                  </a:lnTo>
                  <a:lnTo>
                    <a:pt x="270824" y="53361"/>
                  </a:lnTo>
                  <a:lnTo>
                    <a:pt x="312023" y="34712"/>
                  </a:lnTo>
                  <a:lnTo>
                    <a:pt x="355125" y="19841"/>
                  </a:lnTo>
                  <a:lnTo>
                    <a:pt x="399922" y="8958"/>
                  </a:lnTo>
                  <a:lnTo>
                    <a:pt x="446207" y="2274"/>
                  </a:lnTo>
                  <a:lnTo>
                    <a:pt x="493776" y="0"/>
                  </a:lnTo>
                  <a:lnTo>
                    <a:pt x="541597" y="2274"/>
                  </a:lnTo>
                  <a:lnTo>
                    <a:pt x="588107" y="8958"/>
                  </a:lnTo>
                  <a:lnTo>
                    <a:pt x="633099" y="19841"/>
                  </a:lnTo>
                  <a:lnTo>
                    <a:pt x="676370" y="34712"/>
                  </a:lnTo>
                  <a:lnTo>
                    <a:pt x="717715" y="53361"/>
                  </a:lnTo>
                  <a:lnTo>
                    <a:pt x="756928" y="75578"/>
                  </a:lnTo>
                  <a:lnTo>
                    <a:pt x="793806" y="101153"/>
                  </a:lnTo>
                  <a:lnTo>
                    <a:pt x="828143" y="129875"/>
                  </a:lnTo>
                  <a:lnTo>
                    <a:pt x="859736" y="161535"/>
                  </a:lnTo>
                  <a:lnTo>
                    <a:pt x="888378" y="195920"/>
                  </a:lnTo>
                  <a:lnTo>
                    <a:pt x="913865" y="232822"/>
                  </a:lnTo>
                  <a:lnTo>
                    <a:pt x="935993" y="272030"/>
                  </a:lnTo>
                  <a:lnTo>
                    <a:pt x="954557" y="313334"/>
                  </a:lnTo>
                  <a:lnTo>
                    <a:pt x="969352" y="356523"/>
                  </a:lnTo>
                  <a:lnTo>
                    <a:pt x="980173" y="401387"/>
                  </a:lnTo>
                  <a:lnTo>
                    <a:pt x="986816" y="447716"/>
                  </a:lnTo>
                  <a:lnTo>
                    <a:pt x="989075" y="495300"/>
                  </a:lnTo>
                  <a:lnTo>
                    <a:pt x="986816" y="542868"/>
                  </a:lnTo>
                  <a:lnTo>
                    <a:pt x="980173" y="589153"/>
                  </a:lnTo>
                  <a:lnTo>
                    <a:pt x="969352" y="633950"/>
                  </a:lnTo>
                  <a:lnTo>
                    <a:pt x="954557" y="677052"/>
                  </a:lnTo>
                  <a:lnTo>
                    <a:pt x="935993" y="718251"/>
                  </a:lnTo>
                  <a:lnTo>
                    <a:pt x="913865" y="757341"/>
                  </a:lnTo>
                  <a:lnTo>
                    <a:pt x="888378" y="794116"/>
                  </a:lnTo>
                  <a:lnTo>
                    <a:pt x="859736" y="828370"/>
                  </a:lnTo>
                  <a:lnTo>
                    <a:pt x="828143" y="859894"/>
                  </a:lnTo>
                  <a:lnTo>
                    <a:pt x="793806" y="888484"/>
                  </a:lnTo>
                  <a:lnTo>
                    <a:pt x="756928" y="913932"/>
                  </a:lnTo>
                  <a:lnTo>
                    <a:pt x="717715" y="936032"/>
                  </a:lnTo>
                  <a:lnTo>
                    <a:pt x="676370" y="954577"/>
                  </a:lnTo>
                  <a:lnTo>
                    <a:pt x="633099" y="969360"/>
                  </a:lnTo>
                  <a:lnTo>
                    <a:pt x="588107" y="980175"/>
                  </a:lnTo>
                  <a:lnTo>
                    <a:pt x="541597" y="986816"/>
                  </a:lnTo>
                  <a:lnTo>
                    <a:pt x="493776" y="9890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4535424" y="2542032"/>
              <a:ext cx="989330" cy="989330"/>
            </a:xfrm>
            <a:custGeom>
              <a:avLst/>
              <a:gdLst/>
              <a:ahLst/>
              <a:cxnLst/>
              <a:rect l="l" t="t" r="r" b="b"/>
              <a:pathLst>
                <a:path w="989329" h="989329">
                  <a:moveTo>
                    <a:pt x="0" y="495300"/>
                  </a:moveTo>
                  <a:lnTo>
                    <a:pt x="2259" y="447716"/>
                  </a:lnTo>
                  <a:lnTo>
                    <a:pt x="8900" y="401387"/>
                  </a:lnTo>
                  <a:lnTo>
                    <a:pt x="19715" y="356523"/>
                  </a:lnTo>
                  <a:lnTo>
                    <a:pt x="34498" y="313334"/>
                  </a:lnTo>
                  <a:lnTo>
                    <a:pt x="53043" y="272030"/>
                  </a:lnTo>
                  <a:lnTo>
                    <a:pt x="75143" y="232822"/>
                  </a:lnTo>
                  <a:lnTo>
                    <a:pt x="100591" y="195920"/>
                  </a:lnTo>
                  <a:lnTo>
                    <a:pt x="129181" y="161535"/>
                  </a:lnTo>
                  <a:lnTo>
                    <a:pt x="160705" y="129875"/>
                  </a:lnTo>
                  <a:lnTo>
                    <a:pt x="194959" y="101153"/>
                  </a:lnTo>
                  <a:lnTo>
                    <a:pt x="231734" y="75578"/>
                  </a:lnTo>
                  <a:lnTo>
                    <a:pt x="270824" y="53361"/>
                  </a:lnTo>
                  <a:lnTo>
                    <a:pt x="312023" y="34712"/>
                  </a:lnTo>
                  <a:lnTo>
                    <a:pt x="355125" y="19841"/>
                  </a:lnTo>
                  <a:lnTo>
                    <a:pt x="399922" y="8958"/>
                  </a:lnTo>
                  <a:lnTo>
                    <a:pt x="446207" y="2274"/>
                  </a:lnTo>
                  <a:lnTo>
                    <a:pt x="493776" y="0"/>
                  </a:lnTo>
                  <a:lnTo>
                    <a:pt x="541597" y="2274"/>
                  </a:lnTo>
                  <a:lnTo>
                    <a:pt x="588107" y="8958"/>
                  </a:lnTo>
                  <a:lnTo>
                    <a:pt x="633099" y="19841"/>
                  </a:lnTo>
                  <a:lnTo>
                    <a:pt x="676370" y="34712"/>
                  </a:lnTo>
                  <a:lnTo>
                    <a:pt x="717715" y="53361"/>
                  </a:lnTo>
                  <a:lnTo>
                    <a:pt x="756928" y="75578"/>
                  </a:lnTo>
                  <a:lnTo>
                    <a:pt x="793806" y="101153"/>
                  </a:lnTo>
                  <a:lnTo>
                    <a:pt x="828143" y="129875"/>
                  </a:lnTo>
                  <a:lnTo>
                    <a:pt x="859736" y="161535"/>
                  </a:lnTo>
                  <a:lnTo>
                    <a:pt x="888378" y="195920"/>
                  </a:lnTo>
                  <a:lnTo>
                    <a:pt x="913865" y="232822"/>
                  </a:lnTo>
                  <a:lnTo>
                    <a:pt x="935993" y="272030"/>
                  </a:lnTo>
                  <a:lnTo>
                    <a:pt x="954557" y="313334"/>
                  </a:lnTo>
                  <a:lnTo>
                    <a:pt x="969352" y="356523"/>
                  </a:lnTo>
                  <a:lnTo>
                    <a:pt x="980173" y="401387"/>
                  </a:lnTo>
                  <a:lnTo>
                    <a:pt x="986816" y="447716"/>
                  </a:lnTo>
                  <a:lnTo>
                    <a:pt x="989075" y="495300"/>
                  </a:lnTo>
                  <a:lnTo>
                    <a:pt x="986816" y="542868"/>
                  </a:lnTo>
                  <a:lnTo>
                    <a:pt x="980173" y="589153"/>
                  </a:lnTo>
                  <a:lnTo>
                    <a:pt x="969352" y="633950"/>
                  </a:lnTo>
                  <a:lnTo>
                    <a:pt x="954557" y="677052"/>
                  </a:lnTo>
                  <a:lnTo>
                    <a:pt x="935993" y="718251"/>
                  </a:lnTo>
                  <a:lnTo>
                    <a:pt x="913865" y="757341"/>
                  </a:lnTo>
                  <a:lnTo>
                    <a:pt x="888378" y="794116"/>
                  </a:lnTo>
                  <a:lnTo>
                    <a:pt x="859736" y="828370"/>
                  </a:lnTo>
                  <a:lnTo>
                    <a:pt x="828143" y="859894"/>
                  </a:lnTo>
                  <a:lnTo>
                    <a:pt x="793806" y="888484"/>
                  </a:lnTo>
                  <a:lnTo>
                    <a:pt x="756928" y="913932"/>
                  </a:lnTo>
                  <a:lnTo>
                    <a:pt x="717715" y="936032"/>
                  </a:lnTo>
                  <a:lnTo>
                    <a:pt x="676370" y="954577"/>
                  </a:lnTo>
                  <a:lnTo>
                    <a:pt x="633099" y="969360"/>
                  </a:lnTo>
                  <a:lnTo>
                    <a:pt x="588107" y="980175"/>
                  </a:lnTo>
                  <a:lnTo>
                    <a:pt x="541597" y="986816"/>
                  </a:lnTo>
                  <a:lnTo>
                    <a:pt x="493776" y="989076"/>
                  </a:lnTo>
                  <a:lnTo>
                    <a:pt x="446207" y="986816"/>
                  </a:lnTo>
                  <a:lnTo>
                    <a:pt x="399922" y="980175"/>
                  </a:lnTo>
                  <a:lnTo>
                    <a:pt x="355125" y="969360"/>
                  </a:lnTo>
                  <a:lnTo>
                    <a:pt x="312023" y="954577"/>
                  </a:lnTo>
                  <a:lnTo>
                    <a:pt x="270824" y="936032"/>
                  </a:lnTo>
                  <a:lnTo>
                    <a:pt x="231734" y="913932"/>
                  </a:lnTo>
                  <a:lnTo>
                    <a:pt x="194959" y="888484"/>
                  </a:lnTo>
                  <a:lnTo>
                    <a:pt x="160705" y="859894"/>
                  </a:lnTo>
                  <a:lnTo>
                    <a:pt x="129181" y="828370"/>
                  </a:lnTo>
                  <a:lnTo>
                    <a:pt x="100591" y="794116"/>
                  </a:lnTo>
                  <a:lnTo>
                    <a:pt x="75143" y="757341"/>
                  </a:lnTo>
                  <a:lnTo>
                    <a:pt x="53043" y="718251"/>
                  </a:lnTo>
                  <a:lnTo>
                    <a:pt x="34498" y="677052"/>
                  </a:lnTo>
                  <a:lnTo>
                    <a:pt x="19715" y="633950"/>
                  </a:lnTo>
                  <a:lnTo>
                    <a:pt x="8900" y="589153"/>
                  </a:lnTo>
                  <a:lnTo>
                    <a:pt x="2259" y="542868"/>
                  </a:lnTo>
                  <a:lnTo>
                    <a:pt x="0" y="495300"/>
                  </a:lnTo>
                </a:path>
              </a:pathLst>
            </a:custGeom>
            <a:ln w="22859">
              <a:solidFill>
                <a:srgbClr val="48795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4789931" y="2822448"/>
              <a:ext cx="480059" cy="480059"/>
            </a:xfrm>
            <a:custGeom>
              <a:avLst/>
              <a:gdLst/>
              <a:ahLst/>
              <a:cxnLst/>
              <a:rect l="l" t="t" r="r" b="b"/>
              <a:pathLst>
                <a:path w="480060" h="480060">
                  <a:moveTo>
                    <a:pt x="480059" y="480060"/>
                  </a:moveTo>
                  <a:lnTo>
                    <a:pt x="0" y="480060"/>
                  </a:lnTo>
                  <a:lnTo>
                    <a:pt x="0" y="335280"/>
                  </a:lnTo>
                  <a:lnTo>
                    <a:pt x="9143" y="289702"/>
                  </a:lnTo>
                  <a:lnTo>
                    <a:pt x="34289" y="251840"/>
                  </a:lnTo>
                  <a:lnTo>
                    <a:pt x="72008" y="225980"/>
                  </a:lnTo>
                  <a:lnTo>
                    <a:pt x="118871" y="216407"/>
                  </a:lnTo>
                  <a:lnTo>
                    <a:pt x="118871" y="118871"/>
                  </a:lnTo>
                  <a:lnTo>
                    <a:pt x="128468" y="73294"/>
                  </a:lnTo>
                  <a:lnTo>
                    <a:pt x="154495" y="35432"/>
                  </a:lnTo>
                  <a:lnTo>
                    <a:pt x="192809" y="9572"/>
                  </a:lnTo>
                  <a:lnTo>
                    <a:pt x="239267" y="0"/>
                  </a:lnTo>
                  <a:lnTo>
                    <a:pt x="286607" y="9572"/>
                  </a:lnTo>
                  <a:lnTo>
                    <a:pt x="306526" y="22859"/>
                  </a:lnTo>
                  <a:lnTo>
                    <a:pt x="239267" y="22859"/>
                  </a:lnTo>
                  <a:lnTo>
                    <a:pt x="202644" y="30360"/>
                  </a:lnTo>
                  <a:lnTo>
                    <a:pt x="172592" y="50863"/>
                  </a:lnTo>
                  <a:lnTo>
                    <a:pt x="152257" y="81367"/>
                  </a:lnTo>
                  <a:lnTo>
                    <a:pt x="144779" y="118871"/>
                  </a:lnTo>
                  <a:lnTo>
                    <a:pt x="144779" y="216407"/>
                  </a:lnTo>
                  <a:lnTo>
                    <a:pt x="149447" y="239267"/>
                  </a:lnTo>
                  <a:lnTo>
                    <a:pt x="118871" y="239267"/>
                  </a:lnTo>
                  <a:lnTo>
                    <a:pt x="81367" y="246768"/>
                  </a:lnTo>
                  <a:lnTo>
                    <a:pt x="50863" y="267271"/>
                  </a:lnTo>
                  <a:lnTo>
                    <a:pt x="30360" y="297775"/>
                  </a:lnTo>
                  <a:lnTo>
                    <a:pt x="22859" y="335280"/>
                  </a:lnTo>
                  <a:lnTo>
                    <a:pt x="22859" y="455676"/>
                  </a:lnTo>
                  <a:lnTo>
                    <a:pt x="480059" y="455676"/>
                  </a:lnTo>
                  <a:lnTo>
                    <a:pt x="480059" y="480060"/>
                  </a:lnTo>
                  <a:close/>
                </a:path>
                <a:path w="480060" h="480060">
                  <a:moveTo>
                    <a:pt x="311192" y="310895"/>
                  </a:moveTo>
                  <a:lnTo>
                    <a:pt x="239267" y="310895"/>
                  </a:lnTo>
                  <a:lnTo>
                    <a:pt x="276772" y="303418"/>
                  </a:lnTo>
                  <a:lnTo>
                    <a:pt x="307276" y="283082"/>
                  </a:lnTo>
                  <a:lnTo>
                    <a:pt x="327779" y="253031"/>
                  </a:lnTo>
                  <a:lnTo>
                    <a:pt x="335279" y="216407"/>
                  </a:lnTo>
                  <a:lnTo>
                    <a:pt x="335279" y="118871"/>
                  </a:lnTo>
                  <a:lnTo>
                    <a:pt x="327779" y="81367"/>
                  </a:lnTo>
                  <a:lnTo>
                    <a:pt x="307276" y="50863"/>
                  </a:lnTo>
                  <a:lnTo>
                    <a:pt x="276772" y="30360"/>
                  </a:lnTo>
                  <a:lnTo>
                    <a:pt x="239267" y="22859"/>
                  </a:lnTo>
                  <a:lnTo>
                    <a:pt x="306526" y="22859"/>
                  </a:lnTo>
                  <a:lnTo>
                    <a:pt x="325373" y="35432"/>
                  </a:lnTo>
                  <a:lnTo>
                    <a:pt x="351567" y="73294"/>
                  </a:lnTo>
                  <a:lnTo>
                    <a:pt x="361187" y="118871"/>
                  </a:lnTo>
                  <a:lnTo>
                    <a:pt x="361187" y="216407"/>
                  </a:lnTo>
                  <a:lnTo>
                    <a:pt x="406765" y="225980"/>
                  </a:lnTo>
                  <a:lnTo>
                    <a:pt x="426219" y="239267"/>
                  </a:lnTo>
                  <a:lnTo>
                    <a:pt x="359663" y="239267"/>
                  </a:lnTo>
                  <a:lnTo>
                    <a:pt x="343852" y="277415"/>
                  </a:lnTo>
                  <a:lnTo>
                    <a:pt x="316610" y="307847"/>
                  </a:lnTo>
                  <a:lnTo>
                    <a:pt x="311192" y="310895"/>
                  </a:lnTo>
                  <a:close/>
                </a:path>
                <a:path w="480060" h="480060">
                  <a:moveTo>
                    <a:pt x="239267" y="335280"/>
                  </a:moveTo>
                  <a:lnTo>
                    <a:pt x="198620" y="327993"/>
                  </a:lnTo>
                  <a:lnTo>
                    <a:pt x="163258" y="307847"/>
                  </a:lnTo>
                  <a:lnTo>
                    <a:pt x="136183" y="277415"/>
                  </a:lnTo>
                  <a:lnTo>
                    <a:pt x="120395" y="239267"/>
                  </a:lnTo>
                  <a:lnTo>
                    <a:pt x="149447" y="239267"/>
                  </a:lnTo>
                  <a:lnTo>
                    <a:pt x="152257" y="253031"/>
                  </a:lnTo>
                  <a:lnTo>
                    <a:pt x="172592" y="283082"/>
                  </a:lnTo>
                  <a:lnTo>
                    <a:pt x="202644" y="303418"/>
                  </a:lnTo>
                  <a:lnTo>
                    <a:pt x="239267" y="310895"/>
                  </a:lnTo>
                  <a:lnTo>
                    <a:pt x="311192" y="310895"/>
                  </a:lnTo>
                  <a:lnTo>
                    <a:pt x="280796" y="327993"/>
                  </a:lnTo>
                  <a:lnTo>
                    <a:pt x="239267" y="335280"/>
                  </a:lnTo>
                  <a:close/>
                </a:path>
                <a:path w="480060" h="480060">
                  <a:moveTo>
                    <a:pt x="480059" y="455676"/>
                  </a:moveTo>
                  <a:lnTo>
                    <a:pt x="457199" y="455676"/>
                  </a:lnTo>
                  <a:lnTo>
                    <a:pt x="457199" y="335280"/>
                  </a:lnTo>
                  <a:lnTo>
                    <a:pt x="449484" y="297775"/>
                  </a:lnTo>
                  <a:lnTo>
                    <a:pt x="428624" y="267271"/>
                  </a:lnTo>
                  <a:lnTo>
                    <a:pt x="398049" y="246768"/>
                  </a:lnTo>
                  <a:lnTo>
                    <a:pt x="361187" y="239267"/>
                  </a:lnTo>
                  <a:lnTo>
                    <a:pt x="426219" y="239267"/>
                  </a:lnTo>
                  <a:lnTo>
                    <a:pt x="444626" y="251840"/>
                  </a:lnTo>
                  <a:lnTo>
                    <a:pt x="470487" y="289702"/>
                  </a:lnTo>
                  <a:lnTo>
                    <a:pt x="480059" y="335280"/>
                  </a:lnTo>
                  <a:lnTo>
                    <a:pt x="480059" y="455676"/>
                  </a:lnTo>
                  <a:close/>
                </a:path>
              </a:pathLst>
            </a:custGeom>
            <a:solidFill>
              <a:srgbClr val="48795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33582" rIns="0" bIns="0" rtlCol="0" vert="horz">
            <a:spAutoFit/>
          </a:bodyPr>
          <a:lstStyle/>
          <a:p>
            <a:pPr marL="9192895">
              <a:lnSpc>
                <a:spcPts val="880"/>
              </a:lnSpc>
            </a:pPr>
            <a:fld id="{81D60167-4931-47E6-BA6A-407CBD079E47}" type="slidenum">
              <a:rPr dirty="0" sz="800" spc="-50"/>
              <a:t>4</a:t>
            </a:fld>
            <a:endParaRPr sz="8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336804" y="2129789"/>
          <a:ext cx="9512935" cy="39712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6255"/>
                <a:gridCol w="3919854"/>
                <a:gridCol w="3730625"/>
              </a:tblGrid>
              <a:tr h="6032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D8D8D8"/>
                      </a:solidFill>
                      <a:prstDash val="solid"/>
                    </a:lnR>
                    <a:lnB w="12700">
                      <a:solidFill>
                        <a:srgbClr val="B6B8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dirty="0" sz="145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SSDI</a:t>
                      </a:r>
                      <a:endParaRPr sz="145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4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Social</a:t>
                      </a:r>
                      <a:r>
                        <a:rPr dirty="0" sz="1450" spc="-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Security</a:t>
                      </a:r>
                      <a:r>
                        <a:rPr dirty="0" sz="1450" spc="-4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Disability</a:t>
                      </a:r>
                      <a:r>
                        <a:rPr dirty="0" sz="145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Trust</a:t>
                      </a:r>
                      <a:r>
                        <a:rPr dirty="0" sz="145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Fund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68580">
                    <a:lnL w="9525">
                      <a:solidFill>
                        <a:srgbClr val="D8D8D8"/>
                      </a:solidFill>
                      <a:prstDash val="solid"/>
                    </a:lnL>
                    <a:lnR w="9525">
                      <a:solidFill>
                        <a:srgbClr val="D8D8D8"/>
                      </a:solidFill>
                      <a:prstDash val="solid"/>
                    </a:lnR>
                    <a:lnB w="12700">
                      <a:solidFill>
                        <a:srgbClr val="B6B8BC"/>
                      </a:solidFill>
                      <a:prstDash val="solid"/>
                    </a:lnB>
                    <a:solidFill>
                      <a:srgbClr val="42859C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dirty="0" sz="14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SSI</a:t>
                      </a:r>
                      <a:endParaRPr sz="1450">
                        <a:latin typeface="Calibri"/>
                        <a:cs typeface="Calibri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4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Supplement</a:t>
                      </a:r>
                      <a:r>
                        <a:rPr dirty="0" sz="1450" spc="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Social</a:t>
                      </a:r>
                      <a:r>
                        <a:rPr dirty="0" sz="145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Insurance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68580">
                    <a:lnL w="9525">
                      <a:solidFill>
                        <a:srgbClr val="D8D8D8"/>
                      </a:solidFill>
                      <a:prstDash val="solid"/>
                    </a:lnL>
                    <a:lnB w="12700">
                      <a:solidFill>
                        <a:srgbClr val="B6B8BC"/>
                      </a:solidFill>
                      <a:prstDash val="solid"/>
                    </a:lnB>
                    <a:solidFill>
                      <a:srgbClr val="83AABC"/>
                    </a:solidFill>
                  </a:tcPr>
                </a:tc>
              </a:tr>
              <a:tr h="9810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76200">
                        <a:lnSpc>
                          <a:spcPct val="100000"/>
                        </a:lnSpc>
                      </a:pPr>
                      <a:r>
                        <a:rPr dirty="0" sz="1450" spc="-30" b="1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Initial</a:t>
                      </a:r>
                      <a:r>
                        <a:rPr dirty="0" sz="1450" spc="-20" b="1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 spc="-10" b="1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Qualifications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158750">
                    <a:lnR w="9525">
                      <a:solidFill>
                        <a:srgbClr val="D8D8D8"/>
                      </a:solidFill>
                      <a:prstDash val="solid"/>
                    </a:lnR>
                    <a:lnT w="12700">
                      <a:solidFill>
                        <a:srgbClr val="B6B8BC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dirty="0" sz="145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Based</a:t>
                      </a:r>
                      <a:r>
                        <a:rPr dirty="0" sz="1450" spc="35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dirty="0" sz="1450" spc="5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your</a:t>
                      </a:r>
                      <a:r>
                        <a:rPr dirty="0" sz="1450" spc="1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work</a:t>
                      </a:r>
                      <a:r>
                        <a:rPr dirty="0" sz="1450" spc="-15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 spc="-1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history</a:t>
                      </a:r>
                      <a:endParaRPr sz="1450">
                        <a:latin typeface="Calibri"/>
                        <a:cs typeface="Calibri"/>
                      </a:endParaRPr>
                    </a:p>
                    <a:p>
                      <a:pPr marL="91440" marR="71120">
                        <a:lnSpc>
                          <a:spcPts val="1789"/>
                        </a:lnSpc>
                        <a:spcBef>
                          <a:spcPts val="55"/>
                        </a:spcBef>
                      </a:pPr>
                      <a:r>
                        <a:rPr dirty="0" sz="145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(If 31</a:t>
                      </a:r>
                      <a:r>
                        <a:rPr dirty="0" sz="1450" spc="2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or</a:t>
                      </a:r>
                      <a:r>
                        <a:rPr dirty="0" sz="1450" spc="1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older</a:t>
                      </a:r>
                      <a:r>
                        <a:rPr dirty="0" sz="1450" spc="25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when</a:t>
                      </a:r>
                      <a:r>
                        <a:rPr dirty="0" sz="1450" spc="2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disability</a:t>
                      </a:r>
                      <a:r>
                        <a:rPr dirty="0" sz="1450" spc="45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occurred: </a:t>
                      </a:r>
                      <a:r>
                        <a:rPr dirty="0" sz="1450" spc="-1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Generally </a:t>
                      </a:r>
                      <a:r>
                        <a:rPr dirty="0" sz="145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must</a:t>
                      </a:r>
                      <a:r>
                        <a:rPr dirty="0" sz="1450" spc="1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have</a:t>
                      </a:r>
                      <a:r>
                        <a:rPr dirty="0" sz="1450" spc="-15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worked</a:t>
                      </a:r>
                      <a:r>
                        <a:rPr dirty="0" sz="1450" spc="-15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dirty="0" sz="1450" spc="1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out of</a:t>
                      </a:r>
                      <a:r>
                        <a:rPr dirty="0" sz="1450" spc="1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450" spc="5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last</a:t>
                      </a:r>
                      <a:r>
                        <a:rPr dirty="0" sz="1450" spc="25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dirty="0" sz="1450" spc="335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 spc="-1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years)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143510">
                    <a:lnL w="9525">
                      <a:solidFill>
                        <a:srgbClr val="D8D8D8"/>
                      </a:solidFill>
                      <a:prstDash val="solid"/>
                    </a:lnL>
                    <a:lnR w="9525">
                      <a:solidFill>
                        <a:srgbClr val="D8D8D8"/>
                      </a:solidFill>
                      <a:prstDash val="solid"/>
                    </a:lnR>
                    <a:lnT w="12700">
                      <a:solidFill>
                        <a:srgbClr val="B6B8BC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dirty="0" sz="145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Must</a:t>
                      </a:r>
                      <a:r>
                        <a:rPr dirty="0" sz="1450" spc="15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have</a:t>
                      </a:r>
                      <a:r>
                        <a:rPr dirty="0" sz="1450" spc="-5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limited income</a:t>
                      </a:r>
                      <a:r>
                        <a:rPr dirty="0" sz="1450" spc="-2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and </a:t>
                      </a:r>
                      <a:r>
                        <a:rPr dirty="0" sz="1450" spc="-1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resources.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158750">
                    <a:lnL w="9525">
                      <a:solidFill>
                        <a:srgbClr val="D8D8D8"/>
                      </a:solidFill>
                      <a:prstDash val="solid"/>
                    </a:lnL>
                    <a:lnT w="12700">
                      <a:solidFill>
                        <a:srgbClr val="B6B8BC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</a:tr>
              <a:tr h="11061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76200">
                        <a:lnSpc>
                          <a:spcPct val="100000"/>
                        </a:lnSpc>
                      </a:pPr>
                      <a:r>
                        <a:rPr dirty="0" sz="1450" spc="-10" b="1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Full</a:t>
                      </a:r>
                      <a:r>
                        <a:rPr dirty="0" sz="1450" spc="-30" b="1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Retirement</a:t>
                      </a:r>
                      <a:r>
                        <a:rPr dirty="0" sz="1450" spc="-40" b="1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 spc="-25" b="1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Age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9525">
                      <a:solidFill>
                        <a:srgbClr val="D8D8D8"/>
                      </a:solidFill>
                      <a:prstDash val="solid"/>
                    </a:lnR>
                    <a:lnT w="9525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dirty="0" sz="145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At</a:t>
                      </a:r>
                      <a:r>
                        <a:rPr dirty="0" sz="1450" spc="-3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Full</a:t>
                      </a:r>
                      <a:r>
                        <a:rPr dirty="0" sz="1450" spc="-3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Retirement</a:t>
                      </a:r>
                      <a:r>
                        <a:rPr dirty="0" sz="1450" spc="-25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 spc="-2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Age:</a:t>
                      </a:r>
                      <a:endParaRPr sz="1450">
                        <a:latin typeface="Calibri"/>
                        <a:cs typeface="Calibri"/>
                      </a:endParaRPr>
                    </a:p>
                    <a:p>
                      <a:pPr marL="236854" indent="-145415">
                        <a:lnSpc>
                          <a:spcPct val="100000"/>
                        </a:lnSpc>
                        <a:spcBef>
                          <a:spcPts val="540"/>
                        </a:spcBef>
                        <a:buClr>
                          <a:srgbClr val="464B54"/>
                        </a:buClr>
                        <a:buChar char="-"/>
                        <a:tabLst>
                          <a:tab pos="236854" algn="l"/>
                        </a:tabLst>
                      </a:pPr>
                      <a:r>
                        <a:rPr dirty="0" sz="145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Amount</a:t>
                      </a:r>
                      <a:r>
                        <a:rPr dirty="0" sz="1450" spc="1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does</a:t>
                      </a:r>
                      <a:r>
                        <a:rPr dirty="0" sz="1450" spc="3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not</a:t>
                      </a:r>
                      <a:r>
                        <a:rPr dirty="0" sz="1450" spc="15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 spc="-1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change</a:t>
                      </a:r>
                      <a:endParaRPr sz="1450">
                        <a:latin typeface="Calibri"/>
                        <a:cs typeface="Calibri"/>
                      </a:endParaRPr>
                    </a:p>
                    <a:p>
                      <a:pPr marL="236854" indent="-145415">
                        <a:lnSpc>
                          <a:spcPct val="100000"/>
                        </a:lnSpc>
                        <a:spcBef>
                          <a:spcPts val="525"/>
                        </a:spcBef>
                        <a:buClr>
                          <a:srgbClr val="464B54"/>
                        </a:buClr>
                        <a:buChar char="-"/>
                        <a:tabLst>
                          <a:tab pos="236854" algn="l"/>
                        </a:tabLst>
                      </a:pPr>
                      <a:r>
                        <a:rPr dirty="0" sz="145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Funding</a:t>
                      </a:r>
                      <a:r>
                        <a:rPr dirty="0" sz="1450" spc="3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switches</a:t>
                      </a:r>
                      <a:r>
                        <a:rPr dirty="0" sz="1450" spc="5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from</a:t>
                      </a:r>
                      <a:r>
                        <a:rPr dirty="0" sz="1450" spc="-15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Disability</a:t>
                      </a:r>
                      <a:r>
                        <a:rPr dirty="0" sz="1450" spc="15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450" spc="-2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 spc="-1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Retirement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143510">
                    <a:lnL w="9525">
                      <a:solidFill>
                        <a:srgbClr val="D8D8D8"/>
                      </a:solidFill>
                      <a:prstDash val="solid"/>
                    </a:lnL>
                    <a:lnR w="9525">
                      <a:solidFill>
                        <a:srgbClr val="D8D8D8"/>
                      </a:solidFill>
                      <a:prstDash val="solid"/>
                    </a:lnR>
                    <a:lnT w="9525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510540">
                        <a:lnSpc>
                          <a:spcPct val="102400"/>
                        </a:lnSpc>
                        <a:spcBef>
                          <a:spcPts val="1580"/>
                        </a:spcBef>
                      </a:pPr>
                      <a:r>
                        <a:rPr dirty="0" sz="145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Assuming</a:t>
                      </a:r>
                      <a:r>
                        <a:rPr dirty="0" sz="1450" spc="4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assets,</a:t>
                      </a:r>
                      <a:r>
                        <a:rPr dirty="0" sz="1450" spc="3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income and</a:t>
                      </a:r>
                      <a:r>
                        <a:rPr dirty="0" sz="1450" spc="4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 spc="-2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life </a:t>
                      </a:r>
                      <a:r>
                        <a:rPr dirty="0" sz="145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circumstances</a:t>
                      </a:r>
                      <a:r>
                        <a:rPr dirty="0" sz="1450" spc="2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do</a:t>
                      </a:r>
                      <a:r>
                        <a:rPr dirty="0" sz="1450" spc="15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not</a:t>
                      </a:r>
                      <a:r>
                        <a:rPr dirty="0" sz="1450" spc="1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change,</a:t>
                      </a:r>
                      <a:r>
                        <a:rPr dirty="0" sz="1450" spc="4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then</a:t>
                      </a:r>
                      <a:r>
                        <a:rPr dirty="0" sz="1450" spc="25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 spc="-1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dollar </a:t>
                      </a:r>
                      <a:r>
                        <a:rPr dirty="0" sz="145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amount</a:t>
                      </a:r>
                      <a:r>
                        <a:rPr dirty="0" sz="1450" spc="-1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will</a:t>
                      </a:r>
                      <a:r>
                        <a:rPr dirty="0" sz="1450" spc="15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not</a:t>
                      </a:r>
                      <a:r>
                        <a:rPr dirty="0" sz="1450" spc="5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 spc="-1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change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200660">
                    <a:lnL w="9525">
                      <a:solidFill>
                        <a:srgbClr val="D8D8D8"/>
                      </a:solidFill>
                      <a:prstDash val="solid"/>
                    </a:lnL>
                    <a:lnT w="9525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</a:tr>
              <a:tr h="7537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76200">
                        <a:lnSpc>
                          <a:spcPct val="100000"/>
                        </a:lnSpc>
                      </a:pPr>
                      <a:r>
                        <a:rPr dirty="0" sz="1450" spc="-25" b="1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Dependent</a:t>
                      </a:r>
                      <a:r>
                        <a:rPr dirty="0" sz="1450" spc="-15" b="1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 spc="-10" b="1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Eligibility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44450">
                    <a:lnR w="9525">
                      <a:solidFill>
                        <a:srgbClr val="D8D8D8"/>
                      </a:solidFill>
                      <a:prstDash val="solid"/>
                    </a:lnR>
                    <a:lnT w="9525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363855">
                        <a:lnSpc>
                          <a:spcPct val="102099"/>
                        </a:lnSpc>
                        <a:spcBef>
                          <a:spcPts val="1090"/>
                        </a:spcBef>
                      </a:pPr>
                      <a:r>
                        <a:rPr dirty="0" sz="145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Entitles</a:t>
                      </a:r>
                      <a:r>
                        <a:rPr dirty="0" sz="1450" spc="-5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children</a:t>
                      </a:r>
                      <a:r>
                        <a:rPr dirty="0" sz="1450" spc="3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1450" spc="25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spouse</a:t>
                      </a:r>
                      <a:r>
                        <a:rPr dirty="0" sz="1450" spc="2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450" spc="-1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Social</a:t>
                      </a:r>
                      <a:r>
                        <a:rPr dirty="0" sz="1450" spc="-5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 spc="-1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Security benefits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138430">
                    <a:lnL w="9525">
                      <a:solidFill>
                        <a:srgbClr val="D8D8D8"/>
                      </a:solidFill>
                      <a:prstDash val="solid"/>
                    </a:lnL>
                    <a:lnR w="9525">
                      <a:solidFill>
                        <a:srgbClr val="D8D8D8"/>
                      </a:solidFill>
                      <a:prstDash val="solid"/>
                    </a:lnR>
                    <a:lnT w="9525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174625">
                        <a:lnSpc>
                          <a:spcPct val="102099"/>
                        </a:lnSpc>
                        <a:spcBef>
                          <a:spcPts val="1090"/>
                        </a:spcBef>
                      </a:pPr>
                      <a:r>
                        <a:rPr dirty="0" sz="145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Does</a:t>
                      </a:r>
                      <a:r>
                        <a:rPr dirty="0" sz="1450" spc="-5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not entitle</a:t>
                      </a:r>
                      <a:r>
                        <a:rPr dirty="0" sz="1450" spc="2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children</a:t>
                      </a:r>
                      <a:r>
                        <a:rPr dirty="0" sz="1450" spc="25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1450" spc="3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spouse</a:t>
                      </a:r>
                      <a:r>
                        <a:rPr dirty="0" sz="1450" spc="2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450" spc="-5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 spc="-1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Social </a:t>
                      </a:r>
                      <a:r>
                        <a:rPr dirty="0" sz="145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Security </a:t>
                      </a:r>
                      <a:r>
                        <a:rPr dirty="0" sz="1450" spc="-1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benefits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138430">
                    <a:lnL w="9525">
                      <a:solidFill>
                        <a:srgbClr val="D8D8D8"/>
                      </a:solidFill>
                      <a:prstDash val="solid"/>
                    </a:lnL>
                    <a:lnT w="9525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dirty="0" sz="1450" spc="-20" b="1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Health</a:t>
                      </a:r>
                      <a:r>
                        <a:rPr dirty="0" sz="1450" spc="-45" b="1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 spc="-10" b="1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insurance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143510">
                    <a:lnR w="9525">
                      <a:solidFill>
                        <a:srgbClr val="D8D8D8"/>
                      </a:solidFill>
                      <a:prstDash val="solid"/>
                    </a:lnR>
                    <a:lnT w="9525">
                      <a:solidFill>
                        <a:srgbClr val="D8D8D8"/>
                      </a:solidFill>
                      <a:prstDash val="solid"/>
                    </a:lnT>
                    <a:lnB w="12700">
                      <a:solidFill>
                        <a:srgbClr val="B6B8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dirty="0" sz="145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Medicare</a:t>
                      </a:r>
                      <a:r>
                        <a:rPr dirty="0" sz="1450" spc="1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after</a:t>
                      </a:r>
                      <a:r>
                        <a:rPr dirty="0" sz="1450" spc="-5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two</a:t>
                      </a:r>
                      <a:r>
                        <a:rPr dirty="0" sz="1450" spc="-15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 spc="-2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years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143510">
                    <a:lnL w="9525">
                      <a:solidFill>
                        <a:srgbClr val="D8D8D8"/>
                      </a:solidFill>
                      <a:prstDash val="solid"/>
                    </a:lnL>
                    <a:lnR w="9525">
                      <a:solidFill>
                        <a:srgbClr val="D8D8D8"/>
                      </a:solidFill>
                      <a:prstDash val="solid"/>
                    </a:lnR>
                    <a:lnT w="9525">
                      <a:solidFill>
                        <a:srgbClr val="D8D8D8"/>
                      </a:solidFill>
                      <a:prstDash val="solid"/>
                    </a:lnT>
                    <a:lnB w="12700">
                      <a:solidFill>
                        <a:srgbClr val="B6B8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dirty="0" sz="1450" spc="-1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Medicaid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143510">
                    <a:lnL w="9525">
                      <a:solidFill>
                        <a:srgbClr val="D8D8D8"/>
                      </a:solidFill>
                      <a:prstDash val="solid"/>
                    </a:lnL>
                    <a:lnT w="9525">
                      <a:solidFill>
                        <a:srgbClr val="D8D8D8"/>
                      </a:solidFill>
                      <a:prstDash val="solid"/>
                    </a:lnT>
                    <a:lnB w="12700">
                      <a:solidFill>
                        <a:srgbClr val="B6B8BC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 descr=""/>
          <p:cNvSpPr txBox="1"/>
          <p:nvPr/>
        </p:nvSpPr>
        <p:spPr>
          <a:xfrm>
            <a:off x="9490857" y="6492060"/>
            <a:ext cx="132715" cy="130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80"/>
              </a:lnSpc>
            </a:pPr>
            <a:r>
              <a:rPr dirty="0" sz="800" spc="-25">
                <a:solidFill>
                  <a:srgbClr val="464B54"/>
                </a:solidFill>
                <a:latin typeface="Calibri"/>
                <a:cs typeface="Calibri"/>
              </a:rPr>
              <a:t>50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pc="-10"/>
              <a:t>Disability</a:t>
            </a:r>
            <a:r>
              <a:rPr dirty="0" spc="-100"/>
              <a:t> </a:t>
            </a:r>
            <a:r>
              <a:rPr dirty="0" spc="-10"/>
              <a:t>Benefits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310383" y="6154898"/>
            <a:ext cx="4785995" cy="3162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145"/>
              </a:lnSpc>
              <a:spcBef>
                <a:spcPts val="95"/>
              </a:spcBef>
            </a:pP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Sources:</a:t>
            </a:r>
            <a:r>
              <a:rPr dirty="0" sz="1000" spc="1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  <a:hlinkClick r:id="rId2"/>
              </a:rPr>
              <a:t>www.ssa.gov/redbook/eng/overview-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  <a:hlinkClick r:id="rId2"/>
              </a:rPr>
              <a:t>disability.htm#&amp;a0=2.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ts val="1145"/>
              </a:lnSpc>
            </a:pP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Social</a:t>
            </a:r>
            <a:r>
              <a:rPr dirty="0" sz="10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Security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Handbook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723.2,</a:t>
            </a:r>
            <a:r>
              <a:rPr dirty="0" sz="10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Social Security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 Publication</a:t>
            </a:r>
            <a:r>
              <a:rPr dirty="0" sz="1000" spc="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No.</a:t>
            </a:r>
            <a:r>
              <a:rPr dirty="0" sz="10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05-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10029,</a:t>
            </a:r>
            <a:r>
              <a:rPr dirty="0" sz="100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"Disability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Benefits".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pc="-10"/>
              <a:t>Eligibility</a:t>
            </a:r>
            <a:r>
              <a:rPr dirty="0" spc="-90"/>
              <a:t> </a:t>
            </a:r>
            <a:r>
              <a:rPr dirty="0"/>
              <a:t>for</a:t>
            </a:r>
            <a:r>
              <a:rPr dirty="0" spc="-95"/>
              <a:t> </a:t>
            </a:r>
            <a:r>
              <a:rPr dirty="0" spc="-20"/>
              <a:t>Family</a:t>
            </a:r>
            <a:r>
              <a:rPr dirty="0" spc="-110"/>
              <a:t> </a:t>
            </a:r>
            <a:r>
              <a:rPr dirty="0" spc="-10"/>
              <a:t>Benefits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8036" y="2945892"/>
            <a:ext cx="2992028" cy="2842259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56117" y="3268236"/>
            <a:ext cx="1212215" cy="1082040"/>
          </a:xfrm>
          <a:prstGeom prst="rect">
            <a:avLst/>
          </a:prstGeom>
        </p:spPr>
        <p:txBody>
          <a:bodyPr wrap="square" lIns="0" tIns="142875" rIns="0" bIns="0" rtlCol="0" vert="horz">
            <a:spAutoFit/>
          </a:bodyPr>
          <a:lstStyle/>
          <a:p>
            <a:pPr marL="248285" indent="-235585">
              <a:lnSpc>
                <a:spcPct val="100000"/>
              </a:lnSpc>
              <a:spcBef>
                <a:spcPts val="1125"/>
              </a:spcBef>
              <a:buClr>
                <a:srgbClr val="774464"/>
              </a:buClr>
              <a:buFont typeface="Wingdings"/>
              <a:buChar char=""/>
              <a:tabLst>
                <a:tab pos="248285" algn="l"/>
              </a:tabLst>
            </a:pPr>
            <a:r>
              <a:rPr dirty="0" sz="1450" spc="-10">
                <a:solidFill>
                  <a:srgbClr val="464B54"/>
                </a:solidFill>
                <a:latin typeface="Calibri"/>
                <a:cs typeface="Calibri"/>
              </a:rPr>
              <a:t>Disablement</a:t>
            </a:r>
            <a:endParaRPr sz="1450">
              <a:latin typeface="Calibri"/>
              <a:cs typeface="Calibri"/>
            </a:endParaRPr>
          </a:p>
          <a:p>
            <a:pPr marL="248285" indent="-235585">
              <a:lnSpc>
                <a:spcPct val="100000"/>
              </a:lnSpc>
              <a:spcBef>
                <a:spcPts val="1030"/>
              </a:spcBef>
              <a:buClr>
                <a:srgbClr val="774464"/>
              </a:buClr>
              <a:buFont typeface="Wingdings"/>
              <a:buChar char=""/>
              <a:tabLst>
                <a:tab pos="248285" algn="l"/>
              </a:tabLst>
            </a:pPr>
            <a:r>
              <a:rPr dirty="0" sz="1450" spc="-10">
                <a:solidFill>
                  <a:srgbClr val="464B54"/>
                </a:solidFill>
                <a:latin typeface="Calibri"/>
                <a:cs typeface="Calibri"/>
              </a:rPr>
              <a:t>Retirement</a:t>
            </a:r>
            <a:endParaRPr sz="1450">
              <a:latin typeface="Calibri"/>
              <a:cs typeface="Calibri"/>
            </a:endParaRPr>
          </a:p>
          <a:p>
            <a:pPr marL="248285" indent="-235585">
              <a:lnSpc>
                <a:spcPct val="100000"/>
              </a:lnSpc>
              <a:spcBef>
                <a:spcPts val="1030"/>
              </a:spcBef>
              <a:buClr>
                <a:srgbClr val="774464"/>
              </a:buClr>
              <a:buFont typeface="Wingdings"/>
              <a:buChar char=""/>
              <a:tabLst>
                <a:tab pos="248285" algn="l"/>
              </a:tabLst>
            </a:pPr>
            <a:r>
              <a:rPr dirty="0" sz="1450" spc="-10">
                <a:solidFill>
                  <a:srgbClr val="464B54"/>
                </a:solidFill>
                <a:latin typeface="Calibri"/>
                <a:cs typeface="Calibri"/>
              </a:rPr>
              <a:t>Death</a:t>
            </a:r>
            <a:endParaRPr sz="145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41776" y="2932176"/>
            <a:ext cx="2992028" cy="2843783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3609870" y="3255872"/>
            <a:ext cx="2640330" cy="1534795"/>
          </a:xfrm>
          <a:prstGeom prst="rect">
            <a:avLst/>
          </a:prstGeom>
        </p:spPr>
        <p:txBody>
          <a:bodyPr wrap="square" lIns="0" tIns="142875" rIns="0" bIns="0" rtlCol="0" vert="horz">
            <a:spAutoFit/>
          </a:bodyPr>
          <a:lstStyle/>
          <a:p>
            <a:pPr marL="248285" indent="-235585">
              <a:lnSpc>
                <a:spcPct val="100000"/>
              </a:lnSpc>
              <a:spcBef>
                <a:spcPts val="1125"/>
              </a:spcBef>
              <a:buClr>
                <a:srgbClr val="48795D"/>
              </a:buClr>
              <a:buFont typeface="Wingdings"/>
              <a:buChar char=""/>
              <a:tabLst>
                <a:tab pos="248285" algn="l"/>
              </a:tabLst>
            </a:pPr>
            <a:r>
              <a:rPr dirty="0" sz="1450" spc="-10">
                <a:solidFill>
                  <a:srgbClr val="464B54"/>
                </a:solidFill>
                <a:latin typeface="Calibri"/>
                <a:cs typeface="Calibri"/>
              </a:rPr>
              <a:t>Unmarried</a:t>
            </a:r>
            <a:endParaRPr sz="1450">
              <a:latin typeface="Calibri"/>
              <a:cs typeface="Calibri"/>
            </a:endParaRPr>
          </a:p>
          <a:p>
            <a:pPr marL="248285" indent="-235585">
              <a:lnSpc>
                <a:spcPct val="100000"/>
              </a:lnSpc>
              <a:spcBef>
                <a:spcPts val="1030"/>
              </a:spcBef>
              <a:buClr>
                <a:srgbClr val="48795D"/>
              </a:buClr>
              <a:buFont typeface="Wingdings"/>
              <a:buChar char=""/>
              <a:tabLst>
                <a:tab pos="248285" algn="l"/>
              </a:tabLst>
            </a:pPr>
            <a:r>
              <a:rPr dirty="0" sz="1450" spc="-10">
                <a:solidFill>
                  <a:srgbClr val="464B54"/>
                </a:solidFill>
                <a:latin typeface="Calibri"/>
                <a:cs typeface="Calibri"/>
              </a:rPr>
              <a:t>Younger</a:t>
            </a:r>
            <a:r>
              <a:rPr dirty="0" sz="1450" spc="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than</a:t>
            </a:r>
            <a:r>
              <a:rPr dirty="0" sz="145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age </a:t>
            </a:r>
            <a:r>
              <a:rPr dirty="0" sz="1450" spc="-25">
                <a:solidFill>
                  <a:srgbClr val="464B54"/>
                </a:solidFill>
                <a:latin typeface="Calibri"/>
                <a:cs typeface="Calibri"/>
              </a:rPr>
              <a:t>18</a:t>
            </a:r>
            <a:endParaRPr sz="1450">
              <a:latin typeface="Calibri"/>
              <a:cs typeface="Calibri"/>
            </a:endParaRPr>
          </a:p>
          <a:p>
            <a:pPr marL="248920" marR="5080" indent="-236220">
              <a:lnSpc>
                <a:spcPct val="102400"/>
              </a:lnSpc>
              <a:spcBef>
                <a:spcPts val="990"/>
              </a:spcBef>
              <a:buClr>
                <a:srgbClr val="48795D"/>
              </a:buClr>
              <a:buFont typeface="Wingdings"/>
              <a:buChar char=""/>
              <a:tabLst>
                <a:tab pos="248920" algn="l"/>
              </a:tabLst>
            </a:pP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Or</a:t>
            </a:r>
            <a:r>
              <a:rPr dirty="0" sz="1450" spc="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18</a:t>
            </a:r>
            <a:r>
              <a:rPr dirty="0" sz="1450" spc="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to 19 years old</a:t>
            </a:r>
            <a:r>
              <a:rPr dirty="0" sz="1450" spc="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and</a:t>
            </a:r>
            <a:r>
              <a:rPr dirty="0" sz="1450" spc="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a</a:t>
            </a:r>
            <a:r>
              <a:rPr dirty="0" sz="1450" spc="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spc="-20">
                <a:solidFill>
                  <a:srgbClr val="464B54"/>
                </a:solidFill>
                <a:latin typeface="Calibri"/>
                <a:cs typeface="Calibri"/>
              </a:rPr>
              <a:t>full-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time student</a:t>
            </a:r>
            <a:r>
              <a:rPr dirty="0" sz="1450" spc="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(no</a:t>
            </a:r>
            <a:r>
              <a:rPr dirty="0" sz="1450" spc="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higher</a:t>
            </a:r>
            <a:r>
              <a:rPr dirty="0" sz="1450" spc="4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spc="-20">
                <a:solidFill>
                  <a:srgbClr val="464B54"/>
                </a:solidFill>
                <a:latin typeface="Calibri"/>
                <a:cs typeface="Calibri"/>
              </a:rPr>
              <a:t>than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grade</a:t>
            </a:r>
            <a:r>
              <a:rPr dirty="0" sz="1450" spc="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spc="-25">
                <a:solidFill>
                  <a:srgbClr val="464B54"/>
                </a:solidFill>
                <a:latin typeface="Calibri"/>
                <a:cs typeface="Calibri"/>
              </a:rPr>
              <a:t>12)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609870" y="4889982"/>
            <a:ext cx="2391410" cy="7054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8920" marR="5080" indent="-236220">
              <a:lnSpc>
                <a:spcPct val="102400"/>
              </a:lnSpc>
              <a:spcBef>
                <a:spcPts val="95"/>
              </a:spcBef>
              <a:buClr>
                <a:srgbClr val="48795D"/>
              </a:buClr>
              <a:buFont typeface="Wingdings"/>
              <a:buChar char=""/>
              <a:tabLst>
                <a:tab pos="248920" algn="l"/>
              </a:tabLst>
            </a:pP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Or</a:t>
            </a:r>
            <a:r>
              <a:rPr dirty="0" sz="1450" spc="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18</a:t>
            </a:r>
            <a:r>
              <a:rPr dirty="0" sz="1450" spc="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or</a:t>
            </a:r>
            <a:r>
              <a:rPr dirty="0" sz="1450" spc="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older</a:t>
            </a:r>
            <a:r>
              <a:rPr dirty="0" sz="1450" spc="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and</a:t>
            </a:r>
            <a:r>
              <a:rPr dirty="0" sz="1450" spc="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spc="-10">
                <a:solidFill>
                  <a:srgbClr val="464B54"/>
                </a:solidFill>
                <a:latin typeface="Calibri"/>
                <a:cs typeface="Calibri"/>
              </a:rPr>
              <a:t>disabled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(disability</a:t>
            </a:r>
            <a:r>
              <a:rPr dirty="0" sz="1450" spc="-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must</a:t>
            </a:r>
            <a:r>
              <a:rPr dirty="0" sz="145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have</a:t>
            </a:r>
            <a:r>
              <a:rPr dirty="0" sz="145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spc="-10">
                <a:solidFill>
                  <a:srgbClr val="464B54"/>
                </a:solidFill>
                <a:latin typeface="Calibri"/>
                <a:cs typeface="Calibri"/>
              </a:rPr>
              <a:t>started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before</a:t>
            </a:r>
            <a:r>
              <a:rPr dirty="0" sz="145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age </a:t>
            </a:r>
            <a:r>
              <a:rPr dirty="0" sz="1450" spc="-25">
                <a:solidFill>
                  <a:srgbClr val="464B54"/>
                </a:solidFill>
                <a:latin typeface="Calibri"/>
                <a:cs typeface="Calibri"/>
              </a:rPr>
              <a:t>22)</a:t>
            </a:r>
            <a:endParaRPr sz="1450">
              <a:latin typeface="Calibri"/>
              <a:cs typeface="Calibri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63511" y="3073908"/>
            <a:ext cx="2992028" cy="2702051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6831580" y="3519903"/>
            <a:ext cx="2745740" cy="1057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8920" marR="5080" indent="-236220">
              <a:lnSpc>
                <a:spcPct val="102099"/>
              </a:lnSpc>
              <a:spcBef>
                <a:spcPts val="100"/>
              </a:spcBef>
              <a:buClr>
                <a:srgbClr val="4B95AF"/>
              </a:buClr>
              <a:buFont typeface="Wingdings"/>
              <a:buChar char=""/>
              <a:tabLst>
                <a:tab pos="248920" algn="l"/>
              </a:tabLst>
            </a:pP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Caring</a:t>
            </a:r>
            <a:r>
              <a:rPr dirty="0" sz="1450" spc="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for</a:t>
            </a:r>
            <a:r>
              <a:rPr dirty="0" sz="1450" spc="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child</a:t>
            </a:r>
            <a:r>
              <a:rPr dirty="0" sz="1450" spc="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who</a:t>
            </a:r>
            <a:r>
              <a:rPr dirty="0" sz="1450" spc="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is</a:t>
            </a:r>
            <a:r>
              <a:rPr dirty="0" sz="1450" spc="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under</a:t>
            </a:r>
            <a:r>
              <a:rPr dirty="0" sz="1450" spc="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spc="-25">
                <a:solidFill>
                  <a:srgbClr val="464B54"/>
                </a:solidFill>
                <a:latin typeface="Calibri"/>
                <a:cs typeface="Calibri"/>
              </a:rPr>
              <a:t>age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16</a:t>
            </a:r>
            <a:r>
              <a:rPr dirty="0" sz="1450" spc="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or</a:t>
            </a:r>
            <a:r>
              <a:rPr dirty="0" sz="1450" spc="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spc="-10">
                <a:solidFill>
                  <a:srgbClr val="464B54"/>
                </a:solidFill>
                <a:latin typeface="Calibri"/>
                <a:cs typeface="Calibri"/>
              </a:rPr>
              <a:t>disabled</a:t>
            </a:r>
            <a:endParaRPr sz="1450">
              <a:latin typeface="Calibri"/>
              <a:cs typeface="Calibri"/>
            </a:endParaRPr>
          </a:p>
          <a:p>
            <a:pPr marL="248920" marR="338455" indent="-236220">
              <a:lnSpc>
                <a:spcPct val="102800"/>
              </a:lnSpc>
              <a:spcBef>
                <a:spcPts val="985"/>
              </a:spcBef>
              <a:buClr>
                <a:srgbClr val="4B95AF"/>
              </a:buClr>
              <a:buFont typeface="Wingdings"/>
              <a:buChar char=""/>
              <a:tabLst>
                <a:tab pos="248920" algn="l"/>
              </a:tabLst>
            </a:pP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Benefits</a:t>
            </a:r>
            <a:r>
              <a:rPr dirty="0" sz="1450" spc="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end</a:t>
            </a:r>
            <a:r>
              <a:rPr dirty="0" sz="1450" spc="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if</a:t>
            </a:r>
            <a:r>
              <a:rPr dirty="0" sz="1450" spc="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spc="-10">
                <a:solidFill>
                  <a:srgbClr val="464B54"/>
                </a:solidFill>
                <a:latin typeface="Calibri"/>
                <a:cs typeface="Calibri"/>
              </a:rPr>
              <a:t>child-in-</a:t>
            </a:r>
            <a:r>
              <a:rPr dirty="0" sz="1450" spc="-20">
                <a:solidFill>
                  <a:srgbClr val="464B54"/>
                </a:solidFill>
                <a:latin typeface="Calibri"/>
                <a:cs typeface="Calibri"/>
              </a:rPr>
              <a:t>care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spouse/widow(er)</a:t>
            </a:r>
            <a:r>
              <a:rPr dirty="0" sz="1450" spc="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spc="-10">
                <a:solidFill>
                  <a:srgbClr val="464B54"/>
                </a:solidFill>
                <a:latin typeface="Calibri"/>
                <a:cs typeface="Calibri"/>
              </a:rPr>
              <a:t>remarries</a:t>
            </a:r>
            <a:endParaRPr sz="1450">
              <a:latin typeface="Calibri"/>
              <a:cs typeface="Calibri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253746" y="2341626"/>
            <a:ext cx="3065145" cy="1051560"/>
            <a:chOff x="253746" y="2341626"/>
            <a:chExt cx="3065145" cy="1051560"/>
          </a:xfrm>
        </p:grpSpPr>
        <p:sp>
          <p:nvSpPr>
            <p:cNvPr id="11" name="object 11" descr=""/>
            <p:cNvSpPr/>
            <p:nvPr/>
          </p:nvSpPr>
          <p:spPr>
            <a:xfrm>
              <a:off x="277368" y="2365248"/>
              <a:ext cx="3017520" cy="1004569"/>
            </a:xfrm>
            <a:custGeom>
              <a:avLst/>
              <a:gdLst/>
              <a:ahLst/>
              <a:cxnLst/>
              <a:rect l="l" t="t" r="r" b="b"/>
              <a:pathLst>
                <a:path w="3017520" h="1004570">
                  <a:moveTo>
                    <a:pt x="1508760" y="1004316"/>
                  </a:moveTo>
                  <a:lnTo>
                    <a:pt x="0" y="696467"/>
                  </a:lnTo>
                  <a:lnTo>
                    <a:pt x="0" y="0"/>
                  </a:lnTo>
                  <a:lnTo>
                    <a:pt x="3017520" y="0"/>
                  </a:lnTo>
                  <a:lnTo>
                    <a:pt x="3017520" y="696467"/>
                  </a:lnTo>
                  <a:lnTo>
                    <a:pt x="1508760" y="1004316"/>
                  </a:lnTo>
                  <a:close/>
                </a:path>
              </a:pathLst>
            </a:custGeom>
            <a:solidFill>
              <a:srgbClr val="774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277368" y="2365248"/>
              <a:ext cx="3017520" cy="1004569"/>
            </a:xfrm>
            <a:custGeom>
              <a:avLst/>
              <a:gdLst/>
              <a:ahLst/>
              <a:cxnLst/>
              <a:rect l="l" t="t" r="r" b="b"/>
              <a:pathLst>
                <a:path w="3017520" h="1004570">
                  <a:moveTo>
                    <a:pt x="3017520" y="0"/>
                  </a:moveTo>
                  <a:lnTo>
                    <a:pt x="3017520" y="696467"/>
                  </a:lnTo>
                  <a:lnTo>
                    <a:pt x="1508760" y="1004316"/>
                  </a:lnTo>
                  <a:lnTo>
                    <a:pt x="0" y="696467"/>
                  </a:lnTo>
                  <a:lnTo>
                    <a:pt x="0" y="0"/>
                  </a:lnTo>
                  <a:lnTo>
                    <a:pt x="3017520" y="0"/>
                  </a:lnTo>
                  <a:close/>
                </a:path>
              </a:pathLst>
            </a:custGeom>
            <a:ln w="472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1047985" y="2642104"/>
            <a:ext cx="1481455" cy="2527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spc="-35" b="1">
                <a:solidFill>
                  <a:srgbClr val="FFFFFF"/>
                </a:solidFill>
                <a:latin typeface="Calibri"/>
                <a:cs typeface="Calibri"/>
              </a:rPr>
              <a:t>QUALIFYING</a:t>
            </a:r>
            <a:r>
              <a:rPr dirty="0" sz="145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spc="-20" b="1">
                <a:solidFill>
                  <a:srgbClr val="FFFFFF"/>
                </a:solidFill>
                <a:latin typeface="Calibri"/>
                <a:cs typeface="Calibri"/>
              </a:rPr>
              <a:t>EVENT</a:t>
            </a:r>
            <a:endParaRPr sz="1450">
              <a:latin typeface="Calibri"/>
              <a:cs typeface="Calibri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3507485" y="2341626"/>
            <a:ext cx="3065145" cy="1051560"/>
            <a:chOff x="3507485" y="2341626"/>
            <a:chExt cx="3065145" cy="1051560"/>
          </a:xfrm>
        </p:grpSpPr>
        <p:sp>
          <p:nvSpPr>
            <p:cNvPr id="15" name="object 15" descr=""/>
            <p:cNvSpPr/>
            <p:nvPr/>
          </p:nvSpPr>
          <p:spPr>
            <a:xfrm>
              <a:off x="3531107" y="2365248"/>
              <a:ext cx="3017520" cy="1004569"/>
            </a:xfrm>
            <a:custGeom>
              <a:avLst/>
              <a:gdLst/>
              <a:ahLst/>
              <a:cxnLst/>
              <a:rect l="l" t="t" r="r" b="b"/>
              <a:pathLst>
                <a:path w="3017520" h="1004570">
                  <a:moveTo>
                    <a:pt x="1508759" y="1004316"/>
                  </a:moveTo>
                  <a:lnTo>
                    <a:pt x="0" y="696467"/>
                  </a:lnTo>
                  <a:lnTo>
                    <a:pt x="0" y="0"/>
                  </a:lnTo>
                  <a:lnTo>
                    <a:pt x="3017520" y="0"/>
                  </a:lnTo>
                  <a:lnTo>
                    <a:pt x="3017520" y="696467"/>
                  </a:lnTo>
                  <a:lnTo>
                    <a:pt x="1508759" y="1004316"/>
                  </a:lnTo>
                  <a:close/>
                </a:path>
              </a:pathLst>
            </a:custGeom>
            <a:solidFill>
              <a:srgbClr val="4879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3531107" y="2365248"/>
              <a:ext cx="3017520" cy="1004569"/>
            </a:xfrm>
            <a:custGeom>
              <a:avLst/>
              <a:gdLst/>
              <a:ahLst/>
              <a:cxnLst/>
              <a:rect l="l" t="t" r="r" b="b"/>
              <a:pathLst>
                <a:path w="3017520" h="1004570">
                  <a:moveTo>
                    <a:pt x="3017520" y="0"/>
                  </a:moveTo>
                  <a:lnTo>
                    <a:pt x="3017520" y="696467"/>
                  </a:lnTo>
                  <a:lnTo>
                    <a:pt x="1508759" y="1004316"/>
                  </a:lnTo>
                  <a:lnTo>
                    <a:pt x="0" y="696467"/>
                  </a:lnTo>
                  <a:lnTo>
                    <a:pt x="0" y="0"/>
                  </a:lnTo>
                  <a:lnTo>
                    <a:pt x="3017520" y="0"/>
                  </a:lnTo>
                  <a:close/>
                </a:path>
              </a:pathLst>
            </a:custGeom>
            <a:ln w="472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4047247" y="2642104"/>
            <a:ext cx="1990725" cy="2527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spc="-20" b="1">
                <a:solidFill>
                  <a:srgbClr val="FFFFFF"/>
                </a:solidFill>
                <a:latin typeface="Calibri"/>
                <a:cs typeface="Calibri"/>
              </a:rPr>
              <a:t>CHILDREN</a:t>
            </a:r>
            <a:r>
              <a:rPr dirty="0" sz="145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spc="-25" b="1">
                <a:solidFill>
                  <a:srgbClr val="FFFFFF"/>
                </a:solidFill>
                <a:latin typeface="Calibri"/>
                <a:cs typeface="Calibri"/>
              </a:rPr>
              <a:t>QUALIFICATION</a:t>
            </a:r>
            <a:endParaRPr sz="1450">
              <a:latin typeface="Calibri"/>
              <a:cs typeface="Calibri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6729222" y="2332482"/>
            <a:ext cx="3065145" cy="1051560"/>
            <a:chOff x="6729222" y="2332482"/>
            <a:chExt cx="3065145" cy="1051560"/>
          </a:xfrm>
        </p:grpSpPr>
        <p:sp>
          <p:nvSpPr>
            <p:cNvPr id="19" name="object 19" descr=""/>
            <p:cNvSpPr/>
            <p:nvPr/>
          </p:nvSpPr>
          <p:spPr>
            <a:xfrm>
              <a:off x="6752844" y="2356104"/>
              <a:ext cx="3017520" cy="1004569"/>
            </a:xfrm>
            <a:custGeom>
              <a:avLst/>
              <a:gdLst/>
              <a:ahLst/>
              <a:cxnLst/>
              <a:rect l="l" t="t" r="r" b="b"/>
              <a:pathLst>
                <a:path w="3017520" h="1004570">
                  <a:moveTo>
                    <a:pt x="1508759" y="1004315"/>
                  </a:moveTo>
                  <a:lnTo>
                    <a:pt x="0" y="696468"/>
                  </a:lnTo>
                  <a:lnTo>
                    <a:pt x="0" y="0"/>
                  </a:lnTo>
                  <a:lnTo>
                    <a:pt x="3017519" y="0"/>
                  </a:lnTo>
                  <a:lnTo>
                    <a:pt x="3017519" y="696468"/>
                  </a:lnTo>
                  <a:lnTo>
                    <a:pt x="1508759" y="1004315"/>
                  </a:lnTo>
                  <a:close/>
                </a:path>
              </a:pathLst>
            </a:custGeom>
            <a:solidFill>
              <a:srgbClr val="4285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6752844" y="2356104"/>
              <a:ext cx="3017520" cy="1004569"/>
            </a:xfrm>
            <a:custGeom>
              <a:avLst/>
              <a:gdLst/>
              <a:ahLst/>
              <a:cxnLst/>
              <a:rect l="l" t="t" r="r" b="b"/>
              <a:pathLst>
                <a:path w="3017520" h="1004570">
                  <a:moveTo>
                    <a:pt x="3017519" y="0"/>
                  </a:moveTo>
                  <a:lnTo>
                    <a:pt x="3017519" y="696468"/>
                  </a:lnTo>
                  <a:lnTo>
                    <a:pt x="1508759" y="1004315"/>
                  </a:lnTo>
                  <a:lnTo>
                    <a:pt x="0" y="696468"/>
                  </a:lnTo>
                  <a:lnTo>
                    <a:pt x="0" y="0"/>
                  </a:lnTo>
                  <a:lnTo>
                    <a:pt x="3017519" y="0"/>
                  </a:lnTo>
                  <a:close/>
                </a:path>
              </a:pathLst>
            </a:custGeom>
            <a:ln w="472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 txBox="1"/>
          <p:nvPr/>
        </p:nvSpPr>
        <p:spPr>
          <a:xfrm>
            <a:off x="6868144" y="2530822"/>
            <a:ext cx="2792095" cy="456565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marL="723900" marR="5080" indent="-711835">
              <a:lnSpc>
                <a:spcPts val="1610"/>
              </a:lnSpc>
              <a:spcBef>
                <a:spcPts val="300"/>
              </a:spcBef>
            </a:pPr>
            <a:r>
              <a:rPr dirty="0" sz="1450" spc="-20" b="1">
                <a:solidFill>
                  <a:srgbClr val="FFFFFF"/>
                </a:solidFill>
                <a:latin typeface="Calibri"/>
                <a:cs typeface="Calibri"/>
              </a:rPr>
              <a:t>CHILD-</a:t>
            </a:r>
            <a:r>
              <a:rPr dirty="0" sz="1450" spc="-35" b="1">
                <a:solidFill>
                  <a:srgbClr val="FFFFFF"/>
                </a:solidFill>
                <a:latin typeface="Calibri"/>
                <a:cs typeface="Calibri"/>
              </a:rPr>
              <a:t>IN-</a:t>
            </a:r>
            <a:r>
              <a:rPr dirty="0" sz="1450" spc="-20" b="1">
                <a:solidFill>
                  <a:srgbClr val="FFFFFF"/>
                </a:solidFill>
                <a:latin typeface="Calibri"/>
                <a:cs typeface="Calibri"/>
              </a:rPr>
              <a:t>CARE</a:t>
            </a:r>
            <a:r>
              <a:rPr dirty="0" sz="145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spc="-35" b="1">
                <a:solidFill>
                  <a:srgbClr val="FFFFFF"/>
                </a:solidFill>
                <a:latin typeface="Calibri"/>
                <a:cs typeface="Calibri"/>
              </a:rPr>
              <a:t>SPOUSE/</a:t>
            </a:r>
            <a:r>
              <a:rPr dirty="0" sz="145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spc="-10" b="1">
                <a:solidFill>
                  <a:srgbClr val="FFFFFF"/>
                </a:solidFill>
                <a:latin typeface="Calibri"/>
                <a:cs typeface="Calibri"/>
              </a:rPr>
              <a:t>WIDOW(ER) QUALIFICATIONS*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12700" marR="99060">
              <a:lnSpc>
                <a:spcPts val="1010"/>
              </a:lnSpc>
              <a:spcBef>
                <a:spcPts val="35"/>
              </a:spcBef>
            </a:pPr>
            <a:r>
              <a:rPr dirty="0" spc="-10"/>
              <a:t>*Earnings</a:t>
            </a:r>
            <a:r>
              <a:rPr dirty="0" spc="-40"/>
              <a:t> </a:t>
            </a:r>
            <a:r>
              <a:rPr dirty="0" spc="-10"/>
              <a:t>test</a:t>
            </a:r>
            <a:r>
              <a:rPr dirty="0" spc="-5"/>
              <a:t> </a:t>
            </a:r>
            <a:r>
              <a:rPr dirty="0" spc="-10"/>
              <a:t>applies</a:t>
            </a:r>
            <a:r>
              <a:rPr dirty="0" spc="-20"/>
              <a:t> </a:t>
            </a:r>
            <a:r>
              <a:rPr dirty="0"/>
              <a:t>to</a:t>
            </a:r>
            <a:r>
              <a:rPr dirty="0" spc="-5"/>
              <a:t> </a:t>
            </a:r>
            <a:r>
              <a:rPr dirty="0" spc="-10"/>
              <a:t>benefits</a:t>
            </a:r>
            <a:r>
              <a:rPr dirty="0" spc="-15"/>
              <a:t> </a:t>
            </a:r>
            <a:r>
              <a:rPr dirty="0" spc="-20"/>
              <a:t>received</a:t>
            </a:r>
            <a:r>
              <a:rPr dirty="0" spc="-40"/>
              <a:t> </a:t>
            </a:r>
            <a:r>
              <a:rPr dirty="0" spc="-20"/>
              <a:t>before</a:t>
            </a:r>
            <a:r>
              <a:rPr dirty="0" spc="-30"/>
              <a:t> </a:t>
            </a:r>
            <a:r>
              <a:rPr dirty="0"/>
              <a:t>Full</a:t>
            </a:r>
            <a:r>
              <a:rPr dirty="0" spc="-5"/>
              <a:t> </a:t>
            </a:r>
            <a:r>
              <a:rPr dirty="0" spc="-25"/>
              <a:t>Retirement</a:t>
            </a:r>
            <a:r>
              <a:rPr dirty="0" spc="-40"/>
              <a:t> </a:t>
            </a:r>
            <a:r>
              <a:rPr dirty="0" spc="-10"/>
              <a:t>Age.</a:t>
            </a:r>
            <a:r>
              <a:rPr dirty="0" spc="-20"/>
              <a:t> </a:t>
            </a:r>
            <a:r>
              <a:rPr dirty="0"/>
              <a:t>If</a:t>
            </a:r>
            <a:r>
              <a:rPr dirty="0" spc="-15"/>
              <a:t> </a:t>
            </a:r>
            <a:r>
              <a:rPr dirty="0" spc="-10"/>
              <a:t>you </a:t>
            </a:r>
            <a:r>
              <a:rPr dirty="0" spc="-20"/>
              <a:t>receive</a:t>
            </a:r>
            <a:r>
              <a:rPr dirty="0" spc="-45"/>
              <a:t> </a:t>
            </a:r>
            <a:r>
              <a:rPr dirty="0" spc="-20"/>
              <a:t>retirement</a:t>
            </a:r>
            <a:r>
              <a:rPr dirty="0" spc="-35"/>
              <a:t> </a:t>
            </a:r>
            <a:r>
              <a:rPr dirty="0" spc="-10"/>
              <a:t>benefits,</a:t>
            </a:r>
            <a:r>
              <a:rPr dirty="0" spc="-30"/>
              <a:t> </a:t>
            </a:r>
            <a:r>
              <a:rPr dirty="0" spc="-10"/>
              <a:t>your</a:t>
            </a:r>
            <a:r>
              <a:rPr dirty="0" spc="-20"/>
              <a:t> excess</a:t>
            </a:r>
            <a:r>
              <a:rPr dirty="0" spc="-25"/>
              <a:t> </a:t>
            </a:r>
            <a:r>
              <a:rPr dirty="0" spc="-10"/>
              <a:t>earnings</a:t>
            </a:r>
            <a:r>
              <a:rPr dirty="0" spc="-40"/>
              <a:t> </a:t>
            </a:r>
            <a:r>
              <a:rPr dirty="0"/>
              <a:t>are</a:t>
            </a:r>
            <a:r>
              <a:rPr dirty="0" spc="-20"/>
              <a:t> charged</a:t>
            </a:r>
            <a:r>
              <a:rPr dirty="0" spc="-30"/>
              <a:t> </a:t>
            </a:r>
            <a:r>
              <a:rPr dirty="0" spc="-20"/>
              <a:t>against</a:t>
            </a:r>
            <a:r>
              <a:rPr dirty="0" spc="-5"/>
              <a:t> </a:t>
            </a:r>
            <a:r>
              <a:rPr dirty="0" spc="-10"/>
              <a:t>the</a:t>
            </a:r>
            <a:r>
              <a:rPr dirty="0" spc="-20"/>
              <a:t> </a:t>
            </a:r>
            <a:r>
              <a:rPr dirty="0" spc="-10"/>
              <a:t>total</a:t>
            </a:r>
            <a:r>
              <a:rPr dirty="0" spc="-5"/>
              <a:t> </a:t>
            </a:r>
            <a:r>
              <a:rPr dirty="0" spc="-10"/>
              <a:t>monthly</a:t>
            </a:r>
            <a:r>
              <a:rPr dirty="0" spc="-5"/>
              <a:t> </a:t>
            </a:r>
            <a:r>
              <a:rPr dirty="0" spc="-20"/>
              <a:t>family </a:t>
            </a:r>
            <a:r>
              <a:rPr dirty="0" spc="-10"/>
              <a:t>benefit.</a:t>
            </a:r>
            <a:r>
              <a:rPr dirty="0" spc="-20"/>
              <a:t> This </a:t>
            </a:r>
            <a:r>
              <a:rPr dirty="0" spc="-10"/>
              <a:t>reduces</a:t>
            </a:r>
            <a:r>
              <a:rPr dirty="0" spc="-35"/>
              <a:t> </a:t>
            </a:r>
            <a:r>
              <a:rPr dirty="0"/>
              <a:t>the</a:t>
            </a:r>
            <a:r>
              <a:rPr dirty="0" spc="-10"/>
              <a:t> </a:t>
            </a:r>
            <a:r>
              <a:rPr dirty="0" spc="-20"/>
              <a:t>total</a:t>
            </a:r>
            <a:r>
              <a:rPr dirty="0" spc="-5"/>
              <a:t> </a:t>
            </a:r>
            <a:r>
              <a:rPr dirty="0" spc="-20"/>
              <a:t>family</a:t>
            </a:r>
            <a:r>
              <a:rPr dirty="0" spc="-25"/>
              <a:t> </a:t>
            </a:r>
            <a:r>
              <a:rPr dirty="0" spc="-10"/>
              <a:t>benefit.</a:t>
            </a:r>
          </a:p>
          <a:p>
            <a:pPr marL="12700">
              <a:lnSpc>
                <a:spcPts val="1090"/>
              </a:lnSpc>
            </a:pPr>
            <a:r>
              <a:rPr dirty="0" spc="-10"/>
              <a:t>Sources:</a:t>
            </a:r>
            <a:r>
              <a:rPr dirty="0" spc="-15"/>
              <a:t> </a:t>
            </a:r>
            <a:r>
              <a:rPr dirty="0" spc="-10"/>
              <a:t>Social</a:t>
            </a:r>
            <a:r>
              <a:rPr dirty="0" spc="5"/>
              <a:t> </a:t>
            </a:r>
            <a:r>
              <a:rPr dirty="0" spc="-20"/>
              <a:t>Security</a:t>
            </a:r>
            <a:r>
              <a:rPr dirty="0" spc="-15"/>
              <a:t> </a:t>
            </a:r>
            <a:r>
              <a:rPr dirty="0" spc="-20"/>
              <a:t>Bulletin,</a:t>
            </a:r>
            <a:r>
              <a:rPr dirty="0" spc="-10"/>
              <a:t> Social</a:t>
            </a:r>
            <a:r>
              <a:rPr dirty="0"/>
              <a:t> </a:t>
            </a:r>
            <a:r>
              <a:rPr dirty="0" spc="-20"/>
              <a:t>Security</a:t>
            </a:r>
            <a:r>
              <a:rPr dirty="0" spc="-25"/>
              <a:t> </a:t>
            </a:r>
            <a:r>
              <a:rPr dirty="0" spc="-20"/>
              <a:t>Handbook,</a:t>
            </a:r>
            <a:r>
              <a:rPr dirty="0" spc="-10"/>
              <a:t> Social</a:t>
            </a:r>
            <a:r>
              <a:rPr dirty="0" spc="5"/>
              <a:t> </a:t>
            </a:r>
            <a:r>
              <a:rPr dirty="0" spc="-10"/>
              <a:t>Security</a:t>
            </a:r>
            <a:r>
              <a:rPr dirty="0" spc="-5"/>
              <a:t> </a:t>
            </a:r>
            <a:r>
              <a:rPr dirty="0" spc="-10"/>
              <a:t>Administration.</a:t>
            </a:r>
          </a:p>
          <a:p>
            <a:pPr algn="r" marR="43180">
              <a:lnSpc>
                <a:spcPct val="100000"/>
              </a:lnSpc>
              <a:spcBef>
                <a:spcPts val="190"/>
              </a:spcBef>
            </a:pPr>
            <a:r>
              <a:rPr dirty="0" sz="800" spc="-25"/>
              <a:t>5</a:t>
            </a:r>
            <a:r>
              <a:rPr dirty="0" sz="800" spc="-25"/>
              <a:t>1</a:t>
            </a:r>
            <a:endParaRPr sz="80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pc="-20"/>
              <a:t>Maximum</a:t>
            </a:r>
            <a:r>
              <a:rPr dirty="0" spc="-110"/>
              <a:t> </a:t>
            </a:r>
            <a:r>
              <a:rPr dirty="0" spc="-10"/>
              <a:t>Family</a:t>
            </a:r>
            <a:r>
              <a:rPr dirty="0" spc="-85"/>
              <a:t> </a:t>
            </a:r>
            <a:r>
              <a:rPr dirty="0" spc="-10"/>
              <a:t>Benefits*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1152144" y="2596896"/>
            <a:ext cx="2758440" cy="577850"/>
          </a:xfrm>
          <a:custGeom>
            <a:avLst/>
            <a:gdLst/>
            <a:ahLst/>
            <a:cxnLst/>
            <a:rect l="l" t="t" r="r" b="b"/>
            <a:pathLst>
              <a:path w="2758440" h="577850">
                <a:moveTo>
                  <a:pt x="2758439" y="577595"/>
                </a:moveTo>
                <a:lnTo>
                  <a:pt x="0" y="577595"/>
                </a:lnTo>
                <a:lnTo>
                  <a:pt x="0" y="0"/>
                </a:lnTo>
                <a:lnTo>
                  <a:pt x="2758439" y="0"/>
                </a:lnTo>
                <a:lnTo>
                  <a:pt x="2758439" y="577595"/>
                </a:lnTo>
                <a:close/>
              </a:path>
            </a:pathLst>
          </a:custGeom>
          <a:solidFill>
            <a:srgbClr val="005675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1150619" y="2595372"/>
          <a:ext cx="8354695" cy="23869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58440"/>
                <a:gridCol w="2758440"/>
                <a:gridCol w="2758439"/>
              </a:tblGrid>
              <a:tr h="577215">
                <a:tc rowSpan="2"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dirty="0" sz="165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Children’s</a:t>
                      </a:r>
                      <a:r>
                        <a:rPr dirty="0" sz="1650" spc="-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5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Benefit</a:t>
                      </a:r>
                      <a:endParaRPr sz="165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30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Up</a:t>
                      </a:r>
                      <a:r>
                        <a:rPr dirty="0" sz="1300" spc="-15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300" spc="-5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50%</a:t>
                      </a:r>
                      <a:r>
                        <a:rPr dirty="0" sz="1300" spc="-1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of </a:t>
                      </a:r>
                      <a:r>
                        <a:rPr dirty="0" sz="1300" spc="-1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disability</a:t>
                      </a:r>
                      <a:r>
                        <a:rPr dirty="0" sz="1300" spc="1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benefit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49860">
                    <a:lnB w="3175">
                      <a:solidFill>
                        <a:srgbClr val="464B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4520" marR="419734" indent="-17843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65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Child-</a:t>
                      </a:r>
                      <a:r>
                        <a:rPr dirty="0" sz="165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in-</a:t>
                      </a:r>
                      <a:r>
                        <a:rPr dirty="0" sz="16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Care</a:t>
                      </a:r>
                      <a:r>
                        <a:rPr dirty="0" sz="1650" spc="-5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5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Spousal</a:t>
                      </a:r>
                      <a:r>
                        <a:rPr dirty="0" sz="1650" spc="-6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50" spc="-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/ </a:t>
                      </a:r>
                      <a:r>
                        <a:rPr dirty="0" sz="165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Widow(er)</a:t>
                      </a:r>
                      <a:r>
                        <a:rPr dirty="0" sz="1650" spc="-8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5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Benefit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B="0" marT="24765">
                    <a:solidFill>
                      <a:srgbClr val="4285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dirty="0" sz="165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Family</a:t>
                      </a:r>
                      <a:r>
                        <a:rPr dirty="0" sz="1650" spc="-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5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Maximum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B="0" marT="149860">
                    <a:solidFill>
                      <a:srgbClr val="83AABC"/>
                    </a:solidFill>
                  </a:tcPr>
                </a:tc>
              </a:tr>
              <a:tr h="60325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49860">
                    <a:lnB w="3175">
                      <a:solidFill>
                        <a:srgbClr val="464B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30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Up</a:t>
                      </a:r>
                      <a:r>
                        <a:rPr dirty="0" sz="1300" spc="-15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300" spc="-5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50%</a:t>
                      </a:r>
                      <a:r>
                        <a:rPr dirty="0" sz="1300" spc="-1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of </a:t>
                      </a:r>
                      <a:r>
                        <a:rPr dirty="0" sz="1300" spc="-1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disability</a:t>
                      </a:r>
                      <a:r>
                        <a:rPr dirty="0" sz="1300" spc="1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benefit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3175">
                      <a:solidFill>
                        <a:srgbClr val="464B54"/>
                      </a:solidFill>
                      <a:prstDash val="solid"/>
                    </a:lnL>
                    <a:lnR w="3175">
                      <a:solidFill>
                        <a:srgbClr val="464B54"/>
                      </a:solidFill>
                      <a:prstDash val="solid"/>
                    </a:lnR>
                    <a:lnB w="3175">
                      <a:solidFill>
                        <a:srgbClr val="464B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30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100%</a:t>
                      </a:r>
                      <a:r>
                        <a:rPr dirty="0" sz="1300" spc="-15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– 150%</a:t>
                      </a:r>
                      <a:r>
                        <a:rPr dirty="0" sz="1300" spc="-1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of </a:t>
                      </a:r>
                      <a:r>
                        <a:rPr dirty="0" sz="1300" spc="-1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worker’s</a:t>
                      </a:r>
                      <a:r>
                        <a:rPr dirty="0" sz="1300" spc="-5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25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PIA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3175">
                      <a:solidFill>
                        <a:srgbClr val="464B54"/>
                      </a:solidFill>
                      <a:prstDash val="solid"/>
                    </a:lnL>
                    <a:lnR w="3175">
                      <a:solidFill>
                        <a:srgbClr val="464B54"/>
                      </a:solidFill>
                      <a:prstDash val="solid"/>
                    </a:lnR>
                    <a:lnB w="3175">
                      <a:solidFill>
                        <a:srgbClr val="464B54"/>
                      </a:solidFill>
                      <a:prstDash val="solid"/>
                    </a:lnB>
                  </a:tcPr>
                </a:tc>
              </a:tr>
              <a:tr h="6032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77800">
                        <a:lnSpc>
                          <a:spcPct val="100000"/>
                        </a:lnSpc>
                      </a:pPr>
                      <a:r>
                        <a:rPr dirty="0" sz="130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Up</a:t>
                      </a:r>
                      <a:r>
                        <a:rPr dirty="0" sz="1300" spc="-25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300" spc="-15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50%</a:t>
                      </a:r>
                      <a:r>
                        <a:rPr dirty="0" sz="1300" spc="-2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300" spc="-5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full</a:t>
                      </a:r>
                      <a:r>
                        <a:rPr dirty="0" sz="1300" spc="-15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retirement</a:t>
                      </a:r>
                      <a:r>
                        <a:rPr dirty="0" sz="130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benefit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3175">
                      <a:solidFill>
                        <a:srgbClr val="464B54"/>
                      </a:solidFill>
                      <a:prstDash val="solid"/>
                    </a:lnL>
                    <a:lnR w="3175">
                      <a:solidFill>
                        <a:srgbClr val="464B54"/>
                      </a:solidFill>
                      <a:prstDash val="solid"/>
                    </a:lnR>
                    <a:lnT w="3175">
                      <a:solidFill>
                        <a:srgbClr val="464B54"/>
                      </a:solidFill>
                      <a:prstDash val="solid"/>
                    </a:lnT>
                    <a:lnB w="3175">
                      <a:solidFill>
                        <a:srgbClr val="464B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30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Up</a:t>
                      </a:r>
                      <a:r>
                        <a:rPr dirty="0" sz="1300" spc="-25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300" spc="-15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50%</a:t>
                      </a:r>
                      <a:r>
                        <a:rPr dirty="0" sz="1300" spc="-2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300" spc="-5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full</a:t>
                      </a:r>
                      <a:r>
                        <a:rPr dirty="0" sz="1300" spc="-15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retirement</a:t>
                      </a:r>
                      <a:r>
                        <a:rPr dirty="0" sz="130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benefit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3175">
                      <a:solidFill>
                        <a:srgbClr val="464B54"/>
                      </a:solidFill>
                      <a:prstDash val="solid"/>
                    </a:lnL>
                    <a:lnR w="3175">
                      <a:solidFill>
                        <a:srgbClr val="464B54"/>
                      </a:solidFill>
                      <a:prstDash val="solid"/>
                    </a:lnR>
                    <a:lnT w="3175">
                      <a:solidFill>
                        <a:srgbClr val="464B54"/>
                      </a:solidFill>
                      <a:prstDash val="solid"/>
                    </a:lnT>
                    <a:lnB w="3175">
                      <a:solidFill>
                        <a:srgbClr val="464B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30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150%</a:t>
                      </a:r>
                      <a:r>
                        <a:rPr dirty="0" sz="1300" spc="-15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– 180%</a:t>
                      </a:r>
                      <a:r>
                        <a:rPr dirty="0" sz="1300" spc="-1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of </a:t>
                      </a:r>
                      <a:r>
                        <a:rPr dirty="0" sz="1300" spc="-1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worker’s</a:t>
                      </a:r>
                      <a:r>
                        <a:rPr dirty="0" sz="1300" spc="-5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25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PIA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3175">
                      <a:solidFill>
                        <a:srgbClr val="464B54"/>
                      </a:solidFill>
                      <a:prstDash val="solid"/>
                    </a:lnL>
                    <a:lnR w="3175">
                      <a:solidFill>
                        <a:srgbClr val="464B54"/>
                      </a:solidFill>
                      <a:prstDash val="solid"/>
                    </a:lnR>
                    <a:lnT w="3175">
                      <a:solidFill>
                        <a:srgbClr val="464B54"/>
                      </a:solidFill>
                      <a:prstDash val="solid"/>
                    </a:lnT>
                    <a:lnB w="3175">
                      <a:solidFill>
                        <a:srgbClr val="464B54"/>
                      </a:solidFill>
                      <a:prstDash val="solid"/>
                    </a:lnB>
                  </a:tcPr>
                </a:tc>
              </a:tr>
              <a:tr h="603250">
                <a:tc>
                  <a:txBody>
                    <a:bodyPr/>
                    <a:lstStyle/>
                    <a:p>
                      <a:pPr marL="449580" marR="304165" indent="-139065">
                        <a:lnSpc>
                          <a:spcPct val="101600"/>
                        </a:lnSpc>
                        <a:spcBef>
                          <a:spcPts val="715"/>
                        </a:spcBef>
                      </a:pPr>
                      <a:r>
                        <a:rPr dirty="0" sz="130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Up</a:t>
                      </a:r>
                      <a:r>
                        <a:rPr dirty="0" sz="1300" spc="-2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300" spc="-1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75%</a:t>
                      </a:r>
                      <a:r>
                        <a:rPr dirty="0" sz="1300" spc="-1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300" spc="-5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deceased</a:t>
                      </a:r>
                      <a:r>
                        <a:rPr dirty="0" sz="1300" spc="-15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parent’s </a:t>
                      </a:r>
                      <a:r>
                        <a:rPr dirty="0" sz="130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basic</a:t>
                      </a:r>
                      <a:r>
                        <a:rPr dirty="0" sz="1300" spc="-35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Social</a:t>
                      </a:r>
                      <a:r>
                        <a:rPr dirty="0" sz="1300" spc="-5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Security</a:t>
                      </a:r>
                      <a:r>
                        <a:rPr dirty="0" sz="1300" spc="-3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benefit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90805">
                    <a:lnL w="3175">
                      <a:solidFill>
                        <a:srgbClr val="464B54"/>
                      </a:solidFill>
                      <a:prstDash val="solid"/>
                    </a:lnL>
                    <a:lnR w="3175">
                      <a:solidFill>
                        <a:srgbClr val="464B54"/>
                      </a:solidFill>
                      <a:prstDash val="solid"/>
                    </a:lnR>
                    <a:lnT w="3175">
                      <a:solidFill>
                        <a:srgbClr val="464B54"/>
                      </a:solidFill>
                      <a:prstDash val="solid"/>
                    </a:lnT>
                    <a:lnB w="3175">
                      <a:solidFill>
                        <a:srgbClr val="464B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9580" marR="304165" indent="-139065">
                        <a:lnSpc>
                          <a:spcPct val="101600"/>
                        </a:lnSpc>
                        <a:spcBef>
                          <a:spcPts val="715"/>
                        </a:spcBef>
                      </a:pPr>
                      <a:r>
                        <a:rPr dirty="0" sz="130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Up</a:t>
                      </a:r>
                      <a:r>
                        <a:rPr dirty="0" sz="1300" spc="-2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300" spc="-1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75%</a:t>
                      </a:r>
                      <a:r>
                        <a:rPr dirty="0" sz="1300" spc="-1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300" spc="-5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deceased</a:t>
                      </a:r>
                      <a:r>
                        <a:rPr dirty="0" sz="1300" spc="-15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parent’s </a:t>
                      </a:r>
                      <a:r>
                        <a:rPr dirty="0" sz="130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basic</a:t>
                      </a:r>
                      <a:r>
                        <a:rPr dirty="0" sz="1300" spc="-35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Social</a:t>
                      </a:r>
                      <a:r>
                        <a:rPr dirty="0" sz="1300" spc="-5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Security</a:t>
                      </a:r>
                      <a:r>
                        <a:rPr dirty="0" sz="1300" spc="-3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benefit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90805">
                    <a:lnL w="3175">
                      <a:solidFill>
                        <a:srgbClr val="464B54"/>
                      </a:solidFill>
                      <a:prstDash val="solid"/>
                    </a:lnL>
                    <a:lnR w="3175">
                      <a:solidFill>
                        <a:srgbClr val="464B54"/>
                      </a:solidFill>
                      <a:prstDash val="solid"/>
                    </a:lnR>
                    <a:lnT w="3175">
                      <a:solidFill>
                        <a:srgbClr val="464B54"/>
                      </a:solidFill>
                      <a:prstDash val="solid"/>
                    </a:lnT>
                    <a:lnB w="3175">
                      <a:solidFill>
                        <a:srgbClr val="464B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dirty="0" sz="130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150%</a:t>
                      </a:r>
                      <a:r>
                        <a:rPr dirty="0" sz="1300" spc="-15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– 180%</a:t>
                      </a:r>
                      <a:r>
                        <a:rPr dirty="0" sz="1300" spc="-1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of </a:t>
                      </a:r>
                      <a:r>
                        <a:rPr dirty="0" sz="1300" spc="-1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worker’s</a:t>
                      </a:r>
                      <a:r>
                        <a:rPr dirty="0" sz="1300" spc="-5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25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PIA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93980">
                    <a:lnL w="3175">
                      <a:solidFill>
                        <a:srgbClr val="464B54"/>
                      </a:solidFill>
                      <a:prstDash val="solid"/>
                    </a:lnL>
                    <a:lnR w="3175">
                      <a:solidFill>
                        <a:srgbClr val="464B54"/>
                      </a:solidFill>
                      <a:prstDash val="solid"/>
                    </a:lnR>
                    <a:lnT w="3175">
                      <a:solidFill>
                        <a:srgbClr val="464B54"/>
                      </a:solidFill>
                      <a:prstDash val="solid"/>
                    </a:lnT>
                    <a:lnB w="3175">
                      <a:solidFill>
                        <a:srgbClr val="464B54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12700" marR="99060">
              <a:lnSpc>
                <a:spcPts val="1010"/>
              </a:lnSpc>
              <a:spcBef>
                <a:spcPts val="35"/>
              </a:spcBef>
            </a:pPr>
            <a:r>
              <a:rPr dirty="0" spc="-10"/>
              <a:t>*Earnings</a:t>
            </a:r>
            <a:r>
              <a:rPr dirty="0" spc="-40"/>
              <a:t> </a:t>
            </a:r>
            <a:r>
              <a:rPr dirty="0" spc="-10"/>
              <a:t>test</a:t>
            </a:r>
            <a:r>
              <a:rPr dirty="0" spc="-5"/>
              <a:t> </a:t>
            </a:r>
            <a:r>
              <a:rPr dirty="0" spc="-10"/>
              <a:t>applies</a:t>
            </a:r>
            <a:r>
              <a:rPr dirty="0" spc="-20"/>
              <a:t> </a:t>
            </a:r>
            <a:r>
              <a:rPr dirty="0"/>
              <a:t>to</a:t>
            </a:r>
            <a:r>
              <a:rPr dirty="0" spc="-5"/>
              <a:t> </a:t>
            </a:r>
            <a:r>
              <a:rPr dirty="0" spc="-10"/>
              <a:t>benefits</a:t>
            </a:r>
            <a:r>
              <a:rPr dirty="0" spc="-15"/>
              <a:t> </a:t>
            </a:r>
            <a:r>
              <a:rPr dirty="0" spc="-20"/>
              <a:t>received</a:t>
            </a:r>
            <a:r>
              <a:rPr dirty="0" spc="-40"/>
              <a:t> </a:t>
            </a:r>
            <a:r>
              <a:rPr dirty="0" spc="-20"/>
              <a:t>before</a:t>
            </a:r>
            <a:r>
              <a:rPr dirty="0" spc="-30"/>
              <a:t> </a:t>
            </a:r>
            <a:r>
              <a:rPr dirty="0"/>
              <a:t>Full</a:t>
            </a:r>
            <a:r>
              <a:rPr dirty="0" spc="-5"/>
              <a:t> </a:t>
            </a:r>
            <a:r>
              <a:rPr dirty="0" spc="-25"/>
              <a:t>Retirement</a:t>
            </a:r>
            <a:r>
              <a:rPr dirty="0" spc="-40"/>
              <a:t> </a:t>
            </a:r>
            <a:r>
              <a:rPr dirty="0" spc="-10"/>
              <a:t>Age.</a:t>
            </a:r>
            <a:r>
              <a:rPr dirty="0" spc="-20"/>
              <a:t> </a:t>
            </a:r>
            <a:r>
              <a:rPr dirty="0"/>
              <a:t>If</a:t>
            </a:r>
            <a:r>
              <a:rPr dirty="0" spc="-15"/>
              <a:t> </a:t>
            </a:r>
            <a:r>
              <a:rPr dirty="0" spc="-10"/>
              <a:t>you </a:t>
            </a:r>
            <a:r>
              <a:rPr dirty="0" spc="-20"/>
              <a:t>receive</a:t>
            </a:r>
            <a:r>
              <a:rPr dirty="0" spc="-45"/>
              <a:t> </a:t>
            </a:r>
            <a:r>
              <a:rPr dirty="0" spc="-20"/>
              <a:t>retirement</a:t>
            </a:r>
            <a:r>
              <a:rPr dirty="0" spc="-35"/>
              <a:t> </a:t>
            </a:r>
            <a:r>
              <a:rPr dirty="0" spc="-10"/>
              <a:t>benefits,</a:t>
            </a:r>
            <a:r>
              <a:rPr dirty="0" spc="-30"/>
              <a:t> </a:t>
            </a:r>
            <a:r>
              <a:rPr dirty="0" spc="-10"/>
              <a:t>your</a:t>
            </a:r>
            <a:r>
              <a:rPr dirty="0" spc="-20"/>
              <a:t> excess</a:t>
            </a:r>
            <a:r>
              <a:rPr dirty="0" spc="-25"/>
              <a:t> </a:t>
            </a:r>
            <a:r>
              <a:rPr dirty="0" spc="-10"/>
              <a:t>earnings</a:t>
            </a:r>
            <a:r>
              <a:rPr dirty="0" spc="-40"/>
              <a:t> </a:t>
            </a:r>
            <a:r>
              <a:rPr dirty="0"/>
              <a:t>are</a:t>
            </a:r>
            <a:r>
              <a:rPr dirty="0" spc="-20"/>
              <a:t> charged</a:t>
            </a:r>
            <a:r>
              <a:rPr dirty="0" spc="-30"/>
              <a:t> </a:t>
            </a:r>
            <a:r>
              <a:rPr dirty="0" spc="-20"/>
              <a:t>against</a:t>
            </a:r>
            <a:r>
              <a:rPr dirty="0" spc="-5"/>
              <a:t> </a:t>
            </a:r>
            <a:r>
              <a:rPr dirty="0" spc="-10"/>
              <a:t>the</a:t>
            </a:r>
            <a:r>
              <a:rPr dirty="0" spc="-20"/>
              <a:t> </a:t>
            </a:r>
            <a:r>
              <a:rPr dirty="0" spc="-10"/>
              <a:t>total</a:t>
            </a:r>
            <a:r>
              <a:rPr dirty="0" spc="-5"/>
              <a:t> </a:t>
            </a:r>
            <a:r>
              <a:rPr dirty="0" spc="-10"/>
              <a:t>monthly</a:t>
            </a:r>
            <a:r>
              <a:rPr dirty="0" spc="-5"/>
              <a:t> </a:t>
            </a:r>
            <a:r>
              <a:rPr dirty="0" spc="-20"/>
              <a:t>family </a:t>
            </a:r>
            <a:r>
              <a:rPr dirty="0" spc="-10"/>
              <a:t>benefit.</a:t>
            </a:r>
            <a:r>
              <a:rPr dirty="0" spc="-20"/>
              <a:t> This </a:t>
            </a:r>
            <a:r>
              <a:rPr dirty="0" spc="-10"/>
              <a:t>reduces</a:t>
            </a:r>
            <a:r>
              <a:rPr dirty="0" spc="-35"/>
              <a:t> </a:t>
            </a:r>
            <a:r>
              <a:rPr dirty="0"/>
              <a:t>the</a:t>
            </a:r>
            <a:r>
              <a:rPr dirty="0" spc="-10"/>
              <a:t> </a:t>
            </a:r>
            <a:r>
              <a:rPr dirty="0" spc="-20"/>
              <a:t>total</a:t>
            </a:r>
            <a:r>
              <a:rPr dirty="0" spc="-5"/>
              <a:t> </a:t>
            </a:r>
            <a:r>
              <a:rPr dirty="0" spc="-20"/>
              <a:t>family</a:t>
            </a:r>
            <a:r>
              <a:rPr dirty="0" spc="-25"/>
              <a:t> </a:t>
            </a:r>
            <a:r>
              <a:rPr dirty="0" spc="-10"/>
              <a:t>benefit.</a:t>
            </a:r>
          </a:p>
          <a:p>
            <a:pPr marL="12700">
              <a:lnSpc>
                <a:spcPts val="1090"/>
              </a:lnSpc>
            </a:pPr>
            <a:r>
              <a:rPr dirty="0" spc="-10"/>
              <a:t>Sources:</a:t>
            </a:r>
            <a:r>
              <a:rPr dirty="0" spc="-15"/>
              <a:t> </a:t>
            </a:r>
            <a:r>
              <a:rPr dirty="0" spc="-10"/>
              <a:t>Social</a:t>
            </a:r>
            <a:r>
              <a:rPr dirty="0" spc="5"/>
              <a:t> </a:t>
            </a:r>
            <a:r>
              <a:rPr dirty="0" spc="-20"/>
              <a:t>Security</a:t>
            </a:r>
            <a:r>
              <a:rPr dirty="0" spc="-15"/>
              <a:t> </a:t>
            </a:r>
            <a:r>
              <a:rPr dirty="0" spc="-20"/>
              <a:t>Bulletin,</a:t>
            </a:r>
            <a:r>
              <a:rPr dirty="0" spc="-10"/>
              <a:t> Social</a:t>
            </a:r>
            <a:r>
              <a:rPr dirty="0"/>
              <a:t> </a:t>
            </a:r>
            <a:r>
              <a:rPr dirty="0" spc="-20"/>
              <a:t>Security</a:t>
            </a:r>
            <a:r>
              <a:rPr dirty="0" spc="-25"/>
              <a:t> </a:t>
            </a:r>
            <a:r>
              <a:rPr dirty="0" spc="-20"/>
              <a:t>Handbook,</a:t>
            </a:r>
            <a:r>
              <a:rPr dirty="0" spc="-10"/>
              <a:t> Social</a:t>
            </a:r>
            <a:r>
              <a:rPr dirty="0" spc="5"/>
              <a:t> </a:t>
            </a:r>
            <a:r>
              <a:rPr dirty="0" spc="-10"/>
              <a:t>Security</a:t>
            </a:r>
            <a:r>
              <a:rPr dirty="0" spc="-5"/>
              <a:t> </a:t>
            </a:r>
            <a:r>
              <a:rPr dirty="0" spc="-10"/>
              <a:t>Administration.</a:t>
            </a:r>
          </a:p>
          <a:p>
            <a:pPr algn="r" marR="43180">
              <a:lnSpc>
                <a:spcPct val="100000"/>
              </a:lnSpc>
              <a:spcBef>
                <a:spcPts val="190"/>
              </a:spcBef>
            </a:pPr>
            <a:r>
              <a:rPr dirty="0" sz="800" spc="-25"/>
              <a:t>5</a:t>
            </a:r>
            <a:r>
              <a:rPr dirty="0" sz="800" spc="-25"/>
              <a:t>2</a:t>
            </a:r>
            <a:endParaRPr sz="800"/>
          </a:p>
        </p:txBody>
      </p:sp>
      <p:sp>
        <p:nvSpPr>
          <p:cNvPr id="5" name="object 5" descr=""/>
          <p:cNvSpPr txBox="1"/>
          <p:nvPr/>
        </p:nvSpPr>
        <p:spPr>
          <a:xfrm>
            <a:off x="298187" y="3253255"/>
            <a:ext cx="8809990" cy="24263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85725" marR="8020684" indent="126364">
              <a:lnSpc>
                <a:spcPct val="101499"/>
              </a:lnSpc>
              <a:spcBef>
                <a:spcPts val="95"/>
              </a:spcBef>
            </a:pPr>
            <a:r>
              <a:rPr dirty="0" sz="1300" b="1">
                <a:solidFill>
                  <a:srgbClr val="1D1D1D"/>
                </a:solidFill>
                <a:latin typeface="Calibri"/>
                <a:cs typeface="Calibri"/>
              </a:rPr>
              <a:t>If</a:t>
            </a:r>
            <a:r>
              <a:rPr dirty="0" sz="1300" spc="-75" b="1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300" spc="-30" b="1">
                <a:solidFill>
                  <a:srgbClr val="1D1D1D"/>
                </a:solidFill>
                <a:latin typeface="Calibri"/>
                <a:cs typeface="Calibri"/>
              </a:rPr>
              <a:t>parent </a:t>
            </a:r>
            <a:r>
              <a:rPr dirty="0" sz="1300" b="1">
                <a:solidFill>
                  <a:srgbClr val="1D1D1D"/>
                </a:solidFill>
                <a:latin typeface="Calibri"/>
                <a:cs typeface="Calibri"/>
              </a:rPr>
              <a:t>is</a:t>
            </a:r>
            <a:r>
              <a:rPr dirty="0" sz="1300" spc="-65" b="1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300" spc="-30" b="1">
                <a:solidFill>
                  <a:srgbClr val="1D1D1D"/>
                </a:solidFill>
                <a:latin typeface="Calibri"/>
                <a:cs typeface="Calibri"/>
              </a:rPr>
              <a:t>disabled</a:t>
            </a:r>
            <a:endParaRPr sz="1300">
              <a:latin typeface="Calibri"/>
              <a:cs typeface="Calibri"/>
            </a:endParaRPr>
          </a:p>
          <a:p>
            <a:pPr algn="r" marL="192405" marR="8021320" indent="19685">
              <a:lnSpc>
                <a:spcPct val="101499"/>
              </a:lnSpc>
              <a:spcBef>
                <a:spcPts val="1585"/>
              </a:spcBef>
            </a:pPr>
            <a:r>
              <a:rPr dirty="0" sz="1300" b="1">
                <a:solidFill>
                  <a:srgbClr val="1D1D1D"/>
                </a:solidFill>
                <a:latin typeface="Calibri"/>
                <a:cs typeface="Calibri"/>
              </a:rPr>
              <a:t>If</a:t>
            </a:r>
            <a:r>
              <a:rPr dirty="0" sz="1300" spc="-75" b="1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300" spc="-30" b="1">
                <a:solidFill>
                  <a:srgbClr val="1D1D1D"/>
                </a:solidFill>
                <a:latin typeface="Calibri"/>
                <a:cs typeface="Calibri"/>
              </a:rPr>
              <a:t>parent </a:t>
            </a:r>
            <a:r>
              <a:rPr dirty="0" sz="1300" b="1">
                <a:solidFill>
                  <a:srgbClr val="1D1D1D"/>
                </a:solidFill>
                <a:latin typeface="Calibri"/>
                <a:cs typeface="Calibri"/>
              </a:rPr>
              <a:t>is</a:t>
            </a:r>
            <a:r>
              <a:rPr dirty="0" sz="1300" spc="-65" b="1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300" spc="-35" b="1">
                <a:solidFill>
                  <a:srgbClr val="1D1D1D"/>
                </a:solidFill>
                <a:latin typeface="Calibri"/>
                <a:cs typeface="Calibri"/>
              </a:rPr>
              <a:t>retired</a:t>
            </a:r>
            <a:endParaRPr sz="1300">
              <a:latin typeface="Calibri"/>
              <a:cs typeface="Calibri"/>
            </a:endParaRPr>
          </a:p>
          <a:p>
            <a:pPr algn="r" marL="12700" marR="8021320" indent="199390">
              <a:lnSpc>
                <a:spcPct val="101600"/>
              </a:lnSpc>
              <a:spcBef>
                <a:spcPts val="1585"/>
              </a:spcBef>
            </a:pPr>
            <a:r>
              <a:rPr dirty="0" sz="1300" b="1">
                <a:solidFill>
                  <a:srgbClr val="1D1D1D"/>
                </a:solidFill>
                <a:latin typeface="Calibri"/>
                <a:cs typeface="Calibri"/>
              </a:rPr>
              <a:t>If</a:t>
            </a:r>
            <a:r>
              <a:rPr dirty="0" sz="1300" spc="-75" b="1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300" spc="-30" b="1">
                <a:solidFill>
                  <a:srgbClr val="1D1D1D"/>
                </a:solidFill>
                <a:latin typeface="Calibri"/>
                <a:cs typeface="Calibri"/>
              </a:rPr>
              <a:t>parent </a:t>
            </a:r>
            <a:r>
              <a:rPr dirty="0" sz="1300" b="1">
                <a:solidFill>
                  <a:srgbClr val="1D1D1D"/>
                </a:solidFill>
                <a:latin typeface="Calibri"/>
                <a:cs typeface="Calibri"/>
              </a:rPr>
              <a:t>is</a:t>
            </a:r>
            <a:r>
              <a:rPr dirty="0" sz="1300" spc="-65" b="1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300" spc="-20" b="1">
                <a:solidFill>
                  <a:srgbClr val="1D1D1D"/>
                </a:solidFill>
                <a:latin typeface="Calibri"/>
                <a:cs typeface="Calibri"/>
              </a:rPr>
              <a:t>deceased</a:t>
            </a: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70"/>
              </a:spcBef>
            </a:pPr>
            <a:endParaRPr sz="1300">
              <a:latin typeface="Calibri"/>
              <a:cs typeface="Calibri"/>
            </a:endParaRPr>
          </a:p>
          <a:p>
            <a:pPr marL="1744980" marR="5080" indent="-584200">
              <a:lnSpc>
                <a:spcPct val="101600"/>
              </a:lnSpc>
            </a:pPr>
            <a:r>
              <a:rPr dirty="0" sz="1300" b="1">
                <a:solidFill>
                  <a:srgbClr val="42859C"/>
                </a:solidFill>
                <a:latin typeface="Calibri"/>
                <a:cs typeface="Calibri"/>
              </a:rPr>
              <a:t>If</a:t>
            </a:r>
            <a:r>
              <a:rPr dirty="0" sz="1300" spc="5" b="1">
                <a:solidFill>
                  <a:srgbClr val="42859C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42859C"/>
                </a:solidFill>
                <a:latin typeface="Calibri"/>
                <a:cs typeface="Calibri"/>
              </a:rPr>
              <a:t>total amount</a:t>
            </a:r>
            <a:r>
              <a:rPr dirty="0" sz="1300" spc="5" b="1">
                <a:solidFill>
                  <a:srgbClr val="42859C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42859C"/>
                </a:solidFill>
                <a:latin typeface="Calibri"/>
                <a:cs typeface="Calibri"/>
              </a:rPr>
              <a:t>payable</a:t>
            </a:r>
            <a:r>
              <a:rPr dirty="0" sz="1300" spc="15" b="1">
                <a:solidFill>
                  <a:srgbClr val="42859C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42859C"/>
                </a:solidFill>
                <a:latin typeface="Calibri"/>
                <a:cs typeface="Calibri"/>
              </a:rPr>
              <a:t>to</a:t>
            </a:r>
            <a:r>
              <a:rPr dirty="0" sz="1300" spc="10" b="1">
                <a:solidFill>
                  <a:srgbClr val="42859C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42859C"/>
                </a:solidFill>
                <a:latin typeface="Calibri"/>
                <a:cs typeface="Calibri"/>
              </a:rPr>
              <a:t>all</a:t>
            </a:r>
            <a:r>
              <a:rPr dirty="0" sz="1300" spc="10" b="1">
                <a:solidFill>
                  <a:srgbClr val="42859C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42859C"/>
                </a:solidFill>
                <a:latin typeface="Calibri"/>
                <a:cs typeface="Calibri"/>
              </a:rPr>
              <a:t>family members</a:t>
            </a:r>
            <a:r>
              <a:rPr dirty="0" sz="1300" spc="5" b="1">
                <a:solidFill>
                  <a:srgbClr val="42859C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42859C"/>
                </a:solidFill>
                <a:latin typeface="Calibri"/>
                <a:cs typeface="Calibri"/>
              </a:rPr>
              <a:t>exceeds</a:t>
            </a:r>
            <a:r>
              <a:rPr dirty="0" sz="1300" spc="10" b="1">
                <a:solidFill>
                  <a:srgbClr val="42859C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42859C"/>
                </a:solidFill>
                <a:latin typeface="Calibri"/>
                <a:cs typeface="Calibri"/>
              </a:rPr>
              <a:t>family</a:t>
            </a:r>
            <a:r>
              <a:rPr dirty="0" sz="1300" spc="15" b="1">
                <a:solidFill>
                  <a:srgbClr val="42859C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42859C"/>
                </a:solidFill>
                <a:latin typeface="Calibri"/>
                <a:cs typeface="Calibri"/>
              </a:rPr>
              <a:t>maximum</a:t>
            </a:r>
            <a:r>
              <a:rPr dirty="0" sz="1300" spc="-15" b="1">
                <a:solidFill>
                  <a:srgbClr val="42859C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42859C"/>
                </a:solidFill>
                <a:latin typeface="Calibri"/>
                <a:cs typeface="Calibri"/>
              </a:rPr>
              <a:t>limit,</a:t>
            </a:r>
            <a:r>
              <a:rPr dirty="0" sz="1300" spc="10" b="1">
                <a:solidFill>
                  <a:srgbClr val="42859C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42859C"/>
                </a:solidFill>
                <a:latin typeface="Calibri"/>
                <a:cs typeface="Calibri"/>
              </a:rPr>
              <a:t>each</a:t>
            </a:r>
            <a:r>
              <a:rPr dirty="0" sz="1300" spc="10" b="1">
                <a:solidFill>
                  <a:srgbClr val="42859C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42859C"/>
                </a:solidFill>
                <a:latin typeface="Calibri"/>
                <a:cs typeface="Calibri"/>
              </a:rPr>
              <a:t>person’s</a:t>
            </a:r>
            <a:r>
              <a:rPr dirty="0" sz="1300" spc="5" b="1">
                <a:solidFill>
                  <a:srgbClr val="42859C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42859C"/>
                </a:solidFill>
                <a:latin typeface="Calibri"/>
                <a:cs typeface="Calibri"/>
              </a:rPr>
              <a:t>benefit</a:t>
            </a:r>
            <a:r>
              <a:rPr dirty="0" sz="1300" spc="10" b="1">
                <a:solidFill>
                  <a:srgbClr val="42859C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42859C"/>
                </a:solidFill>
                <a:latin typeface="Calibri"/>
                <a:cs typeface="Calibri"/>
              </a:rPr>
              <a:t>is</a:t>
            </a:r>
            <a:r>
              <a:rPr dirty="0" sz="1300" spc="-10" b="1">
                <a:solidFill>
                  <a:srgbClr val="42859C"/>
                </a:solidFill>
                <a:latin typeface="Calibri"/>
                <a:cs typeface="Calibri"/>
              </a:rPr>
              <a:t> reduced </a:t>
            </a:r>
            <a:r>
              <a:rPr dirty="0" sz="1300" b="1">
                <a:solidFill>
                  <a:srgbClr val="42859C"/>
                </a:solidFill>
                <a:latin typeface="Calibri"/>
                <a:cs typeface="Calibri"/>
              </a:rPr>
              <a:t>proportionately</a:t>
            </a:r>
            <a:r>
              <a:rPr dirty="0" sz="1300" spc="20" b="1">
                <a:solidFill>
                  <a:srgbClr val="42859C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42859C"/>
                </a:solidFill>
                <a:latin typeface="Calibri"/>
                <a:cs typeface="Calibri"/>
              </a:rPr>
              <a:t>(except</a:t>
            </a:r>
            <a:r>
              <a:rPr dirty="0" sz="1300" spc="5" b="1">
                <a:solidFill>
                  <a:srgbClr val="42859C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42859C"/>
                </a:solidFill>
                <a:latin typeface="Calibri"/>
                <a:cs typeface="Calibri"/>
              </a:rPr>
              <a:t>retired/disabled parent’s</a:t>
            </a:r>
            <a:r>
              <a:rPr dirty="0" sz="1300" spc="15" b="1">
                <a:solidFill>
                  <a:srgbClr val="42859C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42859C"/>
                </a:solidFill>
                <a:latin typeface="Calibri"/>
                <a:cs typeface="Calibri"/>
              </a:rPr>
              <a:t>benefit)</a:t>
            </a:r>
            <a:r>
              <a:rPr dirty="0" sz="1300" spc="10" b="1">
                <a:solidFill>
                  <a:srgbClr val="42859C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42859C"/>
                </a:solidFill>
                <a:latin typeface="Calibri"/>
                <a:cs typeface="Calibri"/>
              </a:rPr>
              <a:t>until</a:t>
            </a:r>
            <a:r>
              <a:rPr dirty="0" sz="1300" spc="-20" b="1">
                <a:solidFill>
                  <a:srgbClr val="42859C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42859C"/>
                </a:solidFill>
                <a:latin typeface="Calibri"/>
                <a:cs typeface="Calibri"/>
              </a:rPr>
              <a:t>total</a:t>
            </a:r>
            <a:r>
              <a:rPr dirty="0" sz="1300" spc="10" b="1">
                <a:solidFill>
                  <a:srgbClr val="42859C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42859C"/>
                </a:solidFill>
                <a:latin typeface="Calibri"/>
                <a:cs typeface="Calibri"/>
              </a:rPr>
              <a:t>equals</a:t>
            </a:r>
            <a:r>
              <a:rPr dirty="0" sz="1300" spc="-15" b="1">
                <a:solidFill>
                  <a:srgbClr val="42859C"/>
                </a:solidFill>
                <a:latin typeface="Calibri"/>
                <a:cs typeface="Calibri"/>
              </a:rPr>
              <a:t> </a:t>
            </a:r>
            <a:r>
              <a:rPr dirty="0" sz="1300" b="1">
                <a:solidFill>
                  <a:srgbClr val="42859C"/>
                </a:solidFill>
                <a:latin typeface="Calibri"/>
                <a:cs typeface="Calibri"/>
              </a:rPr>
              <a:t>family</a:t>
            </a:r>
            <a:r>
              <a:rPr dirty="0" sz="1300" spc="10" b="1">
                <a:solidFill>
                  <a:srgbClr val="42859C"/>
                </a:solidFill>
                <a:latin typeface="Calibri"/>
                <a:cs typeface="Calibri"/>
              </a:rPr>
              <a:t> </a:t>
            </a:r>
            <a:r>
              <a:rPr dirty="0" sz="1300" spc="-10" b="1">
                <a:solidFill>
                  <a:srgbClr val="42859C"/>
                </a:solidFill>
                <a:latin typeface="Calibri"/>
                <a:cs typeface="Calibri"/>
              </a:rPr>
              <a:t>maximum.</a:t>
            </a:r>
            <a:endParaRPr sz="1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250" y="1438136"/>
            <a:ext cx="2466975" cy="378460"/>
          </a:xfrm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/>
              <a:t>Survey</a:t>
            </a:r>
            <a:r>
              <a:rPr dirty="0" spc="-120"/>
              <a:t> </a:t>
            </a:r>
            <a:r>
              <a:rPr dirty="0" spc="-10"/>
              <a:t>Methodology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10373" y="5600144"/>
            <a:ext cx="9316720" cy="8737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ts val="994"/>
              </a:lnSpc>
              <a:spcBef>
                <a:spcPts val="110"/>
              </a:spcBef>
            </a:pP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*To</a:t>
            </a:r>
            <a:r>
              <a:rPr dirty="0" sz="85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qualify</a:t>
            </a:r>
            <a:r>
              <a:rPr dirty="0" sz="850" spc="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in</a:t>
            </a:r>
            <a:r>
              <a:rPr dirty="0" sz="85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each</a:t>
            </a:r>
            <a:r>
              <a:rPr dirty="0" sz="85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 spc="-10">
                <a:solidFill>
                  <a:srgbClr val="464B54"/>
                </a:solidFill>
                <a:latin typeface="Calibri"/>
                <a:cs typeface="Calibri"/>
              </a:rPr>
              <a:t>region:</a:t>
            </a:r>
            <a:endParaRPr sz="850">
              <a:latin typeface="Calibri"/>
              <a:cs typeface="Calibri"/>
            </a:endParaRPr>
          </a:p>
          <a:p>
            <a:pPr marL="12700">
              <a:lnSpc>
                <a:spcPts val="965"/>
              </a:lnSpc>
            </a:pP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US </a:t>
            </a:r>
            <a:r>
              <a:rPr dirty="0" sz="850" spc="-10">
                <a:solidFill>
                  <a:srgbClr val="464B54"/>
                </a:solidFill>
                <a:latin typeface="Calibri"/>
                <a:cs typeface="Calibri"/>
              </a:rPr>
              <a:t>Participants:</a:t>
            </a:r>
            <a:r>
              <a:rPr dirty="0" sz="850" spc="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actively</a:t>
            </a:r>
            <a:r>
              <a:rPr dirty="0" sz="850" spc="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contributing</a:t>
            </a:r>
            <a:r>
              <a:rPr dirty="0" sz="850" spc="5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to</a:t>
            </a:r>
            <a:r>
              <a:rPr dirty="0" sz="850" spc="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a</a:t>
            </a:r>
            <a:r>
              <a:rPr dirty="0" sz="850" spc="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401(k),</a:t>
            </a:r>
            <a:r>
              <a:rPr dirty="0" sz="85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403(b), 457,</a:t>
            </a:r>
            <a:r>
              <a:rPr dirty="0" sz="850" spc="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or</a:t>
            </a:r>
            <a:r>
              <a:rPr dirty="0" sz="850" spc="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401(a)</a:t>
            </a:r>
            <a:r>
              <a:rPr dirty="0" sz="850" spc="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| US</a:t>
            </a:r>
            <a:r>
              <a:rPr dirty="0" sz="85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Retirees:</a:t>
            </a:r>
            <a:r>
              <a:rPr dirty="0" sz="850" spc="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had</a:t>
            </a:r>
            <a:r>
              <a:rPr dirty="0" sz="850" spc="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a</a:t>
            </a:r>
            <a:r>
              <a:rPr dirty="0" sz="850" spc="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401(k),</a:t>
            </a:r>
            <a:r>
              <a:rPr dirty="0" sz="85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403(b), 457, or 401(a),</a:t>
            </a:r>
            <a:r>
              <a:rPr dirty="0" sz="850" spc="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DB plan,</a:t>
            </a:r>
            <a:r>
              <a:rPr dirty="0" sz="850" spc="4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or</a:t>
            </a:r>
            <a:r>
              <a:rPr dirty="0" sz="85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SEP/Simple</a:t>
            </a:r>
            <a:r>
              <a:rPr dirty="0" sz="850" spc="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 spc="-20">
                <a:solidFill>
                  <a:srgbClr val="464B54"/>
                </a:solidFill>
                <a:latin typeface="Calibri"/>
                <a:cs typeface="Calibri"/>
              </a:rPr>
              <a:t>IRA.</a:t>
            </a:r>
            <a:endParaRPr sz="850">
              <a:latin typeface="Calibri"/>
              <a:cs typeface="Calibri"/>
            </a:endParaRPr>
          </a:p>
          <a:p>
            <a:pPr marL="12700" marR="5080">
              <a:lnSpc>
                <a:spcPts val="890"/>
              </a:lnSpc>
              <a:spcBef>
                <a:spcPts val="110"/>
              </a:spcBef>
            </a:pP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Canada</a:t>
            </a:r>
            <a:r>
              <a:rPr dirty="0" sz="850" spc="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 spc="-10">
                <a:solidFill>
                  <a:srgbClr val="464B54"/>
                </a:solidFill>
                <a:latin typeface="Calibri"/>
                <a:cs typeface="Calibri"/>
              </a:rPr>
              <a:t>Participants:</a:t>
            </a:r>
            <a:r>
              <a:rPr dirty="0" sz="850" spc="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actively contributing</a:t>
            </a:r>
            <a:r>
              <a:rPr dirty="0" sz="850" spc="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to</a:t>
            </a:r>
            <a:r>
              <a:rPr dirty="0" sz="85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DC</a:t>
            </a:r>
            <a:r>
              <a:rPr dirty="0" sz="85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Pension</a:t>
            </a:r>
            <a:r>
              <a:rPr dirty="0" sz="850" spc="-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Plan, Group</a:t>
            </a:r>
            <a:r>
              <a:rPr dirty="0" sz="850" spc="-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Registered</a:t>
            </a:r>
            <a:r>
              <a:rPr dirty="0" sz="85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Retirement</a:t>
            </a:r>
            <a:r>
              <a:rPr dirty="0" sz="850" spc="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Savings</a:t>
            </a:r>
            <a:r>
              <a:rPr dirty="0" sz="85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Plan, Deferred</a:t>
            </a:r>
            <a:r>
              <a:rPr dirty="0" sz="85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Profit</a:t>
            </a:r>
            <a:r>
              <a:rPr dirty="0" sz="85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Sharing</a:t>
            </a:r>
            <a:r>
              <a:rPr dirty="0" sz="850" spc="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Plan, </a:t>
            </a:r>
            <a:r>
              <a:rPr dirty="0" sz="850" spc="-10">
                <a:solidFill>
                  <a:srgbClr val="464B54"/>
                </a:solidFill>
                <a:latin typeface="Calibri"/>
                <a:cs typeface="Calibri"/>
              </a:rPr>
              <a:t>Non-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Registered</a:t>
            </a:r>
            <a:r>
              <a:rPr dirty="0" sz="850" spc="-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Group Savings</a:t>
            </a:r>
            <a:r>
              <a:rPr dirty="0" sz="85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Plan, or</a:t>
            </a:r>
            <a:r>
              <a:rPr dirty="0" sz="85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Simplified</a:t>
            </a:r>
            <a:r>
              <a:rPr dirty="0" sz="85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Employee</a:t>
            </a:r>
            <a:r>
              <a:rPr dirty="0" sz="85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Pension</a:t>
            </a:r>
            <a:r>
              <a:rPr dirty="0" sz="850" spc="-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Plan</a:t>
            </a:r>
            <a:r>
              <a:rPr dirty="0" sz="850" spc="-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 spc="-50">
                <a:solidFill>
                  <a:srgbClr val="464B54"/>
                </a:solidFill>
                <a:latin typeface="Calibri"/>
                <a:cs typeface="Calibri"/>
              </a:rPr>
              <a:t>|</a:t>
            </a:r>
            <a:r>
              <a:rPr dirty="0" sz="850" spc="50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Canada</a:t>
            </a:r>
            <a:r>
              <a:rPr dirty="0" sz="850" spc="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Retirees:</a:t>
            </a:r>
            <a:r>
              <a:rPr dirty="0" sz="850" spc="-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had</a:t>
            </a:r>
            <a:r>
              <a:rPr dirty="0" sz="850" spc="-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a</a:t>
            </a:r>
            <a:r>
              <a:rPr dirty="0" sz="850" spc="-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DC</a:t>
            </a:r>
            <a:r>
              <a:rPr dirty="0" sz="85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Pension</a:t>
            </a:r>
            <a:r>
              <a:rPr dirty="0" sz="85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Plan, Group</a:t>
            </a:r>
            <a:r>
              <a:rPr dirty="0" sz="850" spc="-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Registered Retirement Savings</a:t>
            </a:r>
            <a:r>
              <a:rPr dirty="0" sz="85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Plan, Deferred</a:t>
            </a:r>
            <a:r>
              <a:rPr dirty="0" sz="85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Profit</a:t>
            </a:r>
            <a:r>
              <a:rPr dirty="0" sz="85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Sharing</a:t>
            </a:r>
            <a:r>
              <a:rPr dirty="0" sz="85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Plan, </a:t>
            </a:r>
            <a:r>
              <a:rPr dirty="0" sz="850" spc="-10">
                <a:solidFill>
                  <a:srgbClr val="464B54"/>
                </a:solidFill>
                <a:latin typeface="Calibri"/>
                <a:cs typeface="Calibri"/>
              </a:rPr>
              <a:t>Non-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Registered</a:t>
            </a:r>
            <a:r>
              <a:rPr dirty="0" sz="850" spc="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Group Savings</a:t>
            </a:r>
            <a:r>
              <a:rPr dirty="0" sz="85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Plan,</a:t>
            </a:r>
            <a:r>
              <a:rPr dirty="0" sz="850" spc="-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or</a:t>
            </a:r>
            <a:r>
              <a:rPr dirty="0" sz="85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Simplified</a:t>
            </a:r>
            <a:r>
              <a:rPr dirty="0" sz="850" spc="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Employee</a:t>
            </a:r>
            <a:r>
              <a:rPr dirty="0" sz="85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Pension</a:t>
            </a:r>
            <a:r>
              <a:rPr dirty="0" sz="85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Plan, or</a:t>
            </a:r>
            <a:r>
              <a:rPr dirty="0" sz="85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DB</a:t>
            </a:r>
            <a:r>
              <a:rPr dirty="0" sz="85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 spc="-10">
                <a:solidFill>
                  <a:srgbClr val="464B54"/>
                </a:solidFill>
                <a:latin typeface="Calibri"/>
                <a:cs typeface="Calibri"/>
              </a:rPr>
              <a:t>plan.</a:t>
            </a:r>
            <a:endParaRPr sz="850">
              <a:latin typeface="Calibri"/>
              <a:cs typeface="Calibri"/>
            </a:endParaRPr>
          </a:p>
          <a:p>
            <a:pPr marL="12700">
              <a:lnSpc>
                <a:spcPts val="925"/>
              </a:lnSpc>
            </a:pP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UK</a:t>
            </a:r>
            <a:r>
              <a:rPr dirty="0" sz="85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Members:</a:t>
            </a:r>
            <a:r>
              <a:rPr dirty="0" sz="85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actively</a:t>
            </a:r>
            <a:r>
              <a:rPr dirty="0" sz="850" spc="-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contributing</a:t>
            </a:r>
            <a:r>
              <a:rPr dirty="0" sz="850" spc="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to</a:t>
            </a:r>
            <a:r>
              <a:rPr dirty="0" sz="85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a</a:t>
            </a:r>
            <a:r>
              <a:rPr dirty="0" sz="850" spc="-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Defined</a:t>
            </a:r>
            <a:r>
              <a:rPr dirty="0" sz="85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Contribution</a:t>
            </a:r>
            <a:r>
              <a:rPr dirty="0" sz="850" spc="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Scheme or</a:t>
            </a:r>
            <a:r>
              <a:rPr dirty="0" sz="85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Master</a:t>
            </a:r>
            <a:r>
              <a:rPr dirty="0" sz="85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Trust</a:t>
            </a:r>
            <a:r>
              <a:rPr dirty="0" sz="85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|</a:t>
            </a:r>
            <a:r>
              <a:rPr dirty="0" sz="85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UK</a:t>
            </a:r>
            <a:r>
              <a:rPr dirty="0" sz="85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Retirees:</a:t>
            </a:r>
            <a:r>
              <a:rPr dirty="0" sz="85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had</a:t>
            </a:r>
            <a:r>
              <a:rPr dirty="0" sz="850" spc="-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a</a:t>
            </a:r>
            <a:r>
              <a:rPr dirty="0" sz="85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Defined</a:t>
            </a:r>
            <a:r>
              <a:rPr dirty="0" sz="85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Contribution Scheme,</a:t>
            </a:r>
            <a:r>
              <a:rPr dirty="0" sz="850" spc="-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Master</a:t>
            </a:r>
            <a:r>
              <a:rPr dirty="0" sz="85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Trust,</a:t>
            </a:r>
            <a:r>
              <a:rPr dirty="0" sz="85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or</a:t>
            </a:r>
            <a:r>
              <a:rPr dirty="0" sz="85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DB</a:t>
            </a:r>
            <a:r>
              <a:rPr dirty="0" sz="850" spc="-20">
                <a:solidFill>
                  <a:srgbClr val="464B54"/>
                </a:solidFill>
                <a:latin typeface="Calibri"/>
                <a:cs typeface="Calibri"/>
              </a:rPr>
              <a:t> plan</a:t>
            </a:r>
            <a:endParaRPr sz="850">
              <a:latin typeface="Calibri"/>
              <a:cs typeface="Calibri"/>
            </a:endParaRPr>
          </a:p>
          <a:p>
            <a:pPr marL="12700" marR="130810">
              <a:lnSpc>
                <a:spcPts val="890"/>
              </a:lnSpc>
              <a:spcBef>
                <a:spcPts val="114"/>
              </a:spcBef>
            </a:pPr>
            <a:r>
              <a:rPr dirty="0" sz="850" spc="-10">
                <a:solidFill>
                  <a:srgbClr val="464B54"/>
                </a:solidFill>
                <a:latin typeface="Calibri"/>
                <a:cs typeface="Calibri"/>
              </a:rPr>
              <a:t>Australia</a:t>
            </a:r>
            <a:r>
              <a:rPr dirty="0" sz="85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Members:</a:t>
            </a:r>
            <a:r>
              <a:rPr dirty="0" sz="850" spc="-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actively</a:t>
            </a:r>
            <a:r>
              <a:rPr dirty="0" sz="85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contributing</a:t>
            </a:r>
            <a:r>
              <a:rPr dirty="0" sz="850" spc="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to</a:t>
            </a:r>
            <a:r>
              <a:rPr dirty="0" sz="85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an</a:t>
            </a:r>
            <a:r>
              <a:rPr dirty="0" sz="85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industry,</a:t>
            </a:r>
            <a:r>
              <a:rPr dirty="0" sz="850" spc="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retail,</a:t>
            </a:r>
            <a:r>
              <a:rPr dirty="0" sz="85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corporate</a:t>
            </a:r>
            <a:r>
              <a:rPr dirty="0" sz="85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or</a:t>
            </a:r>
            <a:r>
              <a:rPr dirty="0" sz="85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public</a:t>
            </a:r>
            <a:r>
              <a:rPr dirty="0" sz="850" spc="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sector</a:t>
            </a:r>
            <a:r>
              <a:rPr dirty="0" sz="85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super</a:t>
            </a:r>
            <a:r>
              <a:rPr dirty="0" sz="850" spc="-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fund</a:t>
            </a:r>
            <a:r>
              <a:rPr dirty="0" sz="85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or</a:t>
            </a:r>
            <a:r>
              <a:rPr dirty="0" sz="85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a</a:t>
            </a:r>
            <a:r>
              <a:rPr dirty="0" sz="850" spc="-10">
                <a:solidFill>
                  <a:srgbClr val="464B54"/>
                </a:solidFill>
                <a:latin typeface="Calibri"/>
                <a:cs typeface="Calibri"/>
              </a:rPr>
              <a:t> self-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managed</a:t>
            </a:r>
            <a:r>
              <a:rPr dirty="0" sz="85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super</a:t>
            </a:r>
            <a:r>
              <a:rPr dirty="0" sz="850" spc="-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fund</a:t>
            </a:r>
            <a:r>
              <a:rPr dirty="0" sz="85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|</a:t>
            </a:r>
            <a:r>
              <a:rPr dirty="0" sz="85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 spc="-10">
                <a:solidFill>
                  <a:srgbClr val="464B54"/>
                </a:solidFill>
                <a:latin typeface="Calibri"/>
                <a:cs typeface="Calibri"/>
              </a:rPr>
              <a:t>Australia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 Retirees:</a:t>
            </a:r>
            <a:r>
              <a:rPr dirty="0" sz="85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had</a:t>
            </a:r>
            <a:r>
              <a:rPr dirty="0" sz="85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an</a:t>
            </a:r>
            <a:r>
              <a:rPr dirty="0" sz="85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industry,</a:t>
            </a:r>
            <a:r>
              <a:rPr dirty="0" sz="850" spc="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retail,</a:t>
            </a:r>
            <a:r>
              <a:rPr dirty="0" sz="85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corporate</a:t>
            </a:r>
            <a:r>
              <a:rPr dirty="0" sz="85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or</a:t>
            </a:r>
            <a:r>
              <a:rPr dirty="0" sz="85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public</a:t>
            </a:r>
            <a:r>
              <a:rPr dirty="0" sz="850" spc="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sector</a:t>
            </a:r>
            <a:r>
              <a:rPr dirty="0" sz="85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 spc="-10">
                <a:solidFill>
                  <a:srgbClr val="464B54"/>
                </a:solidFill>
                <a:latin typeface="Calibri"/>
                <a:cs typeface="Calibri"/>
              </a:rPr>
              <a:t>super</a:t>
            </a:r>
            <a:r>
              <a:rPr dirty="0" sz="850" spc="50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fund,</a:t>
            </a:r>
            <a:r>
              <a:rPr dirty="0" sz="850" spc="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a</a:t>
            </a:r>
            <a:r>
              <a:rPr dirty="0" sz="85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 spc="-10">
                <a:solidFill>
                  <a:srgbClr val="464B54"/>
                </a:solidFill>
                <a:latin typeface="Calibri"/>
                <a:cs typeface="Calibri"/>
              </a:rPr>
              <a:t>self-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managed super</a:t>
            </a:r>
            <a:r>
              <a:rPr dirty="0" sz="85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fund,</a:t>
            </a:r>
            <a:r>
              <a:rPr dirty="0" sz="850" spc="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or</a:t>
            </a:r>
            <a:r>
              <a:rPr dirty="0" sz="85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a</a:t>
            </a:r>
            <a:r>
              <a:rPr dirty="0" sz="850" spc="-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>
                <a:solidFill>
                  <a:srgbClr val="464B54"/>
                </a:solidFill>
                <a:latin typeface="Calibri"/>
                <a:cs typeface="Calibri"/>
              </a:rPr>
              <a:t>DB</a:t>
            </a:r>
            <a:r>
              <a:rPr dirty="0" sz="85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850" spc="-20">
                <a:solidFill>
                  <a:srgbClr val="464B54"/>
                </a:solidFill>
                <a:latin typeface="Calibri"/>
                <a:cs typeface="Calibri"/>
              </a:rPr>
              <a:t>plan.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460248" y="3531108"/>
            <a:ext cx="2566670" cy="0"/>
          </a:xfrm>
          <a:custGeom>
            <a:avLst/>
            <a:gdLst/>
            <a:ahLst/>
            <a:cxnLst/>
            <a:rect l="l" t="t" r="r" b="b"/>
            <a:pathLst>
              <a:path w="2566670" h="0">
                <a:moveTo>
                  <a:pt x="0" y="0"/>
                </a:moveTo>
                <a:lnTo>
                  <a:pt x="2566416" y="0"/>
                </a:lnTo>
              </a:path>
            </a:pathLst>
          </a:custGeom>
          <a:ln w="32003">
            <a:solidFill>
              <a:srgbClr val="87898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7005828" y="3531108"/>
            <a:ext cx="2566670" cy="0"/>
          </a:xfrm>
          <a:custGeom>
            <a:avLst/>
            <a:gdLst/>
            <a:ahLst/>
            <a:cxnLst/>
            <a:rect l="l" t="t" r="r" b="b"/>
            <a:pathLst>
              <a:path w="2566670" h="0">
                <a:moveTo>
                  <a:pt x="0" y="0"/>
                </a:moveTo>
                <a:lnTo>
                  <a:pt x="2566416" y="0"/>
                </a:lnTo>
              </a:path>
            </a:pathLst>
          </a:custGeom>
          <a:ln w="32003">
            <a:solidFill>
              <a:srgbClr val="87898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8322005" y="4586693"/>
            <a:ext cx="87376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b="1">
                <a:solidFill>
                  <a:srgbClr val="464B54"/>
                </a:solidFill>
                <a:latin typeface="Calibri"/>
                <a:cs typeface="Calibri"/>
              </a:rPr>
              <a:t>A</a:t>
            </a:r>
            <a:r>
              <a:rPr dirty="0" sz="1000" spc="20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464B54"/>
                </a:solidFill>
                <a:latin typeface="Calibri"/>
                <a:cs typeface="Calibri"/>
              </a:rPr>
              <a:t>U</a:t>
            </a:r>
            <a:r>
              <a:rPr dirty="0" sz="1000" spc="15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464B54"/>
                </a:solidFill>
                <a:latin typeface="Calibri"/>
                <a:cs typeface="Calibri"/>
              </a:rPr>
              <a:t>S</a:t>
            </a:r>
            <a:r>
              <a:rPr dirty="0" sz="1000" spc="20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464B54"/>
                </a:solidFill>
                <a:latin typeface="Calibri"/>
                <a:cs typeface="Calibri"/>
              </a:rPr>
              <a:t>T</a:t>
            </a:r>
            <a:r>
              <a:rPr dirty="0" sz="1000" spc="20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464B54"/>
                </a:solidFill>
                <a:latin typeface="Calibri"/>
                <a:cs typeface="Calibri"/>
              </a:rPr>
              <a:t>R</a:t>
            </a:r>
            <a:r>
              <a:rPr dirty="0" sz="1000" spc="25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464B54"/>
                </a:solidFill>
                <a:latin typeface="Calibri"/>
                <a:cs typeface="Calibri"/>
              </a:rPr>
              <a:t>A</a:t>
            </a:r>
            <a:r>
              <a:rPr dirty="0" sz="1000" spc="10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464B54"/>
                </a:solidFill>
                <a:latin typeface="Calibri"/>
                <a:cs typeface="Calibri"/>
              </a:rPr>
              <a:t>L</a:t>
            </a:r>
            <a:r>
              <a:rPr dirty="0" sz="1000" spc="30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464B54"/>
                </a:solidFill>
                <a:latin typeface="Calibri"/>
                <a:cs typeface="Calibri"/>
              </a:rPr>
              <a:t>I</a:t>
            </a:r>
            <a:r>
              <a:rPr dirty="0" sz="1000" spc="20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50" b="1">
                <a:solidFill>
                  <a:srgbClr val="464B54"/>
                </a:solidFill>
                <a:latin typeface="Calibri"/>
                <a:cs typeface="Calibri"/>
              </a:rPr>
              <a:t>A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8063483" y="4776215"/>
            <a:ext cx="1423670" cy="609600"/>
          </a:xfrm>
          <a:custGeom>
            <a:avLst/>
            <a:gdLst/>
            <a:ahLst/>
            <a:cxnLst/>
            <a:rect l="l" t="t" r="r" b="b"/>
            <a:pathLst>
              <a:path w="1423670" h="609600">
                <a:moveTo>
                  <a:pt x="1423416" y="609600"/>
                </a:moveTo>
                <a:lnTo>
                  <a:pt x="0" y="609600"/>
                </a:lnTo>
                <a:lnTo>
                  <a:pt x="0" y="0"/>
                </a:lnTo>
                <a:lnTo>
                  <a:pt x="1423416" y="0"/>
                </a:lnTo>
                <a:lnTo>
                  <a:pt x="1423416" y="60960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8063483" y="4856478"/>
            <a:ext cx="1423670" cy="4279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42900">
              <a:lnSpc>
                <a:spcPct val="100000"/>
              </a:lnSpc>
              <a:spcBef>
                <a:spcPts val="120"/>
              </a:spcBef>
            </a:pPr>
            <a:r>
              <a:rPr dirty="0" sz="1300" b="1">
                <a:solidFill>
                  <a:srgbClr val="464B54"/>
                </a:solidFill>
                <a:latin typeface="Calibri"/>
                <a:cs typeface="Calibri"/>
              </a:rPr>
              <a:t>703</a:t>
            </a:r>
            <a:r>
              <a:rPr dirty="0" sz="1300" spc="-95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464B54"/>
                </a:solidFill>
                <a:latin typeface="Calibri"/>
                <a:cs typeface="Calibri"/>
              </a:rPr>
              <a:t>Members</a:t>
            </a:r>
            <a:endParaRPr sz="900">
              <a:latin typeface="Calibri"/>
              <a:cs typeface="Calibri"/>
            </a:endParaRPr>
          </a:p>
          <a:p>
            <a:pPr marL="375920">
              <a:lnSpc>
                <a:spcPct val="100000"/>
              </a:lnSpc>
              <a:spcBef>
                <a:spcPts val="25"/>
              </a:spcBef>
            </a:pPr>
            <a:r>
              <a:rPr dirty="0" sz="1300" b="1">
                <a:solidFill>
                  <a:srgbClr val="464B54"/>
                </a:solidFill>
                <a:latin typeface="Calibri"/>
                <a:cs typeface="Calibri"/>
              </a:rPr>
              <a:t>306</a:t>
            </a:r>
            <a:r>
              <a:rPr dirty="0" sz="1300" spc="-90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464B54"/>
                </a:solidFill>
                <a:latin typeface="Calibri"/>
                <a:cs typeface="Calibri"/>
              </a:rPr>
              <a:t>Retirees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2148839" y="3916679"/>
            <a:ext cx="7339330" cy="1767839"/>
            <a:chOff x="2148839" y="3916679"/>
            <a:chExt cx="7339330" cy="1767839"/>
          </a:xfrm>
        </p:grpSpPr>
        <p:sp>
          <p:nvSpPr>
            <p:cNvPr id="10" name="object 10" descr=""/>
            <p:cNvSpPr/>
            <p:nvPr/>
          </p:nvSpPr>
          <p:spPr>
            <a:xfrm>
              <a:off x="8065007" y="5365242"/>
              <a:ext cx="1422400" cy="32384"/>
            </a:xfrm>
            <a:custGeom>
              <a:avLst/>
              <a:gdLst/>
              <a:ahLst/>
              <a:cxnLst/>
              <a:rect l="l" t="t" r="r" b="b"/>
              <a:pathLst>
                <a:path w="1422400" h="32385">
                  <a:moveTo>
                    <a:pt x="0" y="0"/>
                  </a:moveTo>
                  <a:lnTo>
                    <a:pt x="1421892" y="0"/>
                  </a:lnTo>
                  <a:lnTo>
                    <a:pt x="1421892" y="32003"/>
                  </a:lnTo>
                  <a:lnTo>
                    <a:pt x="0" y="320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EC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8060435" y="4771643"/>
              <a:ext cx="1422400" cy="0"/>
            </a:xfrm>
            <a:custGeom>
              <a:avLst/>
              <a:gdLst/>
              <a:ahLst/>
              <a:cxnLst/>
              <a:rect l="l" t="t" r="r" b="b"/>
              <a:pathLst>
                <a:path w="1422400" h="0">
                  <a:moveTo>
                    <a:pt x="0" y="0"/>
                  </a:moveTo>
                  <a:lnTo>
                    <a:pt x="1421892" y="0"/>
                  </a:lnTo>
                </a:path>
              </a:pathLst>
            </a:custGeom>
            <a:ln w="10668">
              <a:solidFill>
                <a:srgbClr val="00AEC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48839" y="3997451"/>
              <a:ext cx="5731763" cy="1687067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6691883" y="5123688"/>
              <a:ext cx="189230" cy="291465"/>
            </a:xfrm>
            <a:custGeom>
              <a:avLst/>
              <a:gdLst/>
              <a:ahLst/>
              <a:cxnLst/>
              <a:rect l="l" t="t" r="r" b="b"/>
              <a:pathLst>
                <a:path w="189229" h="291464">
                  <a:moveTo>
                    <a:pt x="102108" y="1524"/>
                  </a:moveTo>
                  <a:lnTo>
                    <a:pt x="86868" y="1524"/>
                  </a:lnTo>
                  <a:lnTo>
                    <a:pt x="94488" y="0"/>
                  </a:lnTo>
                  <a:lnTo>
                    <a:pt x="102108" y="1524"/>
                  </a:lnTo>
                  <a:close/>
                </a:path>
                <a:path w="189229" h="291464">
                  <a:moveTo>
                    <a:pt x="94488" y="291084"/>
                  </a:moveTo>
                  <a:lnTo>
                    <a:pt x="94488" y="289560"/>
                  </a:lnTo>
                  <a:lnTo>
                    <a:pt x="92964" y="289560"/>
                  </a:lnTo>
                  <a:lnTo>
                    <a:pt x="92964" y="288036"/>
                  </a:lnTo>
                  <a:lnTo>
                    <a:pt x="91440" y="286512"/>
                  </a:lnTo>
                  <a:lnTo>
                    <a:pt x="89916" y="283464"/>
                  </a:lnTo>
                  <a:lnTo>
                    <a:pt x="85344" y="278891"/>
                  </a:lnTo>
                  <a:lnTo>
                    <a:pt x="83820" y="275844"/>
                  </a:lnTo>
                  <a:lnTo>
                    <a:pt x="80772" y="272796"/>
                  </a:lnTo>
                  <a:lnTo>
                    <a:pt x="79248" y="269748"/>
                  </a:lnTo>
                  <a:lnTo>
                    <a:pt x="76200" y="266700"/>
                  </a:lnTo>
                  <a:lnTo>
                    <a:pt x="54864" y="234696"/>
                  </a:lnTo>
                  <a:lnTo>
                    <a:pt x="50292" y="228600"/>
                  </a:lnTo>
                  <a:lnTo>
                    <a:pt x="47244" y="224028"/>
                  </a:lnTo>
                  <a:lnTo>
                    <a:pt x="35052" y="199644"/>
                  </a:lnTo>
                  <a:lnTo>
                    <a:pt x="30480" y="193548"/>
                  </a:lnTo>
                  <a:lnTo>
                    <a:pt x="21336" y="175260"/>
                  </a:lnTo>
                  <a:lnTo>
                    <a:pt x="19812" y="169164"/>
                  </a:lnTo>
                  <a:lnTo>
                    <a:pt x="16764" y="161544"/>
                  </a:lnTo>
                  <a:lnTo>
                    <a:pt x="13716" y="155448"/>
                  </a:lnTo>
                  <a:lnTo>
                    <a:pt x="12192" y="149352"/>
                  </a:lnTo>
                  <a:lnTo>
                    <a:pt x="9144" y="143256"/>
                  </a:lnTo>
                  <a:lnTo>
                    <a:pt x="7620" y="135636"/>
                  </a:lnTo>
                  <a:lnTo>
                    <a:pt x="4572" y="123444"/>
                  </a:lnTo>
                  <a:lnTo>
                    <a:pt x="3048" y="115824"/>
                  </a:lnTo>
                  <a:lnTo>
                    <a:pt x="1524" y="109728"/>
                  </a:lnTo>
                  <a:lnTo>
                    <a:pt x="1524" y="103632"/>
                  </a:lnTo>
                  <a:lnTo>
                    <a:pt x="0" y="97536"/>
                  </a:lnTo>
                  <a:lnTo>
                    <a:pt x="0" y="91440"/>
                  </a:lnTo>
                  <a:lnTo>
                    <a:pt x="1524" y="83820"/>
                  </a:lnTo>
                  <a:lnTo>
                    <a:pt x="1524" y="77724"/>
                  </a:lnTo>
                  <a:lnTo>
                    <a:pt x="3048" y="70104"/>
                  </a:lnTo>
                  <a:lnTo>
                    <a:pt x="4572" y="64008"/>
                  </a:lnTo>
                  <a:lnTo>
                    <a:pt x="16764" y="39624"/>
                  </a:lnTo>
                  <a:lnTo>
                    <a:pt x="21336" y="35052"/>
                  </a:lnTo>
                  <a:lnTo>
                    <a:pt x="25908" y="28956"/>
                  </a:lnTo>
                  <a:lnTo>
                    <a:pt x="35052" y="19812"/>
                  </a:lnTo>
                  <a:lnTo>
                    <a:pt x="41148" y="16764"/>
                  </a:lnTo>
                  <a:lnTo>
                    <a:pt x="47244" y="12192"/>
                  </a:lnTo>
                  <a:lnTo>
                    <a:pt x="53340" y="9144"/>
                  </a:lnTo>
                  <a:lnTo>
                    <a:pt x="59436" y="7620"/>
                  </a:lnTo>
                  <a:lnTo>
                    <a:pt x="67056" y="4572"/>
                  </a:lnTo>
                  <a:lnTo>
                    <a:pt x="73152" y="3048"/>
                  </a:lnTo>
                  <a:lnTo>
                    <a:pt x="80772" y="1524"/>
                  </a:lnTo>
                  <a:lnTo>
                    <a:pt x="109728" y="1524"/>
                  </a:lnTo>
                  <a:lnTo>
                    <a:pt x="115824" y="3048"/>
                  </a:lnTo>
                  <a:lnTo>
                    <a:pt x="123444" y="4572"/>
                  </a:lnTo>
                  <a:lnTo>
                    <a:pt x="129540" y="7620"/>
                  </a:lnTo>
                  <a:lnTo>
                    <a:pt x="135636" y="9144"/>
                  </a:lnTo>
                  <a:lnTo>
                    <a:pt x="141732" y="12192"/>
                  </a:lnTo>
                  <a:lnTo>
                    <a:pt x="147828" y="16764"/>
                  </a:lnTo>
                  <a:lnTo>
                    <a:pt x="153924" y="19812"/>
                  </a:lnTo>
                  <a:lnTo>
                    <a:pt x="163068" y="28956"/>
                  </a:lnTo>
                  <a:lnTo>
                    <a:pt x="167640" y="35052"/>
                  </a:lnTo>
                  <a:lnTo>
                    <a:pt x="172212" y="39624"/>
                  </a:lnTo>
                  <a:lnTo>
                    <a:pt x="174498" y="42672"/>
                  </a:lnTo>
                  <a:lnTo>
                    <a:pt x="94488" y="42672"/>
                  </a:lnTo>
                  <a:lnTo>
                    <a:pt x="89916" y="44196"/>
                  </a:lnTo>
                  <a:lnTo>
                    <a:pt x="83820" y="44196"/>
                  </a:lnTo>
                  <a:lnTo>
                    <a:pt x="70104" y="48768"/>
                  </a:lnTo>
                  <a:lnTo>
                    <a:pt x="67056" y="51816"/>
                  </a:lnTo>
                  <a:lnTo>
                    <a:pt x="62484" y="54864"/>
                  </a:lnTo>
                  <a:lnTo>
                    <a:pt x="59436" y="57912"/>
                  </a:lnTo>
                  <a:lnTo>
                    <a:pt x="54864" y="60960"/>
                  </a:lnTo>
                  <a:lnTo>
                    <a:pt x="51816" y="65532"/>
                  </a:lnTo>
                  <a:lnTo>
                    <a:pt x="50292" y="68580"/>
                  </a:lnTo>
                  <a:lnTo>
                    <a:pt x="47244" y="73152"/>
                  </a:lnTo>
                  <a:lnTo>
                    <a:pt x="44196" y="82296"/>
                  </a:lnTo>
                  <a:lnTo>
                    <a:pt x="44196" y="102108"/>
                  </a:lnTo>
                  <a:lnTo>
                    <a:pt x="47244" y="111252"/>
                  </a:lnTo>
                  <a:lnTo>
                    <a:pt x="50292" y="115824"/>
                  </a:lnTo>
                  <a:lnTo>
                    <a:pt x="51816" y="118872"/>
                  </a:lnTo>
                  <a:lnTo>
                    <a:pt x="54864" y="123444"/>
                  </a:lnTo>
                  <a:lnTo>
                    <a:pt x="59436" y="126492"/>
                  </a:lnTo>
                  <a:lnTo>
                    <a:pt x="62484" y="129540"/>
                  </a:lnTo>
                  <a:lnTo>
                    <a:pt x="67056" y="132588"/>
                  </a:lnTo>
                  <a:lnTo>
                    <a:pt x="70104" y="135636"/>
                  </a:lnTo>
                  <a:lnTo>
                    <a:pt x="83820" y="140208"/>
                  </a:lnTo>
                  <a:lnTo>
                    <a:pt x="89916" y="141732"/>
                  </a:lnTo>
                  <a:lnTo>
                    <a:pt x="180136" y="141732"/>
                  </a:lnTo>
                  <a:lnTo>
                    <a:pt x="179832" y="143256"/>
                  </a:lnTo>
                  <a:lnTo>
                    <a:pt x="178308" y="149352"/>
                  </a:lnTo>
                  <a:lnTo>
                    <a:pt x="175260" y="155448"/>
                  </a:lnTo>
                  <a:lnTo>
                    <a:pt x="173736" y="161544"/>
                  </a:lnTo>
                  <a:lnTo>
                    <a:pt x="170688" y="169164"/>
                  </a:lnTo>
                  <a:lnTo>
                    <a:pt x="149352" y="211836"/>
                  </a:lnTo>
                  <a:lnTo>
                    <a:pt x="144780" y="217932"/>
                  </a:lnTo>
                  <a:lnTo>
                    <a:pt x="141732" y="224028"/>
                  </a:lnTo>
                  <a:lnTo>
                    <a:pt x="138684" y="228600"/>
                  </a:lnTo>
                  <a:lnTo>
                    <a:pt x="135636" y="234696"/>
                  </a:lnTo>
                  <a:lnTo>
                    <a:pt x="132588" y="239267"/>
                  </a:lnTo>
                  <a:lnTo>
                    <a:pt x="128016" y="243840"/>
                  </a:lnTo>
                  <a:lnTo>
                    <a:pt x="112776" y="266700"/>
                  </a:lnTo>
                  <a:lnTo>
                    <a:pt x="111252" y="269748"/>
                  </a:lnTo>
                  <a:lnTo>
                    <a:pt x="108204" y="272796"/>
                  </a:lnTo>
                  <a:lnTo>
                    <a:pt x="106680" y="275844"/>
                  </a:lnTo>
                  <a:lnTo>
                    <a:pt x="103632" y="278891"/>
                  </a:lnTo>
                  <a:lnTo>
                    <a:pt x="102108" y="281940"/>
                  </a:lnTo>
                  <a:lnTo>
                    <a:pt x="100584" y="283464"/>
                  </a:lnTo>
                  <a:lnTo>
                    <a:pt x="99060" y="286512"/>
                  </a:lnTo>
                  <a:lnTo>
                    <a:pt x="94488" y="291084"/>
                  </a:lnTo>
                  <a:close/>
                </a:path>
                <a:path w="189229" h="291464">
                  <a:moveTo>
                    <a:pt x="180136" y="141732"/>
                  </a:moveTo>
                  <a:lnTo>
                    <a:pt x="100584" y="141732"/>
                  </a:lnTo>
                  <a:lnTo>
                    <a:pt x="118872" y="135636"/>
                  </a:lnTo>
                  <a:lnTo>
                    <a:pt x="123444" y="132588"/>
                  </a:lnTo>
                  <a:lnTo>
                    <a:pt x="126492" y="129540"/>
                  </a:lnTo>
                  <a:lnTo>
                    <a:pt x="131064" y="126492"/>
                  </a:lnTo>
                  <a:lnTo>
                    <a:pt x="134112" y="123444"/>
                  </a:lnTo>
                  <a:lnTo>
                    <a:pt x="137160" y="118872"/>
                  </a:lnTo>
                  <a:lnTo>
                    <a:pt x="140208" y="115824"/>
                  </a:lnTo>
                  <a:lnTo>
                    <a:pt x="144780" y="102108"/>
                  </a:lnTo>
                  <a:lnTo>
                    <a:pt x="144780" y="97536"/>
                  </a:lnTo>
                  <a:lnTo>
                    <a:pt x="146304" y="92964"/>
                  </a:lnTo>
                  <a:lnTo>
                    <a:pt x="144780" y="86868"/>
                  </a:lnTo>
                  <a:lnTo>
                    <a:pt x="144780" y="82296"/>
                  </a:lnTo>
                  <a:lnTo>
                    <a:pt x="140208" y="68580"/>
                  </a:lnTo>
                  <a:lnTo>
                    <a:pt x="137160" y="65532"/>
                  </a:lnTo>
                  <a:lnTo>
                    <a:pt x="134112" y="60960"/>
                  </a:lnTo>
                  <a:lnTo>
                    <a:pt x="131064" y="57912"/>
                  </a:lnTo>
                  <a:lnTo>
                    <a:pt x="126492" y="54864"/>
                  </a:lnTo>
                  <a:lnTo>
                    <a:pt x="123444" y="51816"/>
                  </a:lnTo>
                  <a:lnTo>
                    <a:pt x="118872" y="48768"/>
                  </a:lnTo>
                  <a:lnTo>
                    <a:pt x="105156" y="44196"/>
                  </a:lnTo>
                  <a:lnTo>
                    <a:pt x="100584" y="44196"/>
                  </a:lnTo>
                  <a:lnTo>
                    <a:pt x="94488" y="42672"/>
                  </a:lnTo>
                  <a:lnTo>
                    <a:pt x="174498" y="42672"/>
                  </a:lnTo>
                  <a:lnTo>
                    <a:pt x="176784" y="45720"/>
                  </a:lnTo>
                  <a:lnTo>
                    <a:pt x="182880" y="57912"/>
                  </a:lnTo>
                  <a:lnTo>
                    <a:pt x="185928" y="70104"/>
                  </a:lnTo>
                  <a:lnTo>
                    <a:pt x="187452" y="77724"/>
                  </a:lnTo>
                  <a:lnTo>
                    <a:pt x="188976" y="83820"/>
                  </a:lnTo>
                  <a:lnTo>
                    <a:pt x="188976" y="103632"/>
                  </a:lnTo>
                  <a:lnTo>
                    <a:pt x="185928" y="115824"/>
                  </a:lnTo>
                  <a:lnTo>
                    <a:pt x="185928" y="123444"/>
                  </a:lnTo>
                  <a:lnTo>
                    <a:pt x="184404" y="129540"/>
                  </a:lnTo>
                  <a:lnTo>
                    <a:pt x="181356" y="135636"/>
                  </a:lnTo>
                  <a:lnTo>
                    <a:pt x="180136" y="141732"/>
                  </a:lnTo>
                  <a:close/>
                </a:path>
              </a:pathLst>
            </a:custGeom>
            <a:solidFill>
              <a:srgbClr val="00AEC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4853939" y="3916679"/>
              <a:ext cx="187960" cy="289560"/>
            </a:xfrm>
            <a:custGeom>
              <a:avLst/>
              <a:gdLst/>
              <a:ahLst/>
              <a:cxnLst/>
              <a:rect l="l" t="t" r="r" b="b"/>
              <a:pathLst>
                <a:path w="187960" h="289560">
                  <a:moveTo>
                    <a:pt x="94488" y="289560"/>
                  </a:moveTo>
                  <a:lnTo>
                    <a:pt x="92964" y="289560"/>
                  </a:lnTo>
                  <a:lnTo>
                    <a:pt x="92964" y="288036"/>
                  </a:lnTo>
                  <a:lnTo>
                    <a:pt x="89916" y="284988"/>
                  </a:lnTo>
                  <a:lnTo>
                    <a:pt x="88392" y="281940"/>
                  </a:lnTo>
                  <a:lnTo>
                    <a:pt x="86868" y="280415"/>
                  </a:lnTo>
                  <a:lnTo>
                    <a:pt x="85344" y="277367"/>
                  </a:lnTo>
                  <a:lnTo>
                    <a:pt x="82296" y="274320"/>
                  </a:lnTo>
                  <a:lnTo>
                    <a:pt x="80772" y="271272"/>
                  </a:lnTo>
                  <a:lnTo>
                    <a:pt x="74676" y="265176"/>
                  </a:lnTo>
                  <a:lnTo>
                    <a:pt x="68580" y="256032"/>
                  </a:lnTo>
                  <a:lnTo>
                    <a:pt x="65532" y="252984"/>
                  </a:lnTo>
                  <a:lnTo>
                    <a:pt x="62484" y="248412"/>
                  </a:lnTo>
                  <a:lnTo>
                    <a:pt x="59436" y="242315"/>
                  </a:lnTo>
                  <a:lnTo>
                    <a:pt x="53340" y="233172"/>
                  </a:lnTo>
                  <a:lnTo>
                    <a:pt x="50292" y="227076"/>
                  </a:lnTo>
                  <a:lnTo>
                    <a:pt x="47244" y="222503"/>
                  </a:lnTo>
                  <a:lnTo>
                    <a:pt x="42672" y="216408"/>
                  </a:lnTo>
                  <a:lnTo>
                    <a:pt x="18288" y="167640"/>
                  </a:lnTo>
                  <a:lnTo>
                    <a:pt x="15240" y="160020"/>
                  </a:lnTo>
                  <a:lnTo>
                    <a:pt x="12192" y="153924"/>
                  </a:lnTo>
                  <a:lnTo>
                    <a:pt x="9144" y="141732"/>
                  </a:lnTo>
                  <a:lnTo>
                    <a:pt x="6096" y="134112"/>
                  </a:lnTo>
                  <a:lnTo>
                    <a:pt x="1524" y="115824"/>
                  </a:lnTo>
                  <a:lnTo>
                    <a:pt x="1524" y="108204"/>
                  </a:lnTo>
                  <a:lnTo>
                    <a:pt x="0" y="102108"/>
                  </a:lnTo>
                  <a:lnTo>
                    <a:pt x="0" y="76200"/>
                  </a:lnTo>
                  <a:lnTo>
                    <a:pt x="1524" y="68580"/>
                  </a:lnTo>
                  <a:lnTo>
                    <a:pt x="4572" y="62484"/>
                  </a:lnTo>
                  <a:lnTo>
                    <a:pt x="6096" y="56388"/>
                  </a:lnTo>
                  <a:lnTo>
                    <a:pt x="12192" y="44196"/>
                  </a:lnTo>
                  <a:lnTo>
                    <a:pt x="16764" y="38100"/>
                  </a:lnTo>
                  <a:lnTo>
                    <a:pt x="19812" y="33528"/>
                  </a:lnTo>
                  <a:lnTo>
                    <a:pt x="24384" y="27432"/>
                  </a:lnTo>
                  <a:lnTo>
                    <a:pt x="28956" y="22860"/>
                  </a:lnTo>
                  <a:lnTo>
                    <a:pt x="35052" y="19812"/>
                  </a:lnTo>
                  <a:lnTo>
                    <a:pt x="39624" y="15240"/>
                  </a:lnTo>
                  <a:lnTo>
                    <a:pt x="57912" y="6096"/>
                  </a:lnTo>
                  <a:lnTo>
                    <a:pt x="65532" y="3048"/>
                  </a:lnTo>
                  <a:lnTo>
                    <a:pt x="71628" y="1524"/>
                  </a:lnTo>
                  <a:lnTo>
                    <a:pt x="79248" y="0"/>
                  </a:lnTo>
                  <a:lnTo>
                    <a:pt x="108204" y="0"/>
                  </a:lnTo>
                  <a:lnTo>
                    <a:pt x="115824" y="1524"/>
                  </a:lnTo>
                  <a:lnTo>
                    <a:pt x="121920" y="3048"/>
                  </a:lnTo>
                  <a:lnTo>
                    <a:pt x="128016" y="6096"/>
                  </a:lnTo>
                  <a:lnTo>
                    <a:pt x="135636" y="9144"/>
                  </a:lnTo>
                  <a:lnTo>
                    <a:pt x="141732" y="12192"/>
                  </a:lnTo>
                  <a:lnTo>
                    <a:pt x="146304" y="15240"/>
                  </a:lnTo>
                  <a:lnTo>
                    <a:pt x="152400" y="19812"/>
                  </a:lnTo>
                  <a:lnTo>
                    <a:pt x="158496" y="22860"/>
                  </a:lnTo>
                  <a:lnTo>
                    <a:pt x="163068" y="27432"/>
                  </a:lnTo>
                  <a:lnTo>
                    <a:pt x="167640" y="33528"/>
                  </a:lnTo>
                  <a:lnTo>
                    <a:pt x="170688" y="38100"/>
                  </a:lnTo>
                  <a:lnTo>
                    <a:pt x="174117" y="42672"/>
                  </a:lnTo>
                  <a:lnTo>
                    <a:pt x="83820" y="42672"/>
                  </a:lnTo>
                  <a:lnTo>
                    <a:pt x="79248" y="44196"/>
                  </a:lnTo>
                  <a:lnTo>
                    <a:pt x="73152" y="45720"/>
                  </a:lnTo>
                  <a:lnTo>
                    <a:pt x="70104" y="47244"/>
                  </a:lnTo>
                  <a:lnTo>
                    <a:pt x="60960" y="53340"/>
                  </a:lnTo>
                  <a:lnTo>
                    <a:pt x="54864" y="59436"/>
                  </a:lnTo>
                  <a:lnTo>
                    <a:pt x="51816" y="64008"/>
                  </a:lnTo>
                  <a:lnTo>
                    <a:pt x="48768" y="67056"/>
                  </a:lnTo>
                  <a:lnTo>
                    <a:pt x="42672" y="85344"/>
                  </a:lnTo>
                  <a:lnTo>
                    <a:pt x="42672" y="96012"/>
                  </a:lnTo>
                  <a:lnTo>
                    <a:pt x="70104" y="134112"/>
                  </a:lnTo>
                  <a:lnTo>
                    <a:pt x="79248" y="137160"/>
                  </a:lnTo>
                  <a:lnTo>
                    <a:pt x="88392" y="140208"/>
                  </a:lnTo>
                  <a:lnTo>
                    <a:pt x="178917" y="140208"/>
                  </a:lnTo>
                  <a:lnTo>
                    <a:pt x="178308" y="141732"/>
                  </a:lnTo>
                  <a:lnTo>
                    <a:pt x="176784" y="147828"/>
                  </a:lnTo>
                  <a:lnTo>
                    <a:pt x="173736" y="153924"/>
                  </a:lnTo>
                  <a:lnTo>
                    <a:pt x="172212" y="160020"/>
                  </a:lnTo>
                  <a:lnTo>
                    <a:pt x="169164" y="167640"/>
                  </a:lnTo>
                  <a:lnTo>
                    <a:pt x="144780" y="216408"/>
                  </a:lnTo>
                  <a:lnTo>
                    <a:pt x="140208" y="222503"/>
                  </a:lnTo>
                  <a:lnTo>
                    <a:pt x="137160" y="227076"/>
                  </a:lnTo>
                  <a:lnTo>
                    <a:pt x="134112" y="233172"/>
                  </a:lnTo>
                  <a:lnTo>
                    <a:pt x="128016" y="242315"/>
                  </a:lnTo>
                  <a:lnTo>
                    <a:pt x="124968" y="248412"/>
                  </a:lnTo>
                  <a:lnTo>
                    <a:pt x="117348" y="256032"/>
                  </a:lnTo>
                  <a:lnTo>
                    <a:pt x="115824" y="260603"/>
                  </a:lnTo>
                  <a:lnTo>
                    <a:pt x="112776" y="265176"/>
                  </a:lnTo>
                  <a:lnTo>
                    <a:pt x="106680" y="271272"/>
                  </a:lnTo>
                  <a:lnTo>
                    <a:pt x="105156" y="274320"/>
                  </a:lnTo>
                  <a:lnTo>
                    <a:pt x="102108" y="277367"/>
                  </a:lnTo>
                  <a:lnTo>
                    <a:pt x="100584" y="280415"/>
                  </a:lnTo>
                  <a:lnTo>
                    <a:pt x="99060" y="281940"/>
                  </a:lnTo>
                  <a:lnTo>
                    <a:pt x="97536" y="284988"/>
                  </a:lnTo>
                  <a:lnTo>
                    <a:pt x="94488" y="288036"/>
                  </a:lnTo>
                  <a:lnTo>
                    <a:pt x="94488" y="289560"/>
                  </a:lnTo>
                  <a:close/>
                </a:path>
                <a:path w="187960" h="289560">
                  <a:moveTo>
                    <a:pt x="178917" y="140208"/>
                  </a:moveTo>
                  <a:lnTo>
                    <a:pt x="99060" y="140208"/>
                  </a:lnTo>
                  <a:lnTo>
                    <a:pt x="117348" y="134112"/>
                  </a:lnTo>
                  <a:lnTo>
                    <a:pt x="126492" y="128016"/>
                  </a:lnTo>
                  <a:lnTo>
                    <a:pt x="135636" y="118872"/>
                  </a:lnTo>
                  <a:lnTo>
                    <a:pt x="138684" y="114300"/>
                  </a:lnTo>
                  <a:lnTo>
                    <a:pt x="144780" y="96012"/>
                  </a:lnTo>
                  <a:lnTo>
                    <a:pt x="144780" y="85344"/>
                  </a:lnTo>
                  <a:lnTo>
                    <a:pt x="138684" y="67056"/>
                  </a:lnTo>
                  <a:lnTo>
                    <a:pt x="135636" y="64008"/>
                  </a:lnTo>
                  <a:lnTo>
                    <a:pt x="132588" y="59436"/>
                  </a:lnTo>
                  <a:lnTo>
                    <a:pt x="126492" y="53340"/>
                  </a:lnTo>
                  <a:lnTo>
                    <a:pt x="117348" y="47244"/>
                  </a:lnTo>
                  <a:lnTo>
                    <a:pt x="103632" y="42672"/>
                  </a:lnTo>
                  <a:lnTo>
                    <a:pt x="174117" y="42672"/>
                  </a:lnTo>
                  <a:lnTo>
                    <a:pt x="175260" y="44196"/>
                  </a:lnTo>
                  <a:lnTo>
                    <a:pt x="181356" y="56388"/>
                  </a:lnTo>
                  <a:lnTo>
                    <a:pt x="182880" y="62484"/>
                  </a:lnTo>
                  <a:lnTo>
                    <a:pt x="185928" y="68580"/>
                  </a:lnTo>
                  <a:lnTo>
                    <a:pt x="187452" y="76200"/>
                  </a:lnTo>
                  <a:lnTo>
                    <a:pt x="187452" y="102108"/>
                  </a:lnTo>
                  <a:lnTo>
                    <a:pt x="185928" y="108204"/>
                  </a:lnTo>
                  <a:lnTo>
                    <a:pt x="185928" y="115824"/>
                  </a:lnTo>
                  <a:lnTo>
                    <a:pt x="181356" y="134112"/>
                  </a:lnTo>
                  <a:lnTo>
                    <a:pt x="178917" y="140208"/>
                  </a:lnTo>
                  <a:close/>
                </a:path>
              </a:pathLst>
            </a:custGeom>
            <a:solidFill>
              <a:srgbClr val="0056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2834639" y="4565903"/>
              <a:ext cx="189230" cy="289560"/>
            </a:xfrm>
            <a:custGeom>
              <a:avLst/>
              <a:gdLst/>
              <a:ahLst/>
              <a:cxnLst/>
              <a:rect l="l" t="t" r="r" b="b"/>
              <a:pathLst>
                <a:path w="189230" h="289560">
                  <a:moveTo>
                    <a:pt x="94488" y="289560"/>
                  </a:moveTo>
                  <a:lnTo>
                    <a:pt x="88392" y="283464"/>
                  </a:lnTo>
                  <a:lnTo>
                    <a:pt x="85344" y="277367"/>
                  </a:lnTo>
                  <a:lnTo>
                    <a:pt x="82296" y="274320"/>
                  </a:lnTo>
                  <a:lnTo>
                    <a:pt x="80772" y="271272"/>
                  </a:lnTo>
                  <a:lnTo>
                    <a:pt x="77724" y="268224"/>
                  </a:lnTo>
                  <a:lnTo>
                    <a:pt x="76200" y="265176"/>
                  </a:lnTo>
                  <a:lnTo>
                    <a:pt x="73152" y="260603"/>
                  </a:lnTo>
                  <a:lnTo>
                    <a:pt x="70104" y="257555"/>
                  </a:lnTo>
                  <a:lnTo>
                    <a:pt x="64008" y="248412"/>
                  </a:lnTo>
                  <a:lnTo>
                    <a:pt x="60960" y="242315"/>
                  </a:lnTo>
                  <a:lnTo>
                    <a:pt x="56388" y="237744"/>
                  </a:lnTo>
                  <a:lnTo>
                    <a:pt x="53340" y="233172"/>
                  </a:lnTo>
                  <a:lnTo>
                    <a:pt x="50292" y="227076"/>
                  </a:lnTo>
                  <a:lnTo>
                    <a:pt x="47244" y="222503"/>
                  </a:lnTo>
                  <a:lnTo>
                    <a:pt x="44196" y="216408"/>
                  </a:lnTo>
                  <a:lnTo>
                    <a:pt x="39624" y="210312"/>
                  </a:lnTo>
                  <a:lnTo>
                    <a:pt x="18288" y="167640"/>
                  </a:lnTo>
                  <a:lnTo>
                    <a:pt x="15240" y="160020"/>
                  </a:lnTo>
                  <a:lnTo>
                    <a:pt x="13716" y="153924"/>
                  </a:lnTo>
                  <a:lnTo>
                    <a:pt x="10668" y="147828"/>
                  </a:lnTo>
                  <a:lnTo>
                    <a:pt x="9144" y="141732"/>
                  </a:lnTo>
                  <a:lnTo>
                    <a:pt x="7620" y="134112"/>
                  </a:lnTo>
                  <a:lnTo>
                    <a:pt x="4572" y="128016"/>
                  </a:lnTo>
                  <a:lnTo>
                    <a:pt x="3048" y="121920"/>
                  </a:lnTo>
                  <a:lnTo>
                    <a:pt x="3048" y="115824"/>
                  </a:lnTo>
                  <a:lnTo>
                    <a:pt x="1524" y="108204"/>
                  </a:lnTo>
                  <a:lnTo>
                    <a:pt x="0" y="102108"/>
                  </a:lnTo>
                  <a:lnTo>
                    <a:pt x="0" y="82296"/>
                  </a:lnTo>
                  <a:lnTo>
                    <a:pt x="1524" y="76200"/>
                  </a:lnTo>
                  <a:lnTo>
                    <a:pt x="3048" y="68580"/>
                  </a:lnTo>
                  <a:lnTo>
                    <a:pt x="6096" y="56388"/>
                  </a:lnTo>
                  <a:lnTo>
                    <a:pt x="12192" y="44196"/>
                  </a:lnTo>
                  <a:lnTo>
                    <a:pt x="16764" y="38100"/>
                  </a:lnTo>
                  <a:lnTo>
                    <a:pt x="21336" y="33528"/>
                  </a:lnTo>
                  <a:lnTo>
                    <a:pt x="25908" y="27432"/>
                  </a:lnTo>
                  <a:lnTo>
                    <a:pt x="30480" y="22860"/>
                  </a:lnTo>
                  <a:lnTo>
                    <a:pt x="35052" y="19812"/>
                  </a:lnTo>
                  <a:lnTo>
                    <a:pt x="41148" y="15240"/>
                  </a:lnTo>
                  <a:lnTo>
                    <a:pt x="65532" y="3048"/>
                  </a:lnTo>
                  <a:lnTo>
                    <a:pt x="73152" y="1524"/>
                  </a:lnTo>
                  <a:lnTo>
                    <a:pt x="79248" y="0"/>
                  </a:lnTo>
                  <a:lnTo>
                    <a:pt x="108204" y="0"/>
                  </a:lnTo>
                  <a:lnTo>
                    <a:pt x="115824" y="1524"/>
                  </a:lnTo>
                  <a:lnTo>
                    <a:pt x="121920" y="3048"/>
                  </a:lnTo>
                  <a:lnTo>
                    <a:pt x="129540" y="6096"/>
                  </a:lnTo>
                  <a:lnTo>
                    <a:pt x="147828" y="15240"/>
                  </a:lnTo>
                  <a:lnTo>
                    <a:pt x="152400" y="19812"/>
                  </a:lnTo>
                  <a:lnTo>
                    <a:pt x="158496" y="22860"/>
                  </a:lnTo>
                  <a:lnTo>
                    <a:pt x="163068" y="27432"/>
                  </a:lnTo>
                  <a:lnTo>
                    <a:pt x="167640" y="33528"/>
                  </a:lnTo>
                  <a:lnTo>
                    <a:pt x="172212" y="38100"/>
                  </a:lnTo>
                  <a:lnTo>
                    <a:pt x="174498" y="42672"/>
                  </a:lnTo>
                  <a:lnTo>
                    <a:pt x="83820" y="42672"/>
                  </a:lnTo>
                  <a:lnTo>
                    <a:pt x="70104" y="47244"/>
                  </a:lnTo>
                  <a:lnTo>
                    <a:pt x="65532" y="50292"/>
                  </a:lnTo>
                  <a:lnTo>
                    <a:pt x="62484" y="53340"/>
                  </a:lnTo>
                  <a:lnTo>
                    <a:pt x="57912" y="56388"/>
                  </a:lnTo>
                  <a:lnTo>
                    <a:pt x="54864" y="59436"/>
                  </a:lnTo>
                  <a:lnTo>
                    <a:pt x="51816" y="64008"/>
                  </a:lnTo>
                  <a:lnTo>
                    <a:pt x="48768" y="67056"/>
                  </a:lnTo>
                  <a:lnTo>
                    <a:pt x="44196" y="80772"/>
                  </a:lnTo>
                  <a:lnTo>
                    <a:pt x="44196" y="85344"/>
                  </a:lnTo>
                  <a:lnTo>
                    <a:pt x="42672" y="91440"/>
                  </a:lnTo>
                  <a:lnTo>
                    <a:pt x="44196" y="96012"/>
                  </a:lnTo>
                  <a:lnTo>
                    <a:pt x="44196" y="100584"/>
                  </a:lnTo>
                  <a:lnTo>
                    <a:pt x="48768" y="114300"/>
                  </a:lnTo>
                  <a:lnTo>
                    <a:pt x="51816" y="118872"/>
                  </a:lnTo>
                  <a:lnTo>
                    <a:pt x="57912" y="124968"/>
                  </a:lnTo>
                  <a:lnTo>
                    <a:pt x="62484" y="128016"/>
                  </a:lnTo>
                  <a:lnTo>
                    <a:pt x="65532" y="131064"/>
                  </a:lnTo>
                  <a:lnTo>
                    <a:pt x="70104" y="134112"/>
                  </a:lnTo>
                  <a:lnTo>
                    <a:pt x="88392" y="140208"/>
                  </a:lnTo>
                  <a:lnTo>
                    <a:pt x="180136" y="140208"/>
                  </a:lnTo>
                  <a:lnTo>
                    <a:pt x="179832" y="141732"/>
                  </a:lnTo>
                  <a:lnTo>
                    <a:pt x="176784" y="147828"/>
                  </a:lnTo>
                  <a:lnTo>
                    <a:pt x="175260" y="153924"/>
                  </a:lnTo>
                  <a:lnTo>
                    <a:pt x="172212" y="160020"/>
                  </a:lnTo>
                  <a:lnTo>
                    <a:pt x="169164" y="167640"/>
                  </a:lnTo>
                  <a:lnTo>
                    <a:pt x="167640" y="173736"/>
                  </a:lnTo>
                  <a:lnTo>
                    <a:pt x="158496" y="192024"/>
                  </a:lnTo>
                  <a:lnTo>
                    <a:pt x="153924" y="198120"/>
                  </a:lnTo>
                  <a:lnTo>
                    <a:pt x="141732" y="222503"/>
                  </a:lnTo>
                  <a:lnTo>
                    <a:pt x="138684" y="227076"/>
                  </a:lnTo>
                  <a:lnTo>
                    <a:pt x="134112" y="233172"/>
                  </a:lnTo>
                  <a:lnTo>
                    <a:pt x="128016" y="242315"/>
                  </a:lnTo>
                  <a:lnTo>
                    <a:pt x="124968" y="248412"/>
                  </a:lnTo>
                  <a:lnTo>
                    <a:pt x="118872" y="257555"/>
                  </a:lnTo>
                  <a:lnTo>
                    <a:pt x="115824" y="260603"/>
                  </a:lnTo>
                  <a:lnTo>
                    <a:pt x="112776" y="265176"/>
                  </a:lnTo>
                  <a:lnTo>
                    <a:pt x="109728" y="268224"/>
                  </a:lnTo>
                  <a:lnTo>
                    <a:pt x="108204" y="271272"/>
                  </a:lnTo>
                  <a:lnTo>
                    <a:pt x="105156" y="274320"/>
                  </a:lnTo>
                  <a:lnTo>
                    <a:pt x="103632" y="277367"/>
                  </a:lnTo>
                  <a:lnTo>
                    <a:pt x="100584" y="280415"/>
                  </a:lnTo>
                  <a:lnTo>
                    <a:pt x="99060" y="283464"/>
                  </a:lnTo>
                  <a:lnTo>
                    <a:pt x="96012" y="286512"/>
                  </a:lnTo>
                  <a:lnTo>
                    <a:pt x="96012" y="288036"/>
                  </a:lnTo>
                  <a:lnTo>
                    <a:pt x="94488" y="288036"/>
                  </a:lnTo>
                  <a:lnTo>
                    <a:pt x="94488" y="289560"/>
                  </a:lnTo>
                  <a:close/>
                </a:path>
                <a:path w="189230" h="289560">
                  <a:moveTo>
                    <a:pt x="180136" y="140208"/>
                  </a:moveTo>
                  <a:lnTo>
                    <a:pt x="99060" y="140208"/>
                  </a:lnTo>
                  <a:lnTo>
                    <a:pt x="103632" y="138684"/>
                  </a:lnTo>
                  <a:lnTo>
                    <a:pt x="109728" y="137160"/>
                  </a:lnTo>
                  <a:lnTo>
                    <a:pt x="118872" y="134112"/>
                  </a:lnTo>
                  <a:lnTo>
                    <a:pt x="121920" y="131064"/>
                  </a:lnTo>
                  <a:lnTo>
                    <a:pt x="126492" y="128016"/>
                  </a:lnTo>
                  <a:lnTo>
                    <a:pt x="129540" y="124968"/>
                  </a:lnTo>
                  <a:lnTo>
                    <a:pt x="134112" y="121920"/>
                  </a:lnTo>
                  <a:lnTo>
                    <a:pt x="137160" y="118872"/>
                  </a:lnTo>
                  <a:lnTo>
                    <a:pt x="138684" y="114300"/>
                  </a:lnTo>
                  <a:lnTo>
                    <a:pt x="141732" y="109728"/>
                  </a:lnTo>
                  <a:lnTo>
                    <a:pt x="144780" y="100584"/>
                  </a:lnTo>
                  <a:lnTo>
                    <a:pt x="144780" y="80772"/>
                  </a:lnTo>
                  <a:lnTo>
                    <a:pt x="141732" y="71628"/>
                  </a:lnTo>
                  <a:lnTo>
                    <a:pt x="138684" y="67056"/>
                  </a:lnTo>
                  <a:lnTo>
                    <a:pt x="137160" y="64008"/>
                  </a:lnTo>
                  <a:lnTo>
                    <a:pt x="134112" y="59436"/>
                  </a:lnTo>
                  <a:lnTo>
                    <a:pt x="129540" y="56388"/>
                  </a:lnTo>
                  <a:lnTo>
                    <a:pt x="126492" y="53340"/>
                  </a:lnTo>
                  <a:lnTo>
                    <a:pt x="121920" y="50292"/>
                  </a:lnTo>
                  <a:lnTo>
                    <a:pt x="118872" y="47244"/>
                  </a:lnTo>
                  <a:lnTo>
                    <a:pt x="109728" y="44196"/>
                  </a:lnTo>
                  <a:lnTo>
                    <a:pt x="103632" y="42672"/>
                  </a:lnTo>
                  <a:lnTo>
                    <a:pt x="174498" y="42672"/>
                  </a:lnTo>
                  <a:lnTo>
                    <a:pt x="184404" y="62484"/>
                  </a:lnTo>
                  <a:lnTo>
                    <a:pt x="185928" y="68580"/>
                  </a:lnTo>
                  <a:lnTo>
                    <a:pt x="187452" y="76200"/>
                  </a:lnTo>
                  <a:lnTo>
                    <a:pt x="187452" y="82296"/>
                  </a:lnTo>
                  <a:lnTo>
                    <a:pt x="188976" y="89916"/>
                  </a:lnTo>
                  <a:lnTo>
                    <a:pt x="188976" y="96012"/>
                  </a:lnTo>
                  <a:lnTo>
                    <a:pt x="187452" y="102108"/>
                  </a:lnTo>
                  <a:lnTo>
                    <a:pt x="187452" y="108204"/>
                  </a:lnTo>
                  <a:lnTo>
                    <a:pt x="185928" y="115824"/>
                  </a:lnTo>
                  <a:lnTo>
                    <a:pt x="181356" y="134112"/>
                  </a:lnTo>
                  <a:lnTo>
                    <a:pt x="180136" y="140208"/>
                  </a:lnTo>
                  <a:close/>
                </a:path>
              </a:pathLst>
            </a:custGeom>
            <a:solidFill>
              <a:srgbClr val="CD16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3057143" y="4224527"/>
              <a:ext cx="189230" cy="289560"/>
            </a:xfrm>
            <a:custGeom>
              <a:avLst/>
              <a:gdLst/>
              <a:ahLst/>
              <a:cxnLst/>
              <a:rect l="l" t="t" r="r" b="b"/>
              <a:pathLst>
                <a:path w="189230" h="289560">
                  <a:moveTo>
                    <a:pt x="94488" y="289560"/>
                  </a:moveTo>
                  <a:lnTo>
                    <a:pt x="88392" y="283464"/>
                  </a:lnTo>
                  <a:lnTo>
                    <a:pt x="85344" y="277367"/>
                  </a:lnTo>
                  <a:lnTo>
                    <a:pt x="82296" y="275844"/>
                  </a:lnTo>
                  <a:lnTo>
                    <a:pt x="80772" y="271272"/>
                  </a:lnTo>
                  <a:lnTo>
                    <a:pt x="77724" y="268224"/>
                  </a:lnTo>
                  <a:lnTo>
                    <a:pt x="76200" y="265176"/>
                  </a:lnTo>
                  <a:lnTo>
                    <a:pt x="73152" y="260603"/>
                  </a:lnTo>
                  <a:lnTo>
                    <a:pt x="70104" y="257555"/>
                  </a:lnTo>
                  <a:lnTo>
                    <a:pt x="60960" y="243840"/>
                  </a:lnTo>
                  <a:lnTo>
                    <a:pt x="56388" y="237744"/>
                  </a:lnTo>
                  <a:lnTo>
                    <a:pt x="53340" y="233172"/>
                  </a:lnTo>
                  <a:lnTo>
                    <a:pt x="50292" y="227076"/>
                  </a:lnTo>
                  <a:lnTo>
                    <a:pt x="47244" y="222503"/>
                  </a:lnTo>
                  <a:lnTo>
                    <a:pt x="44196" y="216408"/>
                  </a:lnTo>
                  <a:lnTo>
                    <a:pt x="39624" y="210312"/>
                  </a:lnTo>
                  <a:lnTo>
                    <a:pt x="15240" y="161544"/>
                  </a:lnTo>
                  <a:lnTo>
                    <a:pt x="13716" y="153924"/>
                  </a:lnTo>
                  <a:lnTo>
                    <a:pt x="10668" y="147828"/>
                  </a:lnTo>
                  <a:lnTo>
                    <a:pt x="9144" y="141732"/>
                  </a:lnTo>
                  <a:lnTo>
                    <a:pt x="6096" y="134112"/>
                  </a:lnTo>
                  <a:lnTo>
                    <a:pt x="3048" y="121920"/>
                  </a:lnTo>
                  <a:lnTo>
                    <a:pt x="3048" y="115824"/>
                  </a:lnTo>
                  <a:lnTo>
                    <a:pt x="1524" y="108204"/>
                  </a:lnTo>
                  <a:lnTo>
                    <a:pt x="0" y="102108"/>
                  </a:lnTo>
                  <a:lnTo>
                    <a:pt x="0" y="82296"/>
                  </a:lnTo>
                  <a:lnTo>
                    <a:pt x="1524" y="76200"/>
                  </a:lnTo>
                  <a:lnTo>
                    <a:pt x="3048" y="68580"/>
                  </a:lnTo>
                  <a:lnTo>
                    <a:pt x="6096" y="56388"/>
                  </a:lnTo>
                  <a:lnTo>
                    <a:pt x="12192" y="44196"/>
                  </a:lnTo>
                  <a:lnTo>
                    <a:pt x="16764" y="38100"/>
                  </a:lnTo>
                  <a:lnTo>
                    <a:pt x="19812" y="33528"/>
                  </a:lnTo>
                  <a:lnTo>
                    <a:pt x="24384" y="28956"/>
                  </a:lnTo>
                  <a:lnTo>
                    <a:pt x="30480" y="24384"/>
                  </a:lnTo>
                  <a:lnTo>
                    <a:pt x="35052" y="19812"/>
                  </a:lnTo>
                  <a:lnTo>
                    <a:pt x="41148" y="15240"/>
                  </a:lnTo>
                  <a:lnTo>
                    <a:pt x="65532" y="3048"/>
                  </a:lnTo>
                  <a:lnTo>
                    <a:pt x="73152" y="1524"/>
                  </a:lnTo>
                  <a:lnTo>
                    <a:pt x="79248" y="0"/>
                  </a:lnTo>
                  <a:lnTo>
                    <a:pt x="108204" y="0"/>
                  </a:lnTo>
                  <a:lnTo>
                    <a:pt x="115824" y="1524"/>
                  </a:lnTo>
                  <a:lnTo>
                    <a:pt x="121920" y="3048"/>
                  </a:lnTo>
                  <a:lnTo>
                    <a:pt x="129540" y="6096"/>
                  </a:lnTo>
                  <a:lnTo>
                    <a:pt x="147828" y="15240"/>
                  </a:lnTo>
                  <a:lnTo>
                    <a:pt x="152400" y="19812"/>
                  </a:lnTo>
                  <a:lnTo>
                    <a:pt x="158496" y="24384"/>
                  </a:lnTo>
                  <a:lnTo>
                    <a:pt x="172212" y="38100"/>
                  </a:lnTo>
                  <a:lnTo>
                    <a:pt x="174498" y="42672"/>
                  </a:lnTo>
                  <a:lnTo>
                    <a:pt x="83820" y="42672"/>
                  </a:lnTo>
                  <a:lnTo>
                    <a:pt x="70104" y="47244"/>
                  </a:lnTo>
                  <a:lnTo>
                    <a:pt x="65532" y="50292"/>
                  </a:lnTo>
                  <a:lnTo>
                    <a:pt x="62484" y="53340"/>
                  </a:lnTo>
                  <a:lnTo>
                    <a:pt x="57912" y="56388"/>
                  </a:lnTo>
                  <a:lnTo>
                    <a:pt x="54864" y="59436"/>
                  </a:lnTo>
                  <a:lnTo>
                    <a:pt x="51816" y="64008"/>
                  </a:lnTo>
                  <a:lnTo>
                    <a:pt x="48768" y="67056"/>
                  </a:lnTo>
                  <a:lnTo>
                    <a:pt x="44196" y="80772"/>
                  </a:lnTo>
                  <a:lnTo>
                    <a:pt x="44196" y="85344"/>
                  </a:lnTo>
                  <a:lnTo>
                    <a:pt x="42672" y="91440"/>
                  </a:lnTo>
                  <a:lnTo>
                    <a:pt x="44196" y="96012"/>
                  </a:lnTo>
                  <a:lnTo>
                    <a:pt x="44196" y="100584"/>
                  </a:lnTo>
                  <a:lnTo>
                    <a:pt x="48768" y="114300"/>
                  </a:lnTo>
                  <a:lnTo>
                    <a:pt x="51816" y="118872"/>
                  </a:lnTo>
                  <a:lnTo>
                    <a:pt x="57912" y="124968"/>
                  </a:lnTo>
                  <a:lnTo>
                    <a:pt x="62484" y="128016"/>
                  </a:lnTo>
                  <a:lnTo>
                    <a:pt x="65532" y="131064"/>
                  </a:lnTo>
                  <a:lnTo>
                    <a:pt x="70104" y="134112"/>
                  </a:lnTo>
                  <a:lnTo>
                    <a:pt x="88392" y="140208"/>
                  </a:lnTo>
                  <a:lnTo>
                    <a:pt x="180136" y="140208"/>
                  </a:lnTo>
                  <a:lnTo>
                    <a:pt x="179832" y="141732"/>
                  </a:lnTo>
                  <a:lnTo>
                    <a:pt x="176784" y="147828"/>
                  </a:lnTo>
                  <a:lnTo>
                    <a:pt x="175260" y="153924"/>
                  </a:lnTo>
                  <a:lnTo>
                    <a:pt x="172212" y="161544"/>
                  </a:lnTo>
                  <a:lnTo>
                    <a:pt x="166116" y="173736"/>
                  </a:lnTo>
                  <a:lnTo>
                    <a:pt x="164592" y="179832"/>
                  </a:lnTo>
                  <a:lnTo>
                    <a:pt x="161544" y="185928"/>
                  </a:lnTo>
                  <a:lnTo>
                    <a:pt x="156972" y="192024"/>
                  </a:lnTo>
                  <a:lnTo>
                    <a:pt x="141732" y="222503"/>
                  </a:lnTo>
                  <a:lnTo>
                    <a:pt x="137160" y="227076"/>
                  </a:lnTo>
                  <a:lnTo>
                    <a:pt x="134112" y="233172"/>
                  </a:lnTo>
                  <a:lnTo>
                    <a:pt x="131064" y="237744"/>
                  </a:lnTo>
                  <a:lnTo>
                    <a:pt x="128016" y="243840"/>
                  </a:lnTo>
                  <a:lnTo>
                    <a:pt x="118872" y="257555"/>
                  </a:lnTo>
                  <a:lnTo>
                    <a:pt x="115824" y="260603"/>
                  </a:lnTo>
                  <a:lnTo>
                    <a:pt x="112776" y="265176"/>
                  </a:lnTo>
                  <a:lnTo>
                    <a:pt x="109728" y="268224"/>
                  </a:lnTo>
                  <a:lnTo>
                    <a:pt x="108204" y="271272"/>
                  </a:lnTo>
                  <a:lnTo>
                    <a:pt x="105156" y="275844"/>
                  </a:lnTo>
                  <a:lnTo>
                    <a:pt x="100584" y="280415"/>
                  </a:lnTo>
                  <a:lnTo>
                    <a:pt x="99060" y="283464"/>
                  </a:lnTo>
                  <a:lnTo>
                    <a:pt x="96012" y="286512"/>
                  </a:lnTo>
                  <a:lnTo>
                    <a:pt x="96012" y="288036"/>
                  </a:lnTo>
                  <a:lnTo>
                    <a:pt x="94488" y="288036"/>
                  </a:lnTo>
                  <a:lnTo>
                    <a:pt x="94488" y="289560"/>
                  </a:lnTo>
                  <a:close/>
                </a:path>
                <a:path w="189230" h="289560">
                  <a:moveTo>
                    <a:pt x="180136" y="140208"/>
                  </a:moveTo>
                  <a:lnTo>
                    <a:pt x="99060" y="140208"/>
                  </a:lnTo>
                  <a:lnTo>
                    <a:pt x="103632" y="138684"/>
                  </a:lnTo>
                  <a:lnTo>
                    <a:pt x="109728" y="137160"/>
                  </a:lnTo>
                  <a:lnTo>
                    <a:pt x="118872" y="134112"/>
                  </a:lnTo>
                  <a:lnTo>
                    <a:pt x="121920" y="131064"/>
                  </a:lnTo>
                  <a:lnTo>
                    <a:pt x="126492" y="128016"/>
                  </a:lnTo>
                  <a:lnTo>
                    <a:pt x="129540" y="124968"/>
                  </a:lnTo>
                  <a:lnTo>
                    <a:pt x="134112" y="121920"/>
                  </a:lnTo>
                  <a:lnTo>
                    <a:pt x="135636" y="118872"/>
                  </a:lnTo>
                  <a:lnTo>
                    <a:pt x="141732" y="109728"/>
                  </a:lnTo>
                  <a:lnTo>
                    <a:pt x="144780" y="100584"/>
                  </a:lnTo>
                  <a:lnTo>
                    <a:pt x="144780" y="80772"/>
                  </a:lnTo>
                  <a:lnTo>
                    <a:pt x="141732" y="71628"/>
                  </a:lnTo>
                  <a:lnTo>
                    <a:pt x="138684" y="67056"/>
                  </a:lnTo>
                  <a:lnTo>
                    <a:pt x="135636" y="64008"/>
                  </a:lnTo>
                  <a:lnTo>
                    <a:pt x="134112" y="59436"/>
                  </a:lnTo>
                  <a:lnTo>
                    <a:pt x="129540" y="56388"/>
                  </a:lnTo>
                  <a:lnTo>
                    <a:pt x="126492" y="53340"/>
                  </a:lnTo>
                  <a:lnTo>
                    <a:pt x="121920" y="50292"/>
                  </a:lnTo>
                  <a:lnTo>
                    <a:pt x="118872" y="47244"/>
                  </a:lnTo>
                  <a:lnTo>
                    <a:pt x="109728" y="44196"/>
                  </a:lnTo>
                  <a:lnTo>
                    <a:pt x="103632" y="42672"/>
                  </a:lnTo>
                  <a:lnTo>
                    <a:pt x="174498" y="42672"/>
                  </a:lnTo>
                  <a:lnTo>
                    <a:pt x="184404" y="62484"/>
                  </a:lnTo>
                  <a:lnTo>
                    <a:pt x="185928" y="68580"/>
                  </a:lnTo>
                  <a:lnTo>
                    <a:pt x="187452" y="76200"/>
                  </a:lnTo>
                  <a:lnTo>
                    <a:pt x="187452" y="82296"/>
                  </a:lnTo>
                  <a:lnTo>
                    <a:pt x="188976" y="89916"/>
                  </a:lnTo>
                  <a:lnTo>
                    <a:pt x="188976" y="96012"/>
                  </a:lnTo>
                  <a:lnTo>
                    <a:pt x="187452" y="102108"/>
                  </a:lnTo>
                  <a:lnTo>
                    <a:pt x="187452" y="108204"/>
                  </a:lnTo>
                  <a:lnTo>
                    <a:pt x="185928" y="115824"/>
                  </a:lnTo>
                  <a:lnTo>
                    <a:pt x="181356" y="134112"/>
                  </a:lnTo>
                  <a:lnTo>
                    <a:pt x="180136" y="140208"/>
                  </a:lnTo>
                  <a:close/>
                </a:path>
              </a:pathLst>
            </a:custGeom>
            <a:solidFill>
              <a:srgbClr val="89163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3155695" y="3283712"/>
            <a:ext cx="3721735" cy="5048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solidFill>
                  <a:srgbClr val="464B54"/>
                </a:solidFill>
                <a:latin typeface="Calibri"/>
                <a:cs typeface="Calibri"/>
              </a:rPr>
              <a:t>GLOBAL</a:t>
            </a:r>
            <a:r>
              <a:rPr dirty="0" sz="1150" spc="-40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150" b="1">
                <a:solidFill>
                  <a:srgbClr val="464B54"/>
                </a:solidFill>
                <a:latin typeface="Calibri"/>
                <a:cs typeface="Calibri"/>
              </a:rPr>
              <a:t>INSIGHTS</a:t>
            </a:r>
            <a:r>
              <a:rPr dirty="0" sz="1150" spc="-25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150" b="1">
                <a:solidFill>
                  <a:srgbClr val="464B54"/>
                </a:solidFill>
                <a:latin typeface="Calibri"/>
                <a:cs typeface="Calibri"/>
              </a:rPr>
              <a:t>FROM</a:t>
            </a:r>
            <a:r>
              <a:rPr dirty="0" sz="1150" spc="-25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150" b="1">
                <a:solidFill>
                  <a:srgbClr val="464B54"/>
                </a:solidFill>
                <a:latin typeface="Calibri"/>
                <a:cs typeface="Calibri"/>
              </a:rPr>
              <a:t>OVER</a:t>
            </a:r>
            <a:r>
              <a:rPr dirty="0" sz="1150" spc="-30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150" b="1">
                <a:solidFill>
                  <a:srgbClr val="464B54"/>
                </a:solidFill>
                <a:latin typeface="Calibri"/>
                <a:cs typeface="Calibri"/>
              </a:rPr>
              <a:t>4,000</a:t>
            </a:r>
            <a:r>
              <a:rPr dirty="0" sz="1150" spc="-30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150" b="1">
                <a:solidFill>
                  <a:srgbClr val="464B54"/>
                </a:solidFill>
                <a:latin typeface="Calibri"/>
                <a:cs typeface="Calibri"/>
              </a:rPr>
              <a:t>GLOBAL</a:t>
            </a:r>
            <a:r>
              <a:rPr dirty="0" sz="1150" spc="-15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150" spc="-10" b="1">
                <a:solidFill>
                  <a:srgbClr val="464B54"/>
                </a:solidFill>
                <a:latin typeface="Calibri"/>
                <a:cs typeface="Calibri"/>
              </a:rPr>
              <a:t>RESPONDENTS</a:t>
            </a:r>
            <a:endParaRPr sz="1150">
              <a:latin typeface="Calibri"/>
              <a:cs typeface="Calibri"/>
            </a:endParaRPr>
          </a:p>
          <a:p>
            <a:pPr algn="ctr" marL="129539" marR="121285">
              <a:lnSpc>
                <a:spcPts val="1190"/>
              </a:lnSpc>
              <a:spcBef>
                <a:spcPts val="55"/>
              </a:spcBef>
            </a:pP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Including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 b="1">
                <a:solidFill>
                  <a:srgbClr val="464B54"/>
                </a:solidFill>
                <a:latin typeface="Calibri"/>
                <a:cs typeface="Calibri"/>
              </a:rPr>
              <a:t>2,800+</a:t>
            </a:r>
            <a:r>
              <a:rPr dirty="0" sz="1000" spc="35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Workplace Defined</a:t>
            </a:r>
            <a:r>
              <a:rPr dirty="0" sz="1000" spc="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Contribution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Retirement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 Plan</a:t>
            </a:r>
            <a:r>
              <a:rPr dirty="0" sz="1000" spc="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50">
                <a:solidFill>
                  <a:srgbClr val="464B54"/>
                </a:solidFill>
                <a:latin typeface="Calibri"/>
                <a:cs typeface="Calibri"/>
              </a:rPr>
              <a:t>/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 Scheme</a:t>
            </a:r>
            <a:r>
              <a:rPr dirty="0" sz="100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Members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&amp;</a:t>
            </a:r>
            <a:r>
              <a:rPr dirty="0" sz="10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 b="1">
                <a:solidFill>
                  <a:srgbClr val="464B54"/>
                </a:solidFill>
                <a:latin typeface="Calibri"/>
                <a:cs typeface="Calibri"/>
              </a:rPr>
              <a:t>1,200+</a:t>
            </a:r>
            <a:r>
              <a:rPr dirty="0" sz="1000" spc="5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Retirees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8652669" y="3690618"/>
            <a:ext cx="20891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b="1">
                <a:solidFill>
                  <a:srgbClr val="464B54"/>
                </a:solidFill>
                <a:latin typeface="Calibri"/>
                <a:cs typeface="Calibri"/>
              </a:rPr>
              <a:t>U</a:t>
            </a:r>
            <a:r>
              <a:rPr dirty="0" sz="1000" spc="20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60" b="1">
                <a:solidFill>
                  <a:srgbClr val="464B54"/>
                </a:solidFill>
                <a:latin typeface="Calibri"/>
                <a:cs typeface="Calibri"/>
              </a:rPr>
              <a:t>K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8063483" y="3884676"/>
            <a:ext cx="1423670" cy="611505"/>
          </a:xfrm>
          <a:prstGeom prst="rect">
            <a:avLst/>
          </a:prstGeom>
          <a:solidFill>
            <a:srgbClr val="F2F2F2"/>
          </a:solidFill>
        </p:spPr>
        <p:txBody>
          <a:bodyPr wrap="square" lIns="0" tIns="96520" rIns="0" bIns="0" rtlCol="0" vert="horz">
            <a:spAutoFit/>
          </a:bodyPr>
          <a:lstStyle/>
          <a:p>
            <a:pPr marL="339725">
              <a:lnSpc>
                <a:spcPct val="100000"/>
              </a:lnSpc>
              <a:spcBef>
                <a:spcPts val="760"/>
              </a:spcBef>
            </a:pPr>
            <a:r>
              <a:rPr dirty="0" sz="1300" b="1">
                <a:solidFill>
                  <a:srgbClr val="464B54"/>
                </a:solidFill>
                <a:latin typeface="Calibri"/>
                <a:cs typeface="Calibri"/>
              </a:rPr>
              <a:t>701</a:t>
            </a:r>
            <a:r>
              <a:rPr dirty="0" sz="1300" spc="-45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464B54"/>
                </a:solidFill>
                <a:latin typeface="Calibri"/>
                <a:cs typeface="Calibri"/>
              </a:rPr>
              <a:t>Members</a:t>
            </a:r>
            <a:endParaRPr sz="900">
              <a:latin typeface="Calibri"/>
              <a:cs typeface="Calibri"/>
            </a:endParaRPr>
          </a:p>
          <a:p>
            <a:pPr marL="372745">
              <a:lnSpc>
                <a:spcPct val="100000"/>
              </a:lnSpc>
              <a:spcBef>
                <a:spcPts val="25"/>
              </a:spcBef>
            </a:pPr>
            <a:r>
              <a:rPr dirty="0" sz="1300" b="1">
                <a:solidFill>
                  <a:srgbClr val="464B54"/>
                </a:solidFill>
                <a:latin typeface="Calibri"/>
                <a:cs typeface="Calibri"/>
              </a:rPr>
              <a:t>303</a:t>
            </a:r>
            <a:r>
              <a:rPr dirty="0" sz="1300" spc="-45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464B54"/>
                </a:solidFill>
                <a:latin typeface="Calibri"/>
                <a:cs typeface="Calibri"/>
              </a:rPr>
              <a:t>Retirees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0" name="object 20" descr=""/>
          <p:cNvSpPr/>
          <p:nvPr/>
        </p:nvSpPr>
        <p:spPr>
          <a:xfrm>
            <a:off x="8065007" y="4473701"/>
            <a:ext cx="1422400" cy="32384"/>
          </a:xfrm>
          <a:custGeom>
            <a:avLst/>
            <a:gdLst/>
            <a:ahLst/>
            <a:cxnLst/>
            <a:rect l="l" t="t" r="r" b="b"/>
            <a:pathLst>
              <a:path w="1422400" h="32385">
                <a:moveTo>
                  <a:pt x="0" y="0"/>
                </a:moveTo>
                <a:lnTo>
                  <a:pt x="1421892" y="0"/>
                </a:lnTo>
                <a:lnTo>
                  <a:pt x="1421892" y="32004"/>
                </a:lnTo>
                <a:lnTo>
                  <a:pt x="0" y="32004"/>
                </a:lnTo>
                <a:lnTo>
                  <a:pt x="0" y="0"/>
                </a:lnTo>
                <a:close/>
              </a:path>
            </a:pathLst>
          </a:custGeom>
          <a:solidFill>
            <a:srgbClr val="00567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8065007" y="3889247"/>
            <a:ext cx="1422400" cy="0"/>
          </a:xfrm>
          <a:custGeom>
            <a:avLst/>
            <a:gdLst/>
            <a:ahLst/>
            <a:cxnLst/>
            <a:rect l="l" t="t" r="r" b="b"/>
            <a:pathLst>
              <a:path w="1422400" h="0">
                <a:moveTo>
                  <a:pt x="0" y="0"/>
                </a:moveTo>
                <a:lnTo>
                  <a:pt x="1421892" y="0"/>
                </a:lnTo>
              </a:path>
            </a:pathLst>
          </a:custGeom>
          <a:ln w="10668">
            <a:solidFill>
              <a:srgbClr val="00567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 txBox="1"/>
          <p:nvPr/>
        </p:nvSpPr>
        <p:spPr>
          <a:xfrm>
            <a:off x="1083039" y="4603485"/>
            <a:ext cx="30861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b="1">
                <a:solidFill>
                  <a:srgbClr val="464B54"/>
                </a:solidFill>
                <a:latin typeface="Calibri"/>
                <a:cs typeface="Calibri"/>
              </a:rPr>
              <a:t>U</a:t>
            </a:r>
            <a:r>
              <a:rPr dirty="0" sz="1000" spc="15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464B54"/>
                </a:solidFill>
                <a:latin typeface="Calibri"/>
                <a:cs typeface="Calibri"/>
              </a:rPr>
              <a:t>S</a:t>
            </a:r>
            <a:r>
              <a:rPr dirty="0" sz="1000" spc="30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50" b="1">
                <a:solidFill>
                  <a:srgbClr val="464B54"/>
                </a:solidFill>
                <a:latin typeface="Calibri"/>
                <a:cs typeface="Calibri"/>
              </a:rPr>
              <a:t>A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3" name="object 23" descr=""/>
          <p:cNvSpPr/>
          <p:nvPr/>
        </p:nvSpPr>
        <p:spPr>
          <a:xfrm>
            <a:off x="542543" y="4776215"/>
            <a:ext cx="1422400" cy="609600"/>
          </a:xfrm>
          <a:custGeom>
            <a:avLst/>
            <a:gdLst/>
            <a:ahLst/>
            <a:cxnLst/>
            <a:rect l="l" t="t" r="r" b="b"/>
            <a:pathLst>
              <a:path w="1422400" h="609600">
                <a:moveTo>
                  <a:pt x="1421892" y="609600"/>
                </a:moveTo>
                <a:lnTo>
                  <a:pt x="0" y="609600"/>
                </a:lnTo>
                <a:lnTo>
                  <a:pt x="0" y="0"/>
                </a:lnTo>
                <a:lnTo>
                  <a:pt x="1421892" y="0"/>
                </a:lnTo>
                <a:lnTo>
                  <a:pt x="1421892" y="60960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 txBox="1"/>
          <p:nvPr/>
        </p:nvSpPr>
        <p:spPr>
          <a:xfrm>
            <a:off x="542543" y="4856478"/>
            <a:ext cx="1422400" cy="4279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289560">
              <a:lnSpc>
                <a:spcPct val="100000"/>
              </a:lnSpc>
              <a:spcBef>
                <a:spcPts val="120"/>
              </a:spcBef>
            </a:pPr>
            <a:r>
              <a:rPr dirty="0" sz="1300" b="1">
                <a:solidFill>
                  <a:srgbClr val="464B54"/>
                </a:solidFill>
                <a:latin typeface="Calibri"/>
                <a:cs typeface="Calibri"/>
              </a:rPr>
              <a:t>725</a:t>
            </a:r>
            <a:r>
              <a:rPr dirty="0" sz="1300" spc="-55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464B54"/>
                </a:solidFill>
                <a:latin typeface="Calibri"/>
                <a:cs typeface="Calibri"/>
              </a:rPr>
              <a:t>Participants</a:t>
            </a:r>
            <a:endParaRPr sz="900">
              <a:latin typeface="Calibri"/>
              <a:cs typeface="Calibri"/>
            </a:endParaRPr>
          </a:p>
          <a:p>
            <a:pPr marL="373380">
              <a:lnSpc>
                <a:spcPct val="100000"/>
              </a:lnSpc>
              <a:spcBef>
                <a:spcPts val="25"/>
              </a:spcBef>
            </a:pPr>
            <a:r>
              <a:rPr dirty="0" sz="1300" b="1">
                <a:solidFill>
                  <a:srgbClr val="464B54"/>
                </a:solidFill>
                <a:latin typeface="Calibri"/>
                <a:cs typeface="Calibri"/>
              </a:rPr>
              <a:t>310</a:t>
            </a:r>
            <a:r>
              <a:rPr dirty="0" sz="1300" spc="-45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464B54"/>
                </a:solidFill>
                <a:latin typeface="Calibri"/>
                <a:cs typeface="Calibri"/>
              </a:rPr>
              <a:t>Retirees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25" name="object 25" descr=""/>
          <p:cNvGrpSpPr/>
          <p:nvPr/>
        </p:nvGrpSpPr>
        <p:grpSpPr>
          <a:xfrm>
            <a:off x="538670" y="4764722"/>
            <a:ext cx="1431290" cy="633095"/>
            <a:chOff x="538670" y="4764722"/>
            <a:chExt cx="1431290" cy="633095"/>
          </a:xfrm>
        </p:grpSpPr>
        <p:sp>
          <p:nvSpPr>
            <p:cNvPr id="26" name="object 26" descr=""/>
            <p:cNvSpPr/>
            <p:nvPr/>
          </p:nvSpPr>
          <p:spPr>
            <a:xfrm>
              <a:off x="544068" y="5365242"/>
              <a:ext cx="1420495" cy="32384"/>
            </a:xfrm>
            <a:custGeom>
              <a:avLst/>
              <a:gdLst/>
              <a:ahLst/>
              <a:cxnLst/>
              <a:rect l="l" t="t" r="r" b="b"/>
              <a:pathLst>
                <a:path w="1420495" h="32385">
                  <a:moveTo>
                    <a:pt x="0" y="0"/>
                  </a:moveTo>
                  <a:lnTo>
                    <a:pt x="1420368" y="0"/>
                  </a:lnTo>
                  <a:lnTo>
                    <a:pt x="1420368" y="32003"/>
                  </a:lnTo>
                  <a:lnTo>
                    <a:pt x="0" y="320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16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544068" y="4770119"/>
              <a:ext cx="1420495" cy="0"/>
            </a:xfrm>
            <a:custGeom>
              <a:avLst/>
              <a:gdLst/>
              <a:ahLst/>
              <a:cxnLst/>
              <a:rect l="l" t="t" r="r" b="b"/>
              <a:pathLst>
                <a:path w="1420495" h="0">
                  <a:moveTo>
                    <a:pt x="0" y="0"/>
                  </a:moveTo>
                  <a:lnTo>
                    <a:pt x="1420368" y="0"/>
                  </a:lnTo>
                </a:path>
              </a:pathLst>
            </a:custGeom>
            <a:ln w="10668">
              <a:solidFill>
                <a:srgbClr val="CD163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 descr=""/>
          <p:cNvSpPr txBox="1"/>
          <p:nvPr/>
        </p:nvSpPr>
        <p:spPr>
          <a:xfrm>
            <a:off x="913870" y="3711926"/>
            <a:ext cx="64516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b="1">
                <a:solidFill>
                  <a:srgbClr val="464B54"/>
                </a:solidFill>
                <a:latin typeface="Calibri"/>
                <a:cs typeface="Calibri"/>
              </a:rPr>
              <a:t>C</a:t>
            </a:r>
            <a:r>
              <a:rPr dirty="0" sz="1000" spc="15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464B54"/>
                </a:solidFill>
                <a:latin typeface="Calibri"/>
                <a:cs typeface="Calibri"/>
              </a:rPr>
              <a:t>A</a:t>
            </a:r>
            <a:r>
              <a:rPr dirty="0" sz="1000" spc="25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464B54"/>
                </a:solidFill>
                <a:latin typeface="Calibri"/>
                <a:cs typeface="Calibri"/>
              </a:rPr>
              <a:t>N</a:t>
            </a:r>
            <a:r>
              <a:rPr dirty="0" sz="1000" spc="20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464B54"/>
                </a:solidFill>
                <a:latin typeface="Calibri"/>
                <a:cs typeface="Calibri"/>
              </a:rPr>
              <a:t>A</a:t>
            </a:r>
            <a:r>
              <a:rPr dirty="0" sz="1000" spc="20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464B54"/>
                </a:solidFill>
                <a:latin typeface="Calibri"/>
                <a:cs typeface="Calibri"/>
              </a:rPr>
              <a:t>D</a:t>
            </a:r>
            <a:r>
              <a:rPr dirty="0" sz="1000" spc="20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50" b="1">
                <a:solidFill>
                  <a:srgbClr val="464B54"/>
                </a:solidFill>
                <a:latin typeface="Calibri"/>
                <a:cs typeface="Calibri"/>
              </a:rPr>
              <a:t>A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9" name="object 29" descr=""/>
          <p:cNvSpPr/>
          <p:nvPr/>
        </p:nvSpPr>
        <p:spPr>
          <a:xfrm>
            <a:off x="542543" y="3884676"/>
            <a:ext cx="1422400" cy="611505"/>
          </a:xfrm>
          <a:custGeom>
            <a:avLst/>
            <a:gdLst/>
            <a:ahLst/>
            <a:cxnLst/>
            <a:rect l="l" t="t" r="r" b="b"/>
            <a:pathLst>
              <a:path w="1422400" h="611504">
                <a:moveTo>
                  <a:pt x="1421892" y="611124"/>
                </a:moveTo>
                <a:lnTo>
                  <a:pt x="0" y="611124"/>
                </a:lnTo>
                <a:lnTo>
                  <a:pt x="0" y="0"/>
                </a:lnTo>
                <a:lnTo>
                  <a:pt x="1421892" y="0"/>
                </a:lnTo>
                <a:lnTo>
                  <a:pt x="1421892" y="611124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 txBox="1"/>
          <p:nvPr/>
        </p:nvSpPr>
        <p:spPr>
          <a:xfrm>
            <a:off x="542543" y="3966462"/>
            <a:ext cx="1422400" cy="4279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39725">
              <a:lnSpc>
                <a:spcPct val="100000"/>
              </a:lnSpc>
              <a:spcBef>
                <a:spcPts val="120"/>
              </a:spcBef>
            </a:pPr>
            <a:r>
              <a:rPr dirty="0" sz="1300" b="1">
                <a:solidFill>
                  <a:srgbClr val="464B54"/>
                </a:solidFill>
                <a:latin typeface="Calibri"/>
                <a:cs typeface="Calibri"/>
              </a:rPr>
              <a:t>703</a:t>
            </a:r>
            <a:r>
              <a:rPr dirty="0" sz="1300" spc="-45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464B54"/>
                </a:solidFill>
                <a:latin typeface="Calibri"/>
                <a:cs typeface="Calibri"/>
              </a:rPr>
              <a:t>Members</a:t>
            </a:r>
            <a:endParaRPr sz="900">
              <a:latin typeface="Calibri"/>
              <a:cs typeface="Calibri"/>
            </a:endParaRPr>
          </a:p>
          <a:p>
            <a:pPr marL="373380">
              <a:lnSpc>
                <a:spcPct val="100000"/>
              </a:lnSpc>
              <a:spcBef>
                <a:spcPts val="25"/>
              </a:spcBef>
            </a:pPr>
            <a:r>
              <a:rPr dirty="0" sz="1300" b="1">
                <a:solidFill>
                  <a:srgbClr val="464B54"/>
                </a:solidFill>
                <a:latin typeface="Calibri"/>
                <a:cs typeface="Calibri"/>
              </a:rPr>
              <a:t>303</a:t>
            </a:r>
            <a:r>
              <a:rPr dirty="0" sz="1300" spc="-45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464B54"/>
                </a:solidFill>
                <a:latin typeface="Calibri"/>
                <a:cs typeface="Calibri"/>
              </a:rPr>
              <a:t>Retirees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31" name="object 31" descr=""/>
          <p:cNvGrpSpPr/>
          <p:nvPr/>
        </p:nvGrpSpPr>
        <p:grpSpPr>
          <a:xfrm>
            <a:off x="536448" y="3873246"/>
            <a:ext cx="7528559" cy="1367790"/>
            <a:chOff x="536448" y="3873246"/>
            <a:chExt cx="7528559" cy="1367790"/>
          </a:xfrm>
        </p:grpSpPr>
        <p:sp>
          <p:nvSpPr>
            <p:cNvPr id="32" name="object 32" descr=""/>
            <p:cNvSpPr/>
            <p:nvPr/>
          </p:nvSpPr>
          <p:spPr>
            <a:xfrm>
              <a:off x="544068" y="4473701"/>
              <a:ext cx="1420495" cy="32384"/>
            </a:xfrm>
            <a:custGeom>
              <a:avLst/>
              <a:gdLst/>
              <a:ahLst/>
              <a:cxnLst/>
              <a:rect l="l" t="t" r="r" b="b"/>
              <a:pathLst>
                <a:path w="1420495" h="32385">
                  <a:moveTo>
                    <a:pt x="0" y="0"/>
                  </a:moveTo>
                  <a:lnTo>
                    <a:pt x="1420368" y="0"/>
                  </a:lnTo>
                  <a:lnTo>
                    <a:pt x="1420368" y="32004"/>
                  </a:lnTo>
                  <a:lnTo>
                    <a:pt x="0" y="320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16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536448" y="3878580"/>
              <a:ext cx="1420495" cy="0"/>
            </a:xfrm>
            <a:custGeom>
              <a:avLst/>
              <a:gdLst/>
              <a:ahLst/>
              <a:cxnLst/>
              <a:rect l="l" t="t" r="r" b="b"/>
              <a:pathLst>
                <a:path w="1420495" h="0">
                  <a:moveTo>
                    <a:pt x="0" y="0"/>
                  </a:moveTo>
                  <a:lnTo>
                    <a:pt x="1420368" y="0"/>
                  </a:lnTo>
                </a:path>
              </a:pathLst>
            </a:custGeom>
            <a:ln w="10668">
              <a:solidFill>
                <a:srgbClr val="89163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1964436" y="3881627"/>
              <a:ext cx="1059180" cy="443865"/>
            </a:xfrm>
            <a:custGeom>
              <a:avLst/>
              <a:gdLst/>
              <a:ahLst/>
              <a:cxnLst/>
              <a:rect l="l" t="t" r="r" b="b"/>
              <a:pathLst>
                <a:path w="1059180" h="443864">
                  <a:moveTo>
                    <a:pt x="1059180" y="443484"/>
                  </a:moveTo>
                  <a:lnTo>
                    <a:pt x="1027176" y="443484"/>
                  </a:lnTo>
                  <a:lnTo>
                    <a:pt x="1027176" y="434340"/>
                  </a:lnTo>
                  <a:lnTo>
                    <a:pt x="1059180" y="434340"/>
                  </a:lnTo>
                  <a:lnTo>
                    <a:pt x="1059180" y="443484"/>
                  </a:lnTo>
                  <a:close/>
                </a:path>
                <a:path w="1059180" h="443864">
                  <a:moveTo>
                    <a:pt x="1002792" y="443484"/>
                  </a:moveTo>
                  <a:lnTo>
                    <a:pt x="972312" y="443484"/>
                  </a:lnTo>
                  <a:lnTo>
                    <a:pt x="972312" y="434340"/>
                  </a:lnTo>
                  <a:lnTo>
                    <a:pt x="1002792" y="434340"/>
                  </a:lnTo>
                  <a:lnTo>
                    <a:pt x="1002792" y="443484"/>
                  </a:lnTo>
                  <a:close/>
                </a:path>
                <a:path w="1059180" h="443864">
                  <a:moveTo>
                    <a:pt x="947927" y="443484"/>
                  </a:moveTo>
                  <a:lnTo>
                    <a:pt x="917447" y="443484"/>
                  </a:lnTo>
                  <a:lnTo>
                    <a:pt x="917447" y="434340"/>
                  </a:lnTo>
                  <a:lnTo>
                    <a:pt x="947927" y="434340"/>
                  </a:lnTo>
                  <a:lnTo>
                    <a:pt x="947927" y="443484"/>
                  </a:lnTo>
                  <a:close/>
                </a:path>
                <a:path w="1059180" h="443864">
                  <a:moveTo>
                    <a:pt x="893063" y="443484"/>
                  </a:moveTo>
                  <a:lnTo>
                    <a:pt x="862584" y="443484"/>
                  </a:lnTo>
                  <a:lnTo>
                    <a:pt x="862584" y="434340"/>
                  </a:lnTo>
                  <a:lnTo>
                    <a:pt x="893063" y="434340"/>
                  </a:lnTo>
                  <a:lnTo>
                    <a:pt x="893063" y="443484"/>
                  </a:lnTo>
                  <a:close/>
                </a:path>
                <a:path w="1059180" h="443864">
                  <a:moveTo>
                    <a:pt x="838199" y="443484"/>
                  </a:moveTo>
                  <a:lnTo>
                    <a:pt x="807719" y="443484"/>
                  </a:lnTo>
                  <a:lnTo>
                    <a:pt x="807719" y="434340"/>
                  </a:lnTo>
                  <a:lnTo>
                    <a:pt x="838199" y="434340"/>
                  </a:lnTo>
                  <a:lnTo>
                    <a:pt x="838199" y="443484"/>
                  </a:lnTo>
                  <a:close/>
                </a:path>
                <a:path w="1059180" h="443864">
                  <a:moveTo>
                    <a:pt x="783336" y="443484"/>
                  </a:moveTo>
                  <a:lnTo>
                    <a:pt x="751331" y="443484"/>
                  </a:lnTo>
                  <a:lnTo>
                    <a:pt x="751331" y="434340"/>
                  </a:lnTo>
                  <a:lnTo>
                    <a:pt x="783336" y="434340"/>
                  </a:lnTo>
                  <a:lnTo>
                    <a:pt x="783336" y="443484"/>
                  </a:lnTo>
                  <a:close/>
                </a:path>
                <a:path w="1059180" h="443864">
                  <a:moveTo>
                    <a:pt x="728471" y="443484"/>
                  </a:moveTo>
                  <a:lnTo>
                    <a:pt x="696467" y="443484"/>
                  </a:lnTo>
                  <a:lnTo>
                    <a:pt x="696467" y="434340"/>
                  </a:lnTo>
                  <a:lnTo>
                    <a:pt x="728471" y="434340"/>
                  </a:lnTo>
                  <a:lnTo>
                    <a:pt x="728471" y="443484"/>
                  </a:lnTo>
                  <a:close/>
                </a:path>
                <a:path w="1059180" h="443864">
                  <a:moveTo>
                    <a:pt x="673607" y="443484"/>
                  </a:moveTo>
                  <a:lnTo>
                    <a:pt x="641603" y="443484"/>
                  </a:lnTo>
                  <a:lnTo>
                    <a:pt x="641603" y="434340"/>
                  </a:lnTo>
                  <a:lnTo>
                    <a:pt x="673607" y="434340"/>
                  </a:lnTo>
                  <a:lnTo>
                    <a:pt x="673607" y="443484"/>
                  </a:lnTo>
                  <a:close/>
                </a:path>
                <a:path w="1059180" h="443864">
                  <a:moveTo>
                    <a:pt x="618743" y="443484"/>
                  </a:moveTo>
                  <a:lnTo>
                    <a:pt x="586740" y="443484"/>
                  </a:lnTo>
                  <a:lnTo>
                    <a:pt x="586740" y="434340"/>
                  </a:lnTo>
                  <a:lnTo>
                    <a:pt x="618743" y="434340"/>
                  </a:lnTo>
                  <a:lnTo>
                    <a:pt x="618743" y="443484"/>
                  </a:lnTo>
                  <a:close/>
                </a:path>
                <a:path w="1059180" h="443864">
                  <a:moveTo>
                    <a:pt x="563879" y="443484"/>
                  </a:moveTo>
                  <a:lnTo>
                    <a:pt x="531875" y="443484"/>
                  </a:lnTo>
                  <a:lnTo>
                    <a:pt x="531875" y="434340"/>
                  </a:lnTo>
                  <a:lnTo>
                    <a:pt x="563879" y="434340"/>
                  </a:lnTo>
                  <a:lnTo>
                    <a:pt x="563879" y="443484"/>
                  </a:lnTo>
                  <a:close/>
                </a:path>
                <a:path w="1059180" h="443864">
                  <a:moveTo>
                    <a:pt x="533399" y="417576"/>
                  </a:moveTo>
                  <a:lnTo>
                    <a:pt x="525779" y="417576"/>
                  </a:lnTo>
                  <a:lnTo>
                    <a:pt x="525779" y="387096"/>
                  </a:lnTo>
                  <a:lnTo>
                    <a:pt x="533399" y="387096"/>
                  </a:lnTo>
                  <a:lnTo>
                    <a:pt x="533399" y="417576"/>
                  </a:lnTo>
                  <a:close/>
                </a:path>
                <a:path w="1059180" h="443864">
                  <a:moveTo>
                    <a:pt x="533399" y="362712"/>
                  </a:moveTo>
                  <a:lnTo>
                    <a:pt x="525779" y="362712"/>
                  </a:lnTo>
                  <a:lnTo>
                    <a:pt x="525779" y="330708"/>
                  </a:lnTo>
                  <a:lnTo>
                    <a:pt x="533399" y="330708"/>
                  </a:lnTo>
                  <a:lnTo>
                    <a:pt x="533399" y="362712"/>
                  </a:lnTo>
                  <a:close/>
                </a:path>
                <a:path w="1059180" h="443864">
                  <a:moveTo>
                    <a:pt x="533399" y="307848"/>
                  </a:moveTo>
                  <a:lnTo>
                    <a:pt x="525779" y="307848"/>
                  </a:lnTo>
                  <a:lnTo>
                    <a:pt x="525779" y="275844"/>
                  </a:lnTo>
                  <a:lnTo>
                    <a:pt x="533399" y="275844"/>
                  </a:lnTo>
                  <a:lnTo>
                    <a:pt x="533399" y="307848"/>
                  </a:lnTo>
                  <a:close/>
                </a:path>
                <a:path w="1059180" h="443864">
                  <a:moveTo>
                    <a:pt x="533399" y="252984"/>
                  </a:moveTo>
                  <a:lnTo>
                    <a:pt x="525779" y="252984"/>
                  </a:lnTo>
                  <a:lnTo>
                    <a:pt x="525779" y="220980"/>
                  </a:lnTo>
                  <a:lnTo>
                    <a:pt x="533399" y="220980"/>
                  </a:lnTo>
                  <a:lnTo>
                    <a:pt x="533399" y="252984"/>
                  </a:lnTo>
                  <a:close/>
                </a:path>
                <a:path w="1059180" h="443864">
                  <a:moveTo>
                    <a:pt x="533399" y="198120"/>
                  </a:moveTo>
                  <a:lnTo>
                    <a:pt x="525779" y="198120"/>
                  </a:lnTo>
                  <a:lnTo>
                    <a:pt x="525779" y="166116"/>
                  </a:lnTo>
                  <a:lnTo>
                    <a:pt x="533399" y="166116"/>
                  </a:lnTo>
                  <a:lnTo>
                    <a:pt x="533399" y="198120"/>
                  </a:lnTo>
                  <a:close/>
                </a:path>
                <a:path w="1059180" h="443864">
                  <a:moveTo>
                    <a:pt x="533399" y="143256"/>
                  </a:moveTo>
                  <a:lnTo>
                    <a:pt x="525779" y="143256"/>
                  </a:lnTo>
                  <a:lnTo>
                    <a:pt x="525779" y="111252"/>
                  </a:lnTo>
                  <a:lnTo>
                    <a:pt x="533399" y="111252"/>
                  </a:lnTo>
                  <a:lnTo>
                    <a:pt x="533399" y="143256"/>
                  </a:lnTo>
                  <a:close/>
                </a:path>
                <a:path w="1059180" h="443864">
                  <a:moveTo>
                    <a:pt x="533399" y="88392"/>
                  </a:moveTo>
                  <a:lnTo>
                    <a:pt x="525779" y="88392"/>
                  </a:lnTo>
                  <a:lnTo>
                    <a:pt x="525779" y="56388"/>
                  </a:lnTo>
                  <a:lnTo>
                    <a:pt x="533399" y="56388"/>
                  </a:lnTo>
                  <a:lnTo>
                    <a:pt x="533399" y="88392"/>
                  </a:lnTo>
                  <a:close/>
                </a:path>
                <a:path w="1059180" h="443864">
                  <a:moveTo>
                    <a:pt x="533399" y="7620"/>
                  </a:moveTo>
                  <a:lnTo>
                    <a:pt x="528827" y="7620"/>
                  </a:lnTo>
                  <a:lnTo>
                    <a:pt x="527303" y="6096"/>
                  </a:lnTo>
                  <a:lnTo>
                    <a:pt x="527303" y="0"/>
                  </a:lnTo>
                  <a:lnTo>
                    <a:pt x="533399" y="0"/>
                  </a:lnTo>
                  <a:lnTo>
                    <a:pt x="533399" y="7620"/>
                  </a:lnTo>
                  <a:close/>
                </a:path>
                <a:path w="1059180" h="443864">
                  <a:moveTo>
                    <a:pt x="533399" y="32004"/>
                  </a:moveTo>
                  <a:lnTo>
                    <a:pt x="525779" y="32004"/>
                  </a:lnTo>
                  <a:lnTo>
                    <a:pt x="525779" y="4571"/>
                  </a:lnTo>
                  <a:lnTo>
                    <a:pt x="527303" y="6096"/>
                  </a:lnTo>
                  <a:lnTo>
                    <a:pt x="527303" y="7620"/>
                  </a:lnTo>
                  <a:lnTo>
                    <a:pt x="533399" y="7620"/>
                  </a:lnTo>
                  <a:lnTo>
                    <a:pt x="533399" y="32004"/>
                  </a:lnTo>
                  <a:close/>
                </a:path>
                <a:path w="1059180" h="443864">
                  <a:moveTo>
                    <a:pt x="528827" y="7620"/>
                  </a:moveTo>
                  <a:lnTo>
                    <a:pt x="527303" y="7620"/>
                  </a:lnTo>
                  <a:lnTo>
                    <a:pt x="527303" y="6096"/>
                  </a:lnTo>
                  <a:lnTo>
                    <a:pt x="528827" y="7620"/>
                  </a:lnTo>
                  <a:close/>
                </a:path>
                <a:path w="1059180" h="443864">
                  <a:moveTo>
                    <a:pt x="502919" y="7620"/>
                  </a:moveTo>
                  <a:lnTo>
                    <a:pt x="472440" y="7620"/>
                  </a:lnTo>
                  <a:lnTo>
                    <a:pt x="472440" y="0"/>
                  </a:lnTo>
                  <a:lnTo>
                    <a:pt x="502919" y="0"/>
                  </a:lnTo>
                  <a:lnTo>
                    <a:pt x="502919" y="7620"/>
                  </a:lnTo>
                  <a:close/>
                </a:path>
                <a:path w="1059180" h="443864">
                  <a:moveTo>
                    <a:pt x="448055" y="7620"/>
                  </a:moveTo>
                  <a:lnTo>
                    <a:pt x="416052" y="7620"/>
                  </a:lnTo>
                  <a:lnTo>
                    <a:pt x="416052" y="0"/>
                  </a:lnTo>
                  <a:lnTo>
                    <a:pt x="448055" y="0"/>
                  </a:lnTo>
                  <a:lnTo>
                    <a:pt x="448055" y="7620"/>
                  </a:lnTo>
                  <a:close/>
                </a:path>
                <a:path w="1059180" h="443864">
                  <a:moveTo>
                    <a:pt x="393192" y="7620"/>
                  </a:moveTo>
                  <a:lnTo>
                    <a:pt x="361187" y="7620"/>
                  </a:lnTo>
                  <a:lnTo>
                    <a:pt x="361187" y="0"/>
                  </a:lnTo>
                  <a:lnTo>
                    <a:pt x="393192" y="0"/>
                  </a:lnTo>
                  <a:lnTo>
                    <a:pt x="393192" y="7620"/>
                  </a:lnTo>
                  <a:close/>
                </a:path>
                <a:path w="1059180" h="443864">
                  <a:moveTo>
                    <a:pt x="338327" y="7620"/>
                  </a:moveTo>
                  <a:lnTo>
                    <a:pt x="306323" y="7620"/>
                  </a:lnTo>
                  <a:lnTo>
                    <a:pt x="306323" y="0"/>
                  </a:lnTo>
                  <a:lnTo>
                    <a:pt x="338327" y="0"/>
                  </a:lnTo>
                  <a:lnTo>
                    <a:pt x="338327" y="7620"/>
                  </a:lnTo>
                  <a:close/>
                </a:path>
                <a:path w="1059180" h="443864">
                  <a:moveTo>
                    <a:pt x="283463" y="7620"/>
                  </a:moveTo>
                  <a:lnTo>
                    <a:pt x="251459" y="7620"/>
                  </a:lnTo>
                  <a:lnTo>
                    <a:pt x="251459" y="0"/>
                  </a:lnTo>
                  <a:lnTo>
                    <a:pt x="283463" y="0"/>
                  </a:lnTo>
                  <a:lnTo>
                    <a:pt x="283463" y="7620"/>
                  </a:lnTo>
                  <a:close/>
                </a:path>
                <a:path w="1059180" h="443864">
                  <a:moveTo>
                    <a:pt x="228600" y="7620"/>
                  </a:moveTo>
                  <a:lnTo>
                    <a:pt x="196595" y="7620"/>
                  </a:lnTo>
                  <a:lnTo>
                    <a:pt x="196595" y="0"/>
                  </a:lnTo>
                  <a:lnTo>
                    <a:pt x="228600" y="0"/>
                  </a:lnTo>
                  <a:lnTo>
                    <a:pt x="228600" y="7620"/>
                  </a:lnTo>
                  <a:close/>
                </a:path>
                <a:path w="1059180" h="443864">
                  <a:moveTo>
                    <a:pt x="173735" y="7620"/>
                  </a:moveTo>
                  <a:lnTo>
                    <a:pt x="141731" y="7620"/>
                  </a:lnTo>
                  <a:lnTo>
                    <a:pt x="141731" y="0"/>
                  </a:lnTo>
                  <a:lnTo>
                    <a:pt x="173735" y="0"/>
                  </a:lnTo>
                  <a:lnTo>
                    <a:pt x="173735" y="7620"/>
                  </a:lnTo>
                  <a:close/>
                </a:path>
                <a:path w="1059180" h="443864">
                  <a:moveTo>
                    <a:pt x="118871" y="7620"/>
                  </a:moveTo>
                  <a:lnTo>
                    <a:pt x="86867" y="7620"/>
                  </a:lnTo>
                  <a:lnTo>
                    <a:pt x="86867" y="0"/>
                  </a:lnTo>
                  <a:lnTo>
                    <a:pt x="118871" y="0"/>
                  </a:lnTo>
                  <a:lnTo>
                    <a:pt x="118871" y="7620"/>
                  </a:lnTo>
                  <a:close/>
                </a:path>
                <a:path w="1059180" h="443864">
                  <a:moveTo>
                    <a:pt x="62483" y="7620"/>
                  </a:moveTo>
                  <a:lnTo>
                    <a:pt x="32004" y="7620"/>
                  </a:lnTo>
                  <a:lnTo>
                    <a:pt x="32004" y="0"/>
                  </a:lnTo>
                  <a:lnTo>
                    <a:pt x="62483" y="0"/>
                  </a:lnTo>
                  <a:lnTo>
                    <a:pt x="62483" y="7620"/>
                  </a:lnTo>
                  <a:close/>
                </a:path>
                <a:path w="1059180" h="443864">
                  <a:moveTo>
                    <a:pt x="7619" y="7620"/>
                  </a:moveTo>
                  <a:lnTo>
                    <a:pt x="0" y="7620"/>
                  </a:lnTo>
                  <a:lnTo>
                    <a:pt x="0" y="0"/>
                  </a:lnTo>
                  <a:lnTo>
                    <a:pt x="7619" y="0"/>
                  </a:lnTo>
                  <a:lnTo>
                    <a:pt x="7619" y="7620"/>
                  </a:lnTo>
                  <a:close/>
                </a:path>
              </a:pathLst>
            </a:custGeom>
            <a:solidFill>
              <a:srgbClr val="8916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1967484" y="4628388"/>
              <a:ext cx="867410" cy="163195"/>
            </a:xfrm>
            <a:custGeom>
              <a:avLst/>
              <a:gdLst/>
              <a:ahLst/>
              <a:cxnLst/>
              <a:rect l="l" t="t" r="r" b="b"/>
              <a:pathLst>
                <a:path w="867410" h="163195">
                  <a:moveTo>
                    <a:pt x="867156" y="7620"/>
                  </a:moveTo>
                  <a:lnTo>
                    <a:pt x="835152" y="7620"/>
                  </a:lnTo>
                  <a:lnTo>
                    <a:pt x="835152" y="0"/>
                  </a:lnTo>
                  <a:lnTo>
                    <a:pt x="867156" y="0"/>
                  </a:lnTo>
                  <a:lnTo>
                    <a:pt x="867156" y="7620"/>
                  </a:lnTo>
                  <a:close/>
                </a:path>
                <a:path w="867410" h="163195">
                  <a:moveTo>
                    <a:pt x="812292" y="7620"/>
                  </a:moveTo>
                  <a:lnTo>
                    <a:pt x="780288" y="7620"/>
                  </a:lnTo>
                  <a:lnTo>
                    <a:pt x="780288" y="0"/>
                  </a:lnTo>
                  <a:lnTo>
                    <a:pt x="812292" y="0"/>
                  </a:lnTo>
                  <a:lnTo>
                    <a:pt x="812292" y="7620"/>
                  </a:lnTo>
                  <a:close/>
                </a:path>
                <a:path w="867410" h="163195">
                  <a:moveTo>
                    <a:pt x="757428" y="7620"/>
                  </a:moveTo>
                  <a:lnTo>
                    <a:pt x="725424" y="7620"/>
                  </a:lnTo>
                  <a:lnTo>
                    <a:pt x="725424" y="0"/>
                  </a:lnTo>
                  <a:lnTo>
                    <a:pt x="757428" y="0"/>
                  </a:lnTo>
                  <a:lnTo>
                    <a:pt x="757428" y="7620"/>
                  </a:lnTo>
                  <a:close/>
                </a:path>
                <a:path w="867410" h="163195">
                  <a:moveTo>
                    <a:pt x="702564" y="7620"/>
                  </a:moveTo>
                  <a:lnTo>
                    <a:pt x="670560" y="7620"/>
                  </a:lnTo>
                  <a:lnTo>
                    <a:pt x="670560" y="0"/>
                  </a:lnTo>
                  <a:lnTo>
                    <a:pt x="702564" y="0"/>
                  </a:lnTo>
                  <a:lnTo>
                    <a:pt x="702564" y="7620"/>
                  </a:lnTo>
                  <a:close/>
                </a:path>
                <a:path w="867410" h="163195">
                  <a:moveTo>
                    <a:pt x="647700" y="7620"/>
                  </a:moveTo>
                  <a:lnTo>
                    <a:pt x="615696" y="7620"/>
                  </a:lnTo>
                  <a:lnTo>
                    <a:pt x="615696" y="0"/>
                  </a:lnTo>
                  <a:lnTo>
                    <a:pt x="647700" y="0"/>
                  </a:lnTo>
                  <a:lnTo>
                    <a:pt x="647700" y="7620"/>
                  </a:lnTo>
                  <a:close/>
                </a:path>
                <a:path w="867410" h="163195">
                  <a:moveTo>
                    <a:pt x="592836" y="7620"/>
                  </a:moveTo>
                  <a:lnTo>
                    <a:pt x="560832" y="7620"/>
                  </a:lnTo>
                  <a:lnTo>
                    <a:pt x="560832" y="0"/>
                  </a:lnTo>
                  <a:lnTo>
                    <a:pt x="592836" y="0"/>
                  </a:lnTo>
                  <a:lnTo>
                    <a:pt x="592836" y="7620"/>
                  </a:lnTo>
                  <a:close/>
                </a:path>
                <a:path w="867410" h="163195">
                  <a:moveTo>
                    <a:pt x="536448" y="7620"/>
                  </a:moveTo>
                  <a:lnTo>
                    <a:pt x="505968" y="7620"/>
                  </a:lnTo>
                  <a:lnTo>
                    <a:pt x="505968" y="0"/>
                  </a:lnTo>
                  <a:lnTo>
                    <a:pt x="536448" y="0"/>
                  </a:lnTo>
                  <a:lnTo>
                    <a:pt x="536448" y="7620"/>
                  </a:lnTo>
                  <a:close/>
                </a:path>
                <a:path w="867410" h="163195">
                  <a:moveTo>
                    <a:pt x="481584" y="7620"/>
                  </a:moveTo>
                  <a:lnTo>
                    <a:pt x="451104" y="7620"/>
                  </a:lnTo>
                  <a:lnTo>
                    <a:pt x="451104" y="0"/>
                  </a:lnTo>
                  <a:lnTo>
                    <a:pt x="481584" y="0"/>
                  </a:lnTo>
                  <a:lnTo>
                    <a:pt x="481584" y="7620"/>
                  </a:lnTo>
                  <a:close/>
                </a:path>
                <a:path w="867410" h="163195">
                  <a:moveTo>
                    <a:pt x="426720" y="7620"/>
                  </a:moveTo>
                  <a:lnTo>
                    <a:pt x="396240" y="7620"/>
                  </a:lnTo>
                  <a:lnTo>
                    <a:pt x="396240" y="0"/>
                  </a:lnTo>
                  <a:lnTo>
                    <a:pt x="426720" y="0"/>
                  </a:lnTo>
                  <a:lnTo>
                    <a:pt x="426720" y="7620"/>
                  </a:lnTo>
                  <a:close/>
                </a:path>
                <a:path w="867410" h="163195">
                  <a:moveTo>
                    <a:pt x="371856" y="7620"/>
                  </a:moveTo>
                  <a:lnTo>
                    <a:pt x="341376" y="7620"/>
                  </a:lnTo>
                  <a:lnTo>
                    <a:pt x="341376" y="0"/>
                  </a:lnTo>
                  <a:lnTo>
                    <a:pt x="371856" y="0"/>
                  </a:lnTo>
                  <a:lnTo>
                    <a:pt x="371856" y="7620"/>
                  </a:lnTo>
                  <a:close/>
                </a:path>
                <a:path w="867410" h="163195">
                  <a:moveTo>
                    <a:pt x="336804" y="51816"/>
                  </a:moveTo>
                  <a:lnTo>
                    <a:pt x="329184" y="51816"/>
                  </a:lnTo>
                  <a:lnTo>
                    <a:pt x="329184" y="19812"/>
                  </a:lnTo>
                  <a:lnTo>
                    <a:pt x="336804" y="19812"/>
                  </a:lnTo>
                  <a:lnTo>
                    <a:pt x="336804" y="51816"/>
                  </a:lnTo>
                  <a:close/>
                </a:path>
                <a:path w="867410" h="163195">
                  <a:moveTo>
                    <a:pt x="336804" y="106680"/>
                  </a:moveTo>
                  <a:lnTo>
                    <a:pt x="329184" y="106680"/>
                  </a:lnTo>
                  <a:lnTo>
                    <a:pt x="329184" y="76200"/>
                  </a:lnTo>
                  <a:lnTo>
                    <a:pt x="336804" y="76200"/>
                  </a:lnTo>
                  <a:lnTo>
                    <a:pt x="336804" y="106680"/>
                  </a:lnTo>
                  <a:close/>
                </a:path>
                <a:path w="867410" h="163195">
                  <a:moveTo>
                    <a:pt x="329184" y="158495"/>
                  </a:moveTo>
                  <a:lnTo>
                    <a:pt x="329184" y="131064"/>
                  </a:lnTo>
                  <a:lnTo>
                    <a:pt x="336804" y="131064"/>
                  </a:lnTo>
                  <a:lnTo>
                    <a:pt x="336804" y="155448"/>
                  </a:lnTo>
                  <a:lnTo>
                    <a:pt x="330708" y="155448"/>
                  </a:lnTo>
                  <a:lnTo>
                    <a:pt x="330708" y="157479"/>
                  </a:lnTo>
                  <a:lnTo>
                    <a:pt x="329184" y="158495"/>
                  </a:lnTo>
                  <a:close/>
                </a:path>
                <a:path w="867410" h="163195">
                  <a:moveTo>
                    <a:pt x="330708" y="157479"/>
                  </a:moveTo>
                  <a:lnTo>
                    <a:pt x="330708" y="155448"/>
                  </a:lnTo>
                  <a:lnTo>
                    <a:pt x="333756" y="155448"/>
                  </a:lnTo>
                  <a:lnTo>
                    <a:pt x="330708" y="157479"/>
                  </a:lnTo>
                  <a:close/>
                </a:path>
                <a:path w="867410" h="163195">
                  <a:moveTo>
                    <a:pt x="336804" y="163068"/>
                  </a:moveTo>
                  <a:lnTo>
                    <a:pt x="330708" y="163068"/>
                  </a:lnTo>
                  <a:lnTo>
                    <a:pt x="330708" y="157479"/>
                  </a:lnTo>
                  <a:lnTo>
                    <a:pt x="333756" y="155448"/>
                  </a:lnTo>
                  <a:lnTo>
                    <a:pt x="336804" y="155448"/>
                  </a:lnTo>
                  <a:lnTo>
                    <a:pt x="336804" y="163068"/>
                  </a:lnTo>
                  <a:close/>
                </a:path>
                <a:path w="867410" h="163195">
                  <a:moveTo>
                    <a:pt x="306324" y="163068"/>
                  </a:moveTo>
                  <a:lnTo>
                    <a:pt x="275843" y="163068"/>
                  </a:lnTo>
                  <a:lnTo>
                    <a:pt x="275843" y="155448"/>
                  </a:lnTo>
                  <a:lnTo>
                    <a:pt x="306324" y="155448"/>
                  </a:lnTo>
                  <a:lnTo>
                    <a:pt x="306324" y="163068"/>
                  </a:lnTo>
                  <a:close/>
                </a:path>
                <a:path w="867410" h="163195">
                  <a:moveTo>
                    <a:pt x="251460" y="163068"/>
                  </a:moveTo>
                  <a:lnTo>
                    <a:pt x="220980" y="163068"/>
                  </a:lnTo>
                  <a:lnTo>
                    <a:pt x="220980" y="155448"/>
                  </a:lnTo>
                  <a:lnTo>
                    <a:pt x="251460" y="155448"/>
                  </a:lnTo>
                  <a:lnTo>
                    <a:pt x="251460" y="163068"/>
                  </a:lnTo>
                  <a:close/>
                </a:path>
                <a:path w="867410" h="163195">
                  <a:moveTo>
                    <a:pt x="196595" y="163068"/>
                  </a:moveTo>
                  <a:lnTo>
                    <a:pt x="166116" y="163068"/>
                  </a:lnTo>
                  <a:lnTo>
                    <a:pt x="166116" y="155448"/>
                  </a:lnTo>
                  <a:lnTo>
                    <a:pt x="196595" y="155448"/>
                  </a:lnTo>
                  <a:lnTo>
                    <a:pt x="196595" y="163068"/>
                  </a:lnTo>
                  <a:close/>
                </a:path>
                <a:path w="867410" h="163195">
                  <a:moveTo>
                    <a:pt x="141731" y="163068"/>
                  </a:moveTo>
                  <a:lnTo>
                    <a:pt x="111252" y="163068"/>
                  </a:lnTo>
                  <a:lnTo>
                    <a:pt x="111252" y="155448"/>
                  </a:lnTo>
                  <a:lnTo>
                    <a:pt x="141731" y="155448"/>
                  </a:lnTo>
                  <a:lnTo>
                    <a:pt x="141731" y="163068"/>
                  </a:lnTo>
                  <a:close/>
                </a:path>
                <a:path w="867410" h="163195">
                  <a:moveTo>
                    <a:pt x="86868" y="163068"/>
                  </a:moveTo>
                  <a:lnTo>
                    <a:pt x="54864" y="163068"/>
                  </a:lnTo>
                  <a:lnTo>
                    <a:pt x="54864" y="155448"/>
                  </a:lnTo>
                  <a:lnTo>
                    <a:pt x="86868" y="155448"/>
                  </a:lnTo>
                  <a:lnTo>
                    <a:pt x="86868" y="163068"/>
                  </a:lnTo>
                  <a:close/>
                </a:path>
                <a:path w="867410" h="163195">
                  <a:moveTo>
                    <a:pt x="32004" y="163068"/>
                  </a:moveTo>
                  <a:lnTo>
                    <a:pt x="0" y="163068"/>
                  </a:lnTo>
                  <a:lnTo>
                    <a:pt x="0" y="155448"/>
                  </a:lnTo>
                  <a:lnTo>
                    <a:pt x="32004" y="155448"/>
                  </a:lnTo>
                  <a:lnTo>
                    <a:pt x="32004" y="163068"/>
                  </a:lnTo>
                  <a:close/>
                </a:path>
              </a:pathLst>
            </a:custGeom>
            <a:solidFill>
              <a:srgbClr val="CD16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6548627" y="3890010"/>
              <a:ext cx="1516380" cy="0"/>
            </a:xfrm>
            <a:custGeom>
              <a:avLst/>
              <a:gdLst/>
              <a:ahLst/>
              <a:cxnLst/>
              <a:rect l="l" t="t" r="r" b="b"/>
              <a:pathLst>
                <a:path w="1516379" h="0">
                  <a:moveTo>
                    <a:pt x="0" y="0"/>
                  </a:moveTo>
                  <a:lnTo>
                    <a:pt x="1516379" y="0"/>
                  </a:lnTo>
                </a:path>
              </a:pathLst>
            </a:custGeom>
            <a:ln w="7620">
              <a:solidFill>
                <a:srgbClr val="005675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6256019" y="3898392"/>
              <a:ext cx="281940" cy="86995"/>
            </a:xfrm>
            <a:custGeom>
              <a:avLst/>
              <a:gdLst/>
              <a:ahLst/>
              <a:cxnLst/>
              <a:rect l="l" t="t" r="r" b="b"/>
              <a:pathLst>
                <a:path w="281940" h="86995">
                  <a:moveTo>
                    <a:pt x="281939" y="32004"/>
                  </a:moveTo>
                  <a:lnTo>
                    <a:pt x="274319" y="32004"/>
                  </a:lnTo>
                  <a:lnTo>
                    <a:pt x="274319" y="0"/>
                  </a:lnTo>
                  <a:lnTo>
                    <a:pt x="281939" y="0"/>
                  </a:lnTo>
                  <a:lnTo>
                    <a:pt x="281939" y="32004"/>
                  </a:lnTo>
                  <a:close/>
                </a:path>
                <a:path w="281940" h="86995">
                  <a:moveTo>
                    <a:pt x="274319" y="83820"/>
                  </a:moveTo>
                  <a:lnTo>
                    <a:pt x="274319" y="54864"/>
                  </a:lnTo>
                  <a:lnTo>
                    <a:pt x="281939" y="54864"/>
                  </a:lnTo>
                  <a:lnTo>
                    <a:pt x="281939" y="79248"/>
                  </a:lnTo>
                  <a:lnTo>
                    <a:pt x="277367" y="79248"/>
                  </a:lnTo>
                  <a:lnTo>
                    <a:pt x="274319" y="83820"/>
                  </a:lnTo>
                  <a:close/>
                </a:path>
                <a:path w="281940" h="86995">
                  <a:moveTo>
                    <a:pt x="281939" y="86868"/>
                  </a:moveTo>
                  <a:lnTo>
                    <a:pt x="274319" y="86868"/>
                  </a:lnTo>
                  <a:lnTo>
                    <a:pt x="274319" y="83820"/>
                  </a:lnTo>
                  <a:lnTo>
                    <a:pt x="277367" y="79248"/>
                  </a:lnTo>
                  <a:lnTo>
                    <a:pt x="281939" y="79248"/>
                  </a:lnTo>
                  <a:lnTo>
                    <a:pt x="281939" y="86868"/>
                  </a:lnTo>
                  <a:close/>
                </a:path>
                <a:path w="281940" h="86995">
                  <a:moveTo>
                    <a:pt x="251459" y="86868"/>
                  </a:moveTo>
                  <a:lnTo>
                    <a:pt x="219455" y="86868"/>
                  </a:lnTo>
                  <a:lnTo>
                    <a:pt x="219455" y="79248"/>
                  </a:lnTo>
                  <a:lnTo>
                    <a:pt x="251459" y="79248"/>
                  </a:lnTo>
                  <a:lnTo>
                    <a:pt x="251459" y="86868"/>
                  </a:lnTo>
                  <a:close/>
                </a:path>
                <a:path w="281940" h="86995">
                  <a:moveTo>
                    <a:pt x="196595" y="86868"/>
                  </a:moveTo>
                  <a:lnTo>
                    <a:pt x="164591" y="86868"/>
                  </a:lnTo>
                  <a:lnTo>
                    <a:pt x="164591" y="79248"/>
                  </a:lnTo>
                  <a:lnTo>
                    <a:pt x="196595" y="79248"/>
                  </a:lnTo>
                  <a:lnTo>
                    <a:pt x="196595" y="86868"/>
                  </a:lnTo>
                  <a:close/>
                </a:path>
                <a:path w="281940" h="86995">
                  <a:moveTo>
                    <a:pt x="141731" y="86868"/>
                  </a:moveTo>
                  <a:lnTo>
                    <a:pt x="109727" y="86868"/>
                  </a:lnTo>
                  <a:lnTo>
                    <a:pt x="109727" y="79248"/>
                  </a:lnTo>
                  <a:lnTo>
                    <a:pt x="141731" y="79248"/>
                  </a:lnTo>
                  <a:lnTo>
                    <a:pt x="141731" y="86868"/>
                  </a:lnTo>
                  <a:close/>
                </a:path>
                <a:path w="281940" h="86995">
                  <a:moveTo>
                    <a:pt x="85343" y="86868"/>
                  </a:moveTo>
                  <a:lnTo>
                    <a:pt x="54863" y="86868"/>
                  </a:lnTo>
                  <a:lnTo>
                    <a:pt x="54863" y="79248"/>
                  </a:lnTo>
                  <a:lnTo>
                    <a:pt x="85343" y="79248"/>
                  </a:lnTo>
                  <a:lnTo>
                    <a:pt x="85343" y="86868"/>
                  </a:lnTo>
                  <a:close/>
                </a:path>
                <a:path w="281940" h="86995">
                  <a:moveTo>
                    <a:pt x="30479" y="86868"/>
                  </a:moveTo>
                  <a:lnTo>
                    <a:pt x="0" y="86868"/>
                  </a:lnTo>
                  <a:lnTo>
                    <a:pt x="0" y="79248"/>
                  </a:lnTo>
                  <a:lnTo>
                    <a:pt x="30479" y="79248"/>
                  </a:lnTo>
                  <a:lnTo>
                    <a:pt x="30479" y="86868"/>
                  </a:lnTo>
                  <a:close/>
                </a:path>
              </a:pathLst>
            </a:custGeom>
            <a:solidFill>
              <a:srgbClr val="0056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5001768" y="3981450"/>
              <a:ext cx="1229995" cy="0"/>
            </a:xfrm>
            <a:custGeom>
              <a:avLst/>
              <a:gdLst/>
              <a:ahLst/>
              <a:cxnLst/>
              <a:rect l="l" t="t" r="r" b="b"/>
              <a:pathLst>
                <a:path w="1229995" h="0">
                  <a:moveTo>
                    <a:pt x="0" y="0"/>
                  </a:moveTo>
                  <a:lnTo>
                    <a:pt x="1229867" y="0"/>
                  </a:lnTo>
                </a:path>
              </a:pathLst>
            </a:custGeom>
            <a:ln w="7620">
              <a:solidFill>
                <a:srgbClr val="005675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6900671" y="4767072"/>
              <a:ext cx="1160145" cy="474345"/>
            </a:xfrm>
            <a:custGeom>
              <a:avLst/>
              <a:gdLst/>
              <a:ahLst/>
              <a:cxnLst/>
              <a:rect l="l" t="t" r="r" b="b"/>
              <a:pathLst>
                <a:path w="1160145" h="474345">
                  <a:moveTo>
                    <a:pt x="1159764" y="7620"/>
                  </a:moveTo>
                  <a:lnTo>
                    <a:pt x="1127760" y="7620"/>
                  </a:lnTo>
                  <a:lnTo>
                    <a:pt x="1127760" y="0"/>
                  </a:lnTo>
                  <a:lnTo>
                    <a:pt x="1159764" y="0"/>
                  </a:lnTo>
                  <a:lnTo>
                    <a:pt x="1159764" y="7620"/>
                  </a:lnTo>
                  <a:close/>
                </a:path>
                <a:path w="1160145" h="474345">
                  <a:moveTo>
                    <a:pt x="1104900" y="7620"/>
                  </a:moveTo>
                  <a:lnTo>
                    <a:pt x="1072896" y="7620"/>
                  </a:lnTo>
                  <a:lnTo>
                    <a:pt x="1072896" y="0"/>
                  </a:lnTo>
                  <a:lnTo>
                    <a:pt x="1104900" y="0"/>
                  </a:lnTo>
                  <a:lnTo>
                    <a:pt x="1104900" y="7620"/>
                  </a:lnTo>
                  <a:close/>
                </a:path>
                <a:path w="1160145" h="474345">
                  <a:moveTo>
                    <a:pt x="1037844" y="19812"/>
                  </a:moveTo>
                  <a:lnTo>
                    <a:pt x="1030224" y="19812"/>
                  </a:lnTo>
                  <a:lnTo>
                    <a:pt x="1030224" y="0"/>
                  </a:lnTo>
                  <a:lnTo>
                    <a:pt x="1050036" y="0"/>
                  </a:lnTo>
                  <a:lnTo>
                    <a:pt x="1050036" y="3048"/>
                  </a:lnTo>
                  <a:lnTo>
                    <a:pt x="1037844" y="3048"/>
                  </a:lnTo>
                  <a:lnTo>
                    <a:pt x="1034796" y="7620"/>
                  </a:lnTo>
                  <a:lnTo>
                    <a:pt x="1037844" y="7620"/>
                  </a:lnTo>
                  <a:lnTo>
                    <a:pt x="1037844" y="19812"/>
                  </a:lnTo>
                  <a:close/>
                </a:path>
                <a:path w="1160145" h="474345">
                  <a:moveTo>
                    <a:pt x="1037844" y="7620"/>
                  </a:moveTo>
                  <a:lnTo>
                    <a:pt x="1034796" y="7620"/>
                  </a:lnTo>
                  <a:lnTo>
                    <a:pt x="1037844" y="3048"/>
                  </a:lnTo>
                  <a:lnTo>
                    <a:pt x="1037844" y="7620"/>
                  </a:lnTo>
                  <a:close/>
                </a:path>
                <a:path w="1160145" h="474345">
                  <a:moveTo>
                    <a:pt x="1050036" y="7620"/>
                  </a:moveTo>
                  <a:lnTo>
                    <a:pt x="1037844" y="7620"/>
                  </a:lnTo>
                  <a:lnTo>
                    <a:pt x="1037844" y="3048"/>
                  </a:lnTo>
                  <a:lnTo>
                    <a:pt x="1050036" y="3048"/>
                  </a:lnTo>
                  <a:lnTo>
                    <a:pt x="1050036" y="7620"/>
                  </a:lnTo>
                  <a:close/>
                </a:path>
                <a:path w="1160145" h="474345">
                  <a:moveTo>
                    <a:pt x="1037844" y="74676"/>
                  </a:moveTo>
                  <a:lnTo>
                    <a:pt x="1030224" y="74676"/>
                  </a:lnTo>
                  <a:lnTo>
                    <a:pt x="1030224" y="42672"/>
                  </a:lnTo>
                  <a:lnTo>
                    <a:pt x="1037844" y="42672"/>
                  </a:lnTo>
                  <a:lnTo>
                    <a:pt x="1037844" y="74676"/>
                  </a:lnTo>
                  <a:close/>
                </a:path>
                <a:path w="1160145" h="474345">
                  <a:moveTo>
                    <a:pt x="1037844" y="129540"/>
                  </a:moveTo>
                  <a:lnTo>
                    <a:pt x="1030224" y="129540"/>
                  </a:lnTo>
                  <a:lnTo>
                    <a:pt x="1030224" y="97536"/>
                  </a:lnTo>
                  <a:lnTo>
                    <a:pt x="1037844" y="97536"/>
                  </a:lnTo>
                  <a:lnTo>
                    <a:pt x="1037844" y="129540"/>
                  </a:lnTo>
                  <a:close/>
                </a:path>
                <a:path w="1160145" h="474345">
                  <a:moveTo>
                    <a:pt x="1037844" y="184404"/>
                  </a:moveTo>
                  <a:lnTo>
                    <a:pt x="1030224" y="184404"/>
                  </a:lnTo>
                  <a:lnTo>
                    <a:pt x="1030224" y="152400"/>
                  </a:lnTo>
                  <a:lnTo>
                    <a:pt x="1037844" y="152400"/>
                  </a:lnTo>
                  <a:lnTo>
                    <a:pt x="1037844" y="184404"/>
                  </a:lnTo>
                  <a:close/>
                </a:path>
                <a:path w="1160145" h="474345">
                  <a:moveTo>
                    <a:pt x="1037844" y="239268"/>
                  </a:moveTo>
                  <a:lnTo>
                    <a:pt x="1030224" y="239268"/>
                  </a:lnTo>
                  <a:lnTo>
                    <a:pt x="1030224" y="207264"/>
                  </a:lnTo>
                  <a:lnTo>
                    <a:pt x="1037844" y="207264"/>
                  </a:lnTo>
                  <a:lnTo>
                    <a:pt x="1037844" y="239268"/>
                  </a:lnTo>
                  <a:close/>
                </a:path>
                <a:path w="1160145" h="474345">
                  <a:moveTo>
                    <a:pt x="1037844" y="294131"/>
                  </a:moveTo>
                  <a:lnTo>
                    <a:pt x="1030224" y="294131"/>
                  </a:lnTo>
                  <a:lnTo>
                    <a:pt x="1030224" y="262128"/>
                  </a:lnTo>
                  <a:lnTo>
                    <a:pt x="1037844" y="262128"/>
                  </a:lnTo>
                  <a:lnTo>
                    <a:pt x="1037844" y="294131"/>
                  </a:lnTo>
                  <a:close/>
                </a:path>
                <a:path w="1160145" h="474345">
                  <a:moveTo>
                    <a:pt x="1037844" y="348996"/>
                  </a:moveTo>
                  <a:lnTo>
                    <a:pt x="1030224" y="348996"/>
                  </a:lnTo>
                  <a:lnTo>
                    <a:pt x="1030224" y="318515"/>
                  </a:lnTo>
                  <a:lnTo>
                    <a:pt x="1037844" y="318515"/>
                  </a:lnTo>
                  <a:lnTo>
                    <a:pt x="1037844" y="348996"/>
                  </a:lnTo>
                  <a:close/>
                </a:path>
                <a:path w="1160145" h="474345">
                  <a:moveTo>
                    <a:pt x="1037844" y="403860"/>
                  </a:moveTo>
                  <a:lnTo>
                    <a:pt x="1030224" y="403860"/>
                  </a:lnTo>
                  <a:lnTo>
                    <a:pt x="1030224" y="373380"/>
                  </a:lnTo>
                  <a:lnTo>
                    <a:pt x="1037844" y="373380"/>
                  </a:lnTo>
                  <a:lnTo>
                    <a:pt x="1037844" y="403860"/>
                  </a:lnTo>
                  <a:close/>
                </a:path>
                <a:path w="1160145" h="474345">
                  <a:moveTo>
                    <a:pt x="1037844" y="458724"/>
                  </a:moveTo>
                  <a:lnTo>
                    <a:pt x="1030224" y="458724"/>
                  </a:lnTo>
                  <a:lnTo>
                    <a:pt x="1030224" y="428244"/>
                  </a:lnTo>
                  <a:lnTo>
                    <a:pt x="1037844" y="428244"/>
                  </a:lnTo>
                  <a:lnTo>
                    <a:pt x="1037844" y="458724"/>
                  </a:lnTo>
                  <a:close/>
                </a:path>
                <a:path w="1160145" h="474345">
                  <a:moveTo>
                    <a:pt x="1022604" y="473963"/>
                  </a:moveTo>
                  <a:lnTo>
                    <a:pt x="990600" y="473963"/>
                  </a:lnTo>
                  <a:lnTo>
                    <a:pt x="990600" y="466344"/>
                  </a:lnTo>
                  <a:lnTo>
                    <a:pt x="1022604" y="466344"/>
                  </a:lnTo>
                  <a:lnTo>
                    <a:pt x="1022604" y="473963"/>
                  </a:lnTo>
                  <a:close/>
                </a:path>
                <a:path w="1160145" h="474345">
                  <a:moveTo>
                    <a:pt x="966216" y="473963"/>
                  </a:moveTo>
                  <a:lnTo>
                    <a:pt x="935736" y="473963"/>
                  </a:lnTo>
                  <a:lnTo>
                    <a:pt x="935736" y="466344"/>
                  </a:lnTo>
                  <a:lnTo>
                    <a:pt x="966216" y="466344"/>
                  </a:lnTo>
                  <a:lnTo>
                    <a:pt x="966216" y="473963"/>
                  </a:lnTo>
                  <a:close/>
                </a:path>
                <a:path w="1160145" h="474345">
                  <a:moveTo>
                    <a:pt x="911352" y="473963"/>
                  </a:moveTo>
                  <a:lnTo>
                    <a:pt x="880872" y="473963"/>
                  </a:lnTo>
                  <a:lnTo>
                    <a:pt x="880872" y="466344"/>
                  </a:lnTo>
                  <a:lnTo>
                    <a:pt x="911352" y="466344"/>
                  </a:lnTo>
                  <a:lnTo>
                    <a:pt x="911352" y="473963"/>
                  </a:lnTo>
                  <a:close/>
                </a:path>
                <a:path w="1160145" h="474345">
                  <a:moveTo>
                    <a:pt x="856488" y="473963"/>
                  </a:moveTo>
                  <a:lnTo>
                    <a:pt x="826008" y="473963"/>
                  </a:lnTo>
                  <a:lnTo>
                    <a:pt x="826008" y="466344"/>
                  </a:lnTo>
                  <a:lnTo>
                    <a:pt x="856488" y="466344"/>
                  </a:lnTo>
                  <a:lnTo>
                    <a:pt x="856488" y="473963"/>
                  </a:lnTo>
                  <a:close/>
                </a:path>
                <a:path w="1160145" h="474345">
                  <a:moveTo>
                    <a:pt x="801624" y="473963"/>
                  </a:moveTo>
                  <a:lnTo>
                    <a:pt x="771144" y="473963"/>
                  </a:lnTo>
                  <a:lnTo>
                    <a:pt x="771144" y="466344"/>
                  </a:lnTo>
                  <a:lnTo>
                    <a:pt x="801624" y="466344"/>
                  </a:lnTo>
                  <a:lnTo>
                    <a:pt x="801624" y="473963"/>
                  </a:lnTo>
                  <a:close/>
                </a:path>
                <a:path w="1160145" h="474345">
                  <a:moveTo>
                    <a:pt x="746760" y="473963"/>
                  </a:moveTo>
                  <a:lnTo>
                    <a:pt x="714756" y="473963"/>
                  </a:lnTo>
                  <a:lnTo>
                    <a:pt x="714756" y="466344"/>
                  </a:lnTo>
                  <a:lnTo>
                    <a:pt x="746760" y="466344"/>
                  </a:lnTo>
                  <a:lnTo>
                    <a:pt x="746760" y="473963"/>
                  </a:lnTo>
                  <a:close/>
                </a:path>
                <a:path w="1160145" h="474345">
                  <a:moveTo>
                    <a:pt x="691896" y="473963"/>
                  </a:moveTo>
                  <a:lnTo>
                    <a:pt x="659892" y="473963"/>
                  </a:lnTo>
                  <a:lnTo>
                    <a:pt x="659892" y="466344"/>
                  </a:lnTo>
                  <a:lnTo>
                    <a:pt x="691896" y="466344"/>
                  </a:lnTo>
                  <a:lnTo>
                    <a:pt x="691896" y="473963"/>
                  </a:lnTo>
                  <a:close/>
                </a:path>
                <a:path w="1160145" h="474345">
                  <a:moveTo>
                    <a:pt x="637032" y="473963"/>
                  </a:moveTo>
                  <a:lnTo>
                    <a:pt x="605028" y="473963"/>
                  </a:lnTo>
                  <a:lnTo>
                    <a:pt x="605028" y="466344"/>
                  </a:lnTo>
                  <a:lnTo>
                    <a:pt x="637032" y="466344"/>
                  </a:lnTo>
                  <a:lnTo>
                    <a:pt x="637032" y="473963"/>
                  </a:lnTo>
                  <a:close/>
                </a:path>
                <a:path w="1160145" h="474345">
                  <a:moveTo>
                    <a:pt x="582168" y="473963"/>
                  </a:moveTo>
                  <a:lnTo>
                    <a:pt x="550164" y="473963"/>
                  </a:lnTo>
                  <a:lnTo>
                    <a:pt x="550164" y="466344"/>
                  </a:lnTo>
                  <a:lnTo>
                    <a:pt x="582168" y="466344"/>
                  </a:lnTo>
                  <a:lnTo>
                    <a:pt x="582168" y="473963"/>
                  </a:lnTo>
                  <a:close/>
                </a:path>
                <a:path w="1160145" h="474345">
                  <a:moveTo>
                    <a:pt x="527304" y="473963"/>
                  </a:moveTo>
                  <a:lnTo>
                    <a:pt x="495300" y="473963"/>
                  </a:lnTo>
                  <a:lnTo>
                    <a:pt x="495300" y="466344"/>
                  </a:lnTo>
                  <a:lnTo>
                    <a:pt x="527304" y="466344"/>
                  </a:lnTo>
                  <a:lnTo>
                    <a:pt x="527304" y="473963"/>
                  </a:lnTo>
                  <a:close/>
                </a:path>
                <a:path w="1160145" h="474345">
                  <a:moveTo>
                    <a:pt x="472439" y="473963"/>
                  </a:moveTo>
                  <a:lnTo>
                    <a:pt x="440436" y="473963"/>
                  </a:lnTo>
                  <a:lnTo>
                    <a:pt x="440436" y="466344"/>
                  </a:lnTo>
                  <a:lnTo>
                    <a:pt x="472439" y="466344"/>
                  </a:lnTo>
                  <a:lnTo>
                    <a:pt x="472439" y="473963"/>
                  </a:lnTo>
                  <a:close/>
                </a:path>
                <a:path w="1160145" h="474345">
                  <a:moveTo>
                    <a:pt x="416052" y="473963"/>
                  </a:moveTo>
                  <a:lnTo>
                    <a:pt x="385572" y="473963"/>
                  </a:lnTo>
                  <a:lnTo>
                    <a:pt x="385572" y="466344"/>
                  </a:lnTo>
                  <a:lnTo>
                    <a:pt x="416052" y="466344"/>
                  </a:lnTo>
                  <a:lnTo>
                    <a:pt x="416052" y="473963"/>
                  </a:lnTo>
                  <a:close/>
                </a:path>
                <a:path w="1160145" h="474345">
                  <a:moveTo>
                    <a:pt x="361188" y="473963"/>
                  </a:moveTo>
                  <a:lnTo>
                    <a:pt x="330708" y="473963"/>
                  </a:lnTo>
                  <a:lnTo>
                    <a:pt x="330708" y="466344"/>
                  </a:lnTo>
                  <a:lnTo>
                    <a:pt x="361188" y="466344"/>
                  </a:lnTo>
                  <a:lnTo>
                    <a:pt x="361188" y="473963"/>
                  </a:lnTo>
                  <a:close/>
                </a:path>
                <a:path w="1160145" h="474345">
                  <a:moveTo>
                    <a:pt x="306324" y="473963"/>
                  </a:moveTo>
                  <a:lnTo>
                    <a:pt x="275843" y="473963"/>
                  </a:lnTo>
                  <a:lnTo>
                    <a:pt x="275843" y="466344"/>
                  </a:lnTo>
                  <a:lnTo>
                    <a:pt x="306324" y="466344"/>
                  </a:lnTo>
                  <a:lnTo>
                    <a:pt x="306324" y="473963"/>
                  </a:lnTo>
                  <a:close/>
                </a:path>
                <a:path w="1160145" h="474345">
                  <a:moveTo>
                    <a:pt x="251460" y="473963"/>
                  </a:moveTo>
                  <a:lnTo>
                    <a:pt x="220980" y="473963"/>
                  </a:lnTo>
                  <a:lnTo>
                    <a:pt x="220980" y="466344"/>
                  </a:lnTo>
                  <a:lnTo>
                    <a:pt x="251460" y="466344"/>
                  </a:lnTo>
                  <a:lnTo>
                    <a:pt x="251460" y="473963"/>
                  </a:lnTo>
                  <a:close/>
                </a:path>
                <a:path w="1160145" h="474345">
                  <a:moveTo>
                    <a:pt x="196595" y="473963"/>
                  </a:moveTo>
                  <a:lnTo>
                    <a:pt x="164591" y="473963"/>
                  </a:lnTo>
                  <a:lnTo>
                    <a:pt x="164591" y="466344"/>
                  </a:lnTo>
                  <a:lnTo>
                    <a:pt x="196595" y="466344"/>
                  </a:lnTo>
                  <a:lnTo>
                    <a:pt x="196595" y="473963"/>
                  </a:lnTo>
                  <a:close/>
                </a:path>
                <a:path w="1160145" h="474345">
                  <a:moveTo>
                    <a:pt x="141732" y="473963"/>
                  </a:moveTo>
                  <a:lnTo>
                    <a:pt x="109728" y="473963"/>
                  </a:lnTo>
                  <a:lnTo>
                    <a:pt x="109728" y="466344"/>
                  </a:lnTo>
                  <a:lnTo>
                    <a:pt x="141732" y="466344"/>
                  </a:lnTo>
                  <a:lnTo>
                    <a:pt x="141732" y="473963"/>
                  </a:lnTo>
                  <a:close/>
                </a:path>
                <a:path w="1160145" h="474345">
                  <a:moveTo>
                    <a:pt x="86868" y="473963"/>
                  </a:moveTo>
                  <a:lnTo>
                    <a:pt x="54864" y="473963"/>
                  </a:lnTo>
                  <a:lnTo>
                    <a:pt x="54864" y="466344"/>
                  </a:lnTo>
                  <a:lnTo>
                    <a:pt x="86868" y="466344"/>
                  </a:lnTo>
                  <a:lnTo>
                    <a:pt x="86868" y="473963"/>
                  </a:lnTo>
                  <a:close/>
                </a:path>
                <a:path w="1160145" h="474345">
                  <a:moveTo>
                    <a:pt x="32004" y="473963"/>
                  </a:moveTo>
                  <a:lnTo>
                    <a:pt x="0" y="473963"/>
                  </a:lnTo>
                  <a:lnTo>
                    <a:pt x="0" y="466344"/>
                  </a:lnTo>
                  <a:lnTo>
                    <a:pt x="32004" y="466344"/>
                  </a:lnTo>
                  <a:lnTo>
                    <a:pt x="32004" y="473963"/>
                  </a:lnTo>
                  <a:close/>
                </a:path>
              </a:pathLst>
            </a:custGeom>
            <a:solidFill>
              <a:srgbClr val="00AEC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0" name="object 40" descr=""/>
          <p:cNvSpPr txBox="1"/>
          <p:nvPr/>
        </p:nvSpPr>
        <p:spPr>
          <a:xfrm>
            <a:off x="388081" y="2393135"/>
            <a:ext cx="2615565" cy="894080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marL="156845" indent="-144145">
              <a:lnSpc>
                <a:spcPct val="100000"/>
              </a:lnSpc>
              <a:spcBef>
                <a:spcPts val="459"/>
              </a:spcBef>
              <a:buFont typeface="Wingdings"/>
              <a:buChar char=""/>
              <a:tabLst>
                <a:tab pos="156845" algn="l"/>
              </a:tabLst>
            </a:pP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Ages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18+,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employed</a:t>
            </a:r>
            <a:r>
              <a:rPr dirty="0" sz="1000" spc="-4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at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least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part-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time</a:t>
            </a:r>
            <a:endParaRPr sz="1000">
              <a:latin typeface="Calibri"/>
              <a:cs typeface="Calibri"/>
            </a:endParaRPr>
          </a:p>
          <a:p>
            <a:pPr marL="156210" marR="5080" indent="-144145">
              <a:lnSpc>
                <a:spcPts val="1080"/>
              </a:lnSpc>
              <a:spcBef>
                <a:spcPts val="495"/>
              </a:spcBef>
              <a:buFont typeface="Wingdings"/>
              <a:buChar char=""/>
              <a:tabLst>
                <a:tab pos="157480" algn="l"/>
              </a:tabLst>
            </a:pP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Active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workplace</a:t>
            </a:r>
            <a:r>
              <a:rPr dirty="0" sz="10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retirement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plan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participants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50">
                <a:solidFill>
                  <a:srgbClr val="464B54"/>
                </a:solidFill>
                <a:latin typeface="Calibri"/>
                <a:cs typeface="Calibri"/>
              </a:rPr>
              <a:t>/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 	members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in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the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US,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 Canada,</a:t>
            </a:r>
            <a:r>
              <a:rPr dirty="0" sz="1000" spc="-4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UK,</a:t>
            </a:r>
            <a:r>
              <a:rPr dirty="0" sz="1000" spc="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and</a:t>
            </a:r>
            <a:r>
              <a:rPr dirty="0" sz="100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Australia.*</a:t>
            </a:r>
            <a:endParaRPr sz="1000">
              <a:latin typeface="Calibri"/>
              <a:cs typeface="Calibri"/>
            </a:endParaRPr>
          </a:p>
          <a:p>
            <a:pPr marL="156210" marR="138430" indent="-144145">
              <a:lnSpc>
                <a:spcPts val="1080"/>
              </a:lnSpc>
              <a:spcBef>
                <a:spcPts val="480"/>
              </a:spcBef>
              <a:buFont typeface="Wingdings"/>
              <a:buChar char=""/>
              <a:tabLst>
                <a:tab pos="157480" algn="l"/>
              </a:tabLst>
            </a:pP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Data</a:t>
            </a:r>
            <a:r>
              <a:rPr dirty="0" sz="1000" spc="-4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weighted</a:t>
            </a:r>
            <a:r>
              <a:rPr dirty="0" sz="100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to</a:t>
            </a:r>
            <a:r>
              <a:rPr dirty="0" sz="100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mirror</a:t>
            </a:r>
            <a:r>
              <a:rPr dirty="0" sz="1000" spc="-4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the</a:t>
            </a:r>
            <a:r>
              <a:rPr dirty="0" sz="1000" spc="-4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age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/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gender 	distribution</a:t>
            </a:r>
            <a:r>
              <a:rPr dirty="0" sz="1000" spc="-5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of</a:t>
            </a:r>
            <a:r>
              <a:rPr dirty="0" sz="1000" spc="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the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 workforce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in each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country.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3503167" y="2439420"/>
            <a:ext cx="2880360" cy="51244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56845" marR="241300" indent="-144780">
              <a:lnSpc>
                <a:spcPts val="1070"/>
              </a:lnSpc>
              <a:spcBef>
                <a:spcPts val="240"/>
              </a:spcBef>
              <a:buFont typeface="Wingdings"/>
              <a:buChar char=""/>
              <a:tabLst>
                <a:tab pos="156845" algn="l"/>
              </a:tabLst>
            </a:pP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Fully</a:t>
            </a:r>
            <a:r>
              <a:rPr dirty="0" sz="1000" spc="-4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or</a:t>
            </a:r>
            <a:r>
              <a:rPr dirty="0" sz="10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partially</a:t>
            </a:r>
            <a:r>
              <a:rPr dirty="0" sz="1000" spc="-5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retired</a:t>
            </a:r>
            <a:r>
              <a:rPr dirty="0" sz="1000" spc="-4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i="1">
                <a:solidFill>
                  <a:srgbClr val="464B54"/>
                </a:solidFill>
                <a:latin typeface="Calibri"/>
                <a:cs typeface="Calibri"/>
              </a:rPr>
              <a:t>(if</a:t>
            </a:r>
            <a:r>
              <a:rPr dirty="0" sz="1000" spc="-10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i="1">
                <a:solidFill>
                  <a:srgbClr val="464B54"/>
                </a:solidFill>
                <a:latin typeface="Calibri"/>
                <a:cs typeface="Calibri"/>
              </a:rPr>
              <a:t>73+</a:t>
            </a:r>
            <a:r>
              <a:rPr dirty="0" sz="1000" spc="-10" i="1">
                <a:solidFill>
                  <a:srgbClr val="464B54"/>
                </a:solidFill>
                <a:latin typeface="Calibri"/>
                <a:cs typeface="Calibri"/>
              </a:rPr>
              <a:t> must</a:t>
            </a:r>
            <a:r>
              <a:rPr dirty="0" sz="1000" spc="-30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i="1">
                <a:solidFill>
                  <a:srgbClr val="464B54"/>
                </a:solidFill>
                <a:latin typeface="Calibri"/>
                <a:cs typeface="Calibri"/>
              </a:rPr>
              <a:t>have</a:t>
            </a:r>
            <a:r>
              <a:rPr dirty="0" sz="1000" spc="-4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 i="1">
                <a:solidFill>
                  <a:srgbClr val="464B54"/>
                </a:solidFill>
                <a:latin typeface="Calibri"/>
                <a:cs typeface="Calibri"/>
              </a:rPr>
              <a:t>retired</a:t>
            </a:r>
            <a:r>
              <a:rPr dirty="0" sz="1000" spc="-10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i="1">
                <a:solidFill>
                  <a:srgbClr val="464B54"/>
                </a:solidFill>
                <a:latin typeface="Calibri"/>
                <a:cs typeface="Calibri"/>
              </a:rPr>
              <a:t>within</a:t>
            </a:r>
            <a:r>
              <a:rPr dirty="0" sz="1000" spc="-3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i="1">
                <a:solidFill>
                  <a:srgbClr val="464B54"/>
                </a:solidFill>
                <a:latin typeface="Calibri"/>
                <a:cs typeface="Calibri"/>
              </a:rPr>
              <a:t>last</a:t>
            </a:r>
            <a:r>
              <a:rPr dirty="0" sz="1000" spc="-4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i="1">
                <a:solidFill>
                  <a:srgbClr val="464B54"/>
                </a:solidFill>
                <a:latin typeface="Calibri"/>
                <a:cs typeface="Calibri"/>
              </a:rPr>
              <a:t>6</a:t>
            </a:r>
            <a:r>
              <a:rPr dirty="0" sz="1000" spc="-2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 i="1">
                <a:solidFill>
                  <a:srgbClr val="464B54"/>
                </a:solidFill>
                <a:latin typeface="Calibri"/>
                <a:cs typeface="Calibri"/>
              </a:rPr>
              <a:t>years)</a:t>
            </a:r>
            <a:endParaRPr sz="1000">
              <a:latin typeface="Calibri"/>
              <a:cs typeface="Calibri"/>
            </a:endParaRPr>
          </a:p>
          <a:p>
            <a:pPr marL="156845" indent="-144145">
              <a:lnSpc>
                <a:spcPct val="100000"/>
              </a:lnSpc>
              <a:spcBef>
                <a:spcPts val="355"/>
              </a:spcBef>
              <a:buFont typeface="Wingdings"/>
              <a:buChar char=""/>
              <a:tabLst>
                <a:tab pos="156845" algn="l"/>
              </a:tabLst>
            </a:pP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Must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have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had</a:t>
            </a:r>
            <a:r>
              <a:rPr dirty="0" sz="1000" spc="-4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a</a:t>
            </a:r>
            <a:r>
              <a:rPr dirty="0" sz="100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workplace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DC</a:t>
            </a:r>
            <a:r>
              <a:rPr dirty="0" sz="100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or</a:t>
            </a:r>
            <a:r>
              <a:rPr dirty="0" sz="10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DB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retirement</a:t>
            </a:r>
            <a:r>
              <a:rPr dirty="0" sz="1000" spc="-4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plan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420623" y="2162555"/>
            <a:ext cx="2918460" cy="222885"/>
          </a:xfrm>
          <a:prstGeom prst="rect">
            <a:avLst/>
          </a:prstGeom>
          <a:solidFill>
            <a:srgbClr val="CFCFD1"/>
          </a:solidFill>
        </p:spPr>
        <p:txBody>
          <a:bodyPr wrap="square" lIns="0" tIns="26670" rIns="0" bIns="0" rtlCol="0" vert="horz">
            <a:spAutoFit/>
          </a:bodyPr>
          <a:lstStyle/>
          <a:p>
            <a:pPr marL="869950">
              <a:lnSpc>
                <a:spcPct val="100000"/>
              </a:lnSpc>
              <a:spcBef>
                <a:spcPts val="210"/>
              </a:spcBef>
            </a:pPr>
            <a:r>
              <a:rPr dirty="0" sz="1000" spc="-10" b="1">
                <a:solidFill>
                  <a:srgbClr val="464B54"/>
                </a:solidFill>
                <a:latin typeface="Calibri"/>
                <a:cs typeface="Calibri"/>
              </a:rPr>
              <a:t>Participants/Members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3505200" y="2162555"/>
            <a:ext cx="2918460" cy="222885"/>
          </a:xfrm>
          <a:prstGeom prst="rect">
            <a:avLst/>
          </a:prstGeom>
          <a:solidFill>
            <a:srgbClr val="CFCFD1"/>
          </a:solidFill>
        </p:spPr>
        <p:txBody>
          <a:bodyPr wrap="square" lIns="0" tIns="2667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210"/>
              </a:spcBef>
            </a:pPr>
            <a:r>
              <a:rPr dirty="0" sz="1000" spc="-10" b="1">
                <a:solidFill>
                  <a:srgbClr val="464B54"/>
                </a:solidFill>
                <a:latin typeface="Calibri"/>
                <a:cs typeface="Calibri"/>
              </a:rPr>
              <a:t>Retirees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7070799" y="2258985"/>
            <a:ext cx="2158365" cy="667385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156845" indent="-144145">
              <a:lnSpc>
                <a:spcPct val="100000"/>
              </a:lnSpc>
              <a:spcBef>
                <a:spcPts val="580"/>
              </a:spcBef>
              <a:buFont typeface="Wingdings"/>
              <a:buChar char=""/>
              <a:tabLst>
                <a:tab pos="156845" algn="l"/>
              </a:tabLst>
            </a:pP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Mode:</a:t>
            </a:r>
            <a:r>
              <a:rPr dirty="0" sz="1000" spc="-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15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min.</a:t>
            </a:r>
            <a:r>
              <a:rPr dirty="0" sz="1000" spc="-4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online</a:t>
            </a:r>
            <a:r>
              <a:rPr dirty="0" sz="1000" spc="-4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survey</a:t>
            </a:r>
            <a:endParaRPr sz="1000">
              <a:latin typeface="Calibri"/>
              <a:cs typeface="Calibri"/>
            </a:endParaRPr>
          </a:p>
          <a:p>
            <a:pPr marL="156845" indent="-144145">
              <a:lnSpc>
                <a:spcPct val="100000"/>
              </a:lnSpc>
              <a:spcBef>
                <a:spcPts val="480"/>
              </a:spcBef>
              <a:buFont typeface="Wingdings"/>
              <a:buChar char=""/>
              <a:tabLst>
                <a:tab pos="156845" algn="l"/>
              </a:tabLst>
            </a:pP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MFS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not</a:t>
            </a:r>
            <a:r>
              <a:rPr dirty="0" sz="1000" spc="-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revealed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as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the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sponsor</a:t>
            </a:r>
            <a:endParaRPr sz="1000">
              <a:latin typeface="Calibri"/>
              <a:cs typeface="Calibri"/>
            </a:endParaRPr>
          </a:p>
          <a:p>
            <a:pPr marL="156845" indent="-144145">
              <a:lnSpc>
                <a:spcPct val="100000"/>
              </a:lnSpc>
              <a:spcBef>
                <a:spcPts val="490"/>
              </a:spcBef>
              <a:buFont typeface="Wingdings"/>
              <a:buChar char=""/>
              <a:tabLst>
                <a:tab pos="156845" algn="l"/>
              </a:tabLst>
            </a:pP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Field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period:</a:t>
            </a:r>
            <a:r>
              <a:rPr dirty="0" sz="1000" spc="-4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March</a:t>
            </a:r>
            <a:r>
              <a:rPr dirty="0" sz="1000" spc="-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28</a:t>
            </a:r>
            <a:r>
              <a:rPr dirty="0" sz="100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–</a:t>
            </a:r>
            <a:r>
              <a:rPr dirty="0" sz="1000" spc="-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April</a:t>
            </a:r>
            <a:r>
              <a:rPr dirty="0" sz="1000" spc="-4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464B54"/>
                </a:solidFill>
                <a:latin typeface="Calibri"/>
                <a:cs typeface="Calibri"/>
              </a:rPr>
              <a:t>13,</a:t>
            </a:r>
            <a:r>
              <a:rPr dirty="0" sz="1000" spc="-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64B54"/>
                </a:solidFill>
                <a:latin typeface="Calibri"/>
                <a:cs typeface="Calibri"/>
              </a:rPr>
              <a:t>2024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5" name="object 45" descr=""/>
          <p:cNvSpPr/>
          <p:nvPr/>
        </p:nvSpPr>
        <p:spPr>
          <a:xfrm>
            <a:off x="7053071" y="2162555"/>
            <a:ext cx="2565400" cy="86995"/>
          </a:xfrm>
          <a:custGeom>
            <a:avLst/>
            <a:gdLst/>
            <a:ahLst/>
            <a:cxnLst/>
            <a:rect l="l" t="t" r="r" b="b"/>
            <a:pathLst>
              <a:path w="2565400" h="86994">
                <a:moveTo>
                  <a:pt x="2564892" y="86868"/>
                </a:moveTo>
                <a:lnTo>
                  <a:pt x="0" y="86868"/>
                </a:lnTo>
                <a:lnTo>
                  <a:pt x="0" y="0"/>
                </a:lnTo>
                <a:lnTo>
                  <a:pt x="2564892" y="0"/>
                </a:lnTo>
                <a:lnTo>
                  <a:pt x="2564892" y="86868"/>
                </a:lnTo>
                <a:close/>
              </a:path>
            </a:pathLst>
          </a:custGeom>
          <a:solidFill>
            <a:srgbClr val="CFCFD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 descr=""/>
          <p:cNvSpPr txBox="1"/>
          <p:nvPr/>
        </p:nvSpPr>
        <p:spPr>
          <a:xfrm>
            <a:off x="7656026" y="1902968"/>
            <a:ext cx="132778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solidFill>
                  <a:srgbClr val="464B54"/>
                </a:solidFill>
                <a:latin typeface="Calibri"/>
                <a:cs typeface="Calibri"/>
              </a:rPr>
              <a:t>M</a:t>
            </a:r>
            <a:r>
              <a:rPr dirty="0" sz="1150" spc="-20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150" b="1">
                <a:solidFill>
                  <a:srgbClr val="464B54"/>
                </a:solidFill>
                <a:latin typeface="Calibri"/>
                <a:cs typeface="Calibri"/>
              </a:rPr>
              <a:t>E</a:t>
            </a:r>
            <a:r>
              <a:rPr dirty="0" sz="1150" spc="-5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150" b="1">
                <a:solidFill>
                  <a:srgbClr val="464B54"/>
                </a:solidFill>
                <a:latin typeface="Calibri"/>
                <a:cs typeface="Calibri"/>
              </a:rPr>
              <a:t>T</a:t>
            </a:r>
            <a:r>
              <a:rPr dirty="0" sz="1150" spc="-10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150" b="1">
                <a:solidFill>
                  <a:srgbClr val="464B54"/>
                </a:solidFill>
                <a:latin typeface="Calibri"/>
                <a:cs typeface="Calibri"/>
              </a:rPr>
              <a:t>H O</a:t>
            </a:r>
            <a:r>
              <a:rPr dirty="0" sz="1150" spc="-20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150" b="1">
                <a:solidFill>
                  <a:srgbClr val="464B54"/>
                </a:solidFill>
                <a:latin typeface="Calibri"/>
                <a:cs typeface="Calibri"/>
              </a:rPr>
              <a:t>D O</a:t>
            </a:r>
            <a:r>
              <a:rPr dirty="0" sz="1150" spc="-20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150" b="1">
                <a:solidFill>
                  <a:srgbClr val="464B54"/>
                </a:solidFill>
                <a:latin typeface="Calibri"/>
                <a:cs typeface="Calibri"/>
              </a:rPr>
              <a:t>L</a:t>
            </a:r>
            <a:r>
              <a:rPr dirty="0" sz="1150" spc="-25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150" b="1">
                <a:solidFill>
                  <a:srgbClr val="464B54"/>
                </a:solidFill>
                <a:latin typeface="Calibri"/>
                <a:cs typeface="Calibri"/>
              </a:rPr>
              <a:t>O</a:t>
            </a:r>
            <a:r>
              <a:rPr dirty="0" sz="1150" spc="-20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150" b="1">
                <a:solidFill>
                  <a:srgbClr val="464B54"/>
                </a:solidFill>
                <a:latin typeface="Calibri"/>
                <a:cs typeface="Calibri"/>
              </a:rPr>
              <a:t>G</a:t>
            </a:r>
            <a:r>
              <a:rPr dirty="0" sz="1150" spc="-30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150" spc="-50" b="1">
                <a:solidFill>
                  <a:srgbClr val="464B54"/>
                </a:solidFill>
                <a:latin typeface="Calibri"/>
                <a:cs typeface="Calibri"/>
              </a:rPr>
              <a:t>Y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9519086" y="6492060"/>
            <a:ext cx="208279" cy="15049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87630">
              <a:lnSpc>
                <a:spcPct val="100000"/>
              </a:lnSpc>
              <a:spcBef>
                <a:spcPts val="75"/>
              </a:spcBef>
            </a:pPr>
            <a:r>
              <a:rPr dirty="0" sz="800" spc="-25">
                <a:solidFill>
                  <a:srgbClr val="464B54"/>
                </a:solidFill>
                <a:latin typeface="Calibri"/>
                <a:cs typeface="Calibri"/>
              </a:rPr>
              <a:t>5</a:t>
            </a:r>
            <a:r>
              <a:rPr dirty="0" sz="800" spc="-25">
                <a:solidFill>
                  <a:srgbClr val="464B54"/>
                </a:solidFill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2954527" y="1902968"/>
            <a:ext cx="88011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solidFill>
                  <a:srgbClr val="464B54"/>
                </a:solidFill>
                <a:latin typeface="Calibri"/>
                <a:cs typeface="Calibri"/>
              </a:rPr>
              <a:t>A</a:t>
            </a:r>
            <a:r>
              <a:rPr dirty="0" sz="1150" spc="-45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150" b="1">
                <a:solidFill>
                  <a:srgbClr val="464B54"/>
                </a:solidFill>
                <a:latin typeface="Calibri"/>
                <a:cs typeface="Calibri"/>
              </a:rPr>
              <a:t>U</a:t>
            </a:r>
            <a:r>
              <a:rPr dirty="0" sz="1150" spc="-5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150" b="1">
                <a:solidFill>
                  <a:srgbClr val="464B54"/>
                </a:solidFill>
                <a:latin typeface="Calibri"/>
                <a:cs typeface="Calibri"/>
              </a:rPr>
              <a:t>D</a:t>
            </a:r>
            <a:r>
              <a:rPr dirty="0" sz="1150" spc="-15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150" b="1">
                <a:solidFill>
                  <a:srgbClr val="464B54"/>
                </a:solidFill>
                <a:latin typeface="Calibri"/>
                <a:cs typeface="Calibri"/>
              </a:rPr>
              <a:t>I</a:t>
            </a:r>
            <a:r>
              <a:rPr dirty="0" sz="1150" spc="-10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150" b="1">
                <a:solidFill>
                  <a:srgbClr val="464B54"/>
                </a:solidFill>
                <a:latin typeface="Calibri"/>
                <a:cs typeface="Calibri"/>
              </a:rPr>
              <a:t>E</a:t>
            </a:r>
            <a:r>
              <a:rPr dirty="0" sz="1150" spc="-10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150" b="1">
                <a:solidFill>
                  <a:srgbClr val="464B54"/>
                </a:solidFill>
                <a:latin typeface="Calibri"/>
                <a:cs typeface="Calibri"/>
              </a:rPr>
              <a:t>N</a:t>
            </a:r>
            <a:r>
              <a:rPr dirty="0" sz="1150" spc="-25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150" b="1">
                <a:solidFill>
                  <a:srgbClr val="464B54"/>
                </a:solidFill>
                <a:latin typeface="Calibri"/>
                <a:cs typeface="Calibri"/>
              </a:rPr>
              <a:t>C</a:t>
            </a:r>
            <a:r>
              <a:rPr dirty="0" sz="1150" spc="-15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150" spc="-50" b="1">
                <a:solidFill>
                  <a:srgbClr val="464B54"/>
                </a:solidFill>
                <a:latin typeface="Calibri"/>
                <a:cs typeface="Calibri"/>
              </a:rPr>
              <a:t>E</a:t>
            </a:r>
            <a:endParaRPr sz="1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214" y="1358858"/>
            <a:ext cx="7987030" cy="598805"/>
          </a:xfrm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ts val="2755"/>
              </a:lnSpc>
              <a:spcBef>
                <a:spcPts val="114"/>
              </a:spcBef>
            </a:pPr>
            <a:r>
              <a:rPr dirty="0"/>
              <a:t>WEP</a:t>
            </a:r>
            <a:r>
              <a:rPr dirty="0" spc="-70"/>
              <a:t> </a:t>
            </a:r>
            <a:r>
              <a:rPr dirty="0" spc="-20"/>
              <a:t>Adjustment:</a:t>
            </a:r>
            <a:r>
              <a:rPr dirty="0" spc="-55"/>
              <a:t> </a:t>
            </a:r>
            <a:r>
              <a:rPr dirty="0" spc="-20"/>
              <a:t>Maximum</a:t>
            </a:r>
            <a:r>
              <a:rPr dirty="0" spc="-90"/>
              <a:t> </a:t>
            </a:r>
            <a:r>
              <a:rPr dirty="0" spc="-10"/>
              <a:t>reduction</a:t>
            </a:r>
            <a:r>
              <a:rPr dirty="0" spc="-90"/>
              <a:t> </a:t>
            </a:r>
            <a:r>
              <a:rPr dirty="0"/>
              <a:t>based</a:t>
            </a:r>
            <a:r>
              <a:rPr dirty="0" spc="-70"/>
              <a:t> </a:t>
            </a:r>
            <a:r>
              <a:rPr dirty="0"/>
              <a:t>on</a:t>
            </a:r>
            <a:r>
              <a:rPr dirty="0" spc="-50"/>
              <a:t> </a:t>
            </a:r>
            <a:r>
              <a:rPr dirty="0"/>
              <a:t>year</a:t>
            </a:r>
            <a:r>
              <a:rPr dirty="0" spc="-80"/>
              <a:t> </a:t>
            </a:r>
            <a:r>
              <a:rPr dirty="0"/>
              <a:t>you</a:t>
            </a:r>
            <a:r>
              <a:rPr dirty="0" spc="-65"/>
              <a:t> </a:t>
            </a:r>
            <a:r>
              <a:rPr dirty="0"/>
              <a:t>turned</a:t>
            </a:r>
            <a:r>
              <a:rPr dirty="0" spc="-70"/>
              <a:t> </a:t>
            </a:r>
            <a:r>
              <a:rPr dirty="0" spc="-25"/>
              <a:t>62</a:t>
            </a:r>
          </a:p>
          <a:p>
            <a:pPr marL="12700">
              <a:lnSpc>
                <a:spcPts val="1735"/>
              </a:lnSpc>
            </a:pP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WEP</a:t>
            </a:r>
            <a:r>
              <a:rPr dirty="0" sz="1450" spc="-20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reduced your retirement and</a:t>
            </a:r>
            <a:r>
              <a:rPr dirty="0" sz="1450" spc="-1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disability </a:t>
            </a:r>
            <a:r>
              <a:rPr dirty="0" sz="1450" spc="-10" i="1">
                <a:solidFill>
                  <a:srgbClr val="464B54"/>
                </a:solidFill>
                <a:latin typeface="Calibri"/>
                <a:cs typeface="Calibri"/>
              </a:rPr>
              <a:t>benefits</a:t>
            </a:r>
            <a:endParaRPr sz="145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0" y="4797552"/>
            <a:ext cx="3115056" cy="1508760"/>
          </a:xfrm>
          <a:prstGeom prst="rect">
            <a:avLst/>
          </a:prstGeom>
        </p:spPr>
      </p:pic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1137666" y="4792217"/>
          <a:ext cx="3202305" cy="1508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15310"/>
              </a:tblGrid>
              <a:tr h="301625"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4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Non-covered</a:t>
                      </a:r>
                      <a:r>
                        <a:rPr dirty="0" sz="1450" spc="9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government</a:t>
                      </a:r>
                      <a:r>
                        <a:rPr dirty="0" sz="1450" spc="9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pension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450" spc="-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$1500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450" spc="-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$3000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450" spc="-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$4500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450" spc="-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$6000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5" name="object 5" descr=""/>
          <p:cNvGrpSpPr/>
          <p:nvPr/>
        </p:nvGrpSpPr>
        <p:grpSpPr>
          <a:xfrm>
            <a:off x="4262627" y="4786122"/>
            <a:ext cx="4512945" cy="1520190"/>
            <a:chOff x="4262627" y="4786122"/>
            <a:chExt cx="4512945" cy="1520190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67199" y="4791456"/>
              <a:ext cx="4501896" cy="1508759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4262627" y="5077205"/>
              <a:ext cx="4512945" cy="32384"/>
            </a:xfrm>
            <a:custGeom>
              <a:avLst/>
              <a:gdLst/>
              <a:ahLst/>
              <a:cxnLst/>
              <a:rect l="l" t="t" r="r" b="b"/>
              <a:pathLst>
                <a:path w="4512945" h="32385">
                  <a:moveTo>
                    <a:pt x="0" y="0"/>
                  </a:moveTo>
                  <a:lnTo>
                    <a:pt x="4512564" y="0"/>
                  </a:lnTo>
                  <a:lnTo>
                    <a:pt x="4512564" y="32003"/>
                  </a:lnTo>
                  <a:lnTo>
                    <a:pt x="0" y="320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4262627" y="4786884"/>
              <a:ext cx="4512945" cy="1519555"/>
            </a:xfrm>
            <a:custGeom>
              <a:avLst/>
              <a:gdLst/>
              <a:ahLst/>
              <a:cxnLst/>
              <a:rect l="l" t="t" r="r" b="b"/>
              <a:pathLst>
                <a:path w="4512945" h="1519554">
                  <a:moveTo>
                    <a:pt x="0" y="608076"/>
                  </a:moveTo>
                  <a:lnTo>
                    <a:pt x="4512564" y="608076"/>
                  </a:lnTo>
                </a:path>
                <a:path w="4512945" h="1519554">
                  <a:moveTo>
                    <a:pt x="0" y="909828"/>
                  </a:moveTo>
                  <a:lnTo>
                    <a:pt x="4512564" y="909828"/>
                  </a:lnTo>
                </a:path>
                <a:path w="4512945" h="1519554">
                  <a:moveTo>
                    <a:pt x="0" y="1211580"/>
                  </a:moveTo>
                  <a:lnTo>
                    <a:pt x="4512564" y="1211580"/>
                  </a:lnTo>
                </a:path>
                <a:path w="4512945" h="1519554">
                  <a:moveTo>
                    <a:pt x="4506468" y="0"/>
                  </a:moveTo>
                  <a:lnTo>
                    <a:pt x="4506468" y="1519428"/>
                  </a:lnTo>
                </a:path>
                <a:path w="4512945" h="1519554">
                  <a:moveTo>
                    <a:pt x="0" y="4572"/>
                  </a:moveTo>
                  <a:lnTo>
                    <a:pt x="4512564" y="4572"/>
                  </a:lnTo>
                </a:path>
                <a:path w="4512945" h="1519554">
                  <a:moveTo>
                    <a:pt x="0" y="1513332"/>
                  </a:moveTo>
                  <a:lnTo>
                    <a:pt x="4512564" y="1513332"/>
                  </a:lnTo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310349" y="4071672"/>
            <a:ext cx="8269605" cy="21926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ts val="2755"/>
              </a:lnSpc>
              <a:spcBef>
                <a:spcPts val="114"/>
              </a:spcBef>
            </a:pPr>
            <a:r>
              <a:rPr dirty="0" sz="2300">
                <a:solidFill>
                  <a:srgbClr val="89163D"/>
                </a:solidFill>
                <a:latin typeface="Calibri"/>
                <a:cs typeface="Calibri"/>
              </a:rPr>
              <a:t>GPO:</a:t>
            </a:r>
            <a:r>
              <a:rPr dirty="0" sz="2300" spc="-55">
                <a:solidFill>
                  <a:srgbClr val="89163D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89163D"/>
                </a:solidFill>
                <a:latin typeface="Calibri"/>
                <a:cs typeface="Calibri"/>
              </a:rPr>
              <a:t>Sample</a:t>
            </a:r>
            <a:r>
              <a:rPr dirty="0" sz="2300" spc="-100">
                <a:solidFill>
                  <a:srgbClr val="89163D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89163D"/>
                </a:solidFill>
                <a:latin typeface="Calibri"/>
                <a:cs typeface="Calibri"/>
              </a:rPr>
              <a:t>Offset</a:t>
            </a:r>
            <a:r>
              <a:rPr dirty="0" sz="2300" spc="-45">
                <a:solidFill>
                  <a:srgbClr val="89163D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89163D"/>
                </a:solidFill>
                <a:latin typeface="Calibri"/>
                <a:cs typeface="Calibri"/>
              </a:rPr>
              <a:t>Amounts</a:t>
            </a:r>
            <a:endParaRPr sz="2300">
              <a:latin typeface="Calibri"/>
              <a:cs typeface="Calibri"/>
            </a:endParaRPr>
          </a:p>
          <a:p>
            <a:pPr marL="12700">
              <a:lnSpc>
                <a:spcPts val="1735"/>
              </a:lnSpc>
            </a:pP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GPO</a:t>
            </a:r>
            <a:r>
              <a:rPr dirty="0" sz="1450" spc="-1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reduced</a:t>
            </a:r>
            <a:r>
              <a:rPr dirty="0" sz="1450" spc="1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spousal</a:t>
            </a:r>
            <a:r>
              <a:rPr dirty="0" sz="1450" spc="-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and survivor benefits</a:t>
            </a:r>
            <a:r>
              <a:rPr dirty="0" sz="1450" spc="1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by</a:t>
            </a:r>
            <a:r>
              <a:rPr dirty="0" sz="1450" spc="20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two-thirds</a:t>
            </a:r>
            <a:r>
              <a:rPr dirty="0" sz="1450" spc="-1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of</a:t>
            </a:r>
            <a:r>
              <a:rPr dirty="0" sz="1450" spc="1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the </a:t>
            </a:r>
            <a:r>
              <a:rPr dirty="0" sz="1450" spc="-10" i="1">
                <a:solidFill>
                  <a:srgbClr val="464B54"/>
                </a:solidFill>
                <a:latin typeface="Calibri"/>
                <a:cs typeface="Calibri"/>
              </a:rPr>
              <a:t>non-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covered government </a:t>
            </a:r>
            <a:r>
              <a:rPr dirty="0" sz="1450" spc="-10" i="1">
                <a:solidFill>
                  <a:srgbClr val="464B54"/>
                </a:solidFill>
                <a:latin typeface="Calibri"/>
                <a:cs typeface="Calibri"/>
              </a:rPr>
              <a:t>pension</a:t>
            </a:r>
            <a:endParaRPr sz="1450">
              <a:latin typeface="Calibri"/>
              <a:cs typeface="Calibri"/>
            </a:endParaRPr>
          </a:p>
          <a:p>
            <a:pPr algn="ctr" marL="4146550">
              <a:lnSpc>
                <a:spcPct val="100000"/>
              </a:lnSpc>
              <a:spcBef>
                <a:spcPts val="1305"/>
              </a:spcBef>
            </a:pPr>
            <a:r>
              <a:rPr dirty="0" sz="1450">
                <a:solidFill>
                  <a:srgbClr val="FFFFFF"/>
                </a:solidFill>
                <a:latin typeface="Calibri"/>
                <a:cs typeface="Calibri"/>
              </a:rPr>
              <a:t>Offset</a:t>
            </a:r>
            <a:r>
              <a:rPr dirty="0" sz="14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4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FFFFFF"/>
                </a:solidFill>
                <a:latin typeface="Calibri"/>
                <a:cs typeface="Calibri"/>
              </a:rPr>
              <a:t>Social</a:t>
            </a:r>
            <a:r>
              <a:rPr dirty="0" sz="145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FFFFFF"/>
                </a:solidFill>
                <a:latin typeface="Calibri"/>
                <a:cs typeface="Calibri"/>
              </a:rPr>
              <a:t>Security</a:t>
            </a:r>
            <a:r>
              <a:rPr dirty="0" sz="14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FFFFFF"/>
                </a:solidFill>
                <a:latin typeface="Calibri"/>
                <a:cs typeface="Calibri"/>
              </a:rPr>
              <a:t>spousal</a:t>
            </a:r>
            <a:r>
              <a:rPr dirty="0" sz="14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450" spc="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FFFFFF"/>
                </a:solidFill>
                <a:latin typeface="Calibri"/>
                <a:cs typeface="Calibri"/>
              </a:rPr>
              <a:t>survivor</a:t>
            </a:r>
            <a:r>
              <a:rPr dirty="0" sz="14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spc="-10">
                <a:solidFill>
                  <a:srgbClr val="FFFFFF"/>
                </a:solidFill>
                <a:latin typeface="Calibri"/>
                <a:cs typeface="Calibri"/>
              </a:rPr>
              <a:t>benefits</a:t>
            </a:r>
            <a:endParaRPr sz="1450">
              <a:latin typeface="Calibri"/>
              <a:cs typeface="Calibri"/>
            </a:endParaRPr>
          </a:p>
          <a:p>
            <a:pPr algn="ctr" marL="4149725">
              <a:lnSpc>
                <a:spcPct val="100000"/>
              </a:lnSpc>
              <a:spcBef>
                <a:spcPts val="640"/>
              </a:spcBef>
            </a:pPr>
            <a:r>
              <a:rPr dirty="0" sz="1450" spc="-10">
                <a:solidFill>
                  <a:srgbClr val="464B54"/>
                </a:solidFill>
                <a:latin typeface="Calibri"/>
                <a:cs typeface="Calibri"/>
              </a:rPr>
              <a:t>$1000</a:t>
            </a:r>
            <a:endParaRPr sz="1450">
              <a:latin typeface="Calibri"/>
              <a:cs typeface="Calibri"/>
            </a:endParaRPr>
          </a:p>
          <a:p>
            <a:pPr algn="ctr" marL="4149725">
              <a:lnSpc>
                <a:spcPct val="100000"/>
              </a:lnSpc>
              <a:spcBef>
                <a:spcPts val="635"/>
              </a:spcBef>
            </a:pPr>
            <a:r>
              <a:rPr dirty="0" sz="1450" spc="-10">
                <a:solidFill>
                  <a:srgbClr val="464B54"/>
                </a:solidFill>
                <a:latin typeface="Calibri"/>
                <a:cs typeface="Calibri"/>
              </a:rPr>
              <a:t>$2000</a:t>
            </a:r>
            <a:endParaRPr sz="1450">
              <a:latin typeface="Calibri"/>
              <a:cs typeface="Calibri"/>
            </a:endParaRPr>
          </a:p>
          <a:p>
            <a:pPr algn="ctr" marL="4149725">
              <a:lnSpc>
                <a:spcPct val="100000"/>
              </a:lnSpc>
              <a:spcBef>
                <a:spcPts val="635"/>
              </a:spcBef>
            </a:pPr>
            <a:r>
              <a:rPr dirty="0" sz="1450" spc="-10">
                <a:solidFill>
                  <a:srgbClr val="464B54"/>
                </a:solidFill>
                <a:latin typeface="Calibri"/>
                <a:cs typeface="Calibri"/>
              </a:rPr>
              <a:t>$3000</a:t>
            </a:r>
            <a:endParaRPr sz="1450">
              <a:latin typeface="Calibri"/>
              <a:cs typeface="Calibri"/>
            </a:endParaRPr>
          </a:p>
          <a:p>
            <a:pPr algn="ctr" marL="4149725">
              <a:lnSpc>
                <a:spcPct val="100000"/>
              </a:lnSpc>
              <a:spcBef>
                <a:spcPts val="635"/>
              </a:spcBef>
            </a:pPr>
            <a:r>
              <a:rPr dirty="0" sz="1450" spc="-10">
                <a:solidFill>
                  <a:srgbClr val="464B54"/>
                </a:solidFill>
                <a:latin typeface="Calibri"/>
                <a:cs typeface="Calibri"/>
              </a:rPr>
              <a:t>$4500</a:t>
            </a:r>
            <a:endParaRPr sz="1450">
              <a:latin typeface="Calibri"/>
              <a:cs typeface="Calibri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1347977" y="2130551"/>
            <a:ext cx="7427595" cy="1842770"/>
            <a:chOff x="1347977" y="2130551"/>
            <a:chExt cx="7427595" cy="1842770"/>
          </a:xfrm>
        </p:grpSpPr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53311" y="2136648"/>
              <a:ext cx="7415784" cy="1830324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1348740" y="2438400"/>
              <a:ext cx="7426959" cy="0"/>
            </a:xfrm>
            <a:custGeom>
              <a:avLst/>
              <a:gdLst/>
              <a:ahLst/>
              <a:cxnLst/>
              <a:rect l="l" t="t" r="r" b="b"/>
              <a:pathLst>
                <a:path w="7426959" h="0">
                  <a:moveTo>
                    <a:pt x="0" y="0"/>
                  </a:moveTo>
                  <a:lnTo>
                    <a:pt x="7426452" y="0"/>
                  </a:lnTo>
                </a:path>
              </a:pathLst>
            </a:custGeom>
            <a:ln w="3200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348740" y="2130551"/>
              <a:ext cx="7426959" cy="1842770"/>
            </a:xfrm>
            <a:custGeom>
              <a:avLst/>
              <a:gdLst/>
              <a:ahLst/>
              <a:cxnLst/>
              <a:rect l="l" t="t" r="r" b="b"/>
              <a:pathLst>
                <a:path w="7426959" h="1842770">
                  <a:moveTo>
                    <a:pt x="0" y="612648"/>
                  </a:moveTo>
                  <a:lnTo>
                    <a:pt x="7426452" y="612648"/>
                  </a:lnTo>
                </a:path>
                <a:path w="7426959" h="1842770">
                  <a:moveTo>
                    <a:pt x="0" y="918972"/>
                  </a:moveTo>
                  <a:lnTo>
                    <a:pt x="7426452" y="918972"/>
                  </a:lnTo>
                </a:path>
                <a:path w="7426959" h="1842770">
                  <a:moveTo>
                    <a:pt x="0" y="1225296"/>
                  </a:moveTo>
                  <a:lnTo>
                    <a:pt x="7426452" y="1225296"/>
                  </a:lnTo>
                </a:path>
                <a:path w="7426959" h="1842770">
                  <a:moveTo>
                    <a:pt x="0" y="1531620"/>
                  </a:moveTo>
                  <a:lnTo>
                    <a:pt x="7426452" y="1531620"/>
                  </a:lnTo>
                </a:path>
                <a:path w="7426959" h="1842770">
                  <a:moveTo>
                    <a:pt x="4571" y="0"/>
                  </a:moveTo>
                  <a:lnTo>
                    <a:pt x="4571" y="1842516"/>
                  </a:lnTo>
                </a:path>
                <a:path w="7426959" h="1842770">
                  <a:moveTo>
                    <a:pt x="7420356" y="0"/>
                  </a:moveTo>
                  <a:lnTo>
                    <a:pt x="7420356" y="1842516"/>
                  </a:lnTo>
                </a:path>
                <a:path w="7426959" h="1842770">
                  <a:moveTo>
                    <a:pt x="0" y="6096"/>
                  </a:moveTo>
                  <a:lnTo>
                    <a:pt x="7426452" y="6096"/>
                  </a:lnTo>
                </a:path>
                <a:path w="7426959" h="1842770">
                  <a:moveTo>
                    <a:pt x="0" y="1836420"/>
                  </a:moveTo>
                  <a:lnTo>
                    <a:pt x="7426452" y="1836420"/>
                  </a:lnTo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/>
          <p:nvPr/>
        </p:nvSpPr>
        <p:spPr>
          <a:xfrm>
            <a:off x="4291584" y="2130551"/>
            <a:ext cx="0" cy="1842770"/>
          </a:xfrm>
          <a:custGeom>
            <a:avLst/>
            <a:gdLst/>
            <a:ahLst/>
            <a:cxnLst/>
            <a:rect l="l" t="t" r="r" b="b"/>
            <a:pathLst>
              <a:path w="0" h="1842770">
                <a:moveTo>
                  <a:pt x="0" y="0"/>
                </a:moveTo>
                <a:lnTo>
                  <a:pt x="0" y="1842516"/>
                </a:lnTo>
              </a:path>
            </a:pathLst>
          </a:custGeom>
          <a:ln w="1066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 txBox="1"/>
          <p:nvPr/>
        </p:nvSpPr>
        <p:spPr>
          <a:xfrm>
            <a:off x="2091969" y="2149824"/>
            <a:ext cx="6144895" cy="2527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275205" algn="l"/>
              </a:tabLst>
            </a:pPr>
            <a:r>
              <a:rPr dirty="0" sz="1450" spc="-10">
                <a:solidFill>
                  <a:srgbClr val="FFFFFF"/>
                </a:solidFill>
                <a:latin typeface="Calibri"/>
                <a:cs typeface="Calibri"/>
              </a:rPr>
              <a:t>Year</a:t>
            </a:r>
            <a:r>
              <a:rPr dirty="0" sz="14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dirty="0" sz="14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FFFFFF"/>
                </a:solidFill>
                <a:latin typeface="Calibri"/>
                <a:cs typeface="Calibri"/>
              </a:rPr>
              <a:t>turned</a:t>
            </a:r>
            <a:r>
              <a:rPr dirty="0" sz="145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spc="-25">
                <a:solidFill>
                  <a:srgbClr val="FFFFFF"/>
                </a:solidFill>
                <a:latin typeface="Calibri"/>
                <a:cs typeface="Calibri"/>
              </a:rPr>
              <a:t>62</a:t>
            </a:r>
            <a:r>
              <a:rPr dirty="0" sz="1450">
                <a:solidFill>
                  <a:srgbClr val="FFFFFF"/>
                </a:solidFill>
                <a:latin typeface="Calibri"/>
                <a:cs typeface="Calibri"/>
              </a:rPr>
              <a:t>	Max</a:t>
            </a:r>
            <a:r>
              <a:rPr dirty="0" sz="145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FFFFFF"/>
                </a:solidFill>
                <a:latin typeface="Calibri"/>
                <a:cs typeface="Calibri"/>
              </a:rPr>
              <a:t>reduction</a:t>
            </a:r>
            <a:r>
              <a:rPr dirty="0" sz="14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45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FFFFFF"/>
                </a:solidFill>
                <a:latin typeface="Calibri"/>
                <a:cs typeface="Calibri"/>
              </a:rPr>
              <a:t>retirement</a:t>
            </a:r>
            <a:r>
              <a:rPr dirty="0" sz="14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4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FFFFFF"/>
                </a:solidFill>
                <a:latin typeface="Calibri"/>
                <a:cs typeface="Calibri"/>
              </a:rPr>
              <a:t>disability</a:t>
            </a:r>
            <a:r>
              <a:rPr dirty="0" sz="14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spc="-10">
                <a:solidFill>
                  <a:srgbClr val="FFFFFF"/>
                </a:solidFill>
                <a:latin typeface="Calibri"/>
                <a:cs typeface="Calibri"/>
              </a:rPr>
              <a:t>benefits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9519086" y="6492060"/>
            <a:ext cx="208279" cy="15049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87630">
              <a:lnSpc>
                <a:spcPct val="100000"/>
              </a:lnSpc>
              <a:spcBef>
                <a:spcPts val="75"/>
              </a:spcBef>
            </a:pPr>
            <a:r>
              <a:rPr dirty="0" sz="800" spc="-25">
                <a:solidFill>
                  <a:srgbClr val="464B54"/>
                </a:solidFill>
                <a:latin typeface="Calibri"/>
                <a:cs typeface="Calibri"/>
              </a:rPr>
              <a:t>5</a:t>
            </a:r>
            <a:r>
              <a:rPr dirty="0" sz="800" spc="-25">
                <a:solidFill>
                  <a:srgbClr val="464B54"/>
                </a:solidFill>
                <a:latin typeface="Calibri"/>
                <a:cs typeface="Calibri"/>
              </a:rPr>
              <a:t>4</a:t>
            </a:r>
            <a:endParaRPr sz="800">
              <a:latin typeface="Calibri"/>
              <a:cs typeface="Calibri"/>
            </a:endParaRPr>
          </a:p>
        </p:txBody>
      </p:sp>
      <p:graphicFrame>
        <p:nvGraphicFramePr>
          <p:cNvPr id="16" name="object 16" descr=""/>
          <p:cNvGraphicFramePr>
            <a:graphicFrameLocks noGrp="1"/>
          </p:cNvGraphicFramePr>
          <p:nvPr/>
        </p:nvGraphicFramePr>
        <p:xfrm>
          <a:off x="2072919" y="2455170"/>
          <a:ext cx="6259195" cy="1468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2139"/>
                <a:gridCol w="4300855"/>
              </a:tblGrid>
              <a:tr h="302895">
                <a:tc>
                  <a:txBody>
                    <a:bodyPr/>
                    <a:lstStyle/>
                    <a:p>
                      <a:pPr marL="55689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450" spc="-2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2024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13970"/>
                </a:tc>
                <a:tc>
                  <a:txBody>
                    <a:bodyPr/>
                    <a:lstStyle/>
                    <a:p>
                      <a:pPr algn="r" marR="140589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450" spc="-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$587.00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13970"/>
                </a:tc>
              </a:tr>
              <a:tr h="305435">
                <a:tc>
                  <a:txBody>
                    <a:bodyPr/>
                    <a:lstStyle/>
                    <a:p>
                      <a:pPr marL="55689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450" spc="-2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2023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15240"/>
                </a:tc>
                <a:tc>
                  <a:txBody>
                    <a:bodyPr/>
                    <a:lstStyle/>
                    <a:p>
                      <a:pPr algn="r" marR="140589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450" spc="-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$557.50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15240"/>
                </a:tc>
              </a:tr>
              <a:tr h="306070">
                <a:tc>
                  <a:txBody>
                    <a:bodyPr/>
                    <a:lstStyle/>
                    <a:p>
                      <a:pPr marL="55689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450" spc="-2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2022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15875"/>
                </a:tc>
                <a:tc>
                  <a:txBody>
                    <a:bodyPr/>
                    <a:lstStyle/>
                    <a:p>
                      <a:pPr algn="r" marR="140589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450" spc="-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$512.00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15875"/>
                </a:tc>
              </a:tr>
              <a:tr h="306070">
                <a:tc>
                  <a:txBody>
                    <a:bodyPr/>
                    <a:lstStyle/>
                    <a:p>
                      <a:pPr marL="55689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450" spc="-2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2021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15875"/>
                </a:tc>
                <a:tc>
                  <a:txBody>
                    <a:bodyPr/>
                    <a:lstStyle/>
                    <a:p>
                      <a:pPr algn="r" marR="140589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450" spc="-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$498.00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15875"/>
                </a:tc>
              </a:tr>
              <a:tr h="247650">
                <a:tc>
                  <a:txBody>
                    <a:bodyPr/>
                    <a:lstStyle/>
                    <a:p>
                      <a:pPr marL="556895">
                        <a:lnSpc>
                          <a:spcPts val="1720"/>
                        </a:lnSpc>
                        <a:spcBef>
                          <a:spcPts val="125"/>
                        </a:spcBef>
                      </a:pPr>
                      <a:r>
                        <a:rPr dirty="0" sz="1450" spc="-2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2019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15875"/>
                </a:tc>
                <a:tc>
                  <a:txBody>
                    <a:bodyPr/>
                    <a:lstStyle/>
                    <a:p>
                      <a:pPr algn="r" marR="1405890">
                        <a:lnSpc>
                          <a:spcPts val="1720"/>
                        </a:lnSpc>
                        <a:spcBef>
                          <a:spcPts val="125"/>
                        </a:spcBef>
                      </a:pPr>
                      <a:r>
                        <a:rPr dirty="0" sz="1450" spc="-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$463.00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15875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57656"/>
            <a:ext cx="10058400" cy="565861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3343" y="3239409"/>
            <a:ext cx="6760209" cy="5283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300">
                <a:solidFill>
                  <a:srgbClr val="FFFFFF"/>
                </a:solidFill>
              </a:rPr>
              <a:t>How</a:t>
            </a:r>
            <a:r>
              <a:rPr dirty="0" sz="3300" spc="-114">
                <a:solidFill>
                  <a:srgbClr val="FFFFFF"/>
                </a:solidFill>
              </a:rPr>
              <a:t> </a:t>
            </a:r>
            <a:r>
              <a:rPr dirty="0" sz="3300" spc="-35">
                <a:solidFill>
                  <a:srgbClr val="FFFFFF"/>
                </a:solidFill>
              </a:rPr>
              <a:t>Retirement</a:t>
            </a:r>
            <a:r>
              <a:rPr dirty="0" sz="3300" spc="-155">
                <a:solidFill>
                  <a:srgbClr val="FFFFFF"/>
                </a:solidFill>
              </a:rPr>
              <a:t> </a:t>
            </a:r>
            <a:r>
              <a:rPr dirty="0" sz="3300" spc="-20">
                <a:solidFill>
                  <a:srgbClr val="FFFFFF"/>
                </a:solidFill>
              </a:rPr>
              <a:t>Benefits</a:t>
            </a:r>
            <a:r>
              <a:rPr dirty="0" sz="3300" spc="-125">
                <a:solidFill>
                  <a:srgbClr val="FFFFFF"/>
                </a:solidFill>
              </a:rPr>
              <a:t> </a:t>
            </a:r>
            <a:r>
              <a:rPr dirty="0" sz="3300">
                <a:solidFill>
                  <a:srgbClr val="FFFFFF"/>
                </a:solidFill>
              </a:rPr>
              <a:t>Are</a:t>
            </a:r>
            <a:r>
              <a:rPr dirty="0" sz="3300" spc="-145">
                <a:solidFill>
                  <a:srgbClr val="FFFFFF"/>
                </a:solidFill>
              </a:rPr>
              <a:t> </a:t>
            </a:r>
            <a:r>
              <a:rPr dirty="0" sz="3300" spc="-10">
                <a:solidFill>
                  <a:srgbClr val="FFFFFF"/>
                </a:solidFill>
              </a:rPr>
              <a:t>Calculated</a:t>
            </a:r>
            <a:endParaRPr sz="33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904232" y="2927603"/>
            <a:ext cx="151130" cy="2910840"/>
            <a:chOff x="4904232" y="2927603"/>
            <a:chExt cx="151130" cy="291084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40807" y="3000756"/>
              <a:ext cx="77724" cy="2761488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4904232" y="2927603"/>
              <a:ext cx="151130" cy="2911475"/>
            </a:xfrm>
            <a:custGeom>
              <a:avLst/>
              <a:gdLst/>
              <a:ahLst/>
              <a:cxnLst/>
              <a:rect l="l" t="t" r="r" b="b"/>
              <a:pathLst>
                <a:path w="151129" h="2911475">
                  <a:moveTo>
                    <a:pt x="147828" y="74688"/>
                  </a:moveTo>
                  <a:lnTo>
                    <a:pt x="74663" y="0"/>
                  </a:lnTo>
                  <a:lnTo>
                    <a:pt x="3048" y="74688"/>
                  </a:lnTo>
                  <a:lnTo>
                    <a:pt x="74663" y="150888"/>
                  </a:lnTo>
                  <a:lnTo>
                    <a:pt x="147828" y="74688"/>
                  </a:lnTo>
                  <a:close/>
                </a:path>
                <a:path w="151129" h="2911475">
                  <a:moveTo>
                    <a:pt x="150863" y="2823984"/>
                  </a:moveTo>
                  <a:lnTo>
                    <a:pt x="0" y="2823984"/>
                  </a:lnTo>
                  <a:lnTo>
                    <a:pt x="74663" y="2910852"/>
                  </a:lnTo>
                  <a:lnTo>
                    <a:pt x="150863" y="2823984"/>
                  </a:lnTo>
                  <a:close/>
                </a:path>
                <a:path w="151129" h="2911475">
                  <a:moveTo>
                    <a:pt x="150863" y="2359152"/>
                  </a:moveTo>
                  <a:lnTo>
                    <a:pt x="0" y="2359152"/>
                  </a:lnTo>
                  <a:lnTo>
                    <a:pt x="74663" y="2446020"/>
                  </a:lnTo>
                  <a:lnTo>
                    <a:pt x="150863" y="2359152"/>
                  </a:lnTo>
                  <a:close/>
                </a:path>
                <a:path w="151129" h="2911475">
                  <a:moveTo>
                    <a:pt x="150863" y="1892808"/>
                  </a:moveTo>
                  <a:lnTo>
                    <a:pt x="0" y="1892808"/>
                  </a:lnTo>
                  <a:lnTo>
                    <a:pt x="74663" y="1979688"/>
                  </a:lnTo>
                  <a:lnTo>
                    <a:pt x="150863" y="1892808"/>
                  </a:lnTo>
                  <a:close/>
                </a:path>
                <a:path w="151129" h="2911475">
                  <a:moveTo>
                    <a:pt x="150863" y="1427988"/>
                  </a:moveTo>
                  <a:lnTo>
                    <a:pt x="0" y="1427988"/>
                  </a:lnTo>
                  <a:lnTo>
                    <a:pt x="74663" y="1514856"/>
                  </a:lnTo>
                  <a:lnTo>
                    <a:pt x="150863" y="1427988"/>
                  </a:lnTo>
                  <a:close/>
                </a:path>
                <a:path w="151129" h="2911475">
                  <a:moveTo>
                    <a:pt x="150863" y="961656"/>
                  </a:moveTo>
                  <a:lnTo>
                    <a:pt x="0" y="961656"/>
                  </a:lnTo>
                  <a:lnTo>
                    <a:pt x="74663" y="1050048"/>
                  </a:lnTo>
                  <a:lnTo>
                    <a:pt x="150863" y="961656"/>
                  </a:lnTo>
                  <a:close/>
                </a:path>
                <a:path w="151129" h="2911475">
                  <a:moveTo>
                    <a:pt x="150863" y="496824"/>
                  </a:moveTo>
                  <a:lnTo>
                    <a:pt x="0" y="496824"/>
                  </a:lnTo>
                  <a:lnTo>
                    <a:pt x="74663" y="583704"/>
                  </a:lnTo>
                  <a:lnTo>
                    <a:pt x="150863" y="496824"/>
                  </a:lnTo>
                  <a:close/>
                </a:path>
              </a:pathLst>
            </a:custGeom>
            <a:solidFill>
              <a:srgbClr val="42859C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4612" y="2343911"/>
            <a:ext cx="3110484" cy="3619500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628927" y="3632735"/>
            <a:ext cx="2504440" cy="1007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4305" marR="5080" indent="-142240">
              <a:lnSpc>
                <a:spcPct val="99800"/>
              </a:lnSpc>
              <a:spcBef>
                <a:spcPts val="100"/>
              </a:spcBef>
            </a:pPr>
            <a:r>
              <a:rPr dirty="0" sz="2150" spc="-50" b="1">
                <a:solidFill>
                  <a:srgbClr val="FFFFFF"/>
                </a:solidFill>
                <a:latin typeface="Calibri"/>
                <a:cs typeface="Calibri"/>
              </a:rPr>
              <a:t>Social</a:t>
            </a:r>
            <a:r>
              <a:rPr dirty="0" sz="2150" spc="-7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150" spc="-50" b="1">
                <a:solidFill>
                  <a:srgbClr val="FFFFFF"/>
                </a:solidFill>
                <a:latin typeface="Calibri"/>
                <a:cs typeface="Calibri"/>
              </a:rPr>
              <a:t>Security</a:t>
            </a:r>
            <a:r>
              <a:rPr dirty="0" sz="2150" spc="-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150" spc="-45" b="1">
                <a:solidFill>
                  <a:srgbClr val="FFFFFF"/>
                </a:solidFill>
                <a:latin typeface="Calibri"/>
                <a:cs typeface="Calibri"/>
              </a:rPr>
              <a:t>benefits are</a:t>
            </a:r>
            <a:r>
              <a:rPr dirty="0" sz="2150" spc="-7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150" spc="-55" b="1">
                <a:solidFill>
                  <a:srgbClr val="FFFFFF"/>
                </a:solidFill>
                <a:latin typeface="Calibri"/>
                <a:cs typeface="Calibri"/>
              </a:rPr>
              <a:t>based</a:t>
            </a:r>
            <a:r>
              <a:rPr dirty="0" sz="2150" spc="-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150" spc="-20" b="1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2150" spc="-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150" spc="-20" b="1">
                <a:solidFill>
                  <a:srgbClr val="FFFFFF"/>
                </a:solidFill>
                <a:latin typeface="Calibri"/>
                <a:cs typeface="Calibri"/>
              </a:rPr>
              <a:t>your </a:t>
            </a:r>
            <a:r>
              <a:rPr dirty="0" sz="2150" spc="-45" b="1">
                <a:solidFill>
                  <a:srgbClr val="FFFFFF"/>
                </a:solidFill>
                <a:latin typeface="Calibri"/>
                <a:cs typeface="Calibri"/>
              </a:rPr>
              <a:t>Full</a:t>
            </a:r>
            <a:r>
              <a:rPr dirty="0" sz="215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150" spc="-60" b="1">
                <a:solidFill>
                  <a:srgbClr val="FFFFFF"/>
                </a:solidFill>
                <a:latin typeface="Calibri"/>
                <a:cs typeface="Calibri"/>
              </a:rPr>
              <a:t>Retirement </a:t>
            </a:r>
            <a:r>
              <a:rPr dirty="0" sz="2150" spc="-20" b="1">
                <a:solidFill>
                  <a:srgbClr val="FFFFFF"/>
                </a:solidFill>
                <a:latin typeface="Calibri"/>
                <a:cs typeface="Calibri"/>
              </a:rPr>
              <a:t>Age.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310383" y="6325179"/>
            <a:ext cx="19589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 spc="-10">
                <a:solidFill>
                  <a:srgbClr val="413F42"/>
                </a:solidFill>
                <a:latin typeface="Calibri"/>
                <a:cs typeface="Calibri"/>
              </a:rPr>
              <a:t>Source:</a:t>
            </a:r>
            <a:r>
              <a:rPr dirty="0" sz="1000" spc="-20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13F42"/>
                </a:solidFill>
                <a:latin typeface="Calibri"/>
                <a:cs typeface="Calibri"/>
              </a:rPr>
              <a:t>Social</a:t>
            </a:r>
            <a:r>
              <a:rPr dirty="0" sz="1000" spc="-5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13F42"/>
                </a:solidFill>
                <a:latin typeface="Calibri"/>
                <a:cs typeface="Calibri"/>
              </a:rPr>
              <a:t>Security</a:t>
            </a:r>
            <a:r>
              <a:rPr dirty="0" sz="1000" spc="-25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13F42"/>
                </a:solidFill>
                <a:latin typeface="Calibri"/>
                <a:cs typeface="Calibri"/>
              </a:rPr>
              <a:t>Administration.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33582" rIns="0" bIns="0" rtlCol="0" vert="horz">
            <a:spAutoFit/>
          </a:bodyPr>
          <a:lstStyle/>
          <a:p>
            <a:pPr marL="9192895">
              <a:lnSpc>
                <a:spcPts val="880"/>
              </a:lnSpc>
            </a:pPr>
            <a:fld id="{81D60167-4931-47E6-BA6A-407CBD079E47}" type="slidenum">
              <a:rPr dirty="0" sz="800" spc="-50"/>
              <a:t>7</a:t>
            </a:fld>
            <a:endParaRPr sz="800"/>
          </a:p>
        </p:txBody>
      </p:sp>
      <p:sp>
        <p:nvSpPr>
          <p:cNvPr id="7" name="object 7" descr=""/>
          <p:cNvSpPr txBox="1"/>
          <p:nvPr/>
        </p:nvSpPr>
        <p:spPr>
          <a:xfrm>
            <a:off x="5378196" y="2836164"/>
            <a:ext cx="4395470" cy="334010"/>
          </a:xfrm>
          <a:prstGeom prst="rect">
            <a:avLst/>
          </a:prstGeom>
          <a:ln w="10667">
            <a:solidFill>
              <a:srgbClr val="42859C"/>
            </a:solidFill>
          </a:ln>
        </p:spPr>
        <p:txBody>
          <a:bodyPr wrap="square" lIns="0" tIns="45720" rIns="0" bIns="0" rtlCol="0" vert="horz">
            <a:spAutoFit/>
          </a:bodyPr>
          <a:lstStyle/>
          <a:p>
            <a:pPr marL="75565">
              <a:lnSpc>
                <a:spcPct val="100000"/>
              </a:lnSpc>
              <a:spcBef>
                <a:spcPts val="360"/>
              </a:spcBef>
            </a:pP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66</a:t>
            </a:r>
            <a:r>
              <a:rPr dirty="0" sz="1450" spc="2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 spc="-10">
                <a:solidFill>
                  <a:srgbClr val="1D1D1D"/>
                </a:solidFill>
                <a:latin typeface="Calibri"/>
                <a:cs typeface="Calibri"/>
              </a:rPr>
              <a:t>years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378196" y="3300984"/>
            <a:ext cx="4395470" cy="334010"/>
          </a:xfrm>
          <a:prstGeom prst="rect">
            <a:avLst/>
          </a:prstGeom>
          <a:ln w="10667">
            <a:solidFill>
              <a:srgbClr val="42859C"/>
            </a:solidFill>
          </a:ln>
        </p:spPr>
        <p:txBody>
          <a:bodyPr wrap="square" lIns="0" tIns="46990" rIns="0" bIns="0" rtlCol="0" vert="horz">
            <a:spAutoFit/>
          </a:bodyPr>
          <a:lstStyle/>
          <a:p>
            <a:pPr marL="75565">
              <a:lnSpc>
                <a:spcPct val="100000"/>
              </a:lnSpc>
              <a:spcBef>
                <a:spcPts val="370"/>
              </a:spcBef>
            </a:pP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66</a:t>
            </a:r>
            <a:r>
              <a:rPr dirty="0" sz="1450" spc="1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years</a:t>
            </a:r>
            <a:r>
              <a:rPr dirty="0" sz="1450" spc="1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and</a:t>
            </a:r>
            <a:r>
              <a:rPr dirty="0" sz="1450" spc="4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two</a:t>
            </a:r>
            <a:r>
              <a:rPr dirty="0" sz="1450" spc="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 spc="-10">
                <a:solidFill>
                  <a:srgbClr val="1D1D1D"/>
                </a:solidFill>
                <a:latin typeface="Calibri"/>
                <a:cs typeface="Calibri"/>
              </a:rPr>
              <a:t>months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378196" y="3767327"/>
            <a:ext cx="4395470" cy="334010"/>
          </a:xfrm>
          <a:prstGeom prst="rect">
            <a:avLst/>
          </a:prstGeom>
          <a:ln w="10667">
            <a:solidFill>
              <a:srgbClr val="42859C"/>
            </a:solidFill>
          </a:ln>
        </p:spPr>
        <p:txBody>
          <a:bodyPr wrap="square" lIns="0" tIns="45720" rIns="0" bIns="0" rtlCol="0" vert="horz">
            <a:spAutoFit/>
          </a:bodyPr>
          <a:lstStyle/>
          <a:p>
            <a:pPr marL="75565">
              <a:lnSpc>
                <a:spcPct val="100000"/>
              </a:lnSpc>
              <a:spcBef>
                <a:spcPts val="360"/>
              </a:spcBef>
            </a:pP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66</a:t>
            </a:r>
            <a:r>
              <a:rPr dirty="0" sz="1450" spc="1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years</a:t>
            </a:r>
            <a:r>
              <a:rPr dirty="0" sz="1450" spc="1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and</a:t>
            </a:r>
            <a:r>
              <a:rPr dirty="0" sz="1450" spc="5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four</a:t>
            </a:r>
            <a:r>
              <a:rPr dirty="0" sz="1450" spc="2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 spc="-10">
                <a:solidFill>
                  <a:srgbClr val="1D1D1D"/>
                </a:solidFill>
                <a:latin typeface="Calibri"/>
                <a:cs typeface="Calibri"/>
              </a:rPr>
              <a:t>months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378196" y="4232147"/>
            <a:ext cx="4395470" cy="334010"/>
          </a:xfrm>
          <a:prstGeom prst="rect">
            <a:avLst/>
          </a:prstGeom>
          <a:ln w="10667">
            <a:solidFill>
              <a:srgbClr val="42859C"/>
            </a:solidFill>
          </a:ln>
        </p:spPr>
        <p:txBody>
          <a:bodyPr wrap="square" lIns="0" tIns="47625" rIns="0" bIns="0" rtlCol="0" vert="horz">
            <a:spAutoFit/>
          </a:bodyPr>
          <a:lstStyle/>
          <a:p>
            <a:pPr marL="75565">
              <a:lnSpc>
                <a:spcPct val="100000"/>
              </a:lnSpc>
              <a:spcBef>
                <a:spcPts val="375"/>
              </a:spcBef>
            </a:pP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66</a:t>
            </a:r>
            <a:r>
              <a:rPr dirty="0" sz="1450" spc="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years</a:t>
            </a:r>
            <a:r>
              <a:rPr dirty="0" sz="1450" spc="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and</a:t>
            </a:r>
            <a:r>
              <a:rPr dirty="0" sz="1450" spc="3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six</a:t>
            </a:r>
            <a:r>
              <a:rPr dirty="0" sz="1450" spc="2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 spc="-10">
                <a:solidFill>
                  <a:srgbClr val="1D1D1D"/>
                </a:solidFill>
                <a:latin typeface="Calibri"/>
                <a:cs typeface="Calibri"/>
              </a:rPr>
              <a:t>months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5378196" y="4696967"/>
            <a:ext cx="4395470" cy="334010"/>
          </a:xfrm>
          <a:prstGeom prst="rect">
            <a:avLst/>
          </a:prstGeom>
          <a:ln w="10667">
            <a:solidFill>
              <a:srgbClr val="42859C"/>
            </a:solidFill>
          </a:ln>
        </p:spPr>
        <p:txBody>
          <a:bodyPr wrap="square" lIns="0" tIns="46990" rIns="0" bIns="0" rtlCol="0" vert="horz">
            <a:spAutoFit/>
          </a:bodyPr>
          <a:lstStyle/>
          <a:p>
            <a:pPr marL="75565">
              <a:lnSpc>
                <a:spcPct val="100000"/>
              </a:lnSpc>
              <a:spcBef>
                <a:spcPts val="370"/>
              </a:spcBef>
            </a:pP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66</a:t>
            </a:r>
            <a:r>
              <a:rPr dirty="0" sz="1450" spc="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years</a:t>
            </a:r>
            <a:r>
              <a:rPr dirty="0" sz="1450" spc="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and</a:t>
            </a:r>
            <a:r>
              <a:rPr dirty="0" sz="1450" spc="4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eight</a:t>
            </a:r>
            <a:r>
              <a:rPr dirty="0" sz="1450" spc="2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 spc="-10">
                <a:solidFill>
                  <a:srgbClr val="1D1D1D"/>
                </a:solidFill>
                <a:latin typeface="Calibri"/>
                <a:cs typeface="Calibri"/>
              </a:rPr>
              <a:t>months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5378196" y="5163311"/>
            <a:ext cx="4395470" cy="334010"/>
          </a:xfrm>
          <a:prstGeom prst="rect">
            <a:avLst/>
          </a:prstGeom>
          <a:ln w="10667">
            <a:solidFill>
              <a:srgbClr val="42859C"/>
            </a:solidFill>
          </a:ln>
        </p:spPr>
        <p:txBody>
          <a:bodyPr wrap="square" lIns="0" tIns="45720" rIns="0" bIns="0" rtlCol="0" vert="horz">
            <a:spAutoFit/>
          </a:bodyPr>
          <a:lstStyle/>
          <a:p>
            <a:pPr marL="75565">
              <a:lnSpc>
                <a:spcPct val="100000"/>
              </a:lnSpc>
              <a:spcBef>
                <a:spcPts val="360"/>
              </a:spcBef>
            </a:pP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66</a:t>
            </a:r>
            <a:r>
              <a:rPr dirty="0" sz="1450" spc="1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years</a:t>
            </a:r>
            <a:r>
              <a:rPr dirty="0" sz="1450" spc="1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and</a:t>
            </a:r>
            <a:r>
              <a:rPr dirty="0" sz="1450" spc="40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ten</a:t>
            </a:r>
            <a:r>
              <a:rPr dirty="0" sz="1450" spc="1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 spc="-10">
                <a:solidFill>
                  <a:srgbClr val="1D1D1D"/>
                </a:solidFill>
                <a:latin typeface="Calibri"/>
                <a:cs typeface="Calibri"/>
              </a:rPr>
              <a:t>months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5378196" y="5628132"/>
            <a:ext cx="4395470" cy="334010"/>
          </a:xfrm>
          <a:prstGeom prst="rect">
            <a:avLst/>
          </a:prstGeom>
          <a:ln w="10667">
            <a:solidFill>
              <a:srgbClr val="42859C"/>
            </a:solidFill>
          </a:ln>
        </p:spPr>
        <p:txBody>
          <a:bodyPr wrap="square" lIns="0" tIns="47625" rIns="0" bIns="0" rtlCol="0" vert="horz">
            <a:spAutoFit/>
          </a:bodyPr>
          <a:lstStyle/>
          <a:p>
            <a:pPr marL="75565">
              <a:lnSpc>
                <a:spcPct val="100000"/>
              </a:lnSpc>
              <a:spcBef>
                <a:spcPts val="375"/>
              </a:spcBef>
            </a:pP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67</a:t>
            </a:r>
            <a:r>
              <a:rPr dirty="0" sz="1450" spc="25">
                <a:solidFill>
                  <a:srgbClr val="1D1D1D"/>
                </a:solidFill>
                <a:latin typeface="Calibri"/>
                <a:cs typeface="Calibri"/>
              </a:rPr>
              <a:t> </a:t>
            </a:r>
            <a:r>
              <a:rPr dirty="0" sz="1450" spc="-10">
                <a:solidFill>
                  <a:srgbClr val="1D1D1D"/>
                </a:solidFill>
                <a:latin typeface="Calibri"/>
                <a:cs typeface="Calibri"/>
              </a:rPr>
              <a:t>years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870450" y="2849350"/>
            <a:ext cx="850900" cy="2527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>
                <a:solidFill>
                  <a:srgbClr val="1D1D1D"/>
                </a:solidFill>
                <a:latin typeface="Calibri"/>
                <a:cs typeface="Calibri"/>
              </a:rPr>
              <a:t>1943-</a:t>
            </a:r>
            <a:r>
              <a:rPr dirty="0" sz="1450" spc="-20">
                <a:solidFill>
                  <a:srgbClr val="1D1D1D"/>
                </a:solidFill>
                <a:latin typeface="Calibri"/>
                <a:cs typeface="Calibri"/>
              </a:rPr>
              <a:t>1954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312441" y="3314225"/>
            <a:ext cx="408940" cy="2527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spc="-20">
                <a:solidFill>
                  <a:srgbClr val="1D1D1D"/>
                </a:solidFill>
                <a:latin typeface="Calibri"/>
                <a:cs typeface="Calibri"/>
              </a:rPr>
              <a:t>1955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4312441" y="3780576"/>
            <a:ext cx="408940" cy="2527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spc="-20">
                <a:solidFill>
                  <a:srgbClr val="1D1D1D"/>
                </a:solidFill>
                <a:latin typeface="Calibri"/>
                <a:cs typeface="Calibri"/>
              </a:rPr>
              <a:t>1956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4312441" y="4245358"/>
            <a:ext cx="408940" cy="2527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spc="-20">
                <a:solidFill>
                  <a:srgbClr val="1D1D1D"/>
                </a:solidFill>
                <a:latin typeface="Calibri"/>
                <a:cs typeface="Calibri"/>
              </a:rPr>
              <a:t>1957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4312441" y="4711709"/>
            <a:ext cx="408940" cy="2527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spc="-20">
                <a:solidFill>
                  <a:srgbClr val="1D1D1D"/>
                </a:solidFill>
                <a:latin typeface="Calibri"/>
                <a:cs typeface="Calibri"/>
              </a:rPr>
              <a:t>1958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4312441" y="5176491"/>
            <a:ext cx="408940" cy="2527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spc="-20">
                <a:solidFill>
                  <a:srgbClr val="1D1D1D"/>
                </a:solidFill>
                <a:latin typeface="Calibri"/>
                <a:cs typeface="Calibri"/>
              </a:rPr>
              <a:t>1959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4217953" y="5641378"/>
            <a:ext cx="503555" cy="2527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spc="-10">
                <a:solidFill>
                  <a:srgbClr val="1D1D1D"/>
                </a:solidFill>
                <a:latin typeface="Calibri"/>
                <a:cs typeface="Calibri"/>
              </a:rPr>
              <a:t>1960+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3751326" y="2338577"/>
            <a:ext cx="1315720" cy="355600"/>
          </a:xfrm>
          <a:prstGeom prst="rect">
            <a:avLst/>
          </a:prstGeom>
          <a:solidFill>
            <a:srgbClr val="42859C"/>
          </a:solidFill>
          <a:ln w="3175">
            <a:solidFill>
              <a:srgbClr val="42859C"/>
            </a:solidFill>
          </a:ln>
        </p:spPr>
        <p:txBody>
          <a:bodyPr wrap="square" lIns="0" tIns="57150" rIns="0" bIns="0" rtlCol="0" vert="horz">
            <a:spAutoFit/>
          </a:bodyPr>
          <a:lstStyle/>
          <a:p>
            <a:pPr marL="226060">
              <a:lnSpc>
                <a:spcPct val="100000"/>
              </a:lnSpc>
              <a:spcBef>
                <a:spcPts val="450"/>
              </a:spcBef>
            </a:pPr>
            <a:r>
              <a:rPr dirty="0" sz="1450" spc="-10">
                <a:solidFill>
                  <a:srgbClr val="FFFFFF"/>
                </a:solidFill>
                <a:latin typeface="Calibri"/>
                <a:cs typeface="Calibri"/>
              </a:rPr>
              <a:t>Year</a:t>
            </a:r>
            <a:r>
              <a:rPr dirty="0" sz="14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45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spc="-10">
                <a:solidFill>
                  <a:srgbClr val="FFFFFF"/>
                </a:solidFill>
                <a:latin typeface="Calibri"/>
                <a:cs typeface="Calibri"/>
              </a:rPr>
              <a:t>Birth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5372861" y="2338577"/>
            <a:ext cx="4406265" cy="355600"/>
          </a:xfrm>
          <a:prstGeom prst="rect">
            <a:avLst/>
          </a:prstGeom>
          <a:solidFill>
            <a:srgbClr val="42859C"/>
          </a:solidFill>
          <a:ln w="3175">
            <a:solidFill>
              <a:srgbClr val="42859C"/>
            </a:solidFill>
          </a:ln>
        </p:spPr>
        <p:txBody>
          <a:bodyPr wrap="square" lIns="0" tIns="57150" rIns="0" bIns="0" rtlCol="0" vert="horz">
            <a:spAutoFit/>
          </a:bodyPr>
          <a:lstStyle/>
          <a:p>
            <a:pPr marL="81280">
              <a:lnSpc>
                <a:spcPct val="100000"/>
              </a:lnSpc>
              <a:spcBef>
                <a:spcPts val="450"/>
              </a:spcBef>
            </a:pPr>
            <a:r>
              <a:rPr dirty="0" sz="1450">
                <a:solidFill>
                  <a:srgbClr val="FFFFFF"/>
                </a:solidFill>
                <a:latin typeface="Calibri"/>
                <a:cs typeface="Calibri"/>
              </a:rPr>
              <a:t>Full</a:t>
            </a:r>
            <a:r>
              <a:rPr dirty="0" sz="14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FFFFFF"/>
                </a:solidFill>
                <a:latin typeface="Calibri"/>
                <a:cs typeface="Calibri"/>
              </a:rPr>
              <a:t>Retirement</a:t>
            </a:r>
            <a:r>
              <a:rPr dirty="0" sz="14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FFFFFF"/>
                </a:solidFill>
                <a:latin typeface="Calibri"/>
                <a:cs typeface="Calibri"/>
              </a:rPr>
              <a:t>Age</a:t>
            </a:r>
            <a:r>
              <a:rPr dirty="0" sz="14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spc="-20">
                <a:solidFill>
                  <a:srgbClr val="FFFFFF"/>
                </a:solidFill>
                <a:latin typeface="Calibri"/>
                <a:cs typeface="Calibri"/>
              </a:rPr>
              <a:t>(FRA)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/>
              <a:t>Full</a:t>
            </a:r>
            <a:r>
              <a:rPr dirty="0" spc="-65"/>
              <a:t> </a:t>
            </a:r>
            <a:r>
              <a:rPr dirty="0" spc="-25"/>
              <a:t>Retirement</a:t>
            </a:r>
            <a:r>
              <a:rPr dirty="0" spc="-60"/>
              <a:t> </a:t>
            </a:r>
            <a:r>
              <a:rPr dirty="0" spc="-25"/>
              <a:t>Age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ts val="2745"/>
              </a:lnSpc>
              <a:spcBef>
                <a:spcPts val="114"/>
              </a:spcBef>
            </a:pPr>
            <a:r>
              <a:rPr dirty="0" spc="-25"/>
              <a:t>Retirement</a:t>
            </a:r>
            <a:r>
              <a:rPr dirty="0" spc="-60"/>
              <a:t> </a:t>
            </a:r>
            <a:r>
              <a:rPr dirty="0" spc="-10"/>
              <a:t>Benefits</a:t>
            </a:r>
          </a:p>
          <a:p>
            <a:pPr marL="12700">
              <a:lnSpc>
                <a:spcPts val="1725"/>
              </a:lnSpc>
            </a:pP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40</a:t>
            </a:r>
            <a:r>
              <a:rPr dirty="0" sz="1450" spc="-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quarters to</a:t>
            </a:r>
            <a:r>
              <a:rPr dirty="0" sz="1450" spc="-10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qualify</a:t>
            </a:r>
            <a:r>
              <a:rPr dirty="0" sz="1450" spc="20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for Social</a:t>
            </a:r>
            <a:r>
              <a:rPr dirty="0" sz="1450" spc="-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Security</a:t>
            </a:r>
            <a:r>
              <a:rPr dirty="0" sz="1450" spc="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retirement</a:t>
            </a:r>
            <a:r>
              <a:rPr dirty="0" sz="1450" spc="30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benefits, averaged over</a:t>
            </a:r>
            <a:r>
              <a:rPr dirty="0" sz="1450" spc="1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35</a:t>
            </a:r>
            <a:r>
              <a:rPr dirty="0" sz="1450" spc="1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highest</a:t>
            </a:r>
            <a:r>
              <a:rPr dirty="0" sz="1450" spc="1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years of</a:t>
            </a:r>
            <a:r>
              <a:rPr dirty="0" sz="1450" spc="1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spc="-10" i="1">
                <a:solidFill>
                  <a:srgbClr val="464B54"/>
                </a:solidFill>
                <a:latin typeface="Calibri"/>
                <a:cs typeface="Calibri"/>
              </a:rPr>
              <a:t>earnings</a:t>
            </a:r>
            <a:endParaRPr sz="145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324612" y="3110483"/>
            <a:ext cx="4448810" cy="2336800"/>
            <a:chOff x="324612" y="3110483"/>
            <a:chExt cx="4448810" cy="2336800"/>
          </a:xfrm>
        </p:grpSpPr>
        <p:sp>
          <p:nvSpPr>
            <p:cNvPr id="4" name="object 4" descr=""/>
            <p:cNvSpPr/>
            <p:nvPr/>
          </p:nvSpPr>
          <p:spPr>
            <a:xfrm>
              <a:off x="441960" y="3110483"/>
              <a:ext cx="4213860" cy="2336800"/>
            </a:xfrm>
            <a:custGeom>
              <a:avLst/>
              <a:gdLst/>
              <a:ahLst/>
              <a:cxnLst/>
              <a:rect l="l" t="t" r="r" b="b"/>
              <a:pathLst>
                <a:path w="4213860" h="2336800">
                  <a:moveTo>
                    <a:pt x="260604" y="1312176"/>
                  </a:moveTo>
                  <a:lnTo>
                    <a:pt x="0" y="1312176"/>
                  </a:lnTo>
                  <a:lnTo>
                    <a:pt x="0" y="2336304"/>
                  </a:lnTo>
                  <a:lnTo>
                    <a:pt x="260604" y="2336304"/>
                  </a:lnTo>
                  <a:lnTo>
                    <a:pt x="260604" y="1312176"/>
                  </a:lnTo>
                  <a:close/>
                </a:path>
                <a:path w="4213860" h="2336800">
                  <a:moveTo>
                    <a:pt x="754367" y="1310640"/>
                  </a:moveTo>
                  <a:lnTo>
                    <a:pt x="493763" y="1310640"/>
                  </a:lnTo>
                  <a:lnTo>
                    <a:pt x="493763" y="2130552"/>
                  </a:lnTo>
                  <a:lnTo>
                    <a:pt x="754367" y="2130552"/>
                  </a:lnTo>
                  <a:lnTo>
                    <a:pt x="754367" y="1310640"/>
                  </a:lnTo>
                  <a:close/>
                </a:path>
                <a:path w="4213860" h="2336800">
                  <a:moveTo>
                    <a:pt x="1248143" y="1310640"/>
                  </a:moveTo>
                  <a:lnTo>
                    <a:pt x="987539" y="1310640"/>
                  </a:lnTo>
                  <a:lnTo>
                    <a:pt x="987539" y="1856232"/>
                  </a:lnTo>
                  <a:lnTo>
                    <a:pt x="1248143" y="1856232"/>
                  </a:lnTo>
                  <a:lnTo>
                    <a:pt x="1248143" y="1310640"/>
                  </a:lnTo>
                  <a:close/>
                </a:path>
                <a:path w="4213860" h="2336800">
                  <a:moveTo>
                    <a:pt x="1741919" y="1310640"/>
                  </a:moveTo>
                  <a:lnTo>
                    <a:pt x="1482839" y="1310640"/>
                  </a:lnTo>
                  <a:lnTo>
                    <a:pt x="1482839" y="1586484"/>
                  </a:lnTo>
                  <a:lnTo>
                    <a:pt x="1741919" y="1586484"/>
                  </a:lnTo>
                  <a:lnTo>
                    <a:pt x="1741919" y="1310640"/>
                  </a:lnTo>
                  <a:close/>
                </a:path>
                <a:path w="4213860" h="2336800">
                  <a:moveTo>
                    <a:pt x="2731008" y="982980"/>
                  </a:moveTo>
                  <a:lnTo>
                    <a:pt x="2470404" y="982980"/>
                  </a:lnTo>
                  <a:lnTo>
                    <a:pt x="2470404" y="1310640"/>
                  </a:lnTo>
                  <a:lnTo>
                    <a:pt x="2731008" y="1310640"/>
                  </a:lnTo>
                  <a:lnTo>
                    <a:pt x="2731008" y="982980"/>
                  </a:lnTo>
                  <a:close/>
                </a:path>
                <a:path w="4213860" h="2336800">
                  <a:moveTo>
                    <a:pt x="3224784" y="655320"/>
                  </a:moveTo>
                  <a:lnTo>
                    <a:pt x="2965691" y="655320"/>
                  </a:lnTo>
                  <a:lnTo>
                    <a:pt x="2965691" y="1310640"/>
                  </a:lnTo>
                  <a:lnTo>
                    <a:pt x="3224784" y="1310640"/>
                  </a:lnTo>
                  <a:lnTo>
                    <a:pt x="3224784" y="655320"/>
                  </a:lnTo>
                  <a:close/>
                </a:path>
                <a:path w="4213860" h="2336800">
                  <a:moveTo>
                    <a:pt x="3720084" y="327660"/>
                  </a:moveTo>
                  <a:lnTo>
                    <a:pt x="3459467" y="327660"/>
                  </a:lnTo>
                  <a:lnTo>
                    <a:pt x="3459467" y="1310640"/>
                  </a:lnTo>
                  <a:lnTo>
                    <a:pt x="3720084" y="1310640"/>
                  </a:lnTo>
                  <a:lnTo>
                    <a:pt x="3720084" y="327660"/>
                  </a:lnTo>
                  <a:close/>
                </a:path>
                <a:path w="4213860" h="2336800">
                  <a:moveTo>
                    <a:pt x="4213860" y="0"/>
                  </a:moveTo>
                  <a:lnTo>
                    <a:pt x="3953256" y="0"/>
                  </a:lnTo>
                  <a:lnTo>
                    <a:pt x="3953256" y="1310640"/>
                  </a:lnTo>
                  <a:lnTo>
                    <a:pt x="4213860" y="1310640"/>
                  </a:lnTo>
                  <a:lnTo>
                    <a:pt x="4213860" y="0"/>
                  </a:lnTo>
                  <a:close/>
                </a:path>
              </a:pathLst>
            </a:custGeom>
            <a:solidFill>
              <a:srgbClr val="4285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324612" y="4422648"/>
              <a:ext cx="4448810" cy="0"/>
            </a:xfrm>
            <a:custGeom>
              <a:avLst/>
              <a:gdLst/>
              <a:ahLst/>
              <a:cxnLst/>
              <a:rect l="l" t="t" r="r" b="b"/>
              <a:pathLst>
                <a:path w="4448810" h="0">
                  <a:moveTo>
                    <a:pt x="0" y="0"/>
                  </a:moveTo>
                  <a:lnTo>
                    <a:pt x="4448555" y="0"/>
                  </a:lnTo>
                </a:path>
              </a:pathLst>
            </a:custGeom>
            <a:ln w="4572">
              <a:solidFill>
                <a:srgbClr val="9395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792018" y="5267935"/>
            <a:ext cx="550545" cy="2527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-</a:t>
            </a:r>
            <a:r>
              <a:rPr dirty="0" sz="1450" spc="-10">
                <a:solidFill>
                  <a:srgbClr val="464B54"/>
                </a:solidFill>
                <a:latin typeface="Calibri"/>
                <a:cs typeface="Calibri"/>
              </a:rPr>
              <a:t>20.0%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285774" y="4992129"/>
            <a:ext cx="550545" cy="2527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-</a:t>
            </a:r>
            <a:r>
              <a:rPr dirty="0" sz="1450" spc="-10">
                <a:solidFill>
                  <a:srgbClr val="464B54"/>
                </a:solidFill>
                <a:latin typeface="Calibri"/>
                <a:cs typeface="Calibri"/>
              </a:rPr>
              <a:t>13.3%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826774" y="4722413"/>
            <a:ext cx="454025" cy="2527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-</a:t>
            </a:r>
            <a:r>
              <a:rPr dirty="0" sz="1450" spc="-20">
                <a:solidFill>
                  <a:srgbClr val="464B54"/>
                </a:solidFill>
                <a:latin typeface="Calibri"/>
                <a:cs typeface="Calibri"/>
              </a:rPr>
              <a:t>6.7%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797585" y="3795801"/>
            <a:ext cx="492125" cy="2527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spc="-10">
                <a:solidFill>
                  <a:srgbClr val="464B54"/>
                </a:solidFill>
                <a:latin typeface="Calibri"/>
                <a:cs typeface="Calibri"/>
              </a:rPr>
              <a:t>+8.0%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244097" y="3468137"/>
            <a:ext cx="588010" cy="2527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spc="-10">
                <a:solidFill>
                  <a:srgbClr val="464B54"/>
                </a:solidFill>
                <a:latin typeface="Calibri"/>
                <a:cs typeface="Calibri"/>
              </a:rPr>
              <a:t>+16.0%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737853" y="3138905"/>
            <a:ext cx="588010" cy="2527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spc="-10">
                <a:solidFill>
                  <a:srgbClr val="464B54"/>
                </a:solidFill>
                <a:latin typeface="Calibri"/>
                <a:cs typeface="Calibri"/>
              </a:rPr>
              <a:t>+24.0%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40892" y="5421718"/>
            <a:ext cx="4294505" cy="580390"/>
          </a:xfrm>
          <a:prstGeom prst="rect">
            <a:avLst/>
          </a:prstGeom>
        </p:spPr>
        <p:txBody>
          <a:bodyPr wrap="square" lIns="0" tIns="679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-</a:t>
            </a:r>
            <a:r>
              <a:rPr dirty="0" sz="1450" spc="-10">
                <a:solidFill>
                  <a:srgbClr val="464B54"/>
                </a:solidFill>
                <a:latin typeface="Calibri"/>
                <a:cs typeface="Calibri"/>
              </a:rPr>
              <a:t>25.0%</a:t>
            </a:r>
            <a:endParaRPr sz="1450">
              <a:latin typeface="Calibri"/>
              <a:cs typeface="Calibri"/>
            </a:endParaRPr>
          </a:p>
          <a:p>
            <a:pPr marL="135890">
              <a:lnSpc>
                <a:spcPct val="100000"/>
              </a:lnSpc>
              <a:spcBef>
                <a:spcPts val="445"/>
              </a:spcBef>
              <a:tabLst>
                <a:tab pos="631190" algn="l"/>
                <a:tab pos="1123950" algn="l"/>
                <a:tab pos="1619250" algn="l"/>
                <a:tab pos="2112645" algn="l"/>
                <a:tab pos="2607310" algn="l"/>
                <a:tab pos="3100705" algn="l"/>
                <a:tab pos="3596004" algn="l"/>
                <a:tab pos="4089400" algn="l"/>
              </a:tabLst>
            </a:pPr>
            <a:r>
              <a:rPr dirty="0" sz="1450" spc="-25">
                <a:solidFill>
                  <a:srgbClr val="464B54"/>
                </a:solidFill>
                <a:latin typeface="Calibri"/>
                <a:cs typeface="Calibri"/>
              </a:rPr>
              <a:t>62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	</a:t>
            </a:r>
            <a:r>
              <a:rPr dirty="0" sz="1450" spc="-25">
                <a:solidFill>
                  <a:srgbClr val="464B54"/>
                </a:solidFill>
                <a:latin typeface="Calibri"/>
                <a:cs typeface="Calibri"/>
              </a:rPr>
              <a:t>63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	</a:t>
            </a:r>
            <a:r>
              <a:rPr dirty="0" sz="1450" spc="-25">
                <a:solidFill>
                  <a:srgbClr val="464B54"/>
                </a:solidFill>
                <a:latin typeface="Calibri"/>
                <a:cs typeface="Calibri"/>
              </a:rPr>
              <a:t>64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	</a:t>
            </a:r>
            <a:r>
              <a:rPr dirty="0" sz="1450" spc="-25">
                <a:solidFill>
                  <a:srgbClr val="464B54"/>
                </a:solidFill>
                <a:latin typeface="Calibri"/>
                <a:cs typeface="Calibri"/>
              </a:rPr>
              <a:t>65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	</a:t>
            </a:r>
            <a:r>
              <a:rPr dirty="0" sz="1450" spc="-25">
                <a:solidFill>
                  <a:srgbClr val="464B54"/>
                </a:solidFill>
                <a:latin typeface="Calibri"/>
                <a:cs typeface="Calibri"/>
              </a:rPr>
              <a:t>66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	</a:t>
            </a:r>
            <a:r>
              <a:rPr dirty="0" sz="1450" spc="-25">
                <a:solidFill>
                  <a:srgbClr val="464B54"/>
                </a:solidFill>
                <a:latin typeface="Calibri"/>
                <a:cs typeface="Calibri"/>
              </a:rPr>
              <a:t>67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	</a:t>
            </a:r>
            <a:r>
              <a:rPr dirty="0" sz="1450" spc="-25">
                <a:solidFill>
                  <a:srgbClr val="464B54"/>
                </a:solidFill>
                <a:latin typeface="Calibri"/>
                <a:cs typeface="Calibri"/>
              </a:rPr>
              <a:t>68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	</a:t>
            </a:r>
            <a:r>
              <a:rPr dirty="0" sz="1450" spc="-25">
                <a:solidFill>
                  <a:srgbClr val="464B54"/>
                </a:solidFill>
                <a:latin typeface="Calibri"/>
                <a:cs typeface="Calibri"/>
              </a:rPr>
              <a:t>69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	</a:t>
            </a:r>
            <a:r>
              <a:rPr dirty="0" sz="1450" spc="-25">
                <a:solidFill>
                  <a:srgbClr val="464B54"/>
                </a:solidFill>
                <a:latin typeface="Calibri"/>
                <a:cs typeface="Calibri"/>
              </a:rPr>
              <a:t>70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169140" y="2811241"/>
            <a:ext cx="588010" cy="2527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spc="-10">
                <a:solidFill>
                  <a:srgbClr val="464B54"/>
                </a:solidFill>
                <a:latin typeface="Calibri"/>
                <a:cs typeface="Calibri"/>
              </a:rPr>
              <a:t>+32.0%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518956" y="2411960"/>
            <a:ext cx="7025005" cy="29845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4977765" algn="l"/>
              </a:tabLst>
            </a:pPr>
            <a:r>
              <a:rPr dirty="0" sz="1750" spc="-10" b="1">
                <a:solidFill>
                  <a:srgbClr val="464B54"/>
                </a:solidFill>
                <a:latin typeface="Calibri"/>
                <a:cs typeface="Calibri"/>
              </a:rPr>
              <a:t>Full</a:t>
            </a:r>
            <a:r>
              <a:rPr dirty="0" sz="1750" spc="-55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750" spc="-45" b="1">
                <a:solidFill>
                  <a:srgbClr val="464B54"/>
                </a:solidFill>
                <a:latin typeface="Calibri"/>
                <a:cs typeface="Calibri"/>
              </a:rPr>
              <a:t>Retirement</a:t>
            </a:r>
            <a:r>
              <a:rPr dirty="0" sz="1750" spc="-55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750" spc="-20" b="1">
                <a:solidFill>
                  <a:srgbClr val="464B54"/>
                </a:solidFill>
                <a:latin typeface="Calibri"/>
                <a:cs typeface="Calibri"/>
              </a:rPr>
              <a:t>Age</a:t>
            </a:r>
            <a:r>
              <a:rPr dirty="0" sz="1750" spc="-55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750" spc="-25" b="1">
                <a:solidFill>
                  <a:srgbClr val="464B54"/>
                </a:solidFill>
                <a:latin typeface="Calibri"/>
                <a:cs typeface="Calibri"/>
              </a:rPr>
              <a:t>66</a:t>
            </a:r>
            <a:r>
              <a:rPr dirty="0" sz="1750" b="1">
                <a:solidFill>
                  <a:srgbClr val="464B54"/>
                </a:solidFill>
                <a:latin typeface="Calibri"/>
                <a:cs typeface="Calibri"/>
              </a:rPr>
              <a:t>	</a:t>
            </a:r>
            <a:r>
              <a:rPr dirty="0" sz="1750" spc="-10" b="1">
                <a:solidFill>
                  <a:srgbClr val="464B54"/>
                </a:solidFill>
                <a:latin typeface="Calibri"/>
                <a:cs typeface="Calibri"/>
              </a:rPr>
              <a:t>Full</a:t>
            </a:r>
            <a:r>
              <a:rPr dirty="0" sz="1750" spc="-55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750" spc="-45" b="1">
                <a:solidFill>
                  <a:srgbClr val="464B54"/>
                </a:solidFill>
                <a:latin typeface="Calibri"/>
                <a:cs typeface="Calibri"/>
              </a:rPr>
              <a:t>Retirement</a:t>
            </a:r>
            <a:r>
              <a:rPr dirty="0" sz="1750" spc="-55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750" spc="-20" b="1">
                <a:solidFill>
                  <a:srgbClr val="464B54"/>
                </a:solidFill>
                <a:latin typeface="Calibri"/>
                <a:cs typeface="Calibri"/>
              </a:rPr>
              <a:t>Age</a:t>
            </a:r>
            <a:r>
              <a:rPr dirty="0" sz="1750" spc="-55" b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750" spc="-25" b="1">
                <a:solidFill>
                  <a:srgbClr val="464B54"/>
                </a:solidFill>
                <a:latin typeface="Calibri"/>
                <a:cs typeface="Calibri"/>
              </a:rPr>
              <a:t>67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2404407" y="4068562"/>
            <a:ext cx="446405" cy="2527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spc="-20">
                <a:solidFill>
                  <a:srgbClr val="464B54"/>
                </a:solidFill>
                <a:latin typeface="Calibri"/>
                <a:cs typeface="Calibri"/>
              </a:rPr>
              <a:t>100%</a:t>
            </a:r>
            <a:endParaRPr sz="1450">
              <a:latin typeface="Calibri"/>
              <a:cs typeface="Calibri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5291328" y="3046475"/>
            <a:ext cx="4447540" cy="2197735"/>
            <a:chOff x="5291328" y="3046475"/>
            <a:chExt cx="4447540" cy="2197735"/>
          </a:xfrm>
        </p:grpSpPr>
        <p:sp>
          <p:nvSpPr>
            <p:cNvPr id="17" name="object 17" descr=""/>
            <p:cNvSpPr/>
            <p:nvPr/>
          </p:nvSpPr>
          <p:spPr>
            <a:xfrm>
              <a:off x="5408676" y="3046475"/>
              <a:ext cx="4213860" cy="2197735"/>
            </a:xfrm>
            <a:custGeom>
              <a:avLst/>
              <a:gdLst/>
              <a:ahLst/>
              <a:cxnLst/>
              <a:rect l="l" t="t" r="r" b="b"/>
              <a:pathLst>
                <a:path w="4213859" h="2197735">
                  <a:moveTo>
                    <a:pt x="259080" y="976884"/>
                  </a:moveTo>
                  <a:lnTo>
                    <a:pt x="0" y="976884"/>
                  </a:lnTo>
                  <a:lnTo>
                    <a:pt x="0" y="2197608"/>
                  </a:lnTo>
                  <a:lnTo>
                    <a:pt x="259080" y="2197608"/>
                  </a:lnTo>
                  <a:lnTo>
                    <a:pt x="259080" y="976884"/>
                  </a:lnTo>
                  <a:close/>
                </a:path>
                <a:path w="4213859" h="2197735">
                  <a:moveTo>
                    <a:pt x="754380" y="976884"/>
                  </a:moveTo>
                  <a:lnTo>
                    <a:pt x="493776" y="976884"/>
                  </a:lnTo>
                  <a:lnTo>
                    <a:pt x="493776" y="1994916"/>
                  </a:lnTo>
                  <a:lnTo>
                    <a:pt x="754380" y="1994916"/>
                  </a:lnTo>
                  <a:lnTo>
                    <a:pt x="754380" y="976884"/>
                  </a:lnTo>
                  <a:close/>
                </a:path>
                <a:path w="4213859" h="2197735">
                  <a:moveTo>
                    <a:pt x="1248156" y="976884"/>
                  </a:moveTo>
                  <a:lnTo>
                    <a:pt x="987552" y="976884"/>
                  </a:lnTo>
                  <a:lnTo>
                    <a:pt x="987552" y="1790700"/>
                  </a:lnTo>
                  <a:lnTo>
                    <a:pt x="1248156" y="1790700"/>
                  </a:lnTo>
                  <a:lnTo>
                    <a:pt x="1248156" y="976884"/>
                  </a:lnTo>
                  <a:close/>
                </a:path>
                <a:path w="4213859" h="2197735">
                  <a:moveTo>
                    <a:pt x="1741932" y="976884"/>
                  </a:moveTo>
                  <a:lnTo>
                    <a:pt x="1482852" y="976884"/>
                  </a:lnTo>
                  <a:lnTo>
                    <a:pt x="1482852" y="1517904"/>
                  </a:lnTo>
                  <a:lnTo>
                    <a:pt x="1741932" y="1517904"/>
                  </a:lnTo>
                  <a:lnTo>
                    <a:pt x="1741932" y="976884"/>
                  </a:lnTo>
                  <a:close/>
                </a:path>
                <a:path w="4213859" h="2197735">
                  <a:moveTo>
                    <a:pt x="2235708" y="976884"/>
                  </a:moveTo>
                  <a:lnTo>
                    <a:pt x="1976628" y="976884"/>
                  </a:lnTo>
                  <a:lnTo>
                    <a:pt x="1976628" y="1249680"/>
                  </a:lnTo>
                  <a:lnTo>
                    <a:pt x="2235708" y="1249680"/>
                  </a:lnTo>
                  <a:lnTo>
                    <a:pt x="2235708" y="976884"/>
                  </a:lnTo>
                  <a:close/>
                </a:path>
                <a:path w="4213859" h="2197735">
                  <a:moveTo>
                    <a:pt x="3224784" y="652272"/>
                  </a:moveTo>
                  <a:lnTo>
                    <a:pt x="2964180" y="652272"/>
                  </a:lnTo>
                  <a:lnTo>
                    <a:pt x="2964180" y="976884"/>
                  </a:lnTo>
                  <a:lnTo>
                    <a:pt x="3224784" y="976884"/>
                  </a:lnTo>
                  <a:lnTo>
                    <a:pt x="3224784" y="652272"/>
                  </a:lnTo>
                  <a:close/>
                </a:path>
                <a:path w="4213859" h="2197735">
                  <a:moveTo>
                    <a:pt x="3718560" y="326136"/>
                  </a:moveTo>
                  <a:lnTo>
                    <a:pt x="3459480" y="326136"/>
                  </a:lnTo>
                  <a:lnTo>
                    <a:pt x="3459480" y="976884"/>
                  </a:lnTo>
                  <a:lnTo>
                    <a:pt x="3718560" y="976884"/>
                  </a:lnTo>
                  <a:lnTo>
                    <a:pt x="3718560" y="326136"/>
                  </a:lnTo>
                  <a:close/>
                </a:path>
                <a:path w="4213859" h="2197735">
                  <a:moveTo>
                    <a:pt x="4213860" y="0"/>
                  </a:moveTo>
                  <a:lnTo>
                    <a:pt x="3953256" y="0"/>
                  </a:lnTo>
                  <a:lnTo>
                    <a:pt x="3953256" y="976884"/>
                  </a:lnTo>
                  <a:lnTo>
                    <a:pt x="4213860" y="976884"/>
                  </a:lnTo>
                  <a:lnTo>
                    <a:pt x="4213860" y="0"/>
                  </a:lnTo>
                  <a:close/>
                </a:path>
              </a:pathLst>
            </a:custGeom>
            <a:solidFill>
              <a:srgbClr val="4879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5291328" y="4023359"/>
              <a:ext cx="4447540" cy="0"/>
            </a:xfrm>
            <a:custGeom>
              <a:avLst/>
              <a:gdLst/>
              <a:ahLst/>
              <a:cxnLst/>
              <a:rect l="l" t="t" r="r" b="b"/>
              <a:pathLst>
                <a:path w="4447540" h="0">
                  <a:moveTo>
                    <a:pt x="0" y="0"/>
                  </a:moveTo>
                  <a:lnTo>
                    <a:pt x="4447032" y="0"/>
                  </a:lnTo>
                </a:path>
              </a:pathLst>
            </a:custGeom>
            <a:ln w="4572">
              <a:solidFill>
                <a:srgbClr val="9395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5307612" y="5270980"/>
            <a:ext cx="550545" cy="2527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-</a:t>
            </a:r>
            <a:r>
              <a:rPr dirty="0" sz="1450" spc="-10">
                <a:solidFill>
                  <a:srgbClr val="464B54"/>
                </a:solidFill>
                <a:latin typeface="Calibri"/>
                <a:cs typeface="Calibri"/>
              </a:rPr>
              <a:t>30.0%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5757169" y="5066779"/>
            <a:ext cx="550545" cy="2527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-</a:t>
            </a:r>
            <a:r>
              <a:rPr dirty="0" sz="1450" spc="-10">
                <a:solidFill>
                  <a:srgbClr val="464B54"/>
                </a:solidFill>
                <a:latin typeface="Calibri"/>
                <a:cs typeface="Calibri"/>
              </a:rPr>
              <a:t>25.0%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6250949" y="4864145"/>
            <a:ext cx="550545" cy="2527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-</a:t>
            </a:r>
            <a:r>
              <a:rPr dirty="0" sz="1450" spc="-10">
                <a:solidFill>
                  <a:srgbClr val="464B54"/>
                </a:solidFill>
                <a:latin typeface="Calibri"/>
                <a:cs typeface="Calibri"/>
              </a:rPr>
              <a:t>20.0%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6746227" y="4591292"/>
            <a:ext cx="550545" cy="2527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-</a:t>
            </a:r>
            <a:r>
              <a:rPr dirty="0" sz="1450" spc="-10">
                <a:solidFill>
                  <a:srgbClr val="464B54"/>
                </a:solidFill>
                <a:latin typeface="Calibri"/>
                <a:cs typeface="Calibri"/>
              </a:rPr>
              <a:t>13.3%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7287239" y="4323053"/>
            <a:ext cx="454025" cy="2527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-</a:t>
            </a:r>
            <a:r>
              <a:rPr dirty="0" sz="1450" spc="-20">
                <a:solidFill>
                  <a:srgbClr val="464B54"/>
                </a:solidFill>
                <a:latin typeface="Calibri"/>
                <a:cs typeface="Calibri"/>
              </a:rPr>
              <a:t>6.7%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7785632" y="3725673"/>
            <a:ext cx="446405" cy="2527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spc="-20">
                <a:solidFill>
                  <a:srgbClr val="464B54"/>
                </a:solidFill>
                <a:latin typeface="Calibri"/>
                <a:cs typeface="Calibri"/>
              </a:rPr>
              <a:t>100%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8256574" y="3399578"/>
            <a:ext cx="492125" cy="2527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spc="-10">
                <a:solidFill>
                  <a:srgbClr val="464B54"/>
                </a:solidFill>
                <a:latin typeface="Calibri"/>
                <a:cs typeface="Calibri"/>
              </a:rPr>
              <a:t>+8.0%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8704562" y="3074959"/>
            <a:ext cx="588010" cy="2527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spc="-10">
                <a:solidFill>
                  <a:srgbClr val="464B54"/>
                </a:solidFill>
                <a:latin typeface="Calibri"/>
                <a:cs typeface="Calibri"/>
              </a:rPr>
              <a:t>+16.0%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9134384" y="2748772"/>
            <a:ext cx="588010" cy="2527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 spc="-10">
                <a:solidFill>
                  <a:srgbClr val="464B54"/>
                </a:solidFill>
                <a:latin typeface="Calibri"/>
                <a:cs typeface="Calibri"/>
              </a:rPr>
              <a:t>+24.0%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5431075" y="5749511"/>
            <a:ext cx="4171315" cy="2527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505459" algn="l"/>
                <a:tab pos="1000760" algn="l"/>
                <a:tab pos="1494155" algn="l"/>
                <a:tab pos="1988820" algn="l"/>
                <a:tab pos="2482215" algn="l"/>
                <a:tab pos="2977515" algn="l"/>
                <a:tab pos="3470910" algn="l"/>
                <a:tab pos="3965575" algn="l"/>
              </a:tabLst>
            </a:pPr>
            <a:r>
              <a:rPr dirty="0" sz="1450" spc="-25">
                <a:solidFill>
                  <a:srgbClr val="464B54"/>
                </a:solidFill>
                <a:latin typeface="Calibri"/>
                <a:cs typeface="Calibri"/>
              </a:rPr>
              <a:t>62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	</a:t>
            </a:r>
            <a:r>
              <a:rPr dirty="0" sz="1450" spc="-25">
                <a:solidFill>
                  <a:srgbClr val="464B54"/>
                </a:solidFill>
                <a:latin typeface="Calibri"/>
                <a:cs typeface="Calibri"/>
              </a:rPr>
              <a:t>63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	</a:t>
            </a:r>
            <a:r>
              <a:rPr dirty="0" sz="1450" spc="-25">
                <a:solidFill>
                  <a:srgbClr val="464B54"/>
                </a:solidFill>
                <a:latin typeface="Calibri"/>
                <a:cs typeface="Calibri"/>
              </a:rPr>
              <a:t>64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	</a:t>
            </a:r>
            <a:r>
              <a:rPr dirty="0" sz="1450" spc="-25">
                <a:solidFill>
                  <a:srgbClr val="464B54"/>
                </a:solidFill>
                <a:latin typeface="Calibri"/>
                <a:cs typeface="Calibri"/>
              </a:rPr>
              <a:t>65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	</a:t>
            </a:r>
            <a:r>
              <a:rPr dirty="0" sz="1450" spc="-25">
                <a:solidFill>
                  <a:srgbClr val="464B54"/>
                </a:solidFill>
                <a:latin typeface="Calibri"/>
                <a:cs typeface="Calibri"/>
              </a:rPr>
              <a:t>66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	</a:t>
            </a:r>
            <a:r>
              <a:rPr dirty="0" sz="1450" spc="-25">
                <a:solidFill>
                  <a:srgbClr val="464B54"/>
                </a:solidFill>
                <a:latin typeface="Calibri"/>
                <a:cs typeface="Calibri"/>
              </a:rPr>
              <a:t>67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	</a:t>
            </a:r>
            <a:r>
              <a:rPr dirty="0" sz="1450" spc="-25">
                <a:solidFill>
                  <a:srgbClr val="464B54"/>
                </a:solidFill>
                <a:latin typeface="Calibri"/>
                <a:cs typeface="Calibri"/>
              </a:rPr>
              <a:t>68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	</a:t>
            </a:r>
            <a:r>
              <a:rPr dirty="0" sz="1450" spc="-25">
                <a:solidFill>
                  <a:srgbClr val="464B54"/>
                </a:solidFill>
                <a:latin typeface="Calibri"/>
                <a:cs typeface="Calibri"/>
              </a:rPr>
              <a:t>69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	</a:t>
            </a:r>
            <a:r>
              <a:rPr dirty="0" sz="1450" spc="-25">
                <a:solidFill>
                  <a:srgbClr val="464B54"/>
                </a:solidFill>
                <a:latin typeface="Calibri"/>
                <a:cs typeface="Calibri"/>
              </a:rPr>
              <a:t>70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29" name="object 29" descr=""/>
          <p:cNvSpPr/>
          <p:nvPr/>
        </p:nvSpPr>
        <p:spPr>
          <a:xfrm>
            <a:off x="5029200" y="2340863"/>
            <a:ext cx="0" cy="3921760"/>
          </a:xfrm>
          <a:custGeom>
            <a:avLst/>
            <a:gdLst/>
            <a:ahLst/>
            <a:cxnLst/>
            <a:rect l="l" t="t" r="r" b="b"/>
            <a:pathLst>
              <a:path w="0" h="3921760">
                <a:moveTo>
                  <a:pt x="0" y="0"/>
                </a:moveTo>
                <a:lnTo>
                  <a:pt x="0" y="3921252"/>
                </a:lnTo>
              </a:path>
            </a:pathLst>
          </a:custGeom>
          <a:ln w="4572">
            <a:solidFill>
              <a:srgbClr val="CFCFD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 txBox="1"/>
          <p:nvPr/>
        </p:nvSpPr>
        <p:spPr>
          <a:xfrm>
            <a:off x="310383" y="6325179"/>
            <a:ext cx="19589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 spc="-10">
                <a:solidFill>
                  <a:srgbClr val="413F42"/>
                </a:solidFill>
                <a:latin typeface="Calibri"/>
                <a:cs typeface="Calibri"/>
              </a:rPr>
              <a:t>Source:</a:t>
            </a:r>
            <a:r>
              <a:rPr dirty="0" sz="1000" spc="-20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13F42"/>
                </a:solidFill>
                <a:latin typeface="Calibri"/>
                <a:cs typeface="Calibri"/>
              </a:rPr>
              <a:t>Social</a:t>
            </a:r>
            <a:r>
              <a:rPr dirty="0" sz="1000" spc="-5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13F42"/>
                </a:solidFill>
                <a:latin typeface="Calibri"/>
                <a:cs typeface="Calibri"/>
              </a:rPr>
              <a:t>Security</a:t>
            </a:r>
            <a:r>
              <a:rPr dirty="0" sz="1000" spc="-25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13F42"/>
                </a:solidFill>
                <a:latin typeface="Calibri"/>
                <a:cs typeface="Calibri"/>
              </a:rPr>
              <a:t>Administration.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1" name="object 3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33582" rIns="0" bIns="0" rtlCol="0" vert="horz">
            <a:spAutoFit/>
          </a:bodyPr>
          <a:lstStyle/>
          <a:p>
            <a:pPr marL="9192895">
              <a:lnSpc>
                <a:spcPts val="880"/>
              </a:lnSpc>
            </a:pPr>
            <a:fld id="{81D60167-4931-47E6-BA6A-407CBD079E47}" type="slidenum">
              <a:rPr dirty="0" sz="800" spc="-50"/>
              <a:t>7</a:t>
            </a:fld>
            <a:endParaRPr sz="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ts val="2745"/>
              </a:lnSpc>
              <a:spcBef>
                <a:spcPts val="114"/>
              </a:spcBef>
            </a:pPr>
            <a:r>
              <a:rPr dirty="0"/>
              <a:t>Social</a:t>
            </a:r>
            <a:r>
              <a:rPr dirty="0" spc="-135"/>
              <a:t> </a:t>
            </a:r>
            <a:r>
              <a:rPr dirty="0"/>
              <a:t>Security</a:t>
            </a:r>
            <a:r>
              <a:rPr dirty="0" spc="-114"/>
              <a:t> </a:t>
            </a:r>
            <a:r>
              <a:rPr dirty="0"/>
              <a:t>Options</a:t>
            </a:r>
            <a:r>
              <a:rPr dirty="0" spc="-105"/>
              <a:t> </a:t>
            </a:r>
            <a:r>
              <a:rPr dirty="0"/>
              <a:t>While</a:t>
            </a:r>
            <a:r>
              <a:rPr dirty="0" spc="-114"/>
              <a:t> </a:t>
            </a:r>
            <a:r>
              <a:rPr dirty="0" spc="-10"/>
              <a:t>Working</a:t>
            </a:r>
          </a:p>
          <a:p>
            <a:pPr marL="12700">
              <a:lnSpc>
                <a:spcPts val="1725"/>
              </a:lnSpc>
            </a:pP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Earnings</a:t>
            </a:r>
            <a:r>
              <a:rPr dirty="0" sz="1450" spc="-20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limit</a:t>
            </a:r>
            <a:r>
              <a:rPr dirty="0" sz="1450" spc="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affects</a:t>
            </a:r>
            <a:r>
              <a:rPr dirty="0" sz="1450" spc="-20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your</a:t>
            </a:r>
            <a:r>
              <a:rPr dirty="0" sz="1450" spc="-20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Social</a:t>
            </a:r>
            <a:r>
              <a:rPr dirty="0" sz="1450" spc="-10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Security benefits</a:t>
            </a:r>
            <a:r>
              <a:rPr dirty="0" sz="1450" spc="-20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(retirement, spousal, </a:t>
            </a:r>
            <a:r>
              <a:rPr dirty="0" sz="1450" spc="-10" i="1">
                <a:solidFill>
                  <a:srgbClr val="464B54"/>
                </a:solidFill>
                <a:latin typeface="Calibri"/>
                <a:cs typeface="Calibri"/>
              </a:rPr>
              <a:t>survivor,</a:t>
            </a:r>
            <a:r>
              <a:rPr dirty="0" sz="1450" spc="-30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divorce)</a:t>
            </a:r>
            <a:r>
              <a:rPr dirty="0" sz="1450" spc="-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received</a:t>
            </a:r>
            <a:r>
              <a:rPr dirty="0" sz="1450" spc="-5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i="1">
                <a:solidFill>
                  <a:srgbClr val="464B54"/>
                </a:solidFill>
                <a:latin typeface="Calibri"/>
                <a:cs typeface="Calibri"/>
              </a:rPr>
              <a:t>before</a:t>
            </a:r>
            <a:r>
              <a:rPr dirty="0" sz="1450" spc="-10" i="1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spc="-25" i="1">
                <a:solidFill>
                  <a:srgbClr val="464B54"/>
                </a:solidFill>
                <a:latin typeface="Calibri"/>
                <a:cs typeface="Calibri"/>
              </a:rPr>
              <a:t>FRA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10383" y="6325179"/>
            <a:ext cx="19589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 spc="-10">
                <a:solidFill>
                  <a:srgbClr val="413F42"/>
                </a:solidFill>
                <a:latin typeface="Calibri"/>
                <a:cs typeface="Calibri"/>
              </a:rPr>
              <a:t>Source:</a:t>
            </a:r>
            <a:r>
              <a:rPr dirty="0" sz="1000" spc="-20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13F42"/>
                </a:solidFill>
                <a:latin typeface="Calibri"/>
                <a:cs typeface="Calibri"/>
              </a:rPr>
              <a:t>Social</a:t>
            </a:r>
            <a:r>
              <a:rPr dirty="0" sz="1000" spc="-5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413F42"/>
                </a:solidFill>
                <a:latin typeface="Calibri"/>
                <a:cs typeface="Calibri"/>
              </a:rPr>
              <a:t>Security</a:t>
            </a:r>
            <a:r>
              <a:rPr dirty="0" sz="1000" spc="-25">
                <a:solidFill>
                  <a:srgbClr val="413F42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413F42"/>
                </a:solidFill>
                <a:latin typeface="Calibri"/>
                <a:cs typeface="Calibri"/>
              </a:rPr>
              <a:t>Administration.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433582" rIns="0" bIns="0" rtlCol="0" vert="horz">
            <a:spAutoFit/>
          </a:bodyPr>
          <a:lstStyle/>
          <a:p>
            <a:pPr marL="9192895">
              <a:lnSpc>
                <a:spcPts val="880"/>
              </a:lnSpc>
            </a:pPr>
            <a:fld id="{81D60167-4931-47E6-BA6A-407CBD079E47}" type="slidenum">
              <a:rPr dirty="0" sz="800" spc="-50"/>
              <a:t>7</a:t>
            </a:fld>
            <a:endParaRPr sz="800"/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336804" y="2353817"/>
          <a:ext cx="9479280" cy="23920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0095"/>
                <a:gridCol w="2456814"/>
                <a:gridCol w="2458084"/>
                <a:gridCol w="2458084"/>
              </a:tblGrid>
              <a:tr h="6915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D8D8D8"/>
                      </a:solidFill>
                      <a:prstDash val="solid"/>
                    </a:lnR>
                    <a:lnB w="12700">
                      <a:solidFill>
                        <a:srgbClr val="87898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dirty="0" sz="14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Through</a:t>
                      </a:r>
                      <a:r>
                        <a:rPr dirty="0" sz="1450" spc="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year</a:t>
                      </a:r>
                      <a:r>
                        <a:rPr dirty="0" sz="1450" spc="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before</a:t>
                      </a:r>
                      <a:endParaRPr sz="1450">
                        <a:latin typeface="Calibri"/>
                        <a:cs typeface="Calibri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4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you</a:t>
                      </a:r>
                      <a:r>
                        <a:rPr dirty="0" sz="145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reach</a:t>
                      </a:r>
                      <a:r>
                        <a:rPr dirty="0" sz="145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Full Retirement</a:t>
                      </a:r>
                      <a:r>
                        <a:rPr dirty="0" sz="145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Age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113030">
                    <a:lnL w="9525">
                      <a:solidFill>
                        <a:srgbClr val="D8D8D8"/>
                      </a:solidFill>
                      <a:prstDash val="solid"/>
                    </a:lnL>
                    <a:lnR w="9525">
                      <a:solidFill>
                        <a:srgbClr val="D8D8D8"/>
                      </a:solidFill>
                      <a:prstDash val="solid"/>
                    </a:lnR>
                    <a:lnB w="12700">
                      <a:solidFill>
                        <a:srgbClr val="87898E"/>
                      </a:solidFill>
                      <a:prstDash val="solid"/>
                    </a:lnB>
                    <a:solidFill>
                      <a:srgbClr val="4285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dirty="0" sz="14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1450" spc="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450" spc="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year</a:t>
                      </a:r>
                      <a:endParaRPr sz="1450">
                        <a:latin typeface="Calibri"/>
                        <a:cs typeface="Calibri"/>
                      </a:endParaRPr>
                    </a:p>
                    <a:p>
                      <a:pPr algn="ctr" marL="317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4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you</a:t>
                      </a:r>
                      <a:r>
                        <a:rPr dirty="0" sz="145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reach</a:t>
                      </a:r>
                      <a:r>
                        <a:rPr dirty="0" sz="145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Full Retirement</a:t>
                      </a:r>
                      <a:r>
                        <a:rPr dirty="0" sz="145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Age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113030">
                    <a:lnL w="9525">
                      <a:solidFill>
                        <a:srgbClr val="D8D8D8"/>
                      </a:solidFill>
                      <a:prstDash val="solid"/>
                    </a:lnL>
                    <a:lnR w="9525">
                      <a:solidFill>
                        <a:srgbClr val="D8D8D8"/>
                      </a:solidFill>
                      <a:prstDash val="solid"/>
                    </a:lnR>
                    <a:lnB w="12700">
                      <a:solidFill>
                        <a:srgbClr val="87898E"/>
                      </a:solidFill>
                      <a:prstDash val="solid"/>
                    </a:lnB>
                    <a:solidFill>
                      <a:srgbClr val="42859C"/>
                    </a:solidFill>
                  </a:tcPr>
                </a:tc>
                <a:tc>
                  <a:txBody>
                    <a:bodyPr/>
                    <a:lstStyle/>
                    <a:p>
                      <a:pPr marL="255904" marR="248920" indent="167640">
                        <a:lnSpc>
                          <a:spcPct val="102099"/>
                        </a:lnSpc>
                        <a:spcBef>
                          <a:spcPts val="850"/>
                        </a:spcBef>
                      </a:pPr>
                      <a:r>
                        <a:rPr dirty="0" sz="14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Month</a:t>
                      </a:r>
                      <a:r>
                        <a:rPr dirty="0" sz="14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you</a:t>
                      </a:r>
                      <a:r>
                        <a:rPr dirty="0" sz="1450" spc="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reach </a:t>
                      </a:r>
                      <a:r>
                        <a:rPr dirty="0" sz="145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Full </a:t>
                      </a:r>
                      <a:r>
                        <a:rPr dirty="0" sz="14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Retirement</a:t>
                      </a:r>
                      <a:r>
                        <a:rPr dirty="0" sz="1450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Age</a:t>
                      </a:r>
                      <a:r>
                        <a:rPr dirty="0" sz="145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1450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older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107950">
                    <a:lnL w="9525">
                      <a:solidFill>
                        <a:srgbClr val="D8D8D8"/>
                      </a:solidFill>
                      <a:prstDash val="solid"/>
                    </a:lnL>
                    <a:lnB w="12700">
                      <a:solidFill>
                        <a:srgbClr val="87898E"/>
                      </a:solidFill>
                      <a:prstDash val="solid"/>
                    </a:lnB>
                    <a:solidFill>
                      <a:srgbClr val="42859C"/>
                    </a:solidFill>
                  </a:tcPr>
                </a:tc>
              </a:tr>
              <a:tr h="8502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5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Earnings</a:t>
                      </a:r>
                      <a:r>
                        <a:rPr dirty="0" sz="1450" spc="-5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Limit</a:t>
                      </a:r>
                      <a:r>
                        <a:rPr dirty="0" sz="1450" spc="15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 spc="-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(2025)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92710">
                    <a:lnR w="9525">
                      <a:solidFill>
                        <a:srgbClr val="D8D8D8"/>
                      </a:solidFill>
                      <a:prstDash val="solid"/>
                    </a:lnR>
                    <a:lnT w="12700">
                      <a:solidFill>
                        <a:srgbClr val="87898E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1515"/>
                        </a:spcBef>
                      </a:pPr>
                      <a:r>
                        <a:rPr dirty="0" sz="1450" spc="-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$23,400</a:t>
                      </a:r>
                      <a:endParaRPr sz="1450">
                        <a:latin typeface="Calibri"/>
                        <a:cs typeface="Calibri"/>
                      </a:endParaRPr>
                    </a:p>
                    <a:p>
                      <a:pPr algn="ctr" marL="381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45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($1,950</a:t>
                      </a:r>
                      <a:r>
                        <a:rPr dirty="0" sz="1450" spc="3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per</a:t>
                      </a:r>
                      <a:r>
                        <a:rPr dirty="0" sz="1450" spc="55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 spc="-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month)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192405">
                    <a:lnL w="9525">
                      <a:solidFill>
                        <a:srgbClr val="D8D8D8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87898E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  <a:solidFill>
                      <a:srgbClr val="CFCFD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515"/>
                        </a:spcBef>
                      </a:pPr>
                      <a:r>
                        <a:rPr dirty="0" sz="1450" spc="-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$62,160</a:t>
                      </a:r>
                      <a:endParaRPr sz="1450">
                        <a:latin typeface="Calibri"/>
                        <a:cs typeface="Calibri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45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($5,180</a:t>
                      </a:r>
                      <a:r>
                        <a:rPr dirty="0" sz="1450" spc="3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per</a:t>
                      </a:r>
                      <a:r>
                        <a:rPr dirty="0" sz="1450" spc="55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 spc="-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month)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192405">
                    <a:lnL w="1270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D8D8D8"/>
                      </a:solidFill>
                      <a:prstDash val="solid"/>
                    </a:lnR>
                    <a:lnT w="12700">
                      <a:solidFill>
                        <a:srgbClr val="87898E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  <a:solidFill>
                      <a:srgbClr val="CFCF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5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No</a:t>
                      </a:r>
                      <a:r>
                        <a:rPr dirty="0" sz="1450" spc="25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 spc="-1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restrictions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92710">
                    <a:lnL w="9525">
                      <a:solidFill>
                        <a:srgbClr val="D8D8D8"/>
                      </a:solidFill>
                      <a:prstDash val="solid"/>
                    </a:lnL>
                    <a:lnT w="12700">
                      <a:solidFill>
                        <a:srgbClr val="87898E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</a:tr>
              <a:tr h="8502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5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Amount</a:t>
                      </a:r>
                      <a:r>
                        <a:rPr dirty="0" sz="1450" spc="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450" spc="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 spc="-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Withholding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92710">
                    <a:lnR w="9525">
                      <a:solidFill>
                        <a:srgbClr val="D8D8D8"/>
                      </a:solidFill>
                      <a:prstDash val="solid"/>
                    </a:lnR>
                    <a:lnT w="9525">
                      <a:solidFill>
                        <a:srgbClr val="D8D8D8"/>
                      </a:solidFill>
                      <a:prstDash val="solid"/>
                    </a:lnT>
                    <a:lnB w="12700">
                      <a:solidFill>
                        <a:srgbClr val="87898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32105" marR="323850" indent="3175">
                        <a:lnSpc>
                          <a:spcPct val="102400"/>
                        </a:lnSpc>
                        <a:spcBef>
                          <a:spcPts val="585"/>
                        </a:spcBef>
                      </a:pPr>
                      <a:r>
                        <a:rPr dirty="0" sz="145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$1</a:t>
                      </a:r>
                      <a:r>
                        <a:rPr dirty="0" sz="1450" spc="15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450" spc="15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benefits</a:t>
                      </a:r>
                      <a:r>
                        <a:rPr dirty="0" sz="1450" spc="3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 spc="-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withheld </a:t>
                      </a:r>
                      <a:r>
                        <a:rPr dirty="0" sz="145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dirty="0" sz="1450" spc="15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every</a:t>
                      </a:r>
                      <a:r>
                        <a:rPr dirty="0" sz="1450" spc="-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$2</a:t>
                      </a:r>
                      <a:r>
                        <a:rPr dirty="0" sz="1450" spc="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450" spc="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 spc="-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earnings </a:t>
                      </a:r>
                      <a:r>
                        <a:rPr dirty="0" sz="145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above</a:t>
                      </a:r>
                      <a:r>
                        <a:rPr dirty="0" sz="1450" spc="-15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 spc="-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limit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74295">
                    <a:lnL w="9525">
                      <a:solidFill>
                        <a:srgbClr val="D8D8D8"/>
                      </a:solidFill>
                      <a:prstDash val="solid"/>
                    </a:lnL>
                    <a:lnR w="9525">
                      <a:solidFill>
                        <a:srgbClr val="D8D8D8"/>
                      </a:solidFill>
                      <a:prstDash val="solid"/>
                    </a:lnR>
                    <a:lnT w="9525">
                      <a:solidFill>
                        <a:srgbClr val="D8D8D8"/>
                      </a:solidFill>
                      <a:prstDash val="solid"/>
                    </a:lnT>
                    <a:lnB w="12700">
                      <a:solidFill>
                        <a:srgbClr val="87898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32105" marR="325120" indent="3175">
                        <a:lnSpc>
                          <a:spcPct val="102400"/>
                        </a:lnSpc>
                        <a:spcBef>
                          <a:spcPts val="585"/>
                        </a:spcBef>
                      </a:pPr>
                      <a:r>
                        <a:rPr dirty="0" sz="145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$1</a:t>
                      </a:r>
                      <a:r>
                        <a:rPr dirty="0" sz="1450" spc="15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450" spc="15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benefits</a:t>
                      </a:r>
                      <a:r>
                        <a:rPr dirty="0" sz="1450" spc="3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 spc="-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withheld </a:t>
                      </a:r>
                      <a:r>
                        <a:rPr dirty="0" sz="145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dirty="0" sz="1450" spc="15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every</a:t>
                      </a:r>
                      <a:r>
                        <a:rPr dirty="0" sz="1450" spc="-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$3</a:t>
                      </a:r>
                      <a:r>
                        <a:rPr dirty="0" sz="1450" spc="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450" spc="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 spc="-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earnings </a:t>
                      </a:r>
                      <a:r>
                        <a:rPr dirty="0" sz="145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above</a:t>
                      </a:r>
                      <a:r>
                        <a:rPr dirty="0" sz="1450" spc="-15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 spc="-10">
                          <a:solidFill>
                            <a:srgbClr val="464B54"/>
                          </a:solidFill>
                          <a:latin typeface="Calibri"/>
                          <a:cs typeface="Calibri"/>
                        </a:rPr>
                        <a:t>limit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74295">
                    <a:lnL w="9525">
                      <a:solidFill>
                        <a:srgbClr val="D8D8D8"/>
                      </a:solidFill>
                      <a:prstDash val="solid"/>
                    </a:lnL>
                    <a:lnR w="9525">
                      <a:solidFill>
                        <a:srgbClr val="D8D8D8"/>
                      </a:solidFill>
                      <a:prstDash val="solid"/>
                    </a:lnR>
                    <a:lnT w="9525">
                      <a:solidFill>
                        <a:srgbClr val="D8D8D8"/>
                      </a:solidFill>
                      <a:prstDash val="solid"/>
                    </a:lnT>
                    <a:lnB w="12700">
                      <a:solidFill>
                        <a:srgbClr val="87898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5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No</a:t>
                      </a:r>
                      <a:r>
                        <a:rPr dirty="0" sz="1450" spc="25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50" spc="-10">
                          <a:solidFill>
                            <a:srgbClr val="1D1D1D"/>
                          </a:solidFill>
                          <a:latin typeface="Calibri"/>
                          <a:cs typeface="Calibri"/>
                        </a:rPr>
                        <a:t>restrictions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B="0" marT="92710">
                    <a:lnL w="9525">
                      <a:solidFill>
                        <a:srgbClr val="D8D8D8"/>
                      </a:solidFill>
                      <a:prstDash val="solid"/>
                    </a:lnL>
                    <a:lnT w="9525">
                      <a:solidFill>
                        <a:srgbClr val="D8D8D8"/>
                      </a:solidFill>
                      <a:prstDash val="solid"/>
                    </a:lnT>
                    <a:lnB w="12700">
                      <a:solidFill>
                        <a:srgbClr val="87898E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 descr=""/>
          <p:cNvSpPr txBox="1"/>
          <p:nvPr/>
        </p:nvSpPr>
        <p:spPr>
          <a:xfrm>
            <a:off x="298169" y="4992129"/>
            <a:ext cx="9115425" cy="11823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8920" marR="5080" indent="-236220">
              <a:lnSpc>
                <a:spcPct val="102099"/>
              </a:lnSpc>
              <a:spcBef>
                <a:spcPts val="100"/>
              </a:spcBef>
              <a:buFont typeface="Wingdings"/>
              <a:buChar char=""/>
              <a:tabLst>
                <a:tab pos="248920" algn="l"/>
              </a:tabLst>
            </a:pP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Earnings</a:t>
            </a:r>
            <a:r>
              <a:rPr dirty="0" sz="1450" spc="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limit</a:t>
            </a:r>
            <a:r>
              <a:rPr dirty="0" sz="1450" spc="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looks</a:t>
            </a:r>
            <a:r>
              <a:rPr dirty="0" sz="1450" spc="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at</a:t>
            </a:r>
            <a:r>
              <a:rPr dirty="0" sz="1450" spc="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gross</a:t>
            </a:r>
            <a:r>
              <a:rPr dirty="0" sz="1450" spc="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wages</a:t>
            </a:r>
            <a:r>
              <a:rPr dirty="0" sz="1450" spc="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only.</a:t>
            </a:r>
            <a:r>
              <a:rPr dirty="0" sz="1450" spc="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Unearned</a:t>
            </a:r>
            <a:r>
              <a:rPr dirty="0" sz="1450" spc="4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income</a:t>
            </a:r>
            <a:r>
              <a:rPr dirty="0" sz="1450" spc="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(pensions,</a:t>
            </a:r>
            <a:r>
              <a:rPr dirty="0" sz="1450" spc="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IRAs,</a:t>
            </a:r>
            <a:r>
              <a:rPr dirty="0" sz="1450" spc="3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rental</a:t>
            </a:r>
            <a:r>
              <a:rPr dirty="0" sz="1450" spc="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income,</a:t>
            </a:r>
            <a:r>
              <a:rPr dirty="0" sz="1450" spc="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etc.)</a:t>
            </a:r>
            <a:r>
              <a:rPr dirty="0" sz="145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does</a:t>
            </a:r>
            <a:r>
              <a:rPr dirty="0" sz="1450" spc="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not</a:t>
            </a:r>
            <a:r>
              <a:rPr dirty="0" sz="1450" spc="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cause</a:t>
            </a:r>
            <a:r>
              <a:rPr dirty="0" sz="1450" spc="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spc="-10">
                <a:solidFill>
                  <a:srgbClr val="464B54"/>
                </a:solidFill>
                <a:latin typeface="Calibri"/>
                <a:cs typeface="Calibri"/>
              </a:rPr>
              <a:t>Social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Security benefits</a:t>
            </a:r>
            <a:r>
              <a:rPr dirty="0" sz="1450" spc="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to</a:t>
            </a:r>
            <a:r>
              <a:rPr dirty="0" sz="1450" spc="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be</a:t>
            </a:r>
            <a:r>
              <a:rPr dirty="0" sz="1450" spc="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spc="-10">
                <a:solidFill>
                  <a:srgbClr val="464B54"/>
                </a:solidFill>
                <a:latin typeface="Calibri"/>
                <a:cs typeface="Calibri"/>
              </a:rPr>
              <a:t>withheld.</a:t>
            </a:r>
            <a:endParaRPr sz="1450">
              <a:latin typeface="Calibri"/>
              <a:cs typeface="Calibri"/>
            </a:endParaRPr>
          </a:p>
          <a:p>
            <a:pPr marL="248285" indent="-235585">
              <a:lnSpc>
                <a:spcPct val="100000"/>
              </a:lnSpc>
              <a:spcBef>
                <a:spcPts val="1030"/>
              </a:spcBef>
              <a:buFont typeface="Wingdings"/>
              <a:buChar char=""/>
              <a:tabLst>
                <a:tab pos="248285" algn="l"/>
              </a:tabLst>
            </a:pP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Earnings</a:t>
            </a:r>
            <a:r>
              <a:rPr dirty="0" sz="1450" spc="3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limit</a:t>
            </a:r>
            <a:r>
              <a:rPr dirty="0" sz="1450" spc="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only</a:t>
            </a:r>
            <a:r>
              <a:rPr dirty="0" sz="1450" spc="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affects</a:t>
            </a:r>
            <a:r>
              <a:rPr dirty="0" sz="1450" spc="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gross</a:t>
            </a:r>
            <a:r>
              <a:rPr dirty="0" sz="1450" spc="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wages</a:t>
            </a:r>
            <a:r>
              <a:rPr dirty="0" sz="1450" spc="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received</a:t>
            </a:r>
            <a:r>
              <a:rPr dirty="0" sz="1450" spc="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after</a:t>
            </a:r>
            <a:r>
              <a:rPr dirty="0" sz="1450" spc="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you</a:t>
            </a:r>
            <a:r>
              <a:rPr dirty="0" sz="1450" spc="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start</a:t>
            </a:r>
            <a:r>
              <a:rPr dirty="0" sz="1450" spc="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Social</a:t>
            </a:r>
            <a:r>
              <a:rPr dirty="0" sz="1450" spc="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spc="-10">
                <a:solidFill>
                  <a:srgbClr val="464B54"/>
                </a:solidFill>
                <a:latin typeface="Calibri"/>
                <a:cs typeface="Calibri"/>
              </a:rPr>
              <a:t>Security.</a:t>
            </a:r>
            <a:endParaRPr sz="1450">
              <a:latin typeface="Calibri"/>
              <a:cs typeface="Calibri"/>
            </a:endParaRPr>
          </a:p>
          <a:p>
            <a:pPr marL="248285" indent="-235585">
              <a:lnSpc>
                <a:spcPct val="100000"/>
              </a:lnSpc>
              <a:spcBef>
                <a:spcPts val="1035"/>
              </a:spcBef>
              <a:buFont typeface="Wingdings"/>
              <a:buChar char=""/>
              <a:tabLst>
                <a:tab pos="248285" algn="l"/>
              </a:tabLst>
            </a:pP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If</a:t>
            </a:r>
            <a:r>
              <a:rPr dirty="0" sz="1450" spc="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married,</a:t>
            </a:r>
            <a:r>
              <a:rPr dirty="0" sz="1450" spc="4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Social</a:t>
            </a:r>
            <a:r>
              <a:rPr dirty="0" sz="1450" spc="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Security only</a:t>
            </a:r>
            <a:r>
              <a:rPr dirty="0" sz="1450" spc="2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considers</a:t>
            </a:r>
            <a:r>
              <a:rPr dirty="0" sz="1450" spc="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the</a:t>
            </a:r>
            <a:r>
              <a:rPr dirty="0" sz="1450" spc="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wages</a:t>
            </a:r>
            <a:r>
              <a:rPr dirty="0" sz="1450" spc="2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of</a:t>
            </a:r>
            <a:r>
              <a:rPr dirty="0" sz="1450" spc="1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the</a:t>
            </a:r>
            <a:r>
              <a:rPr dirty="0" sz="1450" spc="-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spouse</a:t>
            </a:r>
            <a:r>
              <a:rPr dirty="0" sz="1450" spc="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receiving</a:t>
            </a:r>
            <a:r>
              <a:rPr dirty="0" sz="1450" spc="40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464B54"/>
                </a:solidFill>
                <a:latin typeface="Calibri"/>
                <a:cs typeface="Calibri"/>
              </a:rPr>
              <a:t>Social</a:t>
            </a:r>
            <a:r>
              <a:rPr dirty="0" sz="1450" spc="15">
                <a:solidFill>
                  <a:srgbClr val="464B54"/>
                </a:solidFill>
                <a:latin typeface="Calibri"/>
                <a:cs typeface="Calibri"/>
              </a:rPr>
              <a:t> </a:t>
            </a:r>
            <a:r>
              <a:rPr dirty="0" sz="1450" spc="-10">
                <a:solidFill>
                  <a:srgbClr val="464B54"/>
                </a:solidFill>
                <a:latin typeface="Calibri"/>
                <a:cs typeface="Calibri"/>
              </a:rPr>
              <a:t>Security.</a:t>
            </a:r>
            <a:endParaRPr sz="14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Mantey, Melissa (Boston)</dc:creator>
  <dc:title>Microsoft PowerPoint - social_security_pres_a.pptx</dc:title>
  <dcterms:created xsi:type="dcterms:W3CDTF">2025-04-29T15:51:33Z</dcterms:created>
  <dcterms:modified xsi:type="dcterms:W3CDTF">2025-04-29T15:51:33Z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2025-02-20T00:00:00Z</vt:filetime>
  </property>
  <property fmtid="{D5CDD505-2E9C-101B-9397-08002B2CF9AE}" pid="3" name="LastSaved">
    <vt:filetime>2025-04-29T00:00:00Z</vt:filetime>
  </property>
  <property fmtid="{D5CDD505-2E9C-101B-9397-08002B2CF9AE}" pid="4" name="Producer">
    <vt:lpwstr>Microsoft: Print To PDF</vt:lpwstr>
  </property>
</Properties>
</file>