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Default Extension="jpg" ContentType="image/jpg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42A36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42A36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9970" y="1801957"/>
            <a:ext cx="4481195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42A36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091" y="0"/>
            <a:ext cx="274320" cy="6858000"/>
          </a:xfrm>
          <a:custGeom>
            <a:avLst/>
            <a:gdLst/>
            <a:ahLst/>
            <a:cxnLst/>
            <a:rect l="l" t="t" r="r" b="b"/>
            <a:pathLst>
              <a:path w="274320" h="6858000">
                <a:moveTo>
                  <a:pt x="274320" y="0"/>
                </a:moveTo>
                <a:lnTo>
                  <a:pt x="0" y="0"/>
                </a:lnTo>
                <a:lnTo>
                  <a:pt x="0" y="6858000"/>
                </a:lnTo>
                <a:lnTo>
                  <a:pt x="274320" y="68580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55092" y="3182111"/>
            <a:ext cx="274320" cy="3205480"/>
          </a:xfrm>
          <a:custGeom>
            <a:avLst/>
            <a:gdLst/>
            <a:ahLst/>
            <a:cxnLst/>
            <a:rect l="l" t="t" r="r" b="b"/>
            <a:pathLst>
              <a:path w="274320" h="3205479">
                <a:moveTo>
                  <a:pt x="274320" y="0"/>
                </a:moveTo>
                <a:lnTo>
                  <a:pt x="0" y="0"/>
                </a:lnTo>
                <a:lnTo>
                  <a:pt x="0" y="109728"/>
                </a:lnTo>
                <a:lnTo>
                  <a:pt x="0" y="409956"/>
                </a:lnTo>
                <a:lnTo>
                  <a:pt x="0" y="3204984"/>
                </a:lnTo>
                <a:lnTo>
                  <a:pt x="274320" y="3204984"/>
                </a:lnTo>
                <a:lnTo>
                  <a:pt x="274320" y="409956"/>
                </a:lnTo>
                <a:lnTo>
                  <a:pt x="274320" y="109728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2090" y="6371928"/>
            <a:ext cx="1551154" cy="2791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02208" y="6207252"/>
            <a:ext cx="10234930" cy="0"/>
          </a:xfrm>
          <a:custGeom>
            <a:avLst/>
            <a:gdLst/>
            <a:ahLst/>
            <a:cxnLst/>
            <a:rect l="l" t="t" r="r" b="b"/>
            <a:pathLst>
              <a:path w="10234930" h="0">
                <a:moveTo>
                  <a:pt x="0" y="0"/>
                </a:moveTo>
                <a:lnTo>
                  <a:pt x="10234536" y="0"/>
                </a:lnTo>
              </a:path>
            </a:pathLst>
          </a:custGeom>
          <a:ln w="6350">
            <a:solidFill>
              <a:srgbClr val="242A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42A36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091" y="0"/>
            <a:ext cx="274320" cy="6858000"/>
          </a:xfrm>
          <a:custGeom>
            <a:avLst/>
            <a:gdLst/>
            <a:ahLst/>
            <a:cxnLst/>
            <a:rect l="l" t="t" r="r" b="b"/>
            <a:pathLst>
              <a:path w="274320" h="6858000">
                <a:moveTo>
                  <a:pt x="274320" y="0"/>
                </a:moveTo>
                <a:lnTo>
                  <a:pt x="0" y="0"/>
                </a:lnTo>
                <a:lnTo>
                  <a:pt x="0" y="6858000"/>
                </a:lnTo>
                <a:lnTo>
                  <a:pt x="274320" y="6858000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55092" y="3182111"/>
            <a:ext cx="274320" cy="3205480"/>
          </a:xfrm>
          <a:custGeom>
            <a:avLst/>
            <a:gdLst/>
            <a:ahLst/>
            <a:cxnLst/>
            <a:rect l="l" t="t" r="r" b="b"/>
            <a:pathLst>
              <a:path w="274320" h="3205479">
                <a:moveTo>
                  <a:pt x="274320" y="0"/>
                </a:moveTo>
                <a:lnTo>
                  <a:pt x="0" y="0"/>
                </a:lnTo>
                <a:lnTo>
                  <a:pt x="0" y="109728"/>
                </a:lnTo>
                <a:lnTo>
                  <a:pt x="0" y="409956"/>
                </a:lnTo>
                <a:lnTo>
                  <a:pt x="0" y="3204984"/>
                </a:lnTo>
                <a:lnTo>
                  <a:pt x="274320" y="3204984"/>
                </a:lnTo>
                <a:lnTo>
                  <a:pt x="274320" y="409956"/>
                </a:lnTo>
                <a:lnTo>
                  <a:pt x="274320" y="109728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2667" y="524256"/>
            <a:ext cx="2743199" cy="49377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02208" y="6207252"/>
            <a:ext cx="10234930" cy="0"/>
          </a:xfrm>
          <a:custGeom>
            <a:avLst/>
            <a:gdLst/>
            <a:ahLst/>
            <a:cxnLst/>
            <a:rect l="l" t="t" r="r" b="b"/>
            <a:pathLst>
              <a:path w="10234930" h="0">
                <a:moveTo>
                  <a:pt x="0" y="0"/>
                </a:moveTo>
                <a:lnTo>
                  <a:pt x="10234536" y="0"/>
                </a:lnTo>
              </a:path>
            </a:pathLst>
          </a:custGeom>
          <a:ln w="6350">
            <a:solidFill>
              <a:srgbClr val="242A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42A36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091" y="0"/>
            <a:ext cx="274320" cy="951230"/>
          </a:xfrm>
          <a:custGeom>
            <a:avLst/>
            <a:gdLst/>
            <a:ahLst/>
            <a:cxnLst/>
            <a:rect l="l" t="t" r="r" b="b"/>
            <a:pathLst>
              <a:path w="274320" h="951230">
                <a:moveTo>
                  <a:pt x="274320" y="0"/>
                </a:moveTo>
                <a:lnTo>
                  <a:pt x="0" y="0"/>
                </a:lnTo>
                <a:lnTo>
                  <a:pt x="0" y="950976"/>
                </a:lnTo>
                <a:lnTo>
                  <a:pt x="274320" y="950976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2208" y="6207252"/>
            <a:ext cx="10234930" cy="0"/>
          </a:xfrm>
          <a:custGeom>
            <a:avLst/>
            <a:gdLst/>
            <a:ahLst/>
            <a:cxnLst/>
            <a:rect l="l" t="t" r="r" b="b"/>
            <a:pathLst>
              <a:path w="10234930" h="0">
                <a:moveTo>
                  <a:pt x="0" y="0"/>
                </a:moveTo>
                <a:lnTo>
                  <a:pt x="10234536" y="0"/>
                </a:lnTo>
              </a:path>
            </a:pathLst>
          </a:custGeom>
          <a:ln w="6350">
            <a:solidFill>
              <a:srgbClr val="242A3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9740" y="6199632"/>
            <a:ext cx="1895855" cy="6202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4569" y="434782"/>
            <a:ext cx="10494010" cy="960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687" y="1791474"/>
            <a:ext cx="10412095" cy="3819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393C4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95552" y="6518953"/>
            <a:ext cx="202438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42A36"/>
                </a:solidFill>
                <a:latin typeface="Arial"/>
                <a:cs typeface="Arial"/>
              </a:defRPr>
            </a:lvl1pPr>
          </a:lstStyle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2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j.nizich@janushenderson.com" TargetMode="External"/><Relationship Id="rId3" Type="http://schemas.openxmlformats.org/officeDocument/2006/relationships/hyperlink" Target="mailto:sheila.jelinek@janushenderson.com" TargetMode="External"/><Relationship Id="rId4" Type="http://schemas.openxmlformats.org/officeDocument/2006/relationships/image" Target="../media/image2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janushenderson.com/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2667" y="524256"/>
            <a:ext cx="2743199" cy="49377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55091" y="0"/>
            <a:ext cx="274320" cy="6858000"/>
            <a:chOff x="355091" y="0"/>
            <a:chExt cx="274320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355091" y="0"/>
              <a:ext cx="274320" cy="6858000"/>
            </a:xfrm>
            <a:custGeom>
              <a:avLst/>
              <a:gdLst/>
              <a:ahLst/>
              <a:cxnLst/>
              <a:rect l="l" t="t" r="r" b="b"/>
              <a:pathLst>
                <a:path w="274320" h="6858000">
                  <a:moveTo>
                    <a:pt x="2743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4320" y="685800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5092" y="3182111"/>
              <a:ext cx="274320" cy="3205480"/>
            </a:xfrm>
            <a:custGeom>
              <a:avLst/>
              <a:gdLst/>
              <a:ahLst/>
              <a:cxnLst/>
              <a:rect l="l" t="t" r="r" b="b"/>
              <a:pathLst>
                <a:path w="274320" h="3205479">
                  <a:moveTo>
                    <a:pt x="274320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0" y="409956"/>
                  </a:lnTo>
                  <a:lnTo>
                    <a:pt x="0" y="3204984"/>
                  </a:lnTo>
                  <a:lnTo>
                    <a:pt x="274320" y="3204984"/>
                  </a:lnTo>
                  <a:lnTo>
                    <a:pt x="274320" y="409956"/>
                  </a:lnTo>
                  <a:lnTo>
                    <a:pt x="274320" y="10972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902208" y="6204077"/>
            <a:ext cx="10235565" cy="6350"/>
            <a:chOff x="902208" y="6204077"/>
            <a:chExt cx="10235565" cy="6350"/>
          </a:xfrm>
        </p:grpSpPr>
        <p:sp>
          <p:nvSpPr>
            <p:cNvPr id="7" name="object 7" descr=""/>
            <p:cNvSpPr/>
            <p:nvPr/>
          </p:nvSpPr>
          <p:spPr>
            <a:xfrm>
              <a:off x="1066800" y="6207252"/>
              <a:ext cx="10070465" cy="0"/>
            </a:xfrm>
            <a:custGeom>
              <a:avLst/>
              <a:gdLst/>
              <a:ahLst/>
              <a:cxnLst/>
              <a:rect l="l" t="t" r="r" b="b"/>
              <a:pathLst>
                <a:path w="10070465" h="0">
                  <a:moveTo>
                    <a:pt x="0" y="0"/>
                  </a:moveTo>
                  <a:lnTo>
                    <a:pt x="10070401" y="0"/>
                  </a:lnTo>
                </a:path>
              </a:pathLst>
            </a:custGeom>
            <a:ln w="6350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2208" y="6207252"/>
              <a:ext cx="10234930" cy="0"/>
            </a:xfrm>
            <a:custGeom>
              <a:avLst/>
              <a:gdLst/>
              <a:ahLst/>
              <a:cxnLst/>
              <a:rect l="l" t="t" r="r" b="b"/>
              <a:pathLst>
                <a:path w="10234930" h="0">
                  <a:moveTo>
                    <a:pt x="0" y="0"/>
                  </a:moveTo>
                  <a:lnTo>
                    <a:pt x="10234536" y="0"/>
                  </a:lnTo>
                </a:path>
              </a:pathLst>
            </a:custGeom>
            <a:ln w="6350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9967" y="2535428"/>
            <a:ext cx="470154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F6C00"/>
                </a:solidFill>
              </a:rPr>
              <a:t>An</a:t>
            </a:r>
            <a:r>
              <a:rPr dirty="0" spc="10">
                <a:solidFill>
                  <a:srgbClr val="EF6C00"/>
                </a:solidFill>
              </a:rPr>
              <a:t> </a:t>
            </a:r>
            <a:r>
              <a:rPr dirty="0">
                <a:solidFill>
                  <a:srgbClr val="EF6C00"/>
                </a:solidFill>
              </a:rPr>
              <a:t>Investor’s</a:t>
            </a:r>
            <a:r>
              <a:rPr dirty="0" spc="-5">
                <a:solidFill>
                  <a:srgbClr val="EF6C00"/>
                </a:solidFill>
              </a:rPr>
              <a:t> </a:t>
            </a:r>
            <a:r>
              <a:rPr dirty="0">
                <a:solidFill>
                  <a:srgbClr val="EF6C00"/>
                </a:solidFill>
              </a:rPr>
              <a:t>Guide</a:t>
            </a:r>
            <a:r>
              <a:rPr dirty="0" spc="15">
                <a:solidFill>
                  <a:srgbClr val="EF6C00"/>
                </a:solidFill>
              </a:rPr>
              <a:t> </a:t>
            </a:r>
            <a:r>
              <a:rPr dirty="0" spc="-25">
                <a:solidFill>
                  <a:srgbClr val="EF6C00"/>
                </a:solidFill>
              </a:rPr>
              <a:t>to </a:t>
            </a:r>
            <a:r>
              <a:rPr dirty="0"/>
              <a:t>Navigating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10"/>
              <a:t> Markets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dirty="0"/>
              <a:t>Time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market,</a:t>
            </a:r>
            <a:r>
              <a:rPr dirty="0" spc="-50"/>
              <a:t> </a:t>
            </a:r>
            <a:r>
              <a:rPr dirty="0"/>
              <a:t>not</a:t>
            </a:r>
            <a:r>
              <a:rPr dirty="0" spc="-55"/>
              <a:t> </a:t>
            </a:r>
            <a:r>
              <a:rPr dirty="0"/>
              <a:t>timing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 spc="-10"/>
              <a:t>market</a:t>
            </a: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2200" spc="-20">
                <a:solidFill>
                  <a:srgbClr val="EF6C00"/>
                </a:solidFill>
              </a:rPr>
              <a:t>Value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of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hypothetical</a:t>
            </a:r>
            <a:r>
              <a:rPr dirty="0" sz="2200" spc="-3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$10,000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investment</a:t>
            </a:r>
            <a:r>
              <a:rPr dirty="0" sz="2200" spc="-2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in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the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S&amp;P</a:t>
            </a:r>
            <a:r>
              <a:rPr dirty="0" sz="2200" spc="-9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500</a:t>
            </a:r>
            <a:r>
              <a:rPr dirty="0" baseline="24904" sz="2175">
                <a:solidFill>
                  <a:srgbClr val="EF6C00"/>
                </a:solidFill>
              </a:rPr>
              <a:t>®</a:t>
            </a:r>
            <a:r>
              <a:rPr dirty="0" baseline="24904" sz="2175" spc="232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index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from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1999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–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 spc="-20">
                <a:solidFill>
                  <a:srgbClr val="EF6C00"/>
                </a:solidFill>
              </a:rPr>
              <a:t>2022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5436313"/>
            <a:ext cx="10156190" cy="73723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Note: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Past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guarantee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future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Investing</a:t>
            </a:r>
            <a:r>
              <a:rPr dirty="0" sz="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involves</a:t>
            </a:r>
            <a:r>
              <a:rPr dirty="0" sz="80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risk,</a:t>
            </a:r>
            <a:r>
              <a:rPr dirty="0" sz="80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including</a:t>
            </a:r>
            <a:r>
              <a:rPr dirty="0" sz="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possible</a:t>
            </a:r>
            <a:r>
              <a:rPr dirty="0" sz="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loss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principal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fluctuation</a:t>
            </a:r>
            <a:r>
              <a:rPr dirty="0" sz="8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value.</a:t>
            </a:r>
            <a:endParaRPr sz="800">
              <a:latin typeface="Arial"/>
              <a:cs typeface="Arial"/>
            </a:endParaRPr>
          </a:p>
          <a:p>
            <a:pPr marL="460375" marR="5080" indent="-448309">
              <a:lnSpc>
                <a:spcPct val="100000"/>
              </a:lnSpc>
              <a:spcBef>
                <a:spcPts val="195"/>
              </a:spcBef>
            </a:pP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S&amp;P</a:t>
            </a:r>
            <a:r>
              <a:rPr dirty="0" sz="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500®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Index</a:t>
            </a:r>
            <a:r>
              <a:rPr dirty="0" sz="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reflects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U.S.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large-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cap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equity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represents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broad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U.S.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equity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performance.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Index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does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reflect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expenses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managing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portfolio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index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unmanaged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 available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direct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investment.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FactSet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Research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Systems,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Inc.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1/1/99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-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12/31/22. The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example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provided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hypothetical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used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illustration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purposes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only.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does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represent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returns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particular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investment.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80744" y="1888045"/>
            <a:ext cx="9754235" cy="3141345"/>
            <a:chOff x="1380744" y="1888045"/>
            <a:chExt cx="9754235" cy="3141345"/>
          </a:xfrm>
        </p:grpSpPr>
        <p:sp>
          <p:nvSpPr>
            <p:cNvPr id="5" name="object 5" descr=""/>
            <p:cNvSpPr/>
            <p:nvPr/>
          </p:nvSpPr>
          <p:spPr>
            <a:xfrm>
              <a:off x="1871472" y="2061971"/>
              <a:ext cx="1043940" cy="2926080"/>
            </a:xfrm>
            <a:custGeom>
              <a:avLst/>
              <a:gdLst/>
              <a:ahLst/>
              <a:cxnLst/>
              <a:rect l="l" t="t" r="r" b="b"/>
              <a:pathLst>
                <a:path w="1043939" h="2926079">
                  <a:moveTo>
                    <a:pt x="1043939" y="0"/>
                  </a:moveTo>
                  <a:lnTo>
                    <a:pt x="0" y="0"/>
                  </a:lnTo>
                  <a:lnTo>
                    <a:pt x="0" y="2926080"/>
                  </a:lnTo>
                  <a:lnTo>
                    <a:pt x="1043939" y="2926080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813048" y="3646931"/>
              <a:ext cx="1043940" cy="1341120"/>
            </a:xfrm>
            <a:custGeom>
              <a:avLst/>
              <a:gdLst/>
              <a:ahLst/>
              <a:cxnLst/>
              <a:rect l="l" t="t" r="r" b="b"/>
              <a:pathLst>
                <a:path w="1043939" h="1341120">
                  <a:moveTo>
                    <a:pt x="1043939" y="0"/>
                  </a:moveTo>
                  <a:lnTo>
                    <a:pt x="0" y="0"/>
                  </a:lnTo>
                  <a:lnTo>
                    <a:pt x="0" y="1341120"/>
                  </a:lnTo>
                  <a:lnTo>
                    <a:pt x="1043939" y="1341120"/>
                  </a:lnTo>
                  <a:lnTo>
                    <a:pt x="1043939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754623" y="4200143"/>
              <a:ext cx="1043940" cy="788035"/>
            </a:xfrm>
            <a:custGeom>
              <a:avLst/>
              <a:gdLst/>
              <a:ahLst/>
              <a:cxnLst/>
              <a:rect l="l" t="t" r="r" b="b"/>
              <a:pathLst>
                <a:path w="1043940" h="788035">
                  <a:moveTo>
                    <a:pt x="1043940" y="0"/>
                  </a:moveTo>
                  <a:lnTo>
                    <a:pt x="0" y="0"/>
                  </a:lnTo>
                  <a:lnTo>
                    <a:pt x="0" y="787907"/>
                  </a:lnTo>
                  <a:lnTo>
                    <a:pt x="1043940" y="787907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505A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696200" y="4489703"/>
              <a:ext cx="1043940" cy="498475"/>
            </a:xfrm>
            <a:custGeom>
              <a:avLst/>
              <a:gdLst/>
              <a:ahLst/>
              <a:cxnLst/>
              <a:rect l="l" t="t" r="r" b="b"/>
              <a:pathLst>
                <a:path w="1043940" h="498475">
                  <a:moveTo>
                    <a:pt x="1043940" y="0"/>
                  </a:moveTo>
                  <a:lnTo>
                    <a:pt x="0" y="0"/>
                  </a:lnTo>
                  <a:lnTo>
                    <a:pt x="0" y="498348"/>
                  </a:lnTo>
                  <a:lnTo>
                    <a:pt x="1043940" y="498348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838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637775" y="4658867"/>
              <a:ext cx="1043940" cy="329565"/>
            </a:xfrm>
            <a:custGeom>
              <a:avLst/>
              <a:gdLst/>
              <a:ahLst/>
              <a:cxnLst/>
              <a:rect l="l" t="t" r="r" b="b"/>
              <a:pathLst>
                <a:path w="1043940" h="329564">
                  <a:moveTo>
                    <a:pt x="1043940" y="0"/>
                  </a:moveTo>
                  <a:lnTo>
                    <a:pt x="0" y="0"/>
                  </a:lnTo>
                  <a:lnTo>
                    <a:pt x="0" y="329183"/>
                  </a:lnTo>
                  <a:lnTo>
                    <a:pt x="1043940" y="329183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C1C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423416" y="1892807"/>
              <a:ext cx="0" cy="3095625"/>
            </a:xfrm>
            <a:custGeom>
              <a:avLst/>
              <a:gdLst/>
              <a:ahLst/>
              <a:cxnLst/>
              <a:rect l="l" t="t" r="r" b="b"/>
              <a:pathLst>
                <a:path w="0" h="3095625">
                  <a:moveTo>
                    <a:pt x="0" y="309524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80744" y="1892807"/>
              <a:ext cx="43180" cy="3095625"/>
            </a:xfrm>
            <a:custGeom>
              <a:avLst/>
              <a:gdLst/>
              <a:ahLst/>
              <a:cxnLst/>
              <a:rect l="l" t="t" r="r" b="b"/>
              <a:pathLst>
                <a:path w="43180" h="3095625">
                  <a:moveTo>
                    <a:pt x="0" y="3095244"/>
                  </a:moveTo>
                  <a:lnTo>
                    <a:pt x="42672" y="3095244"/>
                  </a:lnTo>
                </a:path>
                <a:path w="43180" h="3095625">
                  <a:moveTo>
                    <a:pt x="0" y="2653284"/>
                  </a:moveTo>
                  <a:lnTo>
                    <a:pt x="42672" y="2653284"/>
                  </a:lnTo>
                </a:path>
                <a:path w="43180" h="3095625">
                  <a:moveTo>
                    <a:pt x="0" y="2211324"/>
                  </a:moveTo>
                  <a:lnTo>
                    <a:pt x="42672" y="2211324"/>
                  </a:lnTo>
                </a:path>
                <a:path w="43180" h="3095625">
                  <a:moveTo>
                    <a:pt x="0" y="1769364"/>
                  </a:moveTo>
                  <a:lnTo>
                    <a:pt x="42672" y="1769364"/>
                  </a:lnTo>
                </a:path>
                <a:path w="43180" h="3095625">
                  <a:moveTo>
                    <a:pt x="0" y="1325880"/>
                  </a:moveTo>
                  <a:lnTo>
                    <a:pt x="42672" y="1325880"/>
                  </a:lnTo>
                </a:path>
                <a:path w="43180" h="3095625">
                  <a:moveTo>
                    <a:pt x="0" y="883920"/>
                  </a:moveTo>
                  <a:lnTo>
                    <a:pt x="42672" y="883920"/>
                  </a:lnTo>
                </a:path>
                <a:path w="43180" h="3095625">
                  <a:moveTo>
                    <a:pt x="0" y="441960"/>
                  </a:moveTo>
                  <a:lnTo>
                    <a:pt x="42672" y="441960"/>
                  </a:lnTo>
                </a:path>
                <a:path w="43180" h="3095625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9525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23416" y="4988051"/>
              <a:ext cx="9706610" cy="41275"/>
            </a:xfrm>
            <a:custGeom>
              <a:avLst/>
              <a:gdLst/>
              <a:ahLst/>
              <a:cxnLst/>
              <a:rect l="l" t="t" r="r" b="b"/>
              <a:pathLst>
                <a:path w="9706610" h="41275">
                  <a:moveTo>
                    <a:pt x="0" y="0"/>
                  </a:moveTo>
                  <a:lnTo>
                    <a:pt x="9706356" y="0"/>
                  </a:lnTo>
                </a:path>
                <a:path w="9706610" h="41275">
                  <a:moveTo>
                    <a:pt x="0" y="0"/>
                  </a:moveTo>
                  <a:lnTo>
                    <a:pt x="0" y="41148"/>
                  </a:lnTo>
                </a:path>
                <a:path w="9706610" h="41275">
                  <a:moveTo>
                    <a:pt x="1941576" y="0"/>
                  </a:moveTo>
                  <a:lnTo>
                    <a:pt x="1941576" y="41148"/>
                  </a:lnTo>
                </a:path>
                <a:path w="9706610" h="41275">
                  <a:moveTo>
                    <a:pt x="3883152" y="0"/>
                  </a:moveTo>
                  <a:lnTo>
                    <a:pt x="3883152" y="41148"/>
                  </a:lnTo>
                </a:path>
                <a:path w="9706610" h="41275">
                  <a:moveTo>
                    <a:pt x="5824728" y="0"/>
                  </a:moveTo>
                  <a:lnTo>
                    <a:pt x="5824728" y="41148"/>
                  </a:lnTo>
                </a:path>
                <a:path w="9706610" h="41275">
                  <a:moveTo>
                    <a:pt x="7766304" y="0"/>
                  </a:moveTo>
                  <a:lnTo>
                    <a:pt x="7766304" y="41148"/>
                  </a:lnTo>
                </a:path>
                <a:path w="9706610" h="41275">
                  <a:moveTo>
                    <a:pt x="9706356" y="0"/>
                  </a:moveTo>
                  <a:lnTo>
                    <a:pt x="9706356" y="41148"/>
                  </a:lnTo>
                </a:path>
              </a:pathLst>
            </a:custGeom>
            <a:ln w="9525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127545" y="1821822"/>
            <a:ext cx="5314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393C46"/>
                </a:solidFill>
                <a:latin typeface="Arial"/>
                <a:cs typeface="Arial"/>
              </a:rPr>
              <a:t>$33,099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4069005" y="3407294"/>
            <a:ext cx="53149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393C46"/>
                </a:solidFill>
                <a:latin typeface="Arial"/>
                <a:cs typeface="Arial"/>
              </a:rPr>
              <a:t>$15,164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050004" y="3960976"/>
            <a:ext cx="454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393C46"/>
                </a:solidFill>
                <a:latin typeface="Arial"/>
                <a:cs typeface="Arial"/>
              </a:rPr>
              <a:t>$8,900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991464" y="4250505"/>
            <a:ext cx="454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393C46"/>
                </a:solidFill>
                <a:latin typeface="Arial"/>
                <a:cs typeface="Arial"/>
              </a:rPr>
              <a:t>$5,625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932925" y="4418755"/>
            <a:ext cx="4540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393C46"/>
                </a:solidFill>
                <a:latin typeface="Arial"/>
                <a:cs typeface="Arial"/>
              </a:rPr>
              <a:t>$3,721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35153" y="4878777"/>
            <a:ext cx="1809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$0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63150" y="4436701"/>
            <a:ext cx="4521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$5,000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5474" y="3994625"/>
            <a:ext cx="5302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$10,000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85474" y="3552550"/>
            <a:ext cx="5302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$15,000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85474" y="2226322"/>
            <a:ext cx="530225" cy="1078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$30,000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$25,000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$20,000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85328" y="1784841"/>
            <a:ext cx="5302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$35,000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035723" y="5045381"/>
            <a:ext cx="717550" cy="3543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93980" marR="5080" indent="-81915">
              <a:lnSpc>
                <a:spcPts val="1270"/>
              </a:lnSpc>
              <a:spcBef>
                <a:spcPts val="185"/>
              </a:spcBef>
            </a:pPr>
            <a:r>
              <a:rPr dirty="0" sz="1100" spc="-10">
                <a:latin typeface="Arial"/>
                <a:cs typeface="Arial"/>
              </a:rPr>
              <a:t>Continually Invested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04384" y="5045381"/>
            <a:ext cx="662940" cy="3543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-635">
              <a:lnSpc>
                <a:spcPts val="1270"/>
              </a:lnSpc>
              <a:spcBef>
                <a:spcPts val="185"/>
              </a:spcBef>
            </a:pPr>
            <a:r>
              <a:rPr dirty="0" sz="1100">
                <a:latin typeface="Arial"/>
                <a:cs typeface="Arial"/>
              </a:rPr>
              <a:t>Missed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10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45844" y="5045381"/>
            <a:ext cx="662940" cy="3543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-635">
              <a:lnSpc>
                <a:spcPts val="1270"/>
              </a:lnSpc>
              <a:spcBef>
                <a:spcPts val="185"/>
              </a:spcBef>
            </a:pPr>
            <a:r>
              <a:rPr dirty="0" sz="1100">
                <a:latin typeface="Arial"/>
                <a:cs typeface="Arial"/>
              </a:rPr>
              <a:t>Missed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20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887304" y="5045381"/>
            <a:ext cx="662940" cy="3543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-635">
              <a:lnSpc>
                <a:spcPts val="1270"/>
              </a:lnSpc>
              <a:spcBef>
                <a:spcPts val="185"/>
              </a:spcBef>
            </a:pPr>
            <a:r>
              <a:rPr dirty="0" sz="1100">
                <a:latin typeface="Arial"/>
                <a:cs typeface="Arial"/>
              </a:rPr>
              <a:t>Missed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30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828764" y="5045381"/>
            <a:ext cx="662940" cy="3543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-635">
              <a:lnSpc>
                <a:spcPts val="1270"/>
              </a:lnSpc>
              <a:spcBef>
                <a:spcPts val="185"/>
              </a:spcBef>
            </a:pPr>
            <a:r>
              <a:rPr dirty="0" sz="1100">
                <a:latin typeface="Arial"/>
                <a:cs typeface="Arial"/>
              </a:rPr>
              <a:t>Missed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40 </a:t>
            </a:r>
            <a:r>
              <a:rPr dirty="0" sz="1100">
                <a:latin typeface="Arial"/>
                <a:cs typeface="Arial"/>
              </a:rPr>
              <a:t>Best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Days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dirty="0"/>
              <a:t>S&amp;P</a:t>
            </a:r>
            <a:r>
              <a:rPr dirty="0" spc="-80"/>
              <a:t> </a:t>
            </a:r>
            <a:r>
              <a:rPr dirty="0"/>
              <a:t>500’s</a:t>
            </a:r>
            <a:r>
              <a:rPr dirty="0" spc="-30"/>
              <a:t> </a:t>
            </a:r>
            <a:r>
              <a:rPr dirty="0"/>
              <a:t>best</a:t>
            </a:r>
            <a:r>
              <a:rPr dirty="0" spc="-20"/>
              <a:t> </a:t>
            </a:r>
            <a:r>
              <a:rPr dirty="0"/>
              <a:t>days</a:t>
            </a:r>
            <a:r>
              <a:rPr dirty="0" spc="-30"/>
              <a:t> </a:t>
            </a:r>
            <a:r>
              <a:rPr dirty="0"/>
              <a:t>often</a:t>
            </a:r>
            <a:r>
              <a:rPr dirty="0" spc="-10"/>
              <a:t> </a:t>
            </a:r>
            <a:r>
              <a:rPr dirty="0"/>
              <a:t>come</a:t>
            </a:r>
            <a:r>
              <a:rPr dirty="0" spc="-10"/>
              <a:t> </a:t>
            </a:r>
            <a:r>
              <a:rPr dirty="0"/>
              <a:t>near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10"/>
              <a:t> worst</a:t>
            </a: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2200">
                <a:solidFill>
                  <a:srgbClr val="EF6C00"/>
                </a:solidFill>
              </a:rPr>
              <a:t>A</a:t>
            </a:r>
            <a:r>
              <a:rPr dirty="0" sz="2200" spc="-1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majority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of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the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best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and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worst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days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happened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during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the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same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time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period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5730876"/>
            <a:ext cx="20351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484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Bloomberg,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204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7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2022.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9966" y="5878728"/>
            <a:ext cx="3206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Notes: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38016" y="5854937"/>
            <a:ext cx="2499360" cy="3181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S&amp;P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500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Total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Return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Index, daily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returns.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Past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8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8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guarantee</a:t>
            </a:r>
            <a:r>
              <a:rPr dirty="0" sz="80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93C46"/>
                </a:solidFill>
                <a:latin typeface="Arial"/>
                <a:cs typeface="Arial"/>
              </a:rPr>
              <a:t>future</a:t>
            </a:r>
            <a:r>
              <a:rPr dirty="0" sz="8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393C46"/>
                </a:solidFill>
                <a:latin typeface="Arial"/>
                <a:cs typeface="Arial"/>
              </a:rPr>
              <a:t>results.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52723" y="1740055"/>
            <a:ext cx="181038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1360" marR="5080" indent="-709295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393C46"/>
                </a:solidFill>
                <a:latin typeface="Arial"/>
                <a:cs typeface="Arial"/>
              </a:rPr>
              <a:t>Global</a:t>
            </a:r>
            <a:r>
              <a:rPr dirty="0" sz="130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13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93C46"/>
                </a:solidFill>
                <a:latin typeface="Arial"/>
                <a:cs typeface="Arial"/>
              </a:rPr>
              <a:t>Crisis </a:t>
            </a:r>
            <a:r>
              <a:rPr dirty="0" sz="1300" spc="-20" b="1">
                <a:solidFill>
                  <a:srgbClr val="393C46"/>
                </a:solidFill>
                <a:latin typeface="Arial"/>
                <a:cs typeface="Arial"/>
              </a:rPr>
              <a:t>2008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948486" y="2272233"/>
          <a:ext cx="4089400" cy="321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55"/>
                <a:gridCol w="376555"/>
                <a:gridCol w="376554"/>
                <a:gridCol w="376555"/>
                <a:gridCol w="376555"/>
                <a:gridCol w="251460"/>
                <a:gridCol w="377189"/>
                <a:gridCol w="377189"/>
                <a:gridCol w="377189"/>
                <a:gridCol w="377189"/>
                <a:gridCol w="377189"/>
              </a:tblGrid>
              <a:tr h="259715">
                <a:tc gridSpan="5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September</a:t>
                      </a:r>
                      <a:r>
                        <a:rPr dirty="0" sz="14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75707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October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75707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Fr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Fr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6FAC4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</a:tr>
              <a:tr h="207645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9715">
                <a:tc gridSpan="5"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November</a:t>
                      </a:r>
                      <a:r>
                        <a:rPr dirty="0" sz="14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75707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December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75707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Fr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Fr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A9D08E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5DFB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53823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9091" y="1991867"/>
            <a:ext cx="682751" cy="371246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836686" y="2020541"/>
            <a:ext cx="38798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+11%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5877066" y="3784078"/>
            <a:ext cx="309880" cy="49149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100" spc="-25" b="1">
                <a:solidFill>
                  <a:srgbClr val="A6A6A6"/>
                </a:solidFill>
                <a:latin typeface="Arial"/>
                <a:cs typeface="Arial"/>
              </a:rPr>
              <a:t>+2%</a:t>
            </a:r>
            <a:endParaRPr sz="11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515"/>
              </a:spcBef>
            </a:pPr>
            <a:r>
              <a:rPr dirty="0" sz="1100" b="1">
                <a:solidFill>
                  <a:srgbClr val="A6A6A6"/>
                </a:solidFill>
                <a:latin typeface="Arial"/>
                <a:cs typeface="Arial"/>
              </a:rPr>
              <a:t>-</a:t>
            </a:r>
            <a:r>
              <a:rPr dirty="0" sz="1100" spc="-25" b="1">
                <a:solidFill>
                  <a:srgbClr val="A6A6A6"/>
                </a:solidFill>
                <a:latin typeface="Arial"/>
                <a:cs typeface="Arial"/>
              </a:rPr>
              <a:t>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529722" y="1746369"/>
            <a:ext cx="1229360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1165" marR="5080" indent="-419100">
              <a:lnSpc>
                <a:spcPct val="100000"/>
              </a:lnSpc>
              <a:spcBef>
                <a:spcPts val="95"/>
              </a:spcBef>
            </a:pPr>
            <a:r>
              <a:rPr dirty="0" sz="1300" spc="-20" b="1">
                <a:solidFill>
                  <a:srgbClr val="393C46"/>
                </a:solidFill>
                <a:latin typeface="Arial"/>
                <a:cs typeface="Arial"/>
              </a:rPr>
              <a:t>Covid-</a:t>
            </a:r>
            <a:r>
              <a:rPr dirty="0" sz="1300" b="1">
                <a:solidFill>
                  <a:srgbClr val="393C46"/>
                </a:solidFill>
                <a:latin typeface="Arial"/>
                <a:cs typeface="Arial"/>
              </a:rPr>
              <a:t>19</a:t>
            </a:r>
            <a:r>
              <a:rPr dirty="0" sz="1300" spc="8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93C46"/>
                </a:solidFill>
                <a:latin typeface="Arial"/>
                <a:cs typeface="Arial"/>
              </a:rPr>
              <a:t>Crisis </a:t>
            </a:r>
            <a:r>
              <a:rPr dirty="0" sz="1300" spc="-20" b="1">
                <a:solidFill>
                  <a:srgbClr val="393C46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39065" y="1697390"/>
            <a:ext cx="1101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93C46"/>
                </a:solidFill>
                <a:latin typeface="Arial"/>
                <a:cs typeface="Arial"/>
              </a:rPr>
              <a:t>Daily</a:t>
            </a:r>
            <a:r>
              <a:rPr dirty="0" sz="12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93C46"/>
                </a:solidFill>
                <a:latin typeface="Arial"/>
                <a:cs typeface="Arial"/>
              </a:rPr>
              <a:t>Return</a:t>
            </a:r>
            <a:r>
              <a:rPr dirty="0" sz="12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393C46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70545" y="5429379"/>
            <a:ext cx="3524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7110018" y="2272233"/>
          <a:ext cx="4089400" cy="32188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920"/>
                <a:gridCol w="375920"/>
                <a:gridCol w="375920"/>
                <a:gridCol w="375919"/>
                <a:gridCol w="375919"/>
                <a:gridCol w="250189"/>
                <a:gridCol w="375285"/>
                <a:gridCol w="375285"/>
                <a:gridCol w="375285"/>
                <a:gridCol w="375285"/>
                <a:gridCol w="375285"/>
              </a:tblGrid>
              <a:tr h="259715">
                <a:tc gridSpan="5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February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75707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75707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Fr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Fr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375522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A400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7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9999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9999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</a:tr>
              <a:tr h="207645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9715">
                <a:tc gridSpan="5">
                  <a:txBody>
                    <a:bodyPr/>
                    <a:lstStyle/>
                    <a:p>
                      <a:pPr marL="5143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April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75707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Mo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We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 b="1">
                          <a:latin typeface="Arial"/>
                          <a:cs typeface="Arial"/>
                        </a:rPr>
                        <a:t>Fr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B w="12700">
                      <a:solidFill>
                        <a:srgbClr val="242A36"/>
                      </a:solidFill>
                      <a:prstDash val="solid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12700">
                      <a:solidFill>
                        <a:srgbClr val="242A36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30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6350">
                      <a:solidFill>
                        <a:srgbClr val="000000"/>
                      </a:solidFill>
                      <a:prstDash val="dot"/>
                    </a:lnL>
                    <a:lnR w="6350">
                      <a:solidFill>
                        <a:srgbClr val="000000"/>
                      </a:solidFill>
                      <a:prstDash val="dot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dot"/>
                    </a:lnL>
                    <a:lnT w="6350">
                      <a:solidFill>
                        <a:srgbClr val="000000"/>
                      </a:solidFill>
                      <a:prstDash val="dot"/>
                    </a:lnT>
                    <a:solidFill>
                      <a:srgbClr val="F1F1F1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579607" y="2055876"/>
            <a:ext cx="681355" cy="186055"/>
          </a:xfrm>
          <a:custGeom>
            <a:avLst/>
            <a:gdLst/>
            <a:ahLst/>
            <a:cxnLst/>
            <a:rect l="l" t="t" r="r" b="b"/>
            <a:pathLst>
              <a:path w="681354" h="186055">
                <a:moveTo>
                  <a:pt x="681227" y="0"/>
                </a:moveTo>
                <a:lnTo>
                  <a:pt x="0" y="0"/>
                </a:lnTo>
                <a:lnTo>
                  <a:pt x="0" y="185927"/>
                </a:lnTo>
                <a:lnTo>
                  <a:pt x="681227" y="185927"/>
                </a:lnTo>
                <a:lnTo>
                  <a:pt x="681227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410443" y="2581655"/>
            <a:ext cx="765175" cy="187960"/>
          </a:xfrm>
          <a:custGeom>
            <a:avLst/>
            <a:gdLst/>
            <a:ahLst/>
            <a:cxnLst/>
            <a:rect l="l" t="t" r="r" b="b"/>
            <a:pathLst>
              <a:path w="765175" h="187960">
                <a:moveTo>
                  <a:pt x="765048" y="0"/>
                </a:moveTo>
                <a:lnTo>
                  <a:pt x="0" y="0"/>
                </a:lnTo>
                <a:lnTo>
                  <a:pt x="0" y="187451"/>
                </a:lnTo>
                <a:lnTo>
                  <a:pt x="765048" y="187451"/>
                </a:lnTo>
                <a:lnTo>
                  <a:pt x="765048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325100" y="3108960"/>
            <a:ext cx="850900" cy="186055"/>
          </a:xfrm>
          <a:custGeom>
            <a:avLst/>
            <a:gdLst/>
            <a:ahLst/>
            <a:cxnLst/>
            <a:rect l="l" t="t" r="r" b="b"/>
            <a:pathLst>
              <a:path w="850900" h="186054">
                <a:moveTo>
                  <a:pt x="850392" y="0"/>
                </a:moveTo>
                <a:lnTo>
                  <a:pt x="0" y="0"/>
                </a:lnTo>
                <a:lnTo>
                  <a:pt x="0" y="185927"/>
                </a:lnTo>
                <a:lnTo>
                  <a:pt x="850392" y="185927"/>
                </a:lnTo>
                <a:lnTo>
                  <a:pt x="850392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239756" y="3634740"/>
            <a:ext cx="850900" cy="187960"/>
          </a:xfrm>
          <a:custGeom>
            <a:avLst/>
            <a:gdLst/>
            <a:ahLst/>
            <a:cxnLst/>
            <a:rect l="l" t="t" r="r" b="b"/>
            <a:pathLst>
              <a:path w="850900" h="187960">
                <a:moveTo>
                  <a:pt x="850392" y="0"/>
                </a:moveTo>
                <a:lnTo>
                  <a:pt x="0" y="0"/>
                </a:lnTo>
                <a:lnTo>
                  <a:pt x="0" y="187451"/>
                </a:lnTo>
                <a:lnTo>
                  <a:pt x="850392" y="187451"/>
                </a:lnTo>
                <a:lnTo>
                  <a:pt x="850392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239756" y="4687823"/>
            <a:ext cx="935990" cy="187960"/>
          </a:xfrm>
          <a:custGeom>
            <a:avLst/>
            <a:gdLst/>
            <a:ahLst/>
            <a:cxnLst/>
            <a:rect l="l" t="t" r="r" b="b"/>
            <a:pathLst>
              <a:path w="935990" h="187960">
                <a:moveTo>
                  <a:pt x="935736" y="0"/>
                </a:moveTo>
                <a:lnTo>
                  <a:pt x="0" y="0"/>
                </a:lnTo>
                <a:lnTo>
                  <a:pt x="0" y="187451"/>
                </a:lnTo>
                <a:lnTo>
                  <a:pt x="935736" y="187451"/>
                </a:lnTo>
                <a:lnTo>
                  <a:pt x="935736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175492" y="2581655"/>
            <a:ext cx="85725" cy="187960"/>
          </a:xfrm>
          <a:custGeom>
            <a:avLst/>
            <a:gdLst/>
            <a:ahLst/>
            <a:cxnLst/>
            <a:rect l="l" t="t" r="r" b="b"/>
            <a:pathLst>
              <a:path w="85725" h="187960">
                <a:moveTo>
                  <a:pt x="85344" y="0"/>
                </a:moveTo>
                <a:lnTo>
                  <a:pt x="0" y="0"/>
                </a:lnTo>
                <a:lnTo>
                  <a:pt x="0" y="187451"/>
                </a:lnTo>
                <a:lnTo>
                  <a:pt x="85344" y="187451"/>
                </a:lnTo>
                <a:lnTo>
                  <a:pt x="85344" y="0"/>
                </a:lnTo>
                <a:close/>
              </a:path>
            </a:pathLst>
          </a:custGeom>
          <a:solidFill>
            <a:srgbClr val="C1C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175492" y="3108960"/>
            <a:ext cx="85725" cy="186055"/>
          </a:xfrm>
          <a:custGeom>
            <a:avLst/>
            <a:gdLst/>
            <a:ahLst/>
            <a:cxnLst/>
            <a:rect l="l" t="t" r="r" b="b"/>
            <a:pathLst>
              <a:path w="85725" h="186054">
                <a:moveTo>
                  <a:pt x="85344" y="0"/>
                </a:moveTo>
                <a:lnTo>
                  <a:pt x="0" y="0"/>
                </a:lnTo>
                <a:lnTo>
                  <a:pt x="0" y="185927"/>
                </a:lnTo>
                <a:lnTo>
                  <a:pt x="85344" y="185927"/>
                </a:lnTo>
                <a:lnTo>
                  <a:pt x="85344" y="0"/>
                </a:lnTo>
                <a:close/>
              </a:path>
            </a:pathLst>
          </a:custGeom>
          <a:solidFill>
            <a:srgbClr val="C1C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090147" y="3634740"/>
            <a:ext cx="170815" cy="187960"/>
          </a:xfrm>
          <a:custGeom>
            <a:avLst/>
            <a:gdLst/>
            <a:ahLst/>
            <a:cxnLst/>
            <a:rect l="l" t="t" r="r" b="b"/>
            <a:pathLst>
              <a:path w="170815" h="187960">
                <a:moveTo>
                  <a:pt x="170688" y="0"/>
                </a:moveTo>
                <a:lnTo>
                  <a:pt x="0" y="0"/>
                </a:lnTo>
                <a:lnTo>
                  <a:pt x="0" y="187451"/>
                </a:lnTo>
                <a:lnTo>
                  <a:pt x="170688" y="187451"/>
                </a:lnTo>
                <a:lnTo>
                  <a:pt x="170688" y="0"/>
                </a:lnTo>
                <a:close/>
              </a:path>
            </a:pathLst>
          </a:custGeom>
          <a:solidFill>
            <a:srgbClr val="C1C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175492" y="4687823"/>
            <a:ext cx="85725" cy="187960"/>
          </a:xfrm>
          <a:custGeom>
            <a:avLst/>
            <a:gdLst/>
            <a:ahLst/>
            <a:cxnLst/>
            <a:rect l="l" t="t" r="r" b="b"/>
            <a:pathLst>
              <a:path w="85725" h="187960">
                <a:moveTo>
                  <a:pt x="85344" y="0"/>
                </a:moveTo>
                <a:lnTo>
                  <a:pt x="0" y="0"/>
                </a:lnTo>
                <a:lnTo>
                  <a:pt x="0" y="187451"/>
                </a:lnTo>
                <a:lnTo>
                  <a:pt x="85344" y="187451"/>
                </a:lnTo>
                <a:lnTo>
                  <a:pt x="85344" y="0"/>
                </a:lnTo>
                <a:close/>
              </a:path>
            </a:pathLst>
          </a:custGeom>
          <a:solidFill>
            <a:srgbClr val="C1C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885944" y="5215128"/>
            <a:ext cx="6375400" cy="186055"/>
          </a:xfrm>
          <a:custGeom>
            <a:avLst/>
            <a:gdLst/>
            <a:ahLst/>
            <a:cxnLst/>
            <a:rect l="l" t="t" r="r" b="b"/>
            <a:pathLst>
              <a:path w="6375400" h="186054">
                <a:moveTo>
                  <a:pt x="6374892" y="0"/>
                </a:moveTo>
                <a:lnTo>
                  <a:pt x="0" y="0"/>
                </a:lnTo>
                <a:lnTo>
                  <a:pt x="0" y="185928"/>
                </a:lnTo>
                <a:lnTo>
                  <a:pt x="6374892" y="185928"/>
                </a:lnTo>
                <a:lnTo>
                  <a:pt x="6374892" y="0"/>
                </a:lnTo>
                <a:close/>
              </a:path>
            </a:pathLst>
          </a:custGeom>
          <a:solidFill>
            <a:srgbClr val="C1C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759964" y="1885188"/>
            <a:ext cx="0" cy="3686810"/>
          </a:xfrm>
          <a:custGeom>
            <a:avLst/>
            <a:gdLst/>
            <a:ahLst/>
            <a:cxnLst/>
            <a:rect l="l" t="t" r="r" b="b"/>
            <a:pathLst>
              <a:path w="0" h="3686810">
                <a:moveTo>
                  <a:pt x="0" y="0"/>
                </a:moveTo>
                <a:lnTo>
                  <a:pt x="0" y="3686555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2759964" y="2055888"/>
            <a:ext cx="4335780" cy="18605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5715">
              <a:lnSpc>
                <a:spcPts val="146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59964" y="2581655"/>
            <a:ext cx="4165600" cy="18796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7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59964" y="3108960"/>
            <a:ext cx="4079875" cy="18605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6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59964" y="3634740"/>
            <a:ext cx="3825240" cy="18796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7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759964" y="4162044"/>
            <a:ext cx="3825240" cy="18605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6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59964" y="4687823"/>
            <a:ext cx="3740150" cy="18796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7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59964" y="5215140"/>
            <a:ext cx="765175" cy="18605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marL="257810">
              <a:lnSpc>
                <a:spcPts val="146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95743" y="2055876"/>
            <a:ext cx="3484245" cy="18605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5715">
              <a:lnSpc>
                <a:spcPts val="146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925056" y="2581655"/>
            <a:ext cx="3485515" cy="18796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5715">
              <a:lnSpc>
                <a:spcPts val="147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839711" y="3108960"/>
            <a:ext cx="3485515" cy="18605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6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585197" y="3634740"/>
            <a:ext cx="3655060" cy="18796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7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85197" y="4162044"/>
            <a:ext cx="3485515" cy="18605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5715">
              <a:lnSpc>
                <a:spcPts val="146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99859" y="4687823"/>
            <a:ext cx="3740150" cy="18796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7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25011" y="5215128"/>
            <a:ext cx="765175" cy="18605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marL="257810">
              <a:lnSpc>
                <a:spcPts val="146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070592" y="4162044"/>
            <a:ext cx="934719" cy="186055"/>
          </a:xfrm>
          <a:prstGeom prst="rect">
            <a:avLst/>
          </a:prstGeom>
          <a:solidFill>
            <a:srgbClr val="007397"/>
          </a:solidFill>
        </p:spPr>
        <p:txBody>
          <a:bodyPr wrap="square" lIns="0" tIns="0" rIns="0" bIns="0" rtlCol="0" vert="horz">
            <a:spAutoFit/>
          </a:bodyPr>
          <a:lstStyle/>
          <a:p>
            <a:pPr marL="295910">
              <a:lnSpc>
                <a:spcPts val="146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290059" y="5215128"/>
            <a:ext cx="596265" cy="186055"/>
          </a:xfrm>
          <a:prstGeom prst="rect">
            <a:avLst/>
          </a:prstGeom>
          <a:solidFill>
            <a:srgbClr val="007397"/>
          </a:solidFill>
        </p:spPr>
        <p:txBody>
          <a:bodyPr wrap="square" lIns="0" tIns="0" rIns="0" bIns="0" rtlCol="0" vert="horz">
            <a:spAutoFit/>
          </a:bodyPr>
          <a:lstStyle/>
          <a:p>
            <a:pPr marL="172720">
              <a:lnSpc>
                <a:spcPts val="146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655189" y="2022220"/>
            <a:ext cx="750570" cy="766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dirty="0" sz="1400" spc="229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0%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400">
              <a:latin typeface="Arial"/>
              <a:cs typeface="Arial"/>
            </a:endParaRPr>
          </a:p>
          <a:p>
            <a:pPr algn="r" marR="46990">
              <a:lnSpc>
                <a:spcPct val="100000"/>
              </a:lnSpc>
              <a:tabLst>
                <a:tab pos="424815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477238" y="3075307"/>
            <a:ext cx="886460" cy="7664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105"/>
              </a:spcBef>
              <a:tabLst>
                <a:tab pos="615315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72770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35" b="1">
                <a:solidFill>
                  <a:srgbClr val="393C46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524311" y="4654937"/>
            <a:ext cx="83946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8325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11%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004804" y="4162044"/>
            <a:ext cx="269240" cy="186055"/>
          </a:xfrm>
          <a:prstGeom prst="rect">
            <a:avLst/>
          </a:prstGeom>
          <a:solidFill>
            <a:srgbClr val="C1C6D3"/>
          </a:solidFill>
        </p:spPr>
        <p:txBody>
          <a:bodyPr wrap="square" lIns="0" tIns="0" rIns="0" bIns="0" rtlCol="0" vert="horz">
            <a:spAutoFit/>
          </a:bodyPr>
          <a:lstStyle/>
          <a:p>
            <a:pPr marL="2540">
              <a:lnSpc>
                <a:spcPts val="146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884997" y="5181481"/>
            <a:ext cx="3822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75%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94721" y="1945119"/>
            <a:ext cx="134874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427990" marR="5080" indent="-41529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guaranteed income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938764" y="2559291"/>
            <a:ext cx="702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Education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421975" y="2998203"/>
            <a:ext cx="1219835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74955" marR="5080" indent="-26289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downside protection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557459" y="3524592"/>
            <a:ext cx="108458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59055">
              <a:lnSpc>
                <a:spcPts val="1380"/>
              </a:lnSpc>
              <a:spcBef>
                <a:spcPts val="195"/>
              </a:spcBef>
            </a:pP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Reassurance, encouragement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388295" y="4138764"/>
            <a:ext cx="1254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Options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14178" y="4577677"/>
            <a:ext cx="1728470" cy="3835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49554" marR="5080" indent="-237490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Bucketing</a:t>
            </a:r>
            <a:r>
              <a:rPr dirty="0" sz="12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(risk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assets</a:t>
            </a:r>
            <a:r>
              <a:rPr dirty="0" sz="1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for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longer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term</a:t>
            </a: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goals)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235486" y="5191848"/>
            <a:ext cx="4070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393C46"/>
                </a:solidFill>
                <a:latin typeface="Arial"/>
                <a:cs typeface="Arial"/>
              </a:rPr>
              <a:t>Other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3232404" y="5538215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6" y="0"/>
                </a:moveTo>
                <a:lnTo>
                  <a:pt x="0" y="0"/>
                </a:lnTo>
                <a:lnTo>
                  <a:pt x="0" y="88392"/>
                </a:lnTo>
                <a:lnTo>
                  <a:pt x="89916" y="88392"/>
                </a:lnTo>
                <a:lnTo>
                  <a:pt x="89916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3349491" y="5448368"/>
            <a:ext cx="14192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Significant</a:t>
            </a:r>
            <a:r>
              <a:rPr dirty="0" sz="14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impact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5009388" y="553821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391" y="0"/>
                </a:moveTo>
                <a:lnTo>
                  <a:pt x="0" y="0"/>
                </a:lnTo>
                <a:lnTo>
                  <a:pt x="0" y="88392"/>
                </a:lnTo>
                <a:lnTo>
                  <a:pt x="88391" y="88392"/>
                </a:lnTo>
                <a:lnTo>
                  <a:pt x="88391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5125279" y="5448368"/>
            <a:ext cx="13493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Moderate</a:t>
            </a:r>
            <a:r>
              <a:rPr dirty="0" sz="14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impact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6714743" y="5538215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6" y="0"/>
                </a:moveTo>
                <a:lnTo>
                  <a:pt x="0" y="0"/>
                </a:lnTo>
                <a:lnTo>
                  <a:pt x="0" y="88392"/>
                </a:lnTo>
                <a:lnTo>
                  <a:pt x="89916" y="88392"/>
                </a:lnTo>
                <a:lnTo>
                  <a:pt x="89916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6831789" y="5448368"/>
            <a:ext cx="8261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4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impact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7897368" y="5538215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6" y="0"/>
                </a:moveTo>
                <a:lnTo>
                  <a:pt x="0" y="0"/>
                </a:lnTo>
                <a:lnTo>
                  <a:pt x="0" y="88392"/>
                </a:lnTo>
                <a:lnTo>
                  <a:pt x="89916" y="88392"/>
                </a:lnTo>
                <a:lnTo>
                  <a:pt x="89916" y="0"/>
                </a:lnTo>
                <a:close/>
              </a:path>
            </a:pathLst>
          </a:custGeom>
          <a:solidFill>
            <a:srgbClr val="C1C6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8014551" y="5448368"/>
            <a:ext cx="8851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Do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754760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Staying</a:t>
            </a:r>
            <a:r>
              <a:rPr dirty="0" spc="-20"/>
              <a:t> </a:t>
            </a:r>
            <a:r>
              <a:rPr dirty="0"/>
              <a:t>invested</a:t>
            </a:r>
            <a:r>
              <a:rPr dirty="0" spc="-20"/>
              <a:t> </a:t>
            </a:r>
            <a:r>
              <a:rPr dirty="0"/>
              <a:t>during</a:t>
            </a:r>
            <a:r>
              <a:rPr dirty="0" spc="-20"/>
              <a:t> </a:t>
            </a:r>
            <a:r>
              <a:rPr dirty="0"/>
              <a:t>volatile</a:t>
            </a:r>
            <a:r>
              <a:rPr dirty="0" spc="-20"/>
              <a:t> </a:t>
            </a:r>
            <a:r>
              <a:rPr dirty="0" spc="-10"/>
              <a:t>times</a:t>
            </a:r>
          </a:p>
        </p:txBody>
      </p:sp>
      <p:sp>
        <p:nvSpPr>
          <p:cNvPr id="50" name="object 50" descr=""/>
          <p:cNvSpPr txBox="1"/>
          <p:nvPr/>
        </p:nvSpPr>
        <p:spPr>
          <a:xfrm>
            <a:off x="889966" y="6025516"/>
            <a:ext cx="61118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4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 Financial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Annuities: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Practices.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Institute.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889969" y="1034379"/>
            <a:ext cx="1034859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What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has</a:t>
            </a:r>
            <a:r>
              <a:rPr dirty="0" sz="22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impact</a:t>
            </a:r>
            <a:r>
              <a:rPr dirty="0" sz="22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of</a:t>
            </a:r>
            <a:r>
              <a:rPr dirty="0" sz="22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each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of</a:t>
            </a:r>
            <a:r>
              <a:rPr dirty="0" sz="22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the</a:t>
            </a:r>
            <a:r>
              <a:rPr dirty="0" sz="22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following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been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on</a:t>
            </a:r>
            <a:r>
              <a:rPr dirty="0" sz="22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likelihood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that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2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F6C00"/>
                </a:solidFill>
                <a:latin typeface="Arial"/>
                <a:cs typeface="Arial"/>
              </a:rPr>
              <a:t>clients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will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remain</a:t>
            </a:r>
            <a:r>
              <a:rPr dirty="0" sz="22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invested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in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portfolio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allocation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that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aligns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with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their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financial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F6C00"/>
                </a:solidFill>
                <a:latin typeface="Arial"/>
                <a:cs typeface="Arial"/>
              </a:rPr>
              <a:t>goals?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2832310"/>
            <a:ext cx="866648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Strategies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tactics</a:t>
            </a:r>
            <a:r>
              <a:rPr dirty="0" spc="-30"/>
              <a:t> </a:t>
            </a:r>
            <a:r>
              <a:rPr dirty="0"/>
              <a:t>to</a:t>
            </a:r>
            <a:r>
              <a:rPr dirty="0" spc="-15"/>
              <a:t> </a:t>
            </a:r>
            <a:r>
              <a:rPr dirty="0"/>
              <a:t>consider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 spc="-10"/>
              <a:t>today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tomorrow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66611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42A36"/>
                </a:solidFill>
              </a:rPr>
              <a:t>Discussing</a:t>
            </a:r>
            <a:r>
              <a:rPr dirty="0" spc="-55">
                <a:solidFill>
                  <a:srgbClr val="242A36"/>
                </a:solidFill>
              </a:rPr>
              <a:t> </a:t>
            </a:r>
            <a:r>
              <a:rPr dirty="0">
                <a:solidFill>
                  <a:srgbClr val="242A36"/>
                </a:solidFill>
              </a:rPr>
              <a:t>and</a:t>
            </a:r>
            <a:r>
              <a:rPr dirty="0" spc="-35">
                <a:solidFill>
                  <a:srgbClr val="242A36"/>
                </a:solidFill>
              </a:rPr>
              <a:t> </a:t>
            </a:r>
            <a:r>
              <a:rPr dirty="0">
                <a:solidFill>
                  <a:srgbClr val="242A36"/>
                </a:solidFill>
              </a:rPr>
              <a:t>owning</a:t>
            </a:r>
            <a:r>
              <a:rPr dirty="0" spc="-50">
                <a:solidFill>
                  <a:srgbClr val="242A36"/>
                </a:solidFill>
              </a:rPr>
              <a:t> </a:t>
            </a:r>
            <a:r>
              <a:rPr dirty="0" spc="-10">
                <a:solidFill>
                  <a:srgbClr val="242A36"/>
                </a:solidFill>
              </a:rPr>
              <a:t>annuities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9" y="1034379"/>
            <a:ext cx="481139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Are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clients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generally</a:t>
            </a:r>
            <a:r>
              <a:rPr dirty="0" sz="20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more</a:t>
            </a:r>
            <a:r>
              <a:rPr dirty="0" sz="20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open</a:t>
            </a:r>
            <a:r>
              <a:rPr dirty="0" sz="20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discussing</a:t>
            </a:r>
            <a:r>
              <a:rPr dirty="0" sz="20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now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as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compared</a:t>
            </a:r>
            <a:r>
              <a:rPr dirty="0" sz="20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when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first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became</a:t>
            </a:r>
            <a:r>
              <a:rPr dirty="0" sz="20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financial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advisor?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9966" y="5852873"/>
            <a:ext cx="6111875" cy="321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4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 Financial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Annuities: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Practices.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Institute.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”Trends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Income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Practices,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Products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2015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Survey,”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(IRI,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2015)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083495" y="2500894"/>
            <a:ext cx="2589530" cy="2599055"/>
            <a:chOff x="2083495" y="2500894"/>
            <a:chExt cx="2589530" cy="2599055"/>
          </a:xfrm>
        </p:grpSpPr>
        <p:sp>
          <p:nvSpPr>
            <p:cNvPr id="6" name="object 6" descr=""/>
            <p:cNvSpPr/>
            <p:nvPr/>
          </p:nvSpPr>
          <p:spPr>
            <a:xfrm>
              <a:off x="2083495" y="2510417"/>
              <a:ext cx="2589530" cy="2589530"/>
            </a:xfrm>
            <a:custGeom>
              <a:avLst/>
              <a:gdLst/>
              <a:ahLst/>
              <a:cxnLst/>
              <a:rect l="l" t="t" r="r" b="b"/>
              <a:pathLst>
                <a:path w="2589529" h="2589529">
                  <a:moveTo>
                    <a:pt x="1294638" y="0"/>
                  </a:moveTo>
                  <a:lnTo>
                    <a:pt x="1294638" y="1294638"/>
                  </a:lnTo>
                  <a:lnTo>
                    <a:pt x="600938" y="201536"/>
                  </a:lnTo>
                  <a:lnTo>
                    <a:pt x="559971" y="228636"/>
                  </a:lnTo>
                  <a:lnTo>
                    <a:pt x="520241" y="257132"/>
                  </a:lnTo>
                  <a:lnTo>
                    <a:pt x="481774" y="286979"/>
                  </a:lnTo>
                  <a:lnTo>
                    <a:pt x="444592" y="318135"/>
                  </a:lnTo>
                  <a:lnTo>
                    <a:pt x="408722" y="350554"/>
                  </a:lnTo>
                  <a:lnTo>
                    <a:pt x="374185" y="384193"/>
                  </a:lnTo>
                  <a:lnTo>
                    <a:pt x="341008" y="419008"/>
                  </a:lnTo>
                  <a:lnTo>
                    <a:pt x="309213" y="454955"/>
                  </a:lnTo>
                  <a:lnTo>
                    <a:pt x="278826" y="491991"/>
                  </a:lnTo>
                  <a:lnTo>
                    <a:pt x="249869" y="530071"/>
                  </a:lnTo>
                  <a:lnTo>
                    <a:pt x="222368" y="569151"/>
                  </a:lnTo>
                  <a:lnTo>
                    <a:pt x="196347" y="609187"/>
                  </a:lnTo>
                  <a:lnTo>
                    <a:pt x="171829" y="650136"/>
                  </a:lnTo>
                  <a:lnTo>
                    <a:pt x="148839" y="691953"/>
                  </a:lnTo>
                  <a:lnTo>
                    <a:pt x="127401" y="734596"/>
                  </a:lnTo>
                  <a:lnTo>
                    <a:pt x="107540" y="778019"/>
                  </a:lnTo>
                  <a:lnTo>
                    <a:pt x="89278" y="822178"/>
                  </a:lnTo>
                  <a:lnTo>
                    <a:pt x="72642" y="867031"/>
                  </a:lnTo>
                  <a:lnTo>
                    <a:pt x="57653" y="912532"/>
                  </a:lnTo>
                  <a:lnTo>
                    <a:pt x="44338" y="958639"/>
                  </a:lnTo>
                  <a:lnTo>
                    <a:pt x="32720" y="1005307"/>
                  </a:lnTo>
                  <a:lnTo>
                    <a:pt x="22823" y="1052492"/>
                  </a:lnTo>
                  <a:lnTo>
                    <a:pt x="14671" y="1100150"/>
                  </a:lnTo>
                  <a:lnTo>
                    <a:pt x="8288" y="1148238"/>
                  </a:lnTo>
                  <a:lnTo>
                    <a:pt x="3700" y="1196711"/>
                  </a:lnTo>
                  <a:lnTo>
                    <a:pt x="929" y="1245525"/>
                  </a:lnTo>
                  <a:lnTo>
                    <a:pt x="0" y="1294638"/>
                  </a:lnTo>
                  <a:lnTo>
                    <a:pt x="892" y="1343172"/>
                  </a:lnTo>
                  <a:lnTo>
                    <a:pt x="3551" y="1391256"/>
                  </a:lnTo>
                  <a:lnTo>
                    <a:pt x="7942" y="1438858"/>
                  </a:lnTo>
                  <a:lnTo>
                    <a:pt x="14037" y="1485947"/>
                  </a:lnTo>
                  <a:lnTo>
                    <a:pt x="21802" y="1532491"/>
                  </a:lnTo>
                  <a:lnTo>
                    <a:pt x="31208" y="1578458"/>
                  </a:lnTo>
                  <a:lnTo>
                    <a:pt x="42222" y="1623819"/>
                  </a:lnTo>
                  <a:lnTo>
                    <a:pt x="54813" y="1668541"/>
                  </a:lnTo>
                  <a:lnTo>
                    <a:pt x="68951" y="1712593"/>
                  </a:lnTo>
                  <a:lnTo>
                    <a:pt x="84603" y="1755944"/>
                  </a:lnTo>
                  <a:lnTo>
                    <a:pt x="101738" y="1798562"/>
                  </a:lnTo>
                  <a:lnTo>
                    <a:pt x="120326" y="1840417"/>
                  </a:lnTo>
                  <a:lnTo>
                    <a:pt x="140335" y="1881477"/>
                  </a:lnTo>
                  <a:lnTo>
                    <a:pt x="161733" y="1921710"/>
                  </a:lnTo>
                  <a:lnTo>
                    <a:pt x="184490" y="1961086"/>
                  </a:lnTo>
                  <a:lnTo>
                    <a:pt x="208573" y="1999573"/>
                  </a:lnTo>
                  <a:lnTo>
                    <a:pt x="233953" y="2037139"/>
                  </a:lnTo>
                  <a:lnTo>
                    <a:pt x="260596" y="2073754"/>
                  </a:lnTo>
                  <a:lnTo>
                    <a:pt x="288473" y="2109387"/>
                  </a:lnTo>
                  <a:lnTo>
                    <a:pt x="317552" y="2144005"/>
                  </a:lnTo>
                  <a:lnTo>
                    <a:pt x="347801" y="2177578"/>
                  </a:lnTo>
                  <a:lnTo>
                    <a:pt x="379190" y="2210074"/>
                  </a:lnTo>
                  <a:lnTo>
                    <a:pt x="411686" y="2241462"/>
                  </a:lnTo>
                  <a:lnTo>
                    <a:pt x="445259" y="2271712"/>
                  </a:lnTo>
                  <a:lnTo>
                    <a:pt x="479878" y="2300790"/>
                  </a:lnTo>
                  <a:lnTo>
                    <a:pt x="515511" y="2328667"/>
                  </a:lnTo>
                  <a:lnTo>
                    <a:pt x="552126" y="2355310"/>
                  </a:lnTo>
                  <a:lnTo>
                    <a:pt x="589693" y="2380690"/>
                  </a:lnTo>
                  <a:lnTo>
                    <a:pt x="628180" y="2404773"/>
                  </a:lnTo>
                  <a:lnTo>
                    <a:pt x="667556" y="2427529"/>
                  </a:lnTo>
                  <a:lnTo>
                    <a:pt x="707790" y="2448928"/>
                  </a:lnTo>
                  <a:lnTo>
                    <a:pt x="748850" y="2468936"/>
                  </a:lnTo>
                  <a:lnTo>
                    <a:pt x="790705" y="2487524"/>
                  </a:lnTo>
                  <a:lnTo>
                    <a:pt x="833324" y="2504660"/>
                  </a:lnTo>
                  <a:lnTo>
                    <a:pt x="876676" y="2520312"/>
                  </a:lnTo>
                  <a:lnTo>
                    <a:pt x="920729" y="2534449"/>
                  </a:lnTo>
                  <a:lnTo>
                    <a:pt x="965451" y="2547041"/>
                  </a:lnTo>
                  <a:lnTo>
                    <a:pt x="1010812" y="2558055"/>
                  </a:lnTo>
                  <a:lnTo>
                    <a:pt x="1056781" y="2567460"/>
                  </a:lnTo>
                  <a:lnTo>
                    <a:pt x="1103325" y="2575226"/>
                  </a:lnTo>
                  <a:lnTo>
                    <a:pt x="1150414" y="2581320"/>
                  </a:lnTo>
                  <a:lnTo>
                    <a:pt x="1198017" y="2585712"/>
                  </a:lnTo>
                  <a:lnTo>
                    <a:pt x="1246102" y="2588370"/>
                  </a:lnTo>
                  <a:lnTo>
                    <a:pt x="1294638" y="2589263"/>
                  </a:lnTo>
                  <a:lnTo>
                    <a:pt x="1343173" y="2588370"/>
                  </a:lnTo>
                  <a:lnTo>
                    <a:pt x="1391258" y="2585712"/>
                  </a:lnTo>
                  <a:lnTo>
                    <a:pt x="1438861" y="2581320"/>
                  </a:lnTo>
                  <a:lnTo>
                    <a:pt x="1485950" y="2575226"/>
                  </a:lnTo>
                  <a:lnTo>
                    <a:pt x="1532494" y="2567460"/>
                  </a:lnTo>
                  <a:lnTo>
                    <a:pt x="1578463" y="2558055"/>
                  </a:lnTo>
                  <a:lnTo>
                    <a:pt x="1623824" y="2547041"/>
                  </a:lnTo>
                  <a:lnTo>
                    <a:pt x="1668546" y="2534449"/>
                  </a:lnTo>
                  <a:lnTo>
                    <a:pt x="1712599" y="2520312"/>
                  </a:lnTo>
                  <a:lnTo>
                    <a:pt x="1755951" y="2504660"/>
                  </a:lnTo>
                  <a:lnTo>
                    <a:pt x="1798570" y="2487524"/>
                  </a:lnTo>
                  <a:lnTo>
                    <a:pt x="1840425" y="2468936"/>
                  </a:lnTo>
                  <a:lnTo>
                    <a:pt x="1881485" y="2448928"/>
                  </a:lnTo>
                  <a:lnTo>
                    <a:pt x="1921719" y="2427529"/>
                  </a:lnTo>
                  <a:lnTo>
                    <a:pt x="1961095" y="2404773"/>
                  </a:lnTo>
                  <a:lnTo>
                    <a:pt x="1999582" y="2380690"/>
                  </a:lnTo>
                  <a:lnTo>
                    <a:pt x="2037149" y="2355310"/>
                  </a:lnTo>
                  <a:lnTo>
                    <a:pt x="2073764" y="2328667"/>
                  </a:lnTo>
                  <a:lnTo>
                    <a:pt x="2109397" y="2300790"/>
                  </a:lnTo>
                  <a:lnTo>
                    <a:pt x="2144016" y="2271712"/>
                  </a:lnTo>
                  <a:lnTo>
                    <a:pt x="2177589" y="2241462"/>
                  </a:lnTo>
                  <a:lnTo>
                    <a:pt x="2210085" y="2210074"/>
                  </a:lnTo>
                  <a:lnTo>
                    <a:pt x="2241474" y="2177578"/>
                  </a:lnTo>
                  <a:lnTo>
                    <a:pt x="2271723" y="2144005"/>
                  </a:lnTo>
                  <a:lnTo>
                    <a:pt x="2300802" y="2109387"/>
                  </a:lnTo>
                  <a:lnTo>
                    <a:pt x="2328679" y="2073754"/>
                  </a:lnTo>
                  <a:lnTo>
                    <a:pt x="2355322" y="2037139"/>
                  </a:lnTo>
                  <a:lnTo>
                    <a:pt x="2380702" y="1999573"/>
                  </a:lnTo>
                  <a:lnTo>
                    <a:pt x="2404785" y="1961086"/>
                  </a:lnTo>
                  <a:lnTo>
                    <a:pt x="2427542" y="1921710"/>
                  </a:lnTo>
                  <a:lnTo>
                    <a:pt x="2448940" y="1881477"/>
                  </a:lnTo>
                  <a:lnTo>
                    <a:pt x="2468949" y="1840417"/>
                  </a:lnTo>
                  <a:lnTo>
                    <a:pt x="2487537" y="1798562"/>
                  </a:lnTo>
                  <a:lnTo>
                    <a:pt x="2504672" y="1755944"/>
                  </a:lnTo>
                  <a:lnTo>
                    <a:pt x="2520324" y="1712593"/>
                  </a:lnTo>
                  <a:lnTo>
                    <a:pt x="2534462" y="1668541"/>
                  </a:lnTo>
                  <a:lnTo>
                    <a:pt x="2547053" y="1623819"/>
                  </a:lnTo>
                  <a:lnTo>
                    <a:pt x="2558067" y="1578458"/>
                  </a:lnTo>
                  <a:lnTo>
                    <a:pt x="2567473" y="1532491"/>
                  </a:lnTo>
                  <a:lnTo>
                    <a:pt x="2575238" y="1485947"/>
                  </a:lnTo>
                  <a:lnTo>
                    <a:pt x="2581333" y="1438858"/>
                  </a:lnTo>
                  <a:lnTo>
                    <a:pt x="2585724" y="1391256"/>
                  </a:lnTo>
                  <a:lnTo>
                    <a:pt x="2588383" y="1343172"/>
                  </a:lnTo>
                  <a:lnTo>
                    <a:pt x="2589276" y="1294638"/>
                  </a:lnTo>
                  <a:lnTo>
                    <a:pt x="2588383" y="1246102"/>
                  </a:lnTo>
                  <a:lnTo>
                    <a:pt x="2585724" y="1198017"/>
                  </a:lnTo>
                  <a:lnTo>
                    <a:pt x="2581333" y="1150414"/>
                  </a:lnTo>
                  <a:lnTo>
                    <a:pt x="2575238" y="1103325"/>
                  </a:lnTo>
                  <a:lnTo>
                    <a:pt x="2567473" y="1056781"/>
                  </a:lnTo>
                  <a:lnTo>
                    <a:pt x="2558067" y="1010812"/>
                  </a:lnTo>
                  <a:lnTo>
                    <a:pt x="2547053" y="965451"/>
                  </a:lnTo>
                  <a:lnTo>
                    <a:pt x="2534462" y="920729"/>
                  </a:lnTo>
                  <a:lnTo>
                    <a:pt x="2520324" y="876676"/>
                  </a:lnTo>
                  <a:lnTo>
                    <a:pt x="2504672" y="833324"/>
                  </a:lnTo>
                  <a:lnTo>
                    <a:pt x="2487537" y="790705"/>
                  </a:lnTo>
                  <a:lnTo>
                    <a:pt x="2468949" y="748850"/>
                  </a:lnTo>
                  <a:lnTo>
                    <a:pt x="2448940" y="707790"/>
                  </a:lnTo>
                  <a:lnTo>
                    <a:pt x="2427542" y="667556"/>
                  </a:lnTo>
                  <a:lnTo>
                    <a:pt x="2404785" y="628180"/>
                  </a:lnTo>
                  <a:lnTo>
                    <a:pt x="2380702" y="589693"/>
                  </a:lnTo>
                  <a:lnTo>
                    <a:pt x="2355322" y="552126"/>
                  </a:lnTo>
                  <a:lnTo>
                    <a:pt x="2328679" y="515511"/>
                  </a:lnTo>
                  <a:lnTo>
                    <a:pt x="2300802" y="479878"/>
                  </a:lnTo>
                  <a:lnTo>
                    <a:pt x="2271723" y="445259"/>
                  </a:lnTo>
                  <a:lnTo>
                    <a:pt x="2241474" y="411686"/>
                  </a:lnTo>
                  <a:lnTo>
                    <a:pt x="2210085" y="379190"/>
                  </a:lnTo>
                  <a:lnTo>
                    <a:pt x="2177589" y="347801"/>
                  </a:lnTo>
                  <a:lnTo>
                    <a:pt x="2144016" y="317552"/>
                  </a:lnTo>
                  <a:lnTo>
                    <a:pt x="2109397" y="288473"/>
                  </a:lnTo>
                  <a:lnTo>
                    <a:pt x="2073764" y="260596"/>
                  </a:lnTo>
                  <a:lnTo>
                    <a:pt x="2037149" y="233953"/>
                  </a:lnTo>
                  <a:lnTo>
                    <a:pt x="1999582" y="208573"/>
                  </a:lnTo>
                  <a:lnTo>
                    <a:pt x="1961095" y="184490"/>
                  </a:lnTo>
                  <a:lnTo>
                    <a:pt x="1921719" y="161733"/>
                  </a:lnTo>
                  <a:lnTo>
                    <a:pt x="1881485" y="140335"/>
                  </a:lnTo>
                  <a:lnTo>
                    <a:pt x="1840425" y="120326"/>
                  </a:lnTo>
                  <a:lnTo>
                    <a:pt x="1798570" y="101738"/>
                  </a:lnTo>
                  <a:lnTo>
                    <a:pt x="1755951" y="84603"/>
                  </a:lnTo>
                  <a:lnTo>
                    <a:pt x="1712599" y="68951"/>
                  </a:lnTo>
                  <a:lnTo>
                    <a:pt x="1668546" y="54813"/>
                  </a:lnTo>
                  <a:lnTo>
                    <a:pt x="1623824" y="42222"/>
                  </a:lnTo>
                  <a:lnTo>
                    <a:pt x="1578463" y="31208"/>
                  </a:lnTo>
                  <a:lnTo>
                    <a:pt x="1532494" y="21802"/>
                  </a:lnTo>
                  <a:lnTo>
                    <a:pt x="1485950" y="14037"/>
                  </a:lnTo>
                  <a:lnTo>
                    <a:pt x="1438861" y="7942"/>
                  </a:lnTo>
                  <a:lnTo>
                    <a:pt x="1391258" y="3551"/>
                  </a:lnTo>
                  <a:lnTo>
                    <a:pt x="1343173" y="892"/>
                  </a:lnTo>
                  <a:lnTo>
                    <a:pt x="1294638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84435" y="2512971"/>
              <a:ext cx="694055" cy="1292225"/>
            </a:xfrm>
            <a:custGeom>
              <a:avLst/>
              <a:gdLst/>
              <a:ahLst/>
              <a:cxnLst/>
              <a:rect l="l" t="t" r="r" b="b"/>
              <a:pathLst>
                <a:path w="694054" h="1292225">
                  <a:moveTo>
                    <a:pt x="612406" y="0"/>
                  </a:moveTo>
                  <a:lnTo>
                    <a:pt x="562315" y="4128"/>
                  </a:lnTo>
                  <a:lnTo>
                    <a:pt x="512525" y="10183"/>
                  </a:lnTo>
                  <a:lnTo>
                    <a:pt x="463090" y="18148"/>
                  </a:lnTo>
                  <a:lnTo>
                    <a:pt x="414064" y="28005"/>
                  </a:lnTo>
                  <a:lnTo>
                    <a:pt x="365499" y="39736"/>
                  </a:lnTo>
                  <a:lnTo>
                    <a:pt x="317450" y="53325"/>
                  </a:lnTo>
                  <a:lnTo>
                    <a:pt x="269968" y="68753"/>
                  </a:lnTo>
                  <a:lnTo>
                    <a:pt x="223109" y="86004"/>
                  </a:lnTo>
                  <a:lnTo>
                    <a:pt x="176924" y="105060"/>
                  </a:lnTo>
                  <a:lnTo>
                    <a:pt x="131467" y="125903"/>
                  </a:lnTo>
                  <a:lnTo>
                    <a:pt x="86792" y="148516"/>
                  </a:lnTo>
                  <a:lnTo>
                    <a:pt x="42952" y="172882"/>
                  </a:lnTo>
                  <a:lnTo>
                    <a:pt x="0" y="198983"/>
                  </a:lnTo>
                  <a:lnTo>
                    <a:pt x="693699" y="1292072"/>
                  </a:lnTo>
                  <a:lnTo>
                    <a:pt x="612406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84435" y="2512971"/>
              <a:ext cx="694055" cy="1292225"/>
            </a:xfrm>
            <a:custGeom>
              <a:avLst/>
              <a:gdLst/>
              <a:ahLst/>
              <a:cxnLst/>
              <a:rect l="l" t="t" r="r" b="b"/>
              <a:pathLst>
                <a:path w="694054" h="1292225">
                  <a:moveTo>
                    <a:pt x="0" y="198983"/>
                  </a:moveTo>
                  <a:lnTo>
                    <a:pt x="42952" y="172882"/>
                  </a:lnTo>
                  <a:lnTo>
                    <a:pt x="86792" y="148516"/>
                  </a:lnTo>
                  <a:lnTo>
                    <a:pt x="131467" y="125903"/>
                  </a:lnTo>
                  <a:lnTo>
                    <a:pt x="176924" y="105060"/>
                  </a:lnTo>
                  <a:lnTo>
                    <a:pt x="223109" y="86004"/>
                  </a:lnTo>
                  <a:lnTo>
                    <a:pt x="269968" y="68753"/>
                  </a:lnTo>
                  <a:lnTo>
                    <a:pt x="317450" y="53325"/>
                  </a:lnTo>
                  <a:lnTo>
                    <a:pt x="365499" y="39736"/>
                  </a:lnTo>
                  <a:lnTo>
                    <a:pt x="414064" y="28005"/>
                  </a:lnTo>
                  <a:lnTo>
                    <a:pt x="463090" y="18148"/>
                  </a:lnTo>
                  <a:lnTo>
                    <a:pt x="512525" y="10183"/>
                  </a:lnTo>
                  <a:lnTo>
                    <a:pt x="562315" y="4128"/>
                  </a:lnTo>
                  <a:lnTo>
                    <a:pt x="612406" y="0"/>
                  </a:lnTo>
                  <a:lnTo>
                    <a:pt x="693699" y="1292072"/>
                  </a:lnTo>
                  <a:lnTo>
                    <a:pt x="0" y="198983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96842" y="2510419"/>
              <a:ext cx="81915" cy="1294765"/>
            </a:xfrm>
            <a:custGeom>
              <a:avLst/>
              <a:gdLst/>
              <a:ahLst/>
              <a:cxnLst/>
              <a:rect l="l" t="t" r="r" b="b"/>
              <a:pathLst>
                <a:path w="81914" h="1294764">
                  <a:moveTo>
                    <a:pt x="81292" y="0"/>
                  </a:moveTo>
                  <a:lnTo>
                    <a:pt x="60957" y="159"/>
                  </a:lnTo>
                  <a:lnTo>
                    <a:pt x="40627" y="638"/>
                  </a:lnTo>
                  <a:lnTo>
                    <a:pt x="20306" y="1435"/>
                  </a:lnTo>
                  <a:lnTo>
                    <a:pt x="0" y="2552"/>
                  </a:lnTo>
                  <a:lnTo>
                    <a:pt x="81292" y="1294625"/>
                  </a:lnTo>
                  <a:lnTo>
                    <a:pt x="81292" y="0"/>
                  </a:lnTo>
                  <a:close/>
                </a:path>
              </a:pathLst>
            </a:custGeom>
            <a:solidFill>
              <a:srgbClr val="FF6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296842" y="2510419"/>
              <a:ext cx="81915" cy="1294765"/>
            </a:xfrm>
            <a:custGeom>
              <a:avLst/>
              <a:gdLst/>
              <a:ahLst/>
              <a:cxnLst/>
              <a:rect l="l" t="t" r="r" b="b"/>
              <a:pathLst>
                <a:path w="81914" h="1294764">
                  <a:moveTo>
                    <a:pt x="0" y="2552"/>
                  </a:moveTo>
                  <a:lnTo>
                    <a:pt x="20306" y="1435"/>
                  </a:lnTo>
                  <a:lnTo>
                    <a:pt x="40627" y="638"/>
                  </a:lnTo>
                  <a:lnTo>
                    <a:pt x="60957" y="159"/>
                  </a:lnTo>
                  <a:lnTo>
                    <a:pt x="81292" y="0"/>
                  </a:lnTo>
                  <a:lnTo>
                    <a:pt x="81292" y="1294625"/>
                  </a:lnTo>
                  <a:lnTo>
                    <a:pt x="0" y="25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16648" y="2246976"/>
            <a:ext cx="318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60471" y="2181709"/>
            <a:ext cx="318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216657" y="55435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2882645" y="55435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457194" y="55435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8" y="0"/>
                </a:moveTo>
                <a:lnTo>
                  <a:pt x="0" y="0"/>
                </a:lnTo>
                <a:lnTo>
                  <a:pt x="0" y="102107"/>
                </a:lnTo>
                <a:lnTo>
                  <a:pt x="102108" y="102107"/>
                </a:lnTo>
                <a:lnTo>
                  <a:pt x="102108" y="0"/>
                </a:lnTo>
                <a:close/>
              </a:path>
            </a:pathLst>
          </a:custGeom>
          <a:solidFill>
            <a:srgbClr val="FF6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352531" y="4983248"/>
            <a:ext cx="2264410" cy="730250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1418590">
              <a:lnSpc>
                <a:spcPct val="100000"/>
              </a:lnSpc>
              <a:spcBef>
                <a:spcPts val="950"/>
              </a:spcBef>
            </a:pP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91%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678180" algn="l"/>
                <a:tab pos="1252855" algn="l"/>
              </a:tabLst>
            </a:pP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Yes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	Don't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know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516892" y="1034379"/>
            <a:ext cx="526097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Do</a:t>
            </a:r>
            <a:r>
              <a:rPr dirty="0" sz="20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believe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clients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who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have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owned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five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years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or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longer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are</a:t>
            </a:r>
            <a:r>
              <a:rPr dirty="0" sz="20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financially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better</a:t>
            </a:r>
            <a:r>
              <a:rPr dirty="0" sz="20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off</a:t>
            </a:r>
            <a:r>
              <a:rPr dirty="0" sz="20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for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having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invested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in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annuities?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677562" y="2500887"/>
            <a:ext cx="2589530" cy="2599055"/>
            <a:chOff x="7677562" y="2500887"/>
            <a:chExt cx="2589530" cy="2599055"/>
          </a:xfrm>
        </p:grpSpPr>
        <p:sp>
          <p:nvSpPr>
            <p:cNvPr id="19" name="object 19" descr=""/>
            <p:cNvSpPr/>
            <p:nvPr/>
          </p:nvSpPr>
          <p:spPr>
            <a:xfrm>
              <a:off x="7677562" y="2510417"/>
              <a:ext cx="2589530" cy="2589530"/>
            </a:xfrm>
            <a:custGeom>
              <a:avLst/>
              <a:gdLst/>
              <a:ahLst/>
              <a:cxnLst/>
              <a:rect l="l" t="t" r="r" b="b"/>
              <a:pathLst>
                <a:path w="2589529" h="2589529">
                  <a:moveTo>
                    <a:pt x="1294637" y="0"/>
                  </a:moveTo>
                  <a:lnTo>
                    <a:pt x="1294637" y="1294638"/>
                  </a:lnTo>
                  <a:lnTo>
                    <a:pt x="408406" y="350888"/>
                  </a:lnTo>
                  <a:lnTo>
                    <a:pt x="371950" y="386496"/>
                  </a:lnTo>
                  <a:lnTo>
                    <a:pt x="337050" y="423369"/>
                  </a:lnTo>
                  <a:lnTo>
                    <a:pt x="303731" y="461455"/>
                  </a:lnTo>
                  <a:lnTo>
                    <a:pt x="272014" y="500702"/>
                  </a:lnTo>
                  <a:lnTo>
                    <a:pt x="241922" y="541057"/>
                  </a:lnTo>
                  <a:lnTo>
                    <a:pt x="213478" y="582467"/>
                  </a:lnTo>
                  <a:lnTo>
                    <a:pt x="186705" y="624881"/>
                  </a:lnTo>
                  <a:lnTo>
                    <a:pt x="161624" y="668245"/>
                  </a:lnTo>
                  <a:lnTo>
                    <a:pt x="138260" y="712508"/>
                  </a:lnTo>
                  <a:lnTo>
                    <a:pt x="116635" y="757617"/>
                  </a:lnTo>
                  <a:lnTo>
                    <a:pt x="96771" y="803519"/>
                  </a:lnTo>
                  <a:lnTo>
                    <a:pt x="78691" y="850161"/>
                  </a:lnTo>
                  <a:lnTo>
                    <a:pt x="62417" y="897493"/>
                  </a:lnTo>
                  <a:lnTo>
                    <a:pt x="47974" y="945460"/>
                  </a:lnTo>
                  <a:lnTo>
                    <a:pt x="35382" y="994012"/>
                  </a:lnTo>
                  <a:lnTo>
                    <a:pt x="24665" y="1043094"/>
                  </a:lnTo>
                  <a:lnTo>
                    <a:pt x="15846" y="1092655"/>
                  </a:lnTo>
                  <a:lnTo>
                    <a:pt x="8947" y="1142642"/>
                  </a:lnTo>
                  <a:lnTo>
                    <a:pt x="3991" y="1193003"/>
                  </a:lnTo>
                  <a:lnTo>
                    <a:pt x="1001" y="1243686"/>
                  </a:lnTo>
                  <a:lnTo>
                    <a:pt x="0" y="1294638"/>
                  </a:lnTo>
                  <a:lnTo>
                    <a:pt x="892" y="1343172"/>
                  </a:lnTo>
                  <a:lnTo>
                    <a:pt x="3551" y="1391256"/>
                  </a:lnTo>
                  <a:lnTo>
                    <a:pt x="7942" y="1438858"/>
                  </a:lnTo>
                  <a:lnTo>
                    <a:pt x="14037" y="1485947"/>
                  </a:lnTo>
                  <a:lnTo>
                    <a:pt x="21802" y="1532491"/>
                  </a:lnTo>
                  <a:lnTo>
                    <a:pt x="31208" y="1578458"/>
                  </a:lnTo>
                  <a:lnTo>
                    <a:pt x="42222" y="1623819"/>
                  </a:lnTo>
                  <a:lnTo>
                    <a:pt x="54813" y="1668541"/>
                  </a:lnTo>
                  <a:lnTo>
                    <a:pt x="68951" y="1712593"/>
                  </a:lnTo>
                  <a:lnTo>
                    <a:pt x="84603" y="1755944"/>
                  </a:lnTo>
                  <a:lnTo>
                    <a:pt x="101738" y="1798562"/>
                  </a:lnTo>
                  <a:lnTo>
                    <a:pt x="120326" y="1840417"/>
                  </a:lnTo>
                  <a:lnTo>
                    <a:pt x="140335" y="1881477"/>
                  </a:lnTo>
                  <a:lnTo>
                    <a:pt x="161733" y="1921710"/>
                  </a:lnTo>
                  <a:lnTo>
                    <a:pt x="184490" y="1961086"/>
                  </a:lnTo>
                  <a:lnTo>
                    <a:pt x="208573" y="1999573"/>
                  </a:lnTo>
                  <a:lnTo>
                    <a:pt x="233953" y="2037139"/>
                  </a:lnTo>
                  <a:lnTo>
                    <a:pt x="260596" y="2073754"/>
                  </a:lnTo>
                  <a:lnTo>
                    <a:pt x="288473" y="2109387"/>
                  </a:lnTo>
                  <a:lnTo>
                    <a:pt x="317552" y="2144005"/>
                  </a:lnTo>
                  <a:lnTo>
                    <a:pt x="347801" y="2177578"/>
                  </a:lnTo>
                  <a:lnTo>
                    <a:pt x="379190" y="2210074"/>
                  </a:lnTo>
                  <a:lnTo>
                    <a:pt x="411686" y="2241462"/>
                  </a:lnTo>
                  <a:lnTo>
                    <a:pt x="445259" y="2271712"/>
                  </a:lnTo>
                  <a:lnTo>
                    <a:pt x="479878" y="2300790"/>
                  </a:lnTo>
                  <a:lnTo>
                    <a:pt x="515511" y="2328667"/>
                  </a:lnTo>
                  <a:lnTo>
                    <a:pt x="552126" y="2355310"/>
                  </a:lnTo>
                  <a:lnTo>
                    <a:pt x="589693" y="2380690"/>
                  </a:lnTo>
                  <a:lnTo>
                    <a:pt x="628180" y="2404773"/>
                  </a:lnTo>
                  <a:lnTo>
                    <a:pt x="667556" y="2427529"/>
                  </a:lnTo>
                  <a:lnTo>
                    <a:pt x="707790" y="2448928"/>
                  </a:lnTo>
                  <a:lnTo>
                    <a:pt x="748850" y="2468936"/>
                  </a:lnTo>
                  <a:lnTo>
                    <a:pt x="790705" y="2487524"/>
                  </a:lnTo>
                  <a:lnTo>
                    <a:pt x="833324" y="2504660"/>
                  </a:lnTo>
                  <a:lnTo>
                    <a:pt x="876676" y="2520312"/>
                  </a:lnTo>
                  <a:lnTo>
                    <a:pt x="920729" y="2534449"/>
                  </a:lnTo>
                  <a:lnTo>
                    <a:pt x="965451" y="2547041"/>
                  </a:lnTo>
                  <a:lnTo>
                    <a:pt x="1010812" y="2558055"/>
                  </a:lnTo>
                  <a:lnTo>
                    <a:pt x="1056781" y="2567460"/>
                  </a:lnTo>
                  <a:lnTo>
                    <a:pt x="1103325" y="2575226"/>
                  </a:lnTo>
                  <a:lnTo>
                    <a:pt x="1150414" y="2581320"/>
                  </a:lnTo>
                  <a:lnTo>
                    <a:pt x="1198017" y="2585712"/>
                  </a:lnTo>
                  <a:lnTo>
                    <a:pt x="1246102" y="2588370"/>
                  </a:lnTo>
                  <a:lnTo>
                    <a:pt x="1294637" y="2589263"/>
                  </a:lnTo>
                  <a:lnTo>
                    <a:pt x="1343173" y="2588370"/>
                  </a:lnTo>
                  <a:lnTo>
                    <a:pt x="1391258" y="2585712"/>
                  </a:lnTo>
                  <a:lnTo>
                    <a:pt x="1438861" y="2581320"/>
                  </a:lnTo>
                  <a:lnTo>
                    <a:pt x="1485950" y="2575226"/>
                  </a:lnTo>
                  <a:lnTo>
                    <a:pt x="1532494" y="2567460"/>
                  </a:lnTo>
                  <a:lnTo>
                    <a:pt x="1578463" y="2558055"/>
                  </a:lnTo>
                  <a:lnTo>
                    <a:pt x="1623824" y="2547041"/>
                  </a:lnTo>
                  <a:lnTo>
                    <a:pt x="1668546" y="2534449"/>
                  </a:lnTo>
                  <a:lnTo>
                    <a:pt x="1712599" y="2520312"/>
                  </a:lnTo>
                  <a:lnTo>
                    <a:pt x="1755951" y="2504660"/>
                  </a:lnTo>
                  <a:lnTo>
                    <a:pt x="1798570" y="2487524"/>
                  </a:lnTo>
                  <a:lnTo>
                    <a:pt x="1840425" y="2468936"/>
                  </a:lnTo>
                  <a:lnTo>
                    <a:pt x="1881485" y="2448928"/>
                  </a:lnTo>
                  <a:lnTo>
                    <a:pt x="1921719" y="2427529"/>
                  </a:lnTo>
                  <a:lnTo>
                    <a:pt x="1961095" y="2404773"/>
                  </a:lnTo>
                  <a:lnTo>
                    <a:pt x="1999582" y="2380690"/>
                  </a:lnTo>
                  <a:lnTo>
                    <a:pt x="2037149" y="2355310"/>
                  </a:lnTo>
                  <a:lnTo>
                    <a:pt x="2073764" y="2328667"/>
                  </a:lnTo>
                  <a:lnTo>
                    <a:pt x="2109397" y="2300790"/>
                  </a:lnTo>
                  <a:lnTo>
                    <a:pt x="2144016" y="2271712"/>
                  </a:lnTo>
                  <a:lnTo>
                    <a:pt x="2177589" y="2241462"/>
                  </a:lnTo>
                  <a:lnTo>
                    <a:pt x="2210085" y="2210074"/>
                  </a:lnTo>
                  <a:lnTo>
                    <a:pt x="2241474" y="2177578"/>
                  </a:lnTo>
                  <a:lnTo>
                    <a:pt x="2271723" y="2144005"/>
                  </a:lnTo>
                  <a:lnTo>
                    <a:pt x="2300802" y="2109387"/>
                  </a:lnTo>
                  <a:lnTo>
                    <a:pt x="2328679" y="2073754"/>
                  </a:lnTo>
                  <a:lnTo>
                    <a:pt x="2355322" y="2037139"/>
                  </a:lnTo>
                  <a:lnTo>
                    <a:pt x="2380702" y="1999573"/>
                  </a:lnTo>
                  <a:lnTo>
                    <a:pt x="2404785" y="1961086"/>
                  </a:lnTo>
                  <a:lnTo>
                    <a:pt x="2427542" y="1921710"/>
                  </a:lnTo>
                  <a:lnTo>
                    <a:pt x="2448940" y="1881477"/>
                  </a:lnTo>
                  <a:lnTo>
                    <a:pt x="2468949" y="1840417"/>
                  </a:lnTo>
                  <a:lnTo>
                    <a:pt x="2487537" y="1798562"/>
                  </a:lnTo>
                  <a:lnTo>
                    <a:pt x="2504672" y="1755944"/>
                  </a:lnTo>
                  <a:lnTo>
                    <a:pt x="2520324" y="1712593"/>
                  </a:lnTo>
                  <a:lnTo>
                    <a:pt x="2534462" y="1668541"/>
                  </a:lnTo>
                  <a:lnTo>
                    <a:pt x="2547053" y="1623819"/>
                  </a:lnTo>
                  <a:lnTo>
                    <a:pt x="2558067" y="1578458"/>
                  </a:lnTo>
                  <a:lnTo>
                    <a:pt x="2567473" y="1532491"/>
                  </a:lnTo>
                  <a:lnTo>
                    <a:pt x="2575238" y="1485947"/>
                  </a:lnTo>
                  <a:lnTo>
                    <a:pt x="2581333" y="1438858"/>
                  </a:lnTo>
                  <a:lnTo>
                    <a:pt x="2585724" y="1391256"/>
                  </a:lnTo>
                  <a:lnTo>
                    <a:pt x="2588383" y="1343172"/>
                  </a:lnTo>
                  <a:lnTo>
                    <a:pt x="2589275" y="1294638"/>
                  </a:lnTo>
                  <a:lnTo>
                    <a:pt x="2588383" y="1246102"/>
                  </a:lnTo>
                  <a:lnTo>
                    <a:pt x="2585724" y="1198017"/>
                  </a:lnTo>
                  <a:lnTo>
                    <a:pt x="2581333" y="1150414"/>
                  </a:lnTo>
                  <a:lnTo>
                    <a:pt x="2575238" y="1103325"/>
                  </a:lnTo>
                  <a:lnTo>
                    <a:pt x="2567473" y="1056781"/>
                  </a:lnTo>
                  <a:lnTo>
                    <a:pt x="2558067" y="1010812"/>
                  </a:lnTo>
                  <a:lnTo>
                    <a:pt x="2547053" y="965451"/>
                  </a:lnTo>
                  <a:lnTo>
                    <a:pt x="2534462" y="920729"/>
                  </a:lnTo>
                  <a:lnTo>
                    <a:pt x="2520324" y="876676"/>
                  </a:lnTo>
                  <a:lnTo>
                    <a:pt x="2504672" y="833324"/>
                  </a:lnTo>
                  <a:lnTo>
                    <a:pt x="2487537" y="790705"/>
                  </a:lnTo>
                  <a:lnTo>
                    <a:pt x="2468949" y="748850"/>
                  </a:lnTo>
                  <a:lnTo>
                    <a:pt x="2448940" y="707790"/>
                  </a:lnTo>
                  <a:lnTo>
                    <a:pt x="2427542" y="667556"/>
                  </a:lnTo>
                  <a:lnTo>
                    <a:pt x="2404785" y="628180"/>
                  </a:lnTo>
                  <a:lnTo>
                    <a:pt x="2380702" y="589693"/>
                  </a:lnTo>
                  <a:lnTo>
                    <a:pt x="2355322" y="552126"/>
                  </a:lnTo>
                  <a:lnTo>
                    <a:pt x="2328679" y="515511"/>
                  </a:lnTo>
                  <a:lnTo>
                    <a:pt x="2300802" y="479878"/>
                  </a:lnTo>
                  <a:lnTo>
                    <a:pt x="2271723" y="445259"/>
                  </a:lnTo>
                  <a:lnTo>
                    <a:pt x="2241474" y="411686"/>
                  </a:lnTo>
                  <a:lnTo>
                    <a:pt x="2210085" y="379190"/>
                  </a:lnTo>
                  <a:lnTo>
                    <a:pt x="2177589" y="347801"/>
                  </a:lnTo>
                  <a:lnTo>
                    <a:pt x="2144016" y="317552"/>
                  </a:lnTo>
                  <a:lnTo>
                    <a:pt x="2109397" y="288473"/>
                  </a:lnTo>
                  <a:lnTo>
                    <a:pt x="2073764" y="260596"/>
                  </a:lnTo>
                  <a:lnTo>
                    <a:pt x="2037149" y="233953"/>
                  </a:lnTo>
                  <a:lnTo>
                    <a:pt x="1999582" y="208573"/>
                  </a:lnTo>
                  <a:lnTo>
                    <a:pt x="1961095" y="184490"/>
                  </a:lnTo>
                  <a:lnTo>
                    <a:pt x="1921719" y="161733"/>
                  </a:lnTo>
                  <a:lnTo>
                    <a:pt x="1881485" y="140335"/>
                  </a:lnTo>
                  <a:lnTo>
                    <a:pt x="1840425" y="120326"/>
                  </a:lnTo>
                  <a:lnTo>
                    <a:pt x="1798570" y="101738"/>
                  </a:lnTo>
                  <a:lnTo>
                    <a:pt x="1755951" y="84603"/>
                  </a:lnTo>
                  <a:lnTo>
                    <a:pt x="1712599" y="68951"/>
                  </a:lnTo>
                  <a:lnTo>
                    <a:pt x="1668546" y="54813"/>
                  </a:lnTo>
                  <a:lnTo>
                    <a:pt x="1623824" y="42222"/>
                  </a:lnTo>
                  <a:lnTo>
                    <a:pt x="1578463" y="31208"/>
                  </a:lnTo>
                  <a:lnTo>
                    <a:pt x="1532494" y="21802"/>
                  </a:lnTo>
                  <a:lnTo>
                    <a:pt x="1485950" y="14037"/>
                  </a:lnTo>
                  <a:lnTo>
                    <a:pt x="1438861" y="7942"/>
                  </a:lnTo>
                  <a:lnTo>
                    <a:pt x="1391258" y="3551"/>
                  </a:lnTo>
                  <a:lnTo>
                    <a:pt x="1343173" y="892"/>
                  </a:lnTo>
                  <a:lnTo>
                    <a:pt x="1294637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085963" y="2533352"/>
              <a:ext cx="886460" cy="1271905"/>
            </a:xfrm>
            <a:custGeom>
              <a:avLst/>
              <a:gdLst/>
              <a:ahLst/>
              <a:cxnLst/>
              <a:rect l="l" t="t" r="r" b="b"/>
              <a:pathLst>
                <a:path w="886459" h="1271904">
                  <a:moveTo>
                    <a:pt x="643648" y="0"/>
                  </a:moveTo>
                  <a:lnTo>
                    <a:pt x="595632" y="10106"/>
                  </a:lnTo>
                  <a:lnTo>
                    <a:pt x="548144" y="21994"/>
                  </a:lnTo>
                  <a:lnTo>
                    <a:pt x="501232" y="35640"/>
                  </a:lnTo>
                  <a:lnTo>
                    <a:pt x="454940" y="51021"/>
                  </a:lnTo>
                  <a:lnTo>
                    <a:pt x="409317" y="68113"/>
                  </a:lnTo>
                  <a:lnTo>
                    <a:pt x="364407" y="86893"/>
                  </a:lnTo>
                  <a:lnTo>
                    <a:pt x="320258" y="107336"/>
                  </a:lnTo>
                  <a:lnTo>
                    <a:pt x="276915" y="129420"/>
                  </a:lnTo>
                  <a:lnTo>
                    <a:pt x="234426" y="153120"/>
                  </a:lnTo>
                  <a:lnTo>
                    <a:pt x="192836" y="178414"/>
                  </a:lnTo>
                  <a:lnTo>
                    <a:pt x="152192" y="205277"/>
                  </a:lnTo>
                  <a:lnTo>
                    <a:pt x="112539" y="233686"/>
                  </a:lnTo>
                  <a:lnTo>
                    <a:pt x="73926" y="263617"/>
                  </a:lnTo>
                  <a:lnTo>
                    <a:pt x="36397" y="295047"/>
                  </a:lnTo>
                  <a:lnTo>
                    <a:pt x="0" y="327952"/>
                  </a:lnTo>
                  <a:lnTo>
                    <a:pt x="886231" y="1271701"/>
                  </a:lnTo>
                  <a:lnTo>
                    <a:pt x="643648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085963" y="2533352"/>
              <a:ext cx="886460" cy="1271905"/>
            </a:xfrm>
            <a:custGeom>
              <a:avLst/>
              <a:gdLst/>
              <a:ahLst/>
              <a:cxnLst/>
              <a:rect l="l" t="t" r="r" b="b"/>
              <a:pathLst>
                <a:path w="886459" h="1271904">
                  <a:moveTo>
                    <a:pt x="0" y="327952"/>
                  </a:moveTo>
                  <a:lnTo>
                    <a:pt x="36397" y="295047"/>
                  </a:lnTo>
                  <a:lnTo>
                    <a:pt x="73926" y="263617"/>
                  </a:lnTo>
                  <a:lnTo>
                    <a:pt x="112539" y="233686"/>
                  </a:lnTo>
                  <a:lnTo>
                    <a:pt x="152192" y="205277"/>
                  </a:lnTo>
                  <a:lnTo>
                    <a:pt x="192836" y="178414"/>
                  </a:lnTo>
                  <a:lnTo>
                    <a:pt x="234426" y="153120"/>
                  </a:lnTo>
                  <a:lnTo>
                    <a:pt x="276915" y="129420"/>
                  </a:lnTo>
                  <a:lnTo>
                    <a:pt x="320258" y="107336"/>
                  </a:lnTo>
                  <a:lnTo>
                    <a:pt x="364407" y="86893"/>
                  </a:lnTo>
                  <a:lnTo>
                    <a:pt x="409317" y="68113"/>
                  </a:lnTo>
                  <a:lnTo>
                    <a:pt x="454940" y="51021"/>
                  </a:lnTo>
                  <a:lnTo>
                    <a:pt x="501232" y="35640"/>
                  </a:lnTo>
                  <a:lnTo>
                    <a:pt x="548144" y="21994"/>
                  </a:lnTo>
                  <a:lnTo>
                    <a:pt x="595632" y="10106"/>
                  </a:lnTo>
                  <a:lnTo>
                    <a:pt x="643648" y="0"/>
                  </a:lnTo>
                  <a:lnTo>
                    <a:pt x="886231" y="1271701"/>
                  </a:lnTo>
                  <a:lnTo>
                    <a:pt x="0" y="32795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729610" y="2510412"/>
              <a:ext cx="243204" cy="1294765"/>
            </a:xfrm>
            <a:custGeom>
              <a:avLst/>
              <a:gdLst/>
              <a:ahLst/>
              <a:cxnLst/>
              <a:rect l="l" t="t" r="r" b="b"/>
              <a:pathLst>
                <a:path w="243204" h="1294764">
                  <a:moveTo>
                    <a:pt x="242595" y="0"/>
                  </a:moveTo>
                  <a:lnTo>
                    <a:pt x="193781" y="921"/>
                  </a:lnTo>
                  <a:lnTo>
                    <a:pt x="145062" y="3680"/>
                  </a:lnTo>
                  <a:lnTo>
                    <a:pt x="96490" y="8273"/>
                  </a:lnTo>
                  <a:lnTo>
                    <a:pt x="48119" y="14693"/>
                  </a:lnTo>
                  <a:lnTo>
                    <a:pt x="0" y="22936"/>
                  </a:lnTo>
                  <a:lnTo>
                    <a:pt x="242595" y="1294637"/>
                  </a:lnTo>
                  <a:lnTo>
                    <a:pt x="242595" y="0"/>
                  </a:lnTo>
                  <a:close/>
                </a:path>
              </a:pathLst>
            </a:custGeom>
            <a:solidFill>
              <a:srgbClr val="FF6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729610" y="2510412"/>
              <a:ext cx="243204" cy="1294765"/>
            </a:xfrm>
            <a:custGeom>
              <a:avLst/>
              <a:gdLst/>
              <a:ahLst/>
              <a:cxnLst/>
              <a:rect l="l" t="t" r="r" b="b"/>
              <a:pathLst>
                <a:path w="243204" h="1294764">
                  <a:moveTo>
                    <a:pt x="0" y="22936"/>
                  </a:moveTo>
                  <a:lnTo>
                    <a:pt x="48119" y="14693"/>
                  </a:lnTo>
                  <a:lnTo>
                    <a:pt x="96490" y="8273"/>
                  </a:lnTo>
                  <a:lnTo>
                    <a:pt x="145062" y="3680"/>
                  </a:lnTo>
                  <a:lnTo>
                    <a:pt x="193781" y="921"/>
                  </a:lnTo>
                  <a:lnTo>
                    <a:pt x="242595" y="0"/>
                  </a:lnTo>
                  <a:lnTo>
                    <a:pt x="242595" y="1294637"/>
                  </a:lnTo>
                  <a:lnTo>
                    <a:pt x="0" y="2293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009017" y="2327704"/>
            <a:ext cx="318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633714" y="2186833"/>
            <a:ext cx="3187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7811261" y="55435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475726" y="55435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9051797" y="554355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FF6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7946599" y="5051074"/>
            <a:ext cx="2264410" cy="662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278765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88%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  <a:tabLst>
                <a:tab pos="677545" algn="l"/>
                <a:tab pos="1252855" algn="l"/>
              </a:tabLst>
            </a:pP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Yes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	Don't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know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66611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Discussing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owning</a:t>
            </a:r>
            <a:r>
              <a:rPr dirty="0" spc="-50"/>
              <a:t> </a:t>
            </a:r>
            <a:r>
              <a:rPr dirty="0" spc="-10"/>
              <a:t>annuities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9" y="1034379"/>
            <a:ext cx="525208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Are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more</a:t>
            </a:r>
            <a:r>
              <a:rPr dirty="0" sz="20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likely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or</a:t>
            </a:r>
            <a:r>
              <a:rPr dirty="0" sz="20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less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likely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use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downside</a:t>
            </a:r>
            <a:r>
              <a:rPr dirty="0" sz="20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protection</a:t>
            </a:r>
            <a:r>
              <a:rPr dirty="0" sz="20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with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now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versus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when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started</a:t>
            </a:r>
            <a:r>
              <a:rPr dirty="0" sz="20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this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business?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9966" y="5852873"/>
            <a:ext cx="6111875" cy="321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4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 Financial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Annuities: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Practices.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Institute.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”Trends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Income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Practices,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Products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2015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Survey,”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(IRI,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2015)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16892" y="1034379"/>
            <a:ext cx="508000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Are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more</a:t>
            </a:r>
            <a:r>
              <a:rPr dirty="0" sz="20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likely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or</a:t>
            </a:r>
            <a:r>
              <a:rPr dirty="0" sz="20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less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likely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use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guarantee</a:t>
            </a:r>
            <a:r>
              <a:rPr dirty="0" sz="20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income</a:t>
            </a:r>
            <a:r>
              <a:rPr dirty="0" sz="20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from</a:t>
            </a:r>
            <a:r>
              <a:rPr dirty="0" sz="20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now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versus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when</a:t>
            </a:r>
            <a:r>
              <a:rPr dirty="0" sz="20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you</a:t>
            </a:r>
            <a:r>
              <a:rPr dirty="0" sz="2000" spc="-2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started</a:t>
            </a:r>
            <a:r>
              <a:rPr dirty="0" sz="20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in</a:t>
            </a:r>
            <a:r>
              <a:rPr dirty="0" sz="2000" spc="-1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F6C00"/>
                </a:solidFill>
                <a:latin typeface="Arial"/>
                <a:cs typeface="Arial"/>
              </a:rPr>
              <a:t>this</a:t>
            </a:r>
            <a:r>
              <a:rPr dirty="0" sz="2000" spc="-2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EF6C00"/>
                </a:solidFill>
                <a:latin typeface="Arial"/>
                <a:cs typeface="Arial"/>
              </a:rPr>
              <a:t>business?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187285" y="2560831"/>
            <a:ext cx="2155825" cy="2155825"/>
            <a:chOff x="2187285" y="2560831"/>
            <a:chExt cx="2155825" cy="2155825"/>
          </a:xfrm>
        </p:grpSpPr>
        <p:sp>
          <p:nvSpPr>
            <p:cNvPr id="7" name="object 7" descr=""/>
            <p:cNvSpPr/>
            <p:nvPr/>
          </p:nvSpPr>
          <p:spPr>
            <a:xfrm>
              <a:off x="2487649" y="2570361"/>
              <a:ext cx="1855470" cy="2146300"/>
            </a:xfrm>
            <a:custGeom>
              <a:avLst/>
              <a:gdLst/>
              <a:ahLst/>
              <a:cxnLst/>
              <a:rect l="l" t="t" r="r" b="b"/>
              <a:pathLst>
                <a:path w="1855470" h="2146300">
                  <a:moveTo>
                    <a:pt x="782269" y="0"/>
                  </a:moveTo>
                  <a:lnTo>
                    <a:pt x="782269" y="1073111"/>
                  </a:lnTo>
                  <a:lnTo>
                    <a:pt x="0" y="1807705"/>
                  </a:lnTo>
                  <a:lnTo>
                    <a:pt x="34539" y="1842834"/>
                  </a:lnTo>
                  <a:lnTo>
                    <a:pt x="70495" y="1876203"/>
                  </a:lnTo>
                  <a:lnTo>
                    <a:pt x="107801" y="1907781"/>
                  </a:lnTo>
                  <a:lnTo>
                    <a:pt x="146386" y="1937538"/>
                  </a:lnTo>
                  <a:lnTo>
                    <a:pt x="186181" y="1965444"/>
                  </a:lnTo>
                  <a:lnTo>
                    <a:pt x="227118" y="1991470"/>
                  </a:lnTo>
                  <a:lnTo>
                    <a:pt x="269127" y="2015585"/>
                  </a:lnTo>
                  <a:lnTo>
                    <a:pt x="312140" y="2037760"/>
                  </a:lnTo>
                  <a:lnTo>
                    <a:pt x="356087" y="2057965"/>
                  </a:lnTo>
                  <a:lnTo>
                    <a:pt x="400899" y="2076169"/>
                  </a:lnTo>
                  <a:lnTo>
                    <a:pt x="446508" y="2092344"/>
                  </a:lnTo>
                  <a:lnTo>
                    <a:pt x="492844" y="2106460"/>
                  </a:lnTo>
                  <a:lnTo>
                    <a:pt x="539839" y="2118485"/>
                  </a:lnTo>
                  <a:lnTo>
                    <a:pt x="587422" y="2128391"/>
                  </a:lnTo>
                  <a:lnTo>
                    <a:pt x="635526" y="2136148"/>
                  </a:lnTo>
                  <a:lnTo>
                    <a:pt x="684081" y="2141725"/>
                  </a:lnTo>
                  <a:lnTo>
                    <a:pt x="733018" y="2145094"/>
                  </a:lnTo>
                  <a:lnTo>
                    <a:pt x="782269" y="2146223"/>
                  </a:lnTo>
                  <a:lnTo>
                    <a:pt x="830069" y="2145178"/>
                  </a:lnTo>
                  <a:lnTo>
                    <a:pt x="877334" y="2142070"/>
                  </a:lnTo>
                  <a:lnTo>
                    <a:pt x="924020" y="2136944"/>
                  </a:lnTo>
                  <a:lnTo>
                    <a:pt x="970083" y="2129843"/>
                  </a:lnTo>
                  <a:lnTo>
                    <a:pt x="1015480" y="2120811"/>
                  </a:lnTo>
                  <a:lnTo>
                    <a:pt x="1060167" y="2109891"/>
                  </a:lnTo>
                  <a:lnTo>
                    <a:pt x="1104100" y="2097127"/>
                  </a:lnTo>
                  <a:lnTo>
                    <a:pt x="1147237" y="2082563"/>
                  </a:lnTo>
                  <a:lnTo>
                    <a:pt x="1189533" y="2066242"/>
                  </a:lnTo>
                  <a:lnTo>
                    <a:pt x="1230944" y="2048208"/>
                  </a:lnTo>
                  <a:lnTo>
                    <a:pt x="1271428" y="2028504"/>
                  </a:lnTo>
                  <a:lnTo>
                    <a:pt x="1310939" y="2007175"/>
                  </a:lnTo>
                  <a:lnTo>
                    <a:pt x="1349436" y="1984263"/>
                  </a:lnTo>
                  <a:lnTo>
                    <a:pt x="1386874" y="1959812"/>
                  </a:lnTo>
                  <a:lnTo>
                    <a:pt x="1423209" y="1933867"/>
                  </a:lnTo>
                  <a:lnTo>
                    <a:pt x="1458399" y="1906470"/>
                  </a:lnTo>
                  <a:lnTo>
                    <a:pt x="1492398" y="1877665"/>
                  </a:lnTo>
                  <a:lnTo>
                    <a:pt x="1525164" y="1847497"/>
                  </a:lnTo>
                  <a:lnTo>
                    <a:pt x="1556654" y="1816007"/>
                  </a:lnTo>
                  <a:lnTo>
                    <a:pt x="1586823" y="1783241"/>
                  </a:lnTo>
                  <a:lnTo>
                    <a:pt x="1615627" y="1749241"/>
                  </a:lnTo>
                  <a:lnTo>
                    <a:pt x="1643024" y="1714052"/>
                  </a:lnTo>
                  <a:lnTo>
                    <a:pt x="1668970" y="1677717"/>
                  </a:lnTo>
                  <a:lnTo>
                    <a:pt x="1693420" y="1640279"/>
                  </a:lnTo>
                  <a:lnTo>
                    <a:pt x="1716332" y="1601782"/>
                  </a:lnTo>
                  <a:lnTo>
                    <a:pt x="1737661" y="1562270"/>
                  </a:lnTo>
                  <a:lnTo>
                    <a:pt x="1757365" y="1521787"/>
                  </a:lnTo>
                  <a:lnTo>
                    <a:pt x="1775399" y="1480375"/>
                  </a:lnTo>
                  <a:lnTo>
                    <a:pt x="1791720" y="1438080"/>
                  </a:lnTo>
                  <a:lnTo>
                    <a:pt x="1806284" y="1394943"/>
                  </a:lnTo>
                  <a:lnTo>
                    <a:pt x="1819048" y="1351009"/>
                  </a:lnTo>
                  <a:lnTo>
                    <a:pt x="1829968" y="1306322"/>
                  </a:lnTo>
                  <a:lnTo>
                    <a:pt x="1839000" y="1260925"/>
                  </a:lnTo>
                  <a:lnTo>
                    <a:pt x="1846101" y="1214862"/>
                  </a:lnTo>
                  <a:lnTo>
                    <a:pt x="1851227" y="1168176"/>
                  </a:lnTo>
                  <a:lnTo>
                    <a:pt x="1854335" y="1120912"/>
                  </a:lnTo>
                  <a:lnTo>
                    <a:pt x="1855381" y="1073111"/>
                  </a:lnTo>
                  <a:lnTo>
                    <a:pt x="1854335" y="1025311"/>
                  </a:lnTo>
                  <a:lnTo>
                    <a:pt x="1851227" y="978046"/>
                  </a:lnTo>
                  <a:lnTo>
                    <a:pt x="1846101" y="931361"/>
                  </a:lnTo>
                  <a:lnTo>
                    <a:pt x="1839000" y="885297"/>
                  </a:lnTo>
                  <a:lnTo>
                    <a:pt x="1829968" y="839900"/>
                  </a:lnTo>
                  <a:lnTo>
                    <a:pt x="1819048" y="795213"/>
                  </a:lnTo>
                  <a:lnTo>
                    <a:pt x="1806284" y="751280"/>
                  </a:lnTo>
                  <a:lnTo>
                    <a:pt x="1791720" y="708143"/>
                  </a:lnTo>
                  <a:lnTo>
                    <a:pt x="1775399" y="665847"/>
                  </a:lnTo>
                  <a:lnTo>
                    <a:pt x="1757365" y="624436"/>
                  </a:lnTo>
                  <a:lnTo>
                    <a:pt x="1737661" y="583953"/>
                  </a:lnTo>
                  <a:lnTo>
                    <a:pt x="1716332" y="544441"/>
                  </a:lnTo>
                  <a:lnTo>
                    <a:pt x="1693420" y="505944"/>
                  </a:lnTo>
                  <a:lnTo>
                    <a:pt x="1668970" y="468506"/>
                  </a:lnTo>
                  <a:lnTo>
                    <a:pt x="1643024" y="432171"/>
                  </a:lnTo>
                  <a:lnTo>
                    <a:pt x="1615627" y="396982"/>
                  </a:lnTo>
                  <a:lnTo>
                    <a:pt x="1586823" y="362982"/>
                  </a:lnTo>
                  <a:lnTo>
                    <a:pt x="1556654" y="330216"/>
                  </a:lnTo>
                  <a:lnTo>
                    <a:pt x="1525164" y="298726"/>
                  </a:lnTo>
                  <a:lnTo>
                    <a:pt x="1492398" y="268557"/>
                  </a:lnTo>
                  <a:lnTo>
                    <a:pt x="1458399" y="239753"/>
                  </a:lnTo>
                  <a:lnTo>
                    <a:pt x="1423209" y="212356"/>
                  </a:lnTo>
                  <a:lnTo>
                    <a:pt x="1386874" y="186410"/>
                  </a:lnTo>
                  <a:lnTo>
                    <a:pt x="1349436" y="161960"/>
                  </a:lnTo>
                  <a:lnTo>
                    <a:pt x="1310939" y="139048"/>
                  </a:lnTo>
                  <a:lnTo>
                    <a:pt x="1271428" y="117719"/>
                  </a:lnTo>
                  <a:lnTo>
                    <a:pt x="1230944" y="98015"/>
                  </a:lnTo>
                  <a:lnTo>
                    <a:pt x="1189533" y="79981"/>
                  </a:lnTo>
                  <a:lnTo>
                    <a:pt x="1147237" y="63660"/>
                  </a:lnTo>
                  <a:lnTo>
                    <a:pt x="1104100" y="49096"/>
                  </a:lnTo>
                  <a:lnTo>
                    <a:pt x="1060167" y="36332"/>
                  </a:lnTo>
                  <a:lnTo>
                    <a:pt x="1015480" y="25412"/>
                  </a:lnTo>
                  <a:lnTo>
                    <a:pt x="970083" y="16380"/>
                  </a:lnTo>
                  <a:lnTo>
                    <a:pt x="924020" y="9279"/>
                  </a:lnTo>
                  <a:lnTo>
                    <a:pt x="877334" y="4153"/>
                  </a:lnTo>
                  <a:lnTo>
                    <a:pt x="830069" y="1045"/>
                  </a:lnTo>
                  <a:lnTo>
                    <a:pt x="782269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96814" y="3643471"/>
              <a:ext cx="1073150" cy="734695"/>
            </a:xfrm>
            <a:custGeom>
              <a:avLst/>
              <a:gdLst/>
              <a:ahLst/>
              <a:cxnLst/>
              <a:rect l="l" t="t" r="r" b="b"/>
              <a:pathLst>
                <a:path w="1073150" h="734695">
                  <a:moveTo>
                    <a:pt x="1073099" y="0"/>
                  </a:moveTo>
                  <a:lnTo>
                    <a:pt x="0" y="0"/>
                  </a:lnTo>
                  <a:lnTo>
                    <a:pt x="1213" y="51042"/>
                  </a:lnTo>
                  <a:lnTo>
                    <a:pt x="4833" y="101766"/>
                  </a:lnTo>
                  <a:lnTo>
                    <a:pt x="10829" y="152092"/>
                  </a:lnTo>
                  <a:lnTo>
                    <a:pt x="19169" y="201944"/>
                  </a:lnTo>
                  <a:lnTo>
                    <a:pt x="29823" y="251242"/>
                  </a:lnTo>
                  <a:lnTo>
                    <a:pt x="42759" y="299909"/>
                  </a:lnTo>
                  <a:lnTo>
                    <a:pt x="57947" y="347865"/>
                  </a:lnTo>
                  <a:lnTo>
                    <a:pt x="75355" y="395033"/>
                  </a:lnTo>
                  <a:lnTo>
                    <a:pt x="94953" y="441334"/>
                  </a:lnTo>
                  <a:lnTo>
                    <a:pt x="116709" y="486690"/>
                  </a:lnTo>
                  <a:lnTo>
                    <a:pt x="140593" y="531023"/>
                  </a:lnTo>
                  <a:lnTo>
                    <a:pt x="166574" y="574253"/>
                  </a:lnTo>
                  <a:lnTo>
                    <a:pt x="194620" y="616304"/>
                  </a:lnTo>
                  <a:lnTo>
                    <a:pt x="224701" y="657097"/>
                  </a:lnTo>
                  <a:lnTo>
                    <a:pt x="256785" y="696552"/>
                  </a:lnTo>
                  <a:lnTo>
                    <a:pt x="290842" y="734593"/>
                  </a:lnTo>
                  <a:lnTo>
                    <a:pt x="1073099" y="0"/>
                  </a:lnTo>
                  <a:close/>
                </a:path>
              </a:pathLst>
            </a:custGeom>
            <a:solidFill>
              <a:srgbClr val="AA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96814" y="3643471"/>
              <a:ext cx="1073150" cy="734695"/>
            </a:xfrm>
            <a:custGeom>
              <a:avLst/>
              <a:gdLst/>
              <a:ahLst/>
              <a:cxnLst/>
              <a:rect l="l" t="t" r="r" b="b"/>
              <a:pathLst>
                <a:path w="1073150" h="734695">
                  <a:moveTo>
                    <a:pt x="290842" y="734593"/>
                  </a:moveTo>
                  <a:lnTo>
                    <a:pt x="256785" y="696552"/>
                  </a:lnTo>
                  <a:lnTo>
                    <a:pt x="224701" y="657097"/>
                  </a:lnTo>
                  <a:lnTo>
                    <a:pt x="194620" y="616304"/>
                  </a:lnTo>
                  <a:lnTo>
                    <a:pt x="166574" y="574253"/>
                  </a:lnTo>
                  <a:lnTo>
                    <a:pt x="140593" y="531023"/>
                  </a:lnTo>
                  <a:lnTo>
                    <a:pt x="116709" y="486690"/>
                  </a:lnTo>
                  <a:lnTo>
                    <a:pt x="94953" y="441334"/>
                  </a:lnTo>
                  <a:lnTo>
                    <a:pt x="75355" y="395033"/>
                  </a:lnTo>
                  <a:lnTo>
                    <a:pt x="57947" y="347865"/>
                  </a:lnTo>
                  <a:lnTo>
                    <a:pt x="42759" y="299909"/>
                  </a:lnTo>
                  <a:lnTo>
                    <a:pt x="29823" y="251242"/>
                  </a:lnTo>
                  <a:lnTo>
                    <a:pt x="19169" y="201944"/>
                  </a:lnTo>
                  <a:lnTo>
                    <a:pt x="10829" y="152092"/>
                  </a:lnTo>
                  <a:lnTo>
                    <a:pt x="4833" y="101766"/>
                  </a:lnTo>
                  <a:lnTo>
                    <a:pt x="1213" y="51042"/>
                  </a:lnTo>
                  <a:lnTo>
                    <a:pt x="0" y="0"/>
                  </a:lnTo>
                  <a:lnTo>
                    <a:pt x="1073099" y="0"/>
                  </a:lnTo>
                  <a:lnTo>
                    <a:pt x="290842" y="73459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96810" y="2572480"/>
              <a:ext cx="1073150" cy="1071245"/>
            </a:xfrm>
            <a:custGeom>
              <a:avLst/>
              <a:gdLst/>
              <a:ahLst/>
              <a:cxnLst/>
              <a:rect l="l" t="t" r="r" b="b"/>
              <a:pathLst>
                <a:path w="1073150" h="1071245">
                  <a:moveTo>
                    <a:pt x="1005725" y="0"/>
                  </a:moveTo>
                  <a:lnTo>
                    <a:pt x="957578" y="4102"/>
                  </a:lnTo>
                  <a:lnTo>
                    <a:pt x="910087" y="10280"/>
                  </a:lnTo>
                  <a:lnTo>
                    <a:pt x="863296" y="18487"/>
                  </a:lnTo>
                  <a:lnTo>
                    <a:pt x="817251" y="28675"/>
                  </a:lnTo>
                  <a:lnTo>
                    <a:pt x="771994" y="40798"/>
                  </a:lnTo>
                  <a:lnTo>
                    <a:pt x="727571" y="54808"/>
                  </a:lnTo>
                  <a:lnTo>
                    <a:pt x="684024" y="70659"/>
                  </a:lnTo>
                  <a:lnTo>
                    <a:pt x="641399" y="88303"/>
                  </a:lnTo>
                  <a:lnTo>
                    <a:pt x="599739" y="107695"/>
                  </a:lnTo>
                  <a:lnTo>
                    <a:pt x="559089" y="128785"/>
                  </a:lnTo>
                  <a:lnTo>
                    <a:pt x="519493" y="151529"/>
                  </a:lnTo>
                  <a:lnTo>
                    <a:pt x="480994" y="175878"/>
                  </a:lnTo>
                  <a:lnTo>
                    <a:pt x="443637" y="201785"/>
                  </a:lnTo>
                  <a:lnTo>
                    <a:pt x="407466" y="229205"/>
                  </a:lnTo>
                  <a:lnTo>
                    <a:pt x="372526" y="258089"/>
                  </a:lnTo>
                  <a:lnTo>
                    <a:pt x="338859" y="288391"/>
                  </a:lnTo>
                  <a:lnTo>
                    <a:pt x="306511" y="320063"/>
                  </a:lnTo>
                  <a:lnTo>
                    <a:pt x="275526" y="353059"/>
                  </a:lnTo>
                  <a:lnTo>
                    <a:pt x="245947" y="387332"/>
                  </a:lnTo>
                  <a:lnTo>
                    <a:pt x="217819" y="422835"/>
                  </a:lnTo>
                  <a:lnTo>
                    <a:pt x="191186" y="459520"/>
                  </a:lnTo>
                  <a:lnTo>
                    <a:pt x="166092" y="497341"/>
                  </a:lnTo>
                  <a:lnTo>
                    <a:pt x="142581" y="536251"/>
                  </a:lnTo>
                  <a:lnTo>
                    <a:pt x="120697" y="576203"/>
                  </a:lnTo>
                  <a:lnTo>
                    <a:pt x="100485" y="617150"/>
                  </a:lnTo>
                  <a:lnTo>
                    <a:pt x="81989" y="659044"/>
                  </a:lnTo>
                  <a:lnTo>
                    <a:pt x="65252" y="701839"/>
                  </a:lnTo>
                  <a:lnTo>
                    <a:pt x="50319" y="745488"/>
                  </a:lnTo>
                  <a:lnTo>
                    <a:pt x="37233" y="789944"/>
                  </a:lnTo>
                  <a:lnTo>
                    <a:pt x="26040" y="835159"/>
                  </a:lnTo>
                  <a:lnTo>
                    <a:pt x="16783" y="881088"/>
                  </a:lnTo>
                  <a:lnTo>
                    <a:pt x="9507" y="927682"/>
                  </a:lnTo>
                  <a:lnTo>
                    <a:pt x="4254" y="974895"/>
                  </a:lnTo>
                  <a:lnTo>
                    <a:pt x="1071" y="1022680"/>
                  </a:lnTo>
                  <a:lnTo>
                    <a:pt x="0" y="1070990"/>
                  </a:lnTo>
                  <a:lnTo>
                    <a:pt x="1073111" y="1070990"/>
                  </a:lnTo>
                  <a:lnTo>
                    <a:pt x="1005725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196810" y="2572479"/>
              <a:ext cx="1073150" cy="1071245"/>
            </a:xfrm>
            <a:custGeom>
              <a:avLst/>
              <a:gdLst/>
              <a:ahLst/>
              <a:cxnLst/>
              <a:rect l="l" t="t" r="r" b="b"/>
              <a:pathLst>
                <a:path w="1073150" h="1071245">
                  <a:moveTo>
                    <a:pt x="0" y="1070990"/>
                  </a:moveTo>
                  <a:lnTo>
                    <a:pt x="1071" y="1022680"/>
                  </a:lnTo>
                  <a:lnTo>
                    <a:pt x="4254" y="974895"/>
                  </a:lnTo>
                  <a:lnTo>
                    <a:pt x="9507" y="927682"/>
                  </a:lnTo>
                  <a:lnTo>
                    <a:pt x="16783" y="881088"/>
                  </a:lnTo>
                  <a:lnTo>
                    <a:pt x="26040" y="835159"/>
                  </a:lnTo>
                  <a:lnTo>
                    <a:pt x="37233" y="789944"/>
                  </a:lnTo>
                  <a:lnTo>
                    <a:pt x="50319" y="745488"/>
                  </a:lnTo>
                  <a:lnTo>
                    <a:pt x="65252" y="701839"/>
                  </a:lnTo>
                  <a:lnTo>
                    <a:pt x="81989" y="659044"/>
                  </a:lnTo>
                  <a:lnTo>
                    <a:pt x="100485" y="617150"/>
                  </a:lnTo>
                  <a:lnTo>
                    <a:pt x="120697" y="576203"/>
                  </a:lnTo>
                  <a:lnTo>
                    <a:pt x="142581" y="536251"/>
                  </a:lnTo>
                  <a:lnTo>
                    <a:pt x="166092" y="497341"/>
                  </a:lnTo>
                  <a:lnTo>
                    <a:pt x="191186" y="459520"/>
                  </a:lnTo>
                  <a:lnTo>
                    <a:pt x="217819" y="422835"/>
                  </a:lnTo>
                  <a:lnTo>
                    <a:pt x="245947" y="387332"/>
                  </a:lnTo>
                  <a:lnTo>
                    <a:pt x="275526" y="353059"/>
                  </a:lnTo>
                  <a:lnTo>
                    <a:pt x="306511" y="320063"/>
                  </a:lnTo>
                  <a:lnTo>
                    <a:pt x="338859" y="288391"/>
                  </a:lnTo>
                  <a:lnTo>
                    <a:pt x="372526" y="258089"/>
                  </a:lnTo>
                  <a:lnTo>
                    <a:pt x="407466" y="229205"/>
                  </a:lnTo>
                  <a:lnTo>
                    <a:pt x="443637" y="201785"/>
                  </a:lnTo>
                  <a:lnTo>
                    <a:pt x="480994" y="175878"/>
                  </a:lnTo>
                  <a:lnTo>
                    <a:pt x="519493" y="151529"/>
                  </a:lnTo>
                  <a:lnTo>
                    <a:pt x="559089" y="128785"/>
                  </a:lnTo>
                  <a:lnTo>
                    <a:pt x="599739" y="107695"/>
                  </a:lnTo>
                  <a:lnTo>
                    <a:pt x="641399" y="88303"/>
                  </a:lnTo>
                  <a:lnTo>
                    <a:pt x="684024" y="70659"/>
                  </a:lnTo>
                  <a:lnTo>
                    <a:pt x="727571" y="54808"/>
                  </a:lnTo>
                  <a:lnTo>
                    <a:pt x="771994" y="40798"/>
                  </a:lnTo>
                  <a:lnTo>
                    <a:pt x="817251" y="28675"/>
                  </a:lnTo>
                  <a:lnTo>
                    <a:pt x="863296" y="18487"/>
                  </a:lnTo>
                  <a:lnTo>
                    <a:pt x="910087" y="10280"/>
                  </a:lnTo>
                  <a:lnTo>
                    <a:pt x="957578" y="4102"/>
                  </a:lnTo>
                  <a:lnTo>
                    <a:pt x="1005725" y="0"/>
                  </a:lnTo>
                  <a:lnTo>
                    <a:pt x="1073111" y="1070990"/>
                  </a:lnTo>
                  <a:lnTo>
                    <a:pt x="0" y="107099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202537" y="2570358"/>
              <a:ext cx="67945" cy="1073150"/>
            </a:xfrm>
            <a:custGeom>
              <a:avLst/>
              <a:gdLst/>
              <a:ahLst/>
              <a:cxnLst/>
              <a:rect l="l" t="t" r="r" b="b"/>
              <a:pathLst>
                <a:path w="67945" h="1073150">
                  <a:moveTo>
                    <a:pt x="67386" y="0"/>
                  </a:moveTo>
                  <a:lnTo>
                    <a:pt x="50527" y="133"/>
                  </a:lnTo>
                  <a:lnTo>
                    <a:pt x="33674" y="531"/>
                  </a:lnTo>
                  <a:lnTo>
                    <a:pt x="16829" y="1194"/>
                  </a:lnTo>
                  <a:lnTo>
                    <a:pt x="0" y="2120"/>
                  </a:lnTo>
                  <a:lnTo>
                    <a:pt x="67386" y="1073111"/>
                  </a:lnTo>
                  <a:lnTo>
                    <a:pt x="67386" y="0"/>
                  </a:lnTo>
                  <a:close/>
                </a:path>
              </a:pathLst>
            </a:custGeom>
            <a:solidFill>
              <a:srgbClr val="FF6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02537" y="2570356"/>
              <a:ext cx="67945" cy="1073150"/>
            </a:xfrm>
            <a:custGeom>
              <a:avLst/>
              <a:gdLst/>
              <a:ahLst/>
              <a:cxnLst/>
              <a:rect l="l" t="t" r="r" b="b"/>
              <a:pathLst>
                <a:path w="67945" h="1073150">
                  <a:moveTo>
                    <a:pt x="0" y="2120"/>
                  </a:moveTo>
                  <a:lnTo>
                    <a:pt x="16829" y="1194"/>
                  </a:lnTo>
                  <a:lnTo>
                    <a:pt x="33674" y="531"/>
                  </a:lnTo>
                  <a:lnTo>
                    <a:pt x="50527" y="133"/>
                  </a:lnTo>
                  <a:lnTo>
                    <a:pt x="67386" y="0"/>
                  </a:lnTo>
                  <a:lnTo>
                    <a:pt x="67386" y="1073111"/>
                  </a:lnTo>
                  <a:lnTo>
                    <a:pt x="0" y="21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333571" y="4027533"/>
            <a:ext cx="3054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63%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87222" y="3991499"/>
            <a:ext cx="3054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12%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113658" y="2684060"/>
            <a:ext cx="3054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24%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08013" y="2326529"/>
            <a:ext cx="2279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309877" y="5109209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397744" y="4973875"/>
            <a:ext cx="1889125" cy="48704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More</a:t>
            </a:r>
            <a:r>
              <a:rPr dirty="0" sz="11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change,</a:t>
            </a:r>
            <a:r>
              <a:rPr dirty="0" sz="11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always</a:t>
            </a:r>
            <a:r>
              <a:rPr dirty="0" sz="11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313938" y="5109209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AA1E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402454" y="4973875"/>
            <a:ext cx="1432560" cy="48704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Less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change,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do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use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309877" y="5340858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313938" y="5340858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FF671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8095207" y="2560831"/>
            <a:ext cx="2155825" cy="2155825"/>
            <a:chOff x="8095207" y="2560831"/>
            <a:chExt cx="2155825" cy="2155825"/>
          </a:xfrm>
        </p:grpSpPr>
        <p:sp>
          <p:nvSpPr>
            <p:cNvPr id="25" name="object 25" descr=""/>
            <p:cNvSpPr/>
            <p:nvPr/>
          </p:nvSpPr>
          <p:spPr>
            <a:xfrm>
              <a:off x="8350870" y="2570361"/>
              <a:ext cx="1900555" cy="2146300"/>
            </a:xfrm>
            <a:custGeom>
              <a:avLst/>
              <a:gdLst/>
              <a:ahLst/>
              <a:cxnLst/>
              <a:rect l="l" t="t" r="r" b="b"/>
              <a:pathLst>
                <a:path w="1900554" h="2146300">
                  <a:moveTo>
                    <a:pt x="826846" y="0"/>
                  </a:moveTo>
                  <a:lnTo>
                    <a:pt x="826846" y="1073111"/>
                  </a:lnTo>
                  <a:lnTo>
                    <a:pt x="0" y="1757133"/>
                  </a:lnTo>
                  <a:lnTo>
                    <a:pt x="33001" y="1795175"/>
                  </a:lnTo>
                  <a:lnTo>
                    <a:pt x="67581" y="1831458"/>
                  </a:lnTo>
                  <a:lnTo>
                    <a:pt x="103667" y="1865949"/>
                  </a:lnTo>
                  <a:lnTo>
                    <a:pt x="141186" y="1898612"/>
                  </a:lnTo>
                  <a:lnTo>
                    <a:pt x="180066" y="1929414"/>
                  </a:lnTo>
                  <a:lnTo>
                    <a:pt x="220236" y="1958321"/>
                  </a:lnTo>
                  <a:lnTo>
                    <a:pt x="261622" y="1985300"/>
                  </a:lnTo>
                  <a:lnTo>
                    <a:pt x="304153" y="2010315"/>
                  </a:lnTo>
                  <a:lnTo>
                    <a:pt x="347755" y="2033334"/>
                  </a:lnTo>
                  <a:lnTo>
                    <a:pt x="392358" y="2054321"/>
                  </a:lnTo>
                  <a:lnTo>
                    <a:pt x="437888" y="2073244"/>
                  </a:lnTo>
                  <a:lnTo>
                    <a:pt x="484273" y="2090068"/>
                  </a:lnTo>
                  <a:lnTo>
                    <a:pt x="531442" y="2104759"/>
                  </a:lnTo>
                  <a:lnTo>
                    <a:pt x="579321" y="2117283"/>
                  </a:lnTo>
                  <a:lnTo>
                    <a:pt x="627838" y="2127606"/>
                  </a:lnTo>
                  <a:lnTo>
                    <a:pt x="676922" y="2135695"/>
                  </a:lnTo>
                  <a:lnTo>
                    <a:pt x="726499" y="2141514"/>
                  </a:lnTo>
                  <a:lnTo>
                    <a:pt x="776498" y="2145031"/>
                  </a:lnTo>
                  <a:lnTo>
                    <a:pt x="826846" y="2146211"/>
                  </a:lnTo>
                  <a:lnTo>
                    <a:pt x="874646" y="2145165"/>
                  </a:lnTo>
                  <a:lnTo>
                    <a:pt x="921911" y="2142057"/>
                  </a:lnTo>
                  <a:lnTo>
                    <a:pt x="968597" y="2136931"/>
                  </a:lnTo>
                  <a:lnTo>
                    <a:pt x="1014660" y="2129831"/>
                  </a:lnTo>
                  <a:lnTo>
                    <a:pt x="1060057" y="2120799"/>
                  </a:lnTo>
                  <a:lnTo>
                    <a:pt x="1104744" y="2109879"/>
                  </a:lnTo>
                  <a:lnTo>
                    <a:pt x="1148677" y="2097115"/>
                  </a:lnTo>
                  <a:lnTo>
                    <a:pt x="1191814" y="2082552"/>
                  </a:lnTo>
                  <a:lnTo>
                    <a:pt x="1234110" y="2066231"/>
                  </a:lnTo>
                  <a:lnTo>
                    <a:pt x="1275521" y="2048197"/>
                  </a:lnTo>
                  <a:lnTo>
                    <a:pt x="1316005" y="2028494"/>
                  </a:lnTo>
                  <a:lnTo>
                    <a:pt x="1355516" y="2007165"/>
                  </a:lnTo>
                  <a:lnTo>
                    <a:pt x="1394013" y="1984254"/>
                  </a:lnTo>
                  <a:lnTo>
                    <a:pt x="1431451" y="1959804"/>
                  </a:lnTo>
                  <a:lnTo>
                    <a:pt x="1467786" y="1933859"/>
                  </a:lnTo>
                  <a:lnTo>
                    <a:pt x="1502976" y="1906462"/>
                  </a:lnTo>
                  <a:lnTo>
                    <a:pt x="1536975" y="1877658"/>
                  </a:lnTo>
                  <a:lnTo>
                    <a:pt x="1569741" y="1847490"/>
                  </a:lnTo>
                  <a:lnTo>
                    <a:pt x="1601231" y="1816001"/>
                  </a:lnTo>
                  <a:lnTo>
                    <a:pt x="1631400" y="1783235"/>
                  </a:lnTo>
                  <a:lnTo>
                    <a:pt x="1660204" y="1749236"/>
                  </a:lnTo>
                  <a:lnTo>
                    <a:pt x="1687601" y="1714047"/>
                  </a:lnTo>
                  <a:lnTo>
                    <a:pt x="1713547" y="1677712"/>
                  </a:lnTo>
                  <a:lnTo>
                    <a:pt x="1737997" y="1640275"/>
                  </a:lnTo>
                  <a:lnTo>
                    <a:pt x="1760909" y="1601779"/>
                  </a:lnTo>
                  <a:lnTo>
                    <a:pt x="1782238" y="1562268"/>
                  </a:lnTo>
                  <a:lnTo>
                    <a:pt x="1801942" y="1521784"/>
                  </a:lnTo>
                  <a:lnTo>
                    <a:pt x="1819976" y="1480373"/>
                  </a:lnTo>
                  <a:lnTo>
                    <a:pt x="1836297" y="1438078"/>
                  </a:lnTo>
                  <a:lnTo>
                    <a:pt x="1850861" y="1394942"/>
                  </a:lnTo>
                  <a:lnTo>
                    <a:pt x="1863625" y="1351009"/>
                  </a:lnTo>
                  <a:lnTo>
                    <a:pt x="1874545" y="1306322"/>
                  </a:lnTo>
                  <a:lnTo>
                    <a:pt x="1883577" y="1260925"/>
                  </a:lnTo>
                  <a:lnTo>
                    <a:pt x="1890678" y="1214862"/>
                  </a:lnTo>
                  <a:lnTo>
                    <a:pt x="1895804" y="1168176"/>
                  </a:lnTo>
                  <a:lnTo>
                    <a:pt x="1898912" y="1120912"/>
                  </a:lnTo>
                  <a:lnTo>
                    <a:pt x="1899958" y="1073111"/>
                  </a:lnTo>
                  <a:lnTo>
                    <a:pt x="1898912" y="1025310"/>
                  </a:lnTo>
                  <a:lnTo>
                    <a:pt x="1895804" y="978045"/>
                  </a:lnTo>
                  <a:lnTo>
                    <a:pt x="1890678" y="931358"/>
                  </a:lnTo>
                  <a:lnTo>
                    <a:pt x="1883577" y="885294"/>
                  </a:lnTo>
                  <a:lnTo>
                    <a:pt x="1874545" y="839897"/>
                  </a:lnTo>
                  <a:lnTo>
                    <a:pt x="1863625" y="795209"/>
                  </a:lnTo>
                  <a:lnTo>
                    <a:pt x="1850861" y="751275"/>
                  </a:lnTo>
                  <a:lnTo>
                    <a:pt x="1836297" y="708138"/>
                  </a:lnTo>
                  <a:lnTo>
                    <a:pt x="1819976" y="665842"/>
                  </a:lnTo>
                  <a:lnTo>
                    <a:pt x="1801942" y="624431"/>
                  </a:lnTo>
                  <a:lnTo>
                    <a:pt x="1782238" y="583947"/>
                  </a:lnTo>
                  <a:lnTo>
                    <a:pt x="1760909" y="544435"/>
                  </a:lnTo>
                  <a:lnTo>
                    <a:pt x="1737997" y="505938"/>
                  </a:lnTo>
                  <a:lnTo>
                    <a:pt x="1713547" y="468501"/>
                  </a:lnTo>
                  <a:lnTo>
                    <a:pt x="1687601" y="432165"/>
                  </a:lnTo>
                  <a:lnTo>
                    <a:pt x="1660204" y="396976"/>
                  </a:lnTo>
                  <a:lnTo>
                    <a:pt x="1631400" y="362977"/>
                  </a:lnTo>
                  <a:lnTo>
                    <a:pt x="1601231" y="330211"/>
                  </a:lnTo>
                  <a:lnTo>
                    <a:pt x="1569741" y="298722"/>
                  </a:lnTo>
                  <a:lnTo>
                    <a:pt x="1536975" y="268553"/>
                  </a:lnTo>
                  <a:lnTo>
                    <a:pt x="1502976" y="239749"/>
                  </a:lnTo>
                  <a:lnTo>
                    <a:pt x="1467786" y="212352"/>
                  </a:lnTo>
                  <a:lnTo>
                    <a:pt x="1431451" y="186407"/>
                  </a:lnTo>
                  <a:lnTo>
                    <a:pt x="1394013" y="161957"/>
                  </a:lnTo>
                  <a:lnTo>
                    <a:pt x="1355516" y="139046"/>
                  </a:lnTo>
                  <a:lnTo>
                    <a:pt x="1316005" y="117716"/>
                  </a:lnTo>
                  <a:lnTo>
                    <a:pt x="1275521" y="98013"/>
                  </a:lnTo>
                  <a:lnTo>
                    <a:pt x="1234110" y="79979"/>
                  </a:lnTo>
                  <a:lnTo>
                    <a:pt x="1191814" y="63659"/>
                  </a:lnTo>
                  <a:lnTo>
                    <a:pt x="1148677" y="49095"/>
                  </a:lnTo>
                  <a:lnTo>
                    <a:pt x="1104744" y="36331"/>
                  </a:lnTo>
                  <a:lnTo>
                    <a:pt x="1060057" y="25412"/>
                  </a:lnTo>
                  <a:lnTo>
                    <a:pt x="1014660" y="16380"/>
                  </a:lnTo>
                  <a:lnTo>
                    <a:pt x="968597" y="9279"/>
                  </a:lnTo>
                  <a:lnTo>
                    <a:pt x="921911" y="4153"/>
                  </a:lnTo>
                  <a:lnTo>
                    <a:pt x="874646" y="1045"/>
                  </a:lnTo>
                  <a:lnTo>
                    <a:pt x="826846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104732" y="3576085"/>
              <a:ext cx="1073150" cy="751840"/>
            </a:xfrm>
            <a:custGeom>
              <a:avLst/>
              <a:gdLst/>
              <a:ahLst/>
              <a:cxnLst/>
              <a:rect l="l" t="t" r="r" b="b"/>
              <a:pathLst>
                <a:path w="1073150" h="751839">
                  <a:moveTo>
                    <a:pt x="1994" y="0"/>
                  </a:moveTo>
                  <a:lnTo>
                    <a:pt x="0" y="51018"/>
                  </a:lnTo>
                  <a:lnTo>
                    <a:pt x="427" y="101870"/>
                  </a:lnTo>
                  <a:lnTo>
                    <a:pt x="3250" y="152475"/>
                  </a:lnTo>
                  <a:lnTo>
                    <a:pt x="8443" y="202753"/>
                  </a:lnTo>
                  <a:lnTo>
                    <a:pt x="15981" y="252624"/>
                  </a:lnTo>
                  <a:lnTo>
                    <a:pt x="25836" y="302008"/>
                  </a:lnTo>
                  <a:lnTo>
                    <a:pt x="37983" y="350824"/>
                  </a:lnTo>
                  <a:lnTo>
                    <a:pt x="52396" y="398992"/>
                  </a:lnTo>
                  <a:lnTo>
                    <a:pt x="69049" y="446433"/>
                  </a:lnTo>
                  <a:lnTo>
                    <a:pt x="87915" y="493066"/>
                  </a:lnTo>
                  <a:lnTo>
                    <a:pt x="108969" y="538810"/>
                  </a:lnTo>
                  <a:lnTo>
                    <a:pt x="132184" y="583587"/>
                  </a:lnTo>
                  <a:lnTo>
                    <a:pt x="157535" y="627315"/>
                  </a:lnTo>
                  <a:lnTo>
                    <a:pt x="184995" y="669914"/>
                  </a:lnTo>
                  <a:lnTo>
                    <a:pt x="214538" y="711305"/>
                  </a:lnTo>
                  <a:lnTo>
                    <a:pt x="246139" y="751408"/>
                  </a:lnTo>
                  <a:lnTo>
                    <a:pt x="1072985" y="67386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AA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104732" y="3576085"/>
              <a:ext cx="1073150" cy="751840"/>
            </a:xfrm>
            <a:custGeom>
              <a:avLst/>
              <a:gdLst/>
              <a:ahLst/>
              <a:cxnLst/>
              <a:rect l="l" t="t" r="r" b="b"/>
              <a:pathLst>
                <a:path w="1073150" h="751839">
                  <a:moveTo>
                    <a:pt x="246139" y="751408"/>
                  </a:moveTo>
                  <a:lnTo>
                    <a:pt x="214538" y="711305"/>
                  </a:lnTo>
                  <a:lnTo>
                    <a:pt x="184995" y="669914"/>
                  </a:lnTo>
                  <a:lnTo>
                    <a:pt x="157535" y="627315"/>
                  </a:lnTo>
                  <a:lnTo>
                    <a:pt x="132184" y="583587"/>
                  </a:lnTo>
                  <a:lnTo>
                    <a:pt x="108969" y="538810"/>
                  </a:lnTo>
                  <a:lnTo>
                    <a:pt x="87915" y="493066"/>
                  </a:lnTo>
                  <a:lnTo>
                    <a:pt x="69049" y="446433"/>
                  </a:lnTo>
                  <a:lnTo>
                    <a:pt x="52396" y="398992"/>
                  </a:lnTo>
                  <a:lnTo>
                    <a:pt x="37983" y="350824"/>
                  </a:lnTo>
                  <a:lnTo>
                    <a:pt x="25836" y="302008"/>
                  </a:lnTo>
                  <a:lnTo>
                    <a:pt x="15981" y="252624"/>
                  </a:lnTo>
                  <a:lnTo>
                    <a:pt x="8443" y="202753"/>
                  </a:lnTo>
                  <a:lnTo>
                    <a:pt x="3250" y="152475"/>
                  </a:lnTo>
                  <a:lnTo>
                    <a:pt x="427" y="101870"/>
                  </a:lnTo>
                  <a:lnTo>
                    <a:pt x="0" y="51018"/>
                  </a:lnTo>
                  <a:lnTo>
                    <a:pt x="1994" y="0"/>
                  </a:lnTo>
                  <a:lnTo>
                    <a:pt x="1072985" y="67386"/>
                  </a:lnTo>
                  <a:lnTo>
                    <a:pt x="246139" y="75140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106726" y="2572484"/>
              <a:ext cx="1071245" cy="1071245"/>
            </a:xfrm>
            <a:custGeom>
              <a:avLst/>
              <a:gdLst/>
              <a:ahLst/>
              <a:cxnLst/>
              <a:rect l="l" t="t" r="r" b="b"/>
              <a:pathLst>
                <a:path w="1071245" h="1071245">
                  <a:moveTo>
                    <a:pt x="1003604" y="0"/>
                  </a:moveTo>
                  <a:lnTo>
                    <a:pt x="954861" y="4169"/>
                  </a:lnTo>
                  <a:lnTo>
                    <a:pt x="906769" y="10473"/>
                  </a:lnTo>
                  <a:lnTo>
                    <a:pt x="859375" y="18863"/>
                  </a:lnTo>
                  <a:lnTo>
                    <a:pt x="812729" y="29293"/>
                  </a:lnTo>
                  <a:lnTo>
                    <a:pt x="766878" y="41714"/>
                  </a:lnTo>
                  <a:lnTo>
                    <a:pt x="721869" y="56078"/>
                  </a:lnTo>
                  <a:lnTo>
                    <a:pt x="677750" y="72337"/>
                  </a:lnTo>
                  <a:lnTo>
                    <a:pt x="634570" y="90444"/>
                  </a:lnTo>
                  <a:lnTo>
                    <a:pt x="592376" y="110350"/>
                  </a:lnTo>
                  <a:lnTo>
                    <a:pt x="551217" y="132008"/>
                  </a:lnTo>
                  <a:lnTo>
                    <a:pt x="511139" y="155370"/>
                  </a:lnTo>
                  <a:lnTo>
                    <a:pt x="472191" y="180389"/>
                  </a:lnTo>
                  <a:lnTo>
                    <a:pt x="434420" y="207015"/>
                  </a:lnTo>
                  <a:lnTo>
                    <a:pt x="397875" y="235202"/>
                  </a:lnTo>
                  <a:lnTo>
                    <a:pt x="362603" y="264902"/>
                  </a:lnTo>
                  <a:lnTo>
                    <a:pt x="328653" y="296066"/>
                  </a:lnTo>
                  <a:lnTo>
                    <a:pt x="296071" y="328648"/>
                  </a:lnTo>
                  <a:lnTo>
                    <a:pt x="264906" y="362598"/>
                  </a:lnTo>
                  <a:lnTo>
                    <a:pt x="235206" y="397870"/>
                  </a:lnTo>
                  <a:lnTo>
                    <a:pt x="207019" y="434415"/>
                  </a:lnTo>
                  <a:lnTo>
                    <a:pt x="180392" y="472185"/>
                  </a:lnTo>
                  <a:lnTo>
                    <a:pt x="155373" y="511133"/>
                  </a:lnTo>
                  <a:lnTo>
                    <a:pt x="132011" y="551211"/>
                  </a:lnTo>
                  <a:lnTo>
                    <a:pt x="110352" y="592371"/>
                  </a:lnTo>
                  <a:lnTo>
                    <a:pt x="90445" y="634565"/>
                  </a:lnTo>
                  <a:lnTo>
                    <a:pt x="72338" y="677745"/>
                  </a:lnTo>
                  <a:lnTo>
                    <a:pt x="56079" y="721864"/>
                  </a:lnTo>
                  <a:lnTo>
                    <a:pt x="41714" y="766873"/>
                  </a:lnTo>
                  <a:lnTo>
                    <a:pt x="29294" y="812725"/>
                  </a:lnTo>
                  <a:lnTo>
                    <a:pt x="18864" y="859372"/>
                  </a:lnTo>
                  <a:lnTo>
                    <a:pt x="10473" y="906766"/>
                  </a:lnTo>
                  <a:lnTo>
                    <a:pt x="4169" y="954860"/>
                  </a:lnTo>
                  <a:lnTo>
                    <a:pt x="0" y="1003604"/>
                  </a:lnTo>
                  <a:lnTo>
                    <a:pt x="1070991" y="1070991"/>
                  </a:lnTo>
                  <a:lnTo>
                    <a:pt x="1003604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106726" y="2572482"/>
              <a:ext cx="1071245" cy="1071245"/>
            </a:xfrm>
            <a:custGeom>
              <a:avLst/>
              <a:gdLst/>
              <a:ahLst/>
              <a:cxnLst/>
              <a:rect l="l" t="t" r="r" b="b"/>
              <a:pathLst>
                <a:path w="1071245" h="1071245">
                  <a:moveTo>
                    <a:pt x="0" y="1003604"/>
                  </a:moveTo>
                  <a:lnTo>
                    <a:pt x="4169" y="954860"/>
                  </a:lnTo>
                  <a:lnTo>
                    <a:pt x="10473" y="906766"/>
                  </a:lnTo>
                  <a:lnTo>
                    <a:pt x="18864" y="859372"/>
                  </a:lnTo>
                  <a:lnTo>
                    <a:pt x="29294" y="812725"/>
                  </a:lnTo>
                  <a:lnTo>
                    <a:pt x="41714" y="766873"/>
                  </a:lnTo>
                  <a:lnTo>
                    <a:pt x="56079" y="721864"/>
                  </a:lnTo>
                  <a:lnTo>
                    <a:pt x="72338" y="677745"/>
                  </a:lnTo>
                  <a:lnTo>
                    <a:pt x="90445" y="634565"/>
                  </a:lnTo>
                  <a:lnTo>
                    <a:pt x="110352" y="592371"/>
                  </a:lnTo>
                  <a:lnTo>
                    <a:pt x="132011" y="551211"/>
                  </a:lnTo>
                  <a:lnTo>
                    <a:pt x="155373" y="511133"/>
                  </a:lnTo>
                  <a:lnTo>
                    <a:pt x="180392" y="472185"/>
                  </a:lnTo>
                  <a:lnTo>
                    <a:pt x="207019" y="434415"/>
                  </a:lnTo>
                  <a:lnTo>
                    <a:pt x="235206" y="397870"/>
                  </a:lnTo>
                  <a:lnTo>
                    <a:pt x="264906" y="362598"/>
                  </a:lnTo>
                  <a:lnTo>
                    <a:pt x="296071" y="328648"/>
                  </a:lnTo>
                  <a:lnTo>
                    <a:pt x="328653" y="296066"/>
                  </a:lnTo>
                  <a:lnTo>
                    <a:pt x="362603" y="264902"/>
                  </a:lnTo>
                  <a:lnTo>
                    <a:pt x="397875" y="235202"/>
                  </a:lnTo>
                  <a:lnTo>
                    <a:pt x="434420" y="207015"/>
                  </a:lnTo>
                  <a:lnTo>
                    <a:pt x="472191" y="180389"/>
                  </a:lnTo>
                  <a:lnTo>
                    <a:pt x="511139" y="155370"/>
                  </a:lnTo>
                  <a:lnTo>
                    <a:pt x="551217" y="132008"/>
                  </a:lnTo>
                  <a:lnTo>
                    <a:pt x="592376" y="110350"/>
                  </a:lnTo>
                  <a:lnTo>
                    <a:pt x="634570" y="90444"/>
                  </a:lnTo>
                  <a:lnTo>
                    <a:pt x="677750" y="72337"/>
                  </a:lnTo>
                  <a:lnTo>
                    <a:pt x="721869" y="56078"/>
                  </a:lnTo>
                  <a:lnTo>
                    <a:pt x="766878" y="41714"/>
                  </a:lnTo>
                  <a:lnTo>
                    <a:pt x="812729" y="29293"/>
                  </a:lnTo>
                  <a:lnTo>
                    <a:pt x="859375" y="18863"/>
                  </a:lnTo>
                  <a:lnTo>
                    <a:pt x="906769" y="10473"/>
                  </a:lnTo>
                  <a:lnTo>
                    <a:pt x="954861" y="4169"/>
                  </a:lnTo>
                  <a:lnTo>
                    <a:pt x="1003604" y="0"/>
                  </a:lnTo>
                  <a:lnTo>
                    <a:pt x="1070991" y="1070991"/>
                  </a:lnTo>
                  <a:lnTo>
                    <a:pt x="0" y="100360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110334" y="2570358"/>
              <a:ext cx="67945" cy="1073150"/>
            </a:xfrm>
            <a:custGeom>
              <a:avLst/>
              <a:gdLst/>
              <a:ahLst/>
              <a:cxnLst/>
              <a:rect l="l" t="t" r="r" b="b"/>
              <a:pathLst>
                <a:path w="67945" h="1073150">
                  <a:moveTo>
                    <a:pt x="67386" y="0"/>
                  </a:moveTo>
                  <a:lnTo>
                    <a:pt x="50527" y="133"/>
                  </a:lnTo>
                  <a:lnTo>
                    <a:pt x="33674" y="531"/>
                  </a:lnTo>
                  <a:lnTo>
                    <a:pt x="16829" y="1194"/>
                  </a:lnTo>
                  <a:lnTo>
                    <a:pt x="0" y="2120"/>
                  </a:lnTo>
                  <a:lnTo>
                    <a:pt x="67386" y="1073111"/>
                  </a:lnTo>
                  <a:lnTo>
                    <a:pt x="67386" y="0"/>
                  </a:lnTo>
                  <a:close/>
                </a:path>
              </a:pathLst>
            </a:custGeom>
            <a:solidFill>
              <a:srgbClr val="EB9A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110334" y="2570356"/>
              <a:ext cx="67945" cy="1073150"/>
            </a:xfrm>
            <a:custGeom>
              <a:avLst/>
              <a:gdLst/>
              <a:ahLst/>
              <a:cxnLst/>
              <a:rect l="l" t="t" r="r" b="b"/>
              <a:pathLst>
                <a:path w="67945" h="1073150">
                  <a:moveTo>
                    <a:pt x="0" y="2120"/>
                  </a:moveTo>
                  <a:lnTo>
                    <a:pt x="16829" y="1194"/>
                  </a:lnTo>
                  <a:lnTo>
                    <a:pt x="33674" y="531"/>
                  </a:lnTo>
                  <a:lnTo>
                    <a:pt x="50527" y="133"/>
                  </a:lnTo>
                  <a:lnTo>
                    <a:pt x="67386" y="0"/>
                  </a:lnTo>
                  <a:lnTo>
                    <a:pt x="67386" y="1073111"/>
                  </a:lnTo>
                  <a:lnTo>
                    <a:pt x="0" y="21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0227681" y="4063244"/>
            <a:ext cx="3054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64%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771938" y="3918409"/>
            <a:ext cx="3054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12%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047027" y="2652751"/>
            <a:ext cx="30543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23%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015163" y="2326488"/>
            <a:ext cx="22796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7216902" y="5109209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71627" y="0"/>
                </a:moveTo>
                <a:lnTo>
                  <a:pt x="0" y="0"/>
                </a:lnTo>
                <a:lnTo>
                  <a:pt x="0" y="70104"/>
                </a:lnTo>
                <a:lnTo>
                  <a:pt x="71627" y="70104"/>
                </a:lnTo>
                <a:lnTo>
                  <a:pt x="71627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7305543" y="4973873"/>
            <a:ext cx="1889125" cy="48704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More</a:t>
            </a:r>
            <a:r>
              <a:rPr dirty="0" sz="11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change,</a:t>
            </a:r>
            <a:r>
              <a:rPr dirty="0" sz="11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always</a:t>
            </a:r>
            <a:r>
              <a:rPr dirty="0" sz="11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93C46"/>
                </a:solidFill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 descr=""/>
          <p:cNvSpPr/>
          <p:nvPr/>
        </p:nvSpPr>
        <p:spPr>
          <a:xfrm>
            <a:off x="9222485" y="5109209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4"/>
                </a:lnTo>
                <a:lnTo>
                  <a:pt x="70103" y="70104"/>
                </a:lnTo>
                <a:lnTo>
                  <a:pt x="70103" y="0"/>
                </a:lnTo>
                <a:close/>
              </a:path>
            </a:pathLst>
          </a:custGeom>
          <a:solidFill>
            <a:srgbClr val="AA1E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9310253" y="4973873"/>
            <a:ext cx="1432560" cy="48704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Less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likely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change,</a:t>
            </a:r>
            <a:r>
              <a:rPr dirty="0" sz="11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do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1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393C46"/>
                </a:solidFill>
                <a:latin typeface="Arial"/>
                <a:cs typeface="Arial"/>
              </a:rPr>
              <a:t>use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7216902" y="5340858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71627" y="0"/>
                </a:moveTo>
                <a:lnTo>
                  <a:pt x="0" y="0"/>
                </a:lnTo>
                <a:lnTo>
                  <a:pt x="0" y="70103"/>
                </a:lnTo>
                <a:lnTo>
                  <a:pt x="71627" y="70103"/>
                </a:lnTo>
                <a:lnTo>
                  <a:pt x="71627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9222485" y="5340858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70103" y="0"/>
                </a:moveTo>
                <a:lnTo>
                  <a:pt x="0" y="0"/>
                </a:lnTo>
                <a:lnTo>
                  <a:pt x="0" y="70103"/>
                </a:lnTo>
                <a:lnTo>
                  <a:pt x="70103" y="70103"/>
                </a:lnTo>
                <a:lnTo>
                  <a:pt x="70103" y="0"/>
                </a:lnTo>
                <a:close/>
              </a:path>
            </a:pathLst>
          </a:custGeom>
          <a:solidFill>
            <a:srgbClr val="EB9A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369308" y="1178052"/>
            <a:ext cx="154305" cy="4502150"/>
          </a:xfrm>
          <a:custGeom>
            <a:avLst/>
            <a:gdLst/>
            <a:ahLst/>
            <a:cxnLst/>
            <a:rect l="l" t="t" r="r" b="b"/>
            <a:pathLst>
              <a:path w="154304" h="4502150">
                <a:moveTo>
                  <a:pt x="153924" y="0"/>
                </a:moveTo>
                <a:lnTo>
                  <a:pt x="0" y="0"/>
                </a:lnTo>
                <a:lnTo>
                  <a:pt x="0" y="4501896"/>
                </a:lnTo>
                <a:lnTo>
                  <a:pt x="153924" y="4501896"/>
                </a:lnTo>
                <a:lnTo>
                  <a:pt x="15392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55943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Themes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select</a:t>
            </a:r>
            <a:r>
              <a:rPr dirty="0" spc="-20"/>
              <a:t> </a:t>
            </a:r>
            <a:r>
              <a:rPr dirty="0" spc="-10"/>
              <a:t>findings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89966" y="6025516"/>
            <a:ext cx="61118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4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 Financial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Annuities: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Practices.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Institute.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62552" y="1360185"/>
            <a:ext cx="2830830" cy="104965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700" marR="374650" indent="15240">
              <a:lnSpc>
                <a:spcPct val="105700"/>
              </a:lnSpc>
              <a:spcBef>
                <a:spcPts val="229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Advisors</a:t>
            </a:r>
            <a:r>
              <a:rPr dirty="0" sz="16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600" spc="-1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Annuities </a:t>
            </a:r>
            <a:r>
              <a:rPr dirty="0" sz="1400" b="1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93C46"/>
                </a:solidFill>
                <a:latin typeface="Arial"/>
                <a:cs typeface="Arial"/>
              </a:rPr>
              <a:t>attitudes</a:t>
            </a:r>
            <a:r>
              <a:rPr dirty="0" sz="1400" spc="-9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93C46"/>
                </a:solidFill>
                <a:latin typeface="Arial"/>
                <a:cs typeface="Arial"/>
              </a:rPr>
              <a:t>toward/use </a:t>
            </a:r>
            <a:r>
              <a:rPr dirty="0" sz="140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4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93C46"/>
                </a:solidFill>
                <a:latin typeface="Arial"/>
                <a:cs typeface="Arial"/>
              </a:rPr>
              <a:t>annuities</a:t>
            </a:r>
            <a:endParaRPr sz="1400">
              <a:latin typeface="Arial"/>
              <a:cs typeface="Arial"/>
            </a:endParaRPr>
          </a:p>
          <a:p>
            <a:pPr marL="445770">
              <a:lnSpc>
                <a:spcPct val="100000"/>
              </a:lnSpc>
              <a:spcBef>
                <a:spcPts val="1060"/>
              </a:spcBef>
            </a:pP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Believe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their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more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open</a:t>
            </a:r>
            <a:r>
              <a:rPr dirty="0" sz="10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to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57094" y="1360185"/>
            <a:ext cx="2519045" cy="54165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340"/>
              </a:spcBef>
            </a:pPr>
            <a:r>
              <a:rPr dirty="0" sz="1600" b="1">
                <a:solidFill>
                  <a:srgbClr val="EF6C00"/>
                </a:solidFill>
                <a:latin typeface="Arial"/>
                <a:cs typeface="Arial"/>
              </a:rPr>
              <a:t>Clients</a:t>
            </a:r>
            <a:r>
              <a:rPr dirty="0" sz="1600" spc="-2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EF6C00"/>
                </a:solidFill>
                <a:latin typeface="Arial"/>
                <a:cs typeface="Arial"/>
              </a:rPr>
              <a:t>and</a:t>
            </a:r>
            <a:r>
              <a:rPr dirty="0" sz="1600" spc="-8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400" b="1">
                <a:solidFill>
                  <a:srgbClr val="EF6C00"/>
                </a:solidFill>
                <a:latin typeface="Arial"/>
                <a:cs typeface="Arial"/>
              </a:rPr>
              <a:t>Impact</a:t>
            </a:r>
            <a:r>
              <a:rPr dirty="0" sz="1400" spc="-5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F6C00"/>
                </a:solidFill>
                <a:latin typeface="Arial"/>
                <a:cs typeface="Arial"/>
              </a:rPr>
              <a:t>of</a:t>
            </a:r>
            <a:r>
              <a:rPr dirty="0" sz="1400" spc="-2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r>
              <a:rPr dirty="0" sz="1400" spc="-6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EF6C00"/>
                </a:solidFill>
                <a:latin typeface="Arial"/>
                <a:cs typeface="Arial"/>
              </a:rPr>
              <a:t>on</a:t>
            </a:r>
            <a:r>
              <a:rPr dirty="0" sz="1400" spc="-35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EF6C00"/>
                </a:solidFill>
                <a:latin typeface="Arial"/>
                <a:cs typeface="Arial"/>
              </a:rPr>
              <a:t>clients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91158" y="1360185"/>
            <a:ext cx="2886710" cy="10255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065" marR="381000" indent="59690">
              <a:lnSpc>
                <a:spcPct val="105700"/>
              </a:lnSpc>
              <a:spcBef>
                <a:spcPts val="229"/>
              </a:spcBef>
            </a:pPr>
            <a:r>
              <a:rPr dirty="0" sz="1600" b="1">
                <a:solidFill>
                  <a:srgbClr val="007397"/>
                </a:solidFill>
                <a:latin typeface="Arial"/>
                <a:cs typeface="Arial"/>
              </a:rPr>
              <a:t>Growth</a:t>
            </a:r>
            <a:r>
              <a:rPr dirty="0" sz="1600" spc="-45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7397"/>
                </a:solidFill>
                <a:latin typeface="Arial"/>
                <a:cs typeface="Arial"/>
              </a:rPr>
              <a:t>Opportunities </a:t>
            </a:r>
            <a:r>
              <a:rPr dirty="0" sz="1400" b="1">
                <a:solidFill>
                  <a:srgbClr val="007397"/>
                </a:solidFill>
                <a:latin typeface="Arial"/>
                <a:cs typeface="Arial"/>
              </a:rPr>
              <a:t>Factors</a:t>
            </a:r>
            <a:r>
              <a:rPr dirty="0" sz="1400" spc="-45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7397"/>
                </a:solidFill>
                <a:latin typeface="Arial"/>
                <a:cs typeface="Arial"/>
              </a:rPr>
              <a:t>that</a:t>
            </a:r>
            <a:r>
              <a:rPr dirty="0" sz="1400" spc="-35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7397"/>
                </a:solidFill>
                <a:latin typeface="Arial"/>
                <a:cs typeface="Arial"/>
              </a:rPr>
              <a:t>can</a:t>
            </a:r>
            <a:r>
              <a:rPr dirty="0" sz="1400" spc="-35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7397"/>
                </a:solidFill>
                <a:latin typeface="Arial"/>
                <a:cs typeface="Arial"/>
              </a:rPr>
              <a:t>drive</a:t>
            </a:r>
            <a:r>
              <a:rPr dirty="0" sz="1400" spc="-25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397"/>
                </a:solidFill>
                <a:latin typeface="Arial"/>
                <a:cs typeface="Arial"/>
              </a:rPr>
              <a:t>growth </a:t>
            </a:r>
            <a:r>
              <a:rPr dirty="0" sz="1400" b="1">
                <a:solidFill>
                  <a:srgbClr val="007397"/>
                </a:solidFill>
                <a:latin typeface="Arial"/>
                <a:cs typeface="Arial"/>
              </a:rPr>
              <a:t>in</a:t>
            </a:r>
            <a:r>
              <a:rPr dirty="0" sz="1400" spc="-20" b="1">
                <a:solidFill>
                  <a:srgbClr val="00739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7397"/>
                </a:solidFill>
                <a:latin typeface="Arial"/>
                <a:cs typeface="Arial"/>
              </a:rPr>
              <a:t>annuities</a:t>
            </a:r>
            <a:endParaRPr sz="1400">
              <a:latin typeface="Arial"/>
              <a:cs typeface="Arial"/>
            </a:endParaRPr>
          </a:p>
          <a:p>
            <a:pPr marL="549275">
              <a:lnSpc>
                <a:spcPct val="100000"/>
              </a:lnSpc>
              <a:spcBef>
                <a:spcPts val="869"/>
              </a:spcBef>
            </a:pP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Say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more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generous</a:t>
            </a:r>
            <a:r>
              <a:rPr dirty="0" sz="105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free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 withdrawals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3487" y="3253122"/>
            <a:ext cx="2455545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View</a:t>
            </a:r>
            <a:r>
              <a:rPr dirty="0" sz="105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variable,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fixed,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fixed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indexed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annuities</a:t>
            </a:r>
            <a:r>
              <a:rPr dirty="0" sz="10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favorably.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52512" y="4139938"/>
            <a:ext cx="3052445" cy="5099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789940" marR="30480" indent="-752475">
              <a:lnSpc>
                <a:spcPct val="78400"/>
              </a:lnSpc>
              <a:spcBef>
                <a:spcPts val="720"/>
              </a:spcBef>
              <a:tabLst>
                <a:tab pos="789940" algn="l"/>
                <a:tab pos="2812415" algn="l"/>
              </a:tabLst>
            </a:pPr>
            <a:r>
              <a:rPr dirty="0" sz="2400" spc="-25" b="1">
                <a:solidFill>
                  <a:srgbClr val="EF6C00"/>
                </a:solidFill>
                <a:latin typeface="Arial"/>
                <a:cs typeface="Arial"/>
              </a:rPr>
              <a:t>88%</a:t>
            </a:r>
            <a:r>
              <a:rPr dirty="0" sz="2400" b="1">
                <a:solidFill>
                  <a:srgbClr val="EF6C00"/>
                </a:solidFill>
                <a:latin typeface="Arial"/>
                <a:cs typeface="Arial"/>
              </a:rPr>
              <a:t>	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186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630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2645" sz="1575" spc="-36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89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900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450" b="1">
                <a:solidFill>
                  <a:srgbClr val="393C46"/>
                </a:solidFill>
                <a:latin typeface="Arial"/>
                <a:cs typeface="Arial"/>
              </a:rPr>
              <a:t>v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3195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i 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135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2645" sz="1575" spc="-1364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68783" sz="1575" spc="-58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3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68783" sz="1575" spc="-330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2645" sz="1575" spc="-37" b="1">
                <a:solidFill>
                  <a:srgbClr val="393C46"/>
                </a:solidFill>
                <a:latin typeface="Arial"/>
                <a:cs typeface="Arial"/>
              </a:rPr>
              <a:t>v</a:t>
            </a:r>
            <a:r>
              <a:rPr dirty="0" baseline="2645" sz="1575" spc="-221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96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2645" sz="1575" spc="35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39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569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847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157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2645" sz="1575" spc="-1979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187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68783" sz="1575" spc="89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2645" sz="1575" spc="150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127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16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97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585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baseline="2645" sz="1575" spc="-540" b="1">
                <a:solidFill>
                  <a:srgbClr val="393C46"/>
                </a:solidFill>
                <a:latin typeface="Arial"/>
                <a:cs typeface="Arial"/>
              </a:rPr>
              <a:t>ea</a:t>
            </a:r>
            <a:r>
              <a:rPr dirty="0" baseline="2645" sz="1575" spc="-547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4230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68783" sz="1575" spc="-509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68783" sz="1575" spc="-53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baseline="2645" sz="1575" spc="-37" b="1">
                <a:solidFill>
                  <a:srgbClr val="393C46"/>
                </a:solidFill>
                <a:latin typeface="Arial"/>
                <a:cs typeface="Arial"/>
              </a:rPr>
              <a:t>are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financially</a:t>
            </a:r>
            <a:r>
              <a:rPr dirty="0" sz="105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better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off.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92739" y="3043810"/>
            <a:ext cx="3058160" cy="67754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847725" marR="30480" indent="-810260">
              <a:lnSpc>
                <a:spcPts val="2520"/>
              </a:lnSpc>
              <a:spcBef>
                <a:spcPts val="290"/>
              </a:spcBef>
              <a:tabLst>
                <a:tab pos="847725" algn="l"/>
              </a:tabLst>
            </a:pPr>
            <a:r>
              <a:rPr dirty="0" baseline="-30092" sz="3600" spc="-37" b="1">
                <a:solidFill>
                  <a:srgbClr val="007397"/>
                </a:solidFill>
                <a:latin typeface="Arial"/>
                <a:cs typeface="Arial"/>
              </a:rPr>
              <a:t>82%</a:t>
            </a:r>
            <a:r>
              <a:rPr dirty="0" baseline="-30092" sz="3600" b="1">
                <a:solidFill>
                  <a:srgbClr val="007397"/>
                </a:solidFill>
                <a:latin typeface="Arial"/>
                <a:cs typeface="Arial"/>
              </a:rPr>
              <a:t>	</a:t>
            </a:r>
            <a:r>
              <a:rPr dirty="0" baseline="-66137" sz="1575" spc="-90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sz="1050" spc="-71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-66137" sz="157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-66137" sz="1575" spc="-877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sz="105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-66137" sz="1575" spc="-892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sz="1050" spc="-80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-66137" sz="1575" spc="-15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-66137" sz="1575" spc="-7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-66137" sz="1575" spc="-22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-66137" sz="1575" spc="-417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-66137" sz="1575" spc="89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50" spc="-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sz="1050" spc="-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sz="1050" spc="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45" b="1">
                <a:solidFill>
                  <a:srgbClr val="393C46"/>
                </a:solidFill>
                <a:latin typeface="Arial"/>
                <a:cs typeface="Arial"/>
              </a:rPr>
              <a:t>g</a:t>
            </a:r>
            <a:r>
              <a:rPr dirty="0" sz="1050" spc="-40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-66137" sz="1575" spc="67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-66137" sz="1575" spc="60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-66137" sz="1575" spc="67" b="1">
                <a:solidFill>
                  <a:srgbClr val="393C46"/>
                </a:solidFill>
                <a:latin typeface="Arial"/>
                <a:cs typeface="Arial"/>
              </a:rPr>
              <a:t>od</a:t>
            </a:r>
            <a:r>
              <a:rPr dirty="0" baseline="-66137" sz="1575" spc="52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-66137" sz="1575" spc="-6412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-66137" sz="1575" spc="67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-66137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245" b="1">
                <a:solidFill>
                  <a:srgbClr val="393C46"/>
                </a:solidFill>
                <a:latin typeface="Arial"/>
                <a:cs typeface="Arial"/>
              </a:rPr>
              <a:t>ne</a:t>
            </a:r>
            <a:r>
              <a:rPr dirty="0" sz="1050" spc="-254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sz="1050" spc="-245" b="1">
                <a:solidFill>
                  <a:srgbClr val="393C46"/>
                </a:solidFill>
                <a:latin typeface="Arial"/>
                <a:cs typeface="Arial"/>
              </a:rPr>
              <a:t>ou</a:t>
            </a:r>
            <a:r>
              <a:rPr dirty="0" sz="1050" spc="-280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-66137" sz="1575" spc="-37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-66137" sz="1575" spc="-1380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sz="1050" spc="-250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sz="1050" spc="-500" b="1">
                <a:solidFill>
                  <a:srgbClr val="393C46"/>
                </a:solidFill>
                <a:latin typeface="Arial"/>
                <a:cs typeface="Arial"/>
              </a:rPr>
              <a:t>v</a:t>
            </a:r>
            <a:r>
              <a:rPr dirty="0" baseline="-66137" sz="1575" spc="-1237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sz="1050" spc="-25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050" spc="-24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sz="1050" spc="-1215" b="1">
                <a:solidFill>
                  <a:srgbClr val="393C46"/>
                </a:solidFill>
                <a:latin typeface="Arial"/>
                <a:cs typeface="Arial"/>
              </a:rPr>
              <a:t>g</a:t>
            </a:r>
            <a:r>
              <a:rPr dirty="0" baseline="-66137" sz="1575" spc="-36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-66137" sz="1575" spc="-382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-66137" sz="1575" spc="-375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-66137" sz="1575" spc="-1777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sz="1050" spc="-245" b="1">
                <a:solidFill>
                  <a:srgbClr val="393C46"/>
                </a:solidFill>
                <a:latin typeface="Arial"/>
                <a:cs typeface="Arial"/>
              </a:rPr>
              <a:t>bene</a:t>
            </a:r>
            <a:r>
              <a:rPr dirty="0" sz="1050" spc="-250" b="1">
                <a:solidFill>
                  <a:srgbClr val="393C46"/>
                </a:solidFill>
                <a:latin typeface="Arial"/>
                <a:cs typeface="Arial"/>
              </a:rPr>
              <a:t>fits</a:t>
            </a:r>
            <a:r>
              <a:rPr dirty="0" sz="105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increase</a:t>
            </a:r>
            <a:r>
              <a:rPr dirty="0" sz="105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variable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annuity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sales.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67912" y="3232853"/>
            <a:ext cx="807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393C46"/>
                </a:solidFill>
                <a:latin typeface="Arial"/>
                <a:cs typeface="Arial"/>
              </a:rPr>
              <a:t>70%+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48461" y="2219924"/>
            <a:ext cx="2795270" cy="5099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760095" marR="5080" indent="-748030">
              <a:lnSpc>
                <a:spcPct val="78400"/>
              </a:lnSpc>
              <a:spcBef>
                <a:spcPts val="720"/>
              </a:spcBef>
              <a:tabLst>
                <a:tab pos="760095" algn="l"/>
              </a:tabLst>
            </a:pP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91%</a:t>
            </a: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annuities</a:t>
            </a:r>
            <a:r>
              <a:rPr dirty="0" baseline="2645" sz="1575" spc="-6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when</a:t>
            </a:r>
            <a:r>
              <a:rPr dirty="0" baseline="2645" sz="1575" spc="-7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they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began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working</a:t>
            </a:r>
            <a:r>
              <a:rPr dirty="0" sz="105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05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advisors.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64506" y="2219924"/>
            <a:ext cx="3136265" cy="66992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791210" marR="30480" indent="-753745">
              <a:lnSpc>
                <a:spcPct val="88200"/>
              </a:lnSpc>
              <a:spcBef>
                <a:spcPts val="439"/>
              </a:spcBef>
              <a:tabLst>
                <a:tab pos="791210" algn="l"/>
              </a:tabLst>
            </a:pPr>
            <a:r>
              <a:rPr dirty="0" sz="2400" spc="-25" b="1">
                <a:solidFill>
                  <a:srgbClr val="EF6C00"/>
                </a:solidFill>
                <a:latin typeface="Arial"/>
                <a:cs typeface="Arial"/>
              </a:rPr>
              <a:t>92%</a:t>
            </a:r>
            <a:r>
              <a:rPr dirty="0" sz="2400" b="1">
                <a:solidFill>
                  <a:srgbClr val="EF6C00"/>
                </a:solidFill>
                <a:latin typeface="Arial"/>
                <a:cs typeface="Arial"/>
              </a:rPr>
              <a:t>	</a:t>
            </a:r>
            <a:r>
              <a:rPr dirty="0" baseline="2645" sz="1575" spc="-975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68783" sz="1575" spc="-187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1627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30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562" b="1">
                <a:solidFill>
                  <a:srgbClr val="393C46"/>
                </a:solidFill>
                <a:latin typeface="Arial"/>
                <a:cs typeface="Arial"/>
              </a:rPr>
              <a:t>v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30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2645" sz="1575" spc="-3240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2645" sz="1575" spc="14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5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525" b="1">
                <a:solidFill>
                  <a:srgbClr val="393C46"/>
                </a:solidFill>
                <a:latin typeface="Arial"/>
                <a:cs typeface="Arial"/>
              </a:rPr>
              <a:t>g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335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ua</a:t>
            </a:r>
            <a:r>
              <a:rPr dirty="0" baseline="68783" sz="1575" spc="-247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1485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179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142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68783" sz="1575" spc="-97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14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127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690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68783" sz="1575" spc="13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142" b="1">
                <a:solidFill>
                  <a:srgbClr val="393C46"/>
                </a:solidFill>
                <a:latin typeface="Arial"/>
                <a:cs typeface="Arial"/>
              </a:rPr>
              <a:t>ee</a:t>
            </a:r>
            <a:r>
              <a:rPr dirty="0" baseline="68783" sz="1575" spc="-127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2645" sz="1575" spc="14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2145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158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142" b="1">
                <a:solidFill>
                  <a:srgbClr val="393C46"/>
                </a:solidFill>
                <a:latin typeface="Arial"/>
                <a:cs typeface="Arial"/>
              </a:rPr>
              <a:t>cl</a:t>
            </a:r>
            <a:r>
              <a:rPr dirty="0" baseline="2645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217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baseline="68783" sz="1575" spc="-390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2645" sz="1575" spc="-209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1439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68783" sz="1575" spc="-20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209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40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209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2645" sz="1575" spc="-202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217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366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209" b="1">
                <a:solidFill>
                  <a:srgbClr val="393C46"/>
                </a:solidFill>
                <a:latin typeface="Arial"/>
                <a:cs typeface="Arial"/>
              </a:rPr>
              <a:t>me</a:t>
            </a:r>
            <a:r>
              <a:rPr dirty="0" baseline="68783" sz="1575" spc="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68783" sz="1575" spc="-11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279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89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co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their</a:t>
            </a:r>
            <a:r>
              <a:rPr dirty="0" sz="1050" spc="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investment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allocations</a:t>
            </a:r>
            <a:r>
              <a:rPr dirty="0" sz="105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through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volatile</a:t>
            </a:r>
            <a:r>
              <a:rPr dirty="0" sz="105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periods.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127809" y="4059904"/>
            <a:ext cx="2050414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Say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easier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purchasing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experience</a:t>
            </a:r>
            <a:r>
              <a:rPr dirty="0" sz="105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would</a:t>
            </a:r>
            <a:r>
              <a:rPr dirty="0" sz="105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increase</a:t>
            </a:r>
            <a:r>
              <a:rPr dirty="0" sz="105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their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 fee-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based</a:t>
            </a:r>
            <a:r>
              <a:rPr dirty="0" sz="1050" spc="-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annuities.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306968" y="4056953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82%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88594" y="4989110"/>
            <a:ext cx="3064510" cy="5099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720090" marR="30480" indent="-682625">
              <a:lnSpc>
                <a:spcPct val="78400"/>
              </a:lnSpc>
              <a:spcBef>
                <a:spcPts val="720"/>
              </a:spcBef>
            </a:pP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63%</a:t>
            </a:r>
            <a:r>
              <a:rPr dirty="0" sz="240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do</a:t>
            </a:r>
            <a:r>
              <a:rPr dirty="0" baseline="2645" sz="1575" spc="-3157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68783" sz="1575" spc="-6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8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359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2645" sz="1575" spc="-1867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89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434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id</a:t>
            </a:r>
            <a:r>
              <a:rPr dirty="0" baseline="2645" sz="1575" spc="-186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142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389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ke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802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202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2879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20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15" b="1">
                <a:solidFill>
                  <a:srgbClr val="393C46"/>
                </a:solidFill>
                <a:latin typeface="Arial"/>
                <a:cs typeface="Arial"/>
              </a:rPr>
              <a:t>us</a:t>
            </a:r>
            <a:r>
              <a:rPr dirty="0" baseline="68783" sz="1575" spc="-6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15" b="1">
                <a:solidFill>
                  <a:srgbClr val="393C46"/>
                </a:solidFill>
                <a:latin typeface="Arial"/>
                <a:cs typeface="Arial"/>
              </a:rPr>
              <a:t>ha</a:t>
            </a:r>
            <a:r>
              <a:rPr dirty="0" baseline="2645" sz="1575" spc="-330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652" b="1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baseline="68783" sz="1575" spc="-74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1785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68783" sz="1575" spc="-652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68783" sz="1575" spc="-88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652" b="1">
                <a:solidFill>
                  <a:srgbClr val="393C46"/>
                </a:solidFill>
                <a:latin typeface="Arial"/>
                <a:cs typeface="Arial"/>
              </a:rPr>
              <a:t>he</a:t>
            </a:r>
            <a:r>
              <a:rPr dirty="0" baseline="2645" sz="1575" spc="-321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660" b="1">
                <a:solidFill>
                  <a:srgbClr val="393C46"/>
                </a:solidFill>
                <a:latin typeface="Arial"/>
                <a:cs typeface="Arial"/>
              </a:rPr>
              <a:t>ties</a:t>
            </a:r>
            <a:r>
              <a:rPr dirty="0" baseline="68783" sz="1575" spc="-19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he</a:t>
            </a:r>
            <a:r>
              <a:rPr dirty="0" baseline="2645" sz="1575" spc="-3135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baseline="68783" sz="1575" spc="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began</a:t>
            </a:r>
            <a:r>
              <a:rPr dirty="0" sz="105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working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050" spc="50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advisors.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60850" y="3249007"/>
            <a:ext cx="2954020" cy="66992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791210" marR="30480" indent="-753745">
              <a:lnSpc>
                <a:spcPct val="88200"/>
              </a:lnSpc>
              <a:spcBef>
                <a:spcPts val="439"/>
              </a:spcBef>
              <a:tabLst>
                <a:tab pos="791210" algn="l"/>
              </a:tabLst>
            </a:pPr>
            <a:r>
              <a:rPr dirty="0" sz="2400" spc="-25" b="1">
                <a:solidFill>
                  <a:srgbClr val="EF6C00"/>
                </a:solidFill>
                <a:latin typeface="Arial"/>
                <a:cs typeface="Arial"/>
              </a:rPr>
              <a:t>89%</a:t>
            </a:r>
            <a:r>
              <a:rPr dirty="0" sz="2400" b="1">
                <a:solidFill>
                  <a:srgbClr val="EF6C00"/>
                </a:solidFill>
                <a:latin typeface="Arial"/>
                <a:cs typeface="Arial"/>
              </a:rPr>
              <a:t>	</a:t>
            </a:r>
            <a:r>
              <a:rPr dirty="0" baseline="2645" sz="1575" spc="-1057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68783" sz="1575" spc="-270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baseline="2645" sz="1575" spc="-9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12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2645" sz="1575" spc="-2190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112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1522" b="1">
                <a:solidFill>
                  <a:srgbClr val="393C46"/>
                </a:solidFill>
                <a:latin typeface="Arial"/>
                <a:cs typeface="Arial"/>
              </a:rPr>
              <a:t>v</a:t>
            </a:r>
            <a:r>
              <a:rPr dirty="0" baseline="2645" sz="1575" spc="-9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562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68783" sz="1575" spc="-14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04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1117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68783" sz="1575" spc="-100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9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1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1132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68783" sz="1575" spc="-89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68783" sz="1575" spc="-86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97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2645" sz="1575" spc="-112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baseline="2645" sz="1575" spc="-9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294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68783" sz="1575" spc="-112" b="1">
                <a:solidFill>
                  <a:srgbClr val="393C46"/>
                </a:solidFill>
                <a:latin typeface="Arial"/>
                <a:cs typeface="Arial"/>
              </a:rPr>
              <a:t>id</a:t>
            </a:r>
            <a:r>
              <a:rPr dirty="0" baseline="68783" sz="1575" spc="-41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04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832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p</a:t>
            </a:r>
            <a:r>
              <a:rPr dirty="0" baseline="68783" sz="1575" spc="-562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104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2645" sz="1575" spc="-97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11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330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104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ec</a:t>
            </a:r>
            <a:r>
              <a:rPr dirty="0" baseline="68783" sz="1575" spc="-120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97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11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2879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-89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11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baseline="68783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982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2354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68783" sz="1575" spc="-967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68783" sz="1575" spc="-989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68783" sz="1575" spc="-1005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2645" sz="1575" spc="-2940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975" b="1">
                <a:solidFill>
                  <a:srgbClr val="393C46"/>
                </a:solidFill>
                <a:latin typeface="Arial"/>
                <a:cs typeface="Arial"/>
              </a:rPr>
              <a:t>ei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1050" spc="-7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allocations</a:t>
            </a:r>
            <a:r>
              <a:rPr dirty="0" sz="10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through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volatile</a:t>
            </a:r>
            <a:r>
              <a:rPr dirty="0" sz="10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periods.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316723" y="2195924"/>
            <a:ext cx="3176270" cy="66992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823594" marR="5080" indent="-811530">
              <a:lnSpc>
                <a:spcPct val="88200"/>
              </a:lnSpc>
              <a:spcBef>
                <a:spcPts val="439"/>
              </a:spcBef>
              <a:tabLst>
                <a:tab pos="823594" algn="l"/>
              </a:tabLst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84%</a:t>
            </a:r>
            <a:r>
              <a:rPr dirty="0" sz="2400" b="1">
                <a:solidFill>
                  <a:srgbClr val="007397"/>
                </a:solidFill>
                <a:latin typeface="Arial"/>
                <a:cs typeface="Arial"/>
              </a:rPr>
              <a:t>	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(e.g.,</a:t>
            </a:r>
            <a:r>
              <a:rPr dirty="0" baseline="2645" sz="1575" spc="-6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10%</a:t>
            </a:r>
            <a:r>
              <a:rPr dirty="0" baseline="2645" sz="1575" spc="-3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versus</a:t>
            </a:r>
            <a:r>
              <a:rPr dirty="0" baseline="2645" sz="1575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interest</a:t>
            </a:r>
            <a:r>
              <a:rPr dirty="0" baseline="2645" sz="1575" spc="-44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30" b="1">
                <a:solidFill>
                  <a:srgbClr val="393C46"/>
                </a:solidFill>
                <a:latin typeface="Arial"/>
                <a:cs typeface="Arial"/>
              </a:rPr>
              <a:t>only)</a:t>
            </a:r>
            <a:r>
              <a:rPr dirty="0" baseline="2645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would</a:t>
            </a:r>
            <a:r>
              <a:rPr dirty="0" sz="10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increase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their</a:t>
            </a:r>
            <a:r>
              <a:rPr dirty="0" sz="105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fixed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and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fixed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indexed</a:t>
            </a:r>
            <a:r>
              <a:rPr dirty="0" sz="105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annuities.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273644" y="4951383"/>
            <a:ext cx="2912745" cy="5099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859155" marR="30480" indent="-821690">
              <a:lnSpc>
                <a:spcPct val="78500"/>
              </a:lnSpc>
              <a:spcBef>
                <a:spcPts val="720"/>
              </a:spcBef>
              <a:tabLst>
                <a:tab pos="859155" algn="l"/>
              </a:tabLst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81%</a:t>
            </a:r>
            <a:r>
              <a:rPr dirty="0" sz="2400" b="1">
                <a:solidFill>
                  <a:srgbClr val="007397"/>
                </a:solidFill>
                <a:latin typeface="Arial"/>
                <a:cs typeface="Arial"/>
              </a:rPr>
              <a:t>	</a:t>
            </a:r>
            <a:r>
              <a:rPr dirty="0" baseline="2645" sz="1575" spc="-30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1410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68783" sz="1575" spc="-562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2645" sz="1575" spc="-132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baseline="68783" sz="1575" spc="8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517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2645" sz="1575" spc="-1814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he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885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68783" sz="1575" spc="-967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89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97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3202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baseline="68783" sz="1575" spc="-14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922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68783" sz="1575" spc="16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217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2645" sz="1575" spc="15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960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68783" sz="1575" spc="150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baseline="68783" sz="1575" spc="157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68783" sz="1575" spc="-55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214" b="1">
                <a:solidFill>
                  <a:srgbClr val="393C46"/>
                </a:solidFill>
                <a:latin typeface="Arial"/>
                <a:cs typeface="Arial"/>
              </a:rPr>
              <a:t>d</a:t>
            </a:r>
            <a:r>
              <a:rPr dirty="0" baseline="2645" sz="1575" spc="165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2645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412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68783" sz="1575" spc="-74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41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147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412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68783" sz="1575" spc="-1612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412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2645" sz="1575" spc="-419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412" b="1">
                <a:solidFill>
                  <a:srgbClr val="393C46"/>
                </a:solidFill>
                <a:latin typeface="Arial"/>
                <a:cs typeface="Arial"/>
              </a:rPr>
              <a:t>ease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their</a:t>
            </a:r>
            <a:r>
              <a:rPr dirty="0" sz="105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RILAs.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77926" y="4097638"/>
            <a:ext cx="3206115" cy="509905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759460" marR="30480" indent="-721995">
              <a:lnSpc>
                <a:spcPct val="78400"/>
              </a:lnSpc>
              <a:spcBef>
                <a:spcPts val="720"/>
              </a:spcBef>
            </a:pPr>
            <a:r>
              <a:rPr dirty="0" sz="2400" b="1">
                <a:solidFill>
                  <a:srgbClr val="393C46"/>
                </a:solidFill>
                <a:latin typeface="Arial"/>
                <a:cs typeface="Arial"/>
              </a:rPr>
              <a:t>64%</a:t>
            </a:r>
            <a:r>
              <a:rPr dirty="0" sz="2400" spc="2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22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2645" sz="1575" spc="-5580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60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68783" sz="1575" spc="-22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5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7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142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2645" sz="1575" spc="-15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126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44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c</a:t>
            </a:r>
            <a:r>
              <a:rPr dirty="0" baseline="2645" sz="1575" spc="-1837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15" b="1">
                <a:solidFill>
                  <a:srgbClr val="393C46"/>
                </a:solidFill>
                <a:latin typeface="Arial"/>
                <a:cs typeface="Arial"/>
              </a:rPr>
              <a:t>li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ke</a:t>
            </a:r>
            <a:r>
              <a:rPr dirty="0" baseline="68783" sz="1575" spc="-1237" b="1">
                <a:solidFill>
                  <a:srgbClr val="393C46"/>
                </a:solidFill>
                <a:latin typeface="Arial"/>
                <a:cs typeface="Arial"/>
              </a:rPr>
              <a:t>l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m</a:t>
            </a:r>
            <a:r>
              <a:rPr dirty="0" baseline="2645" sz="1575" spc="-1080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y </a:t>
            </a:r>
            <a:r>
              <a:rPr dirty="0" baseline="68783" sz="1575" spc="-390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7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1110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68783" sz="1575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68783" sz="1575" spc="-29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spc="89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2645" sz="1575" spc="-149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89" b="1">
                <a:solidFill>
                  <a:srgbClr val="393C46"/>
                </a:solidFill>
                <a:latin typeface="Arial"/>
                <a:cs typeface="Arial"/>
              </a:rPr>
              <a:t>us</a:t>
            </a:r>
            <a:r>
              <a:rPr dirty="0" baseline="68783" sz="1575" spc="-660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7" b="1">
                <a:solidFill>
                  <a:srgbClr val="393C46"/>
                </a:solidFill>
                <a:latin typeface="Arial"/>
                <a:cs typeface="Arial"/>
              </a:rPr>
              <a:t>w</a:t>
            </a:r>
            <a:r>
              <a:rPr dirty="0" baseline="68783" sz="1575" spc="89" b="1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baseline="68783" sz="1575" spc="-682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89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273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2645" sz="1575" spc="89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2645" sz="1575" spc="7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68783" sz="1575" spc="-457" b="1">
                <a:solidFill>
                  <a:srgbClr val="393C46"/>
                </a:solidFill>
                <a:latin typeface="Arial"/>
                <a:cs typeface="Arial"/>
              </a:rPr>
              <a:t>n</a:t>
            </a:r>
            <a:r>
              <a:rPr dirty="0" baseline="68783" sz="1575" spc="-952" b="1">
                <a:solidFill>
                  <a:srgbClr val="393C46"/>
                </a:solidFill>
                <a:latin typeface="Arial"/>
                <a:cs typeface="Arial"/>
              </a:rPr>
              <a:t>u</a:t>
            </a:r>
            <a:r>
              <a:rPr dirty="0" baseline="2645" sz="1575" spc="-465" b="1">
                <a:solidFill>
                  <a:srgbClr val="393C46"/>
                </a:solidFill>
                <a:latin typeface="Arial"/>
                <a:cs typeface="Arial"/>
              </a:rPr>
              <a:t>t</a:t>
            </a:r>
            <a:r>
              <a:rPr dirty="0" baseline="2645" sz="1575" spc="-1439" b="1">
                <a:solidFill>
                  <a:srgbClr val="393C46"/>
                </a:solidFill>
                <a:latin typeface="Arial"/>
                <a:cs typeface="Arial"/>
              </a:rPr>
              <a:t>h</a:t>
            </a:r>
            <a:r>
              <a:rPr dirty="0" baseline="68783" sz="1575" spc="-465" b="1">
                <a:solidFill>
                  <a:srgbClr val="393C46"/>
                </a:solidFill>
                <a:latin typeface="Arial"/>
                <a:cs typeface="Arial"/>
              </a:rPr>
              <a:t>it</a:t>
            </a:r>
            <a:r>
              <a:rPr dirty="0" baseline="68783" sz="1575" spc="-847" b="1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baseline="2645" sz="1575" spc="-46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852" b="1">
                <a:solidFill>
                  <a:srgbClr val="393C46"/>
                </a:solidFill>
                <a:latin typeface="Arial"/>
                <a:cs typeface="Arial"/>
              </a:rPr>
              <a:t>y</a:t>
            </a:r>
            <a:r>
              <a:rPr dirty="0" baseline="68783" sz="1575" spc="-465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68783" sz="1575" spc="-450" b="1">
                <a:solidFill>
                  <a:srgbClr val="393C46"/>
                </a:solidFill>
                <a:latin typeface="Arial"/>
                <a:cs typeface="Arial"/>
              </a:rPr>
              <a:t>s</a:t>
            </a:r>
            <a:r>
              <a:rPr dirty="0" baseline="2645" sz="1575" spc="-1042" b="1">
                <a:solidFill>
                  <a:srgbClr val="393C46"/>
                </a:solidFill>
                <a:latin typeface="Arial"/>
                <a:cs typeface="Arial"/>
              </a:rPr>
              <a:t>b</a:t>
            </a:r>
            <a:r>
              <a:rPr dirty="0" baseline="68783" sz="1575" spc="-465" b="1">
                <a:solidFill>
                  <a:srgbClr val="393C46"/>
                </a:solidFill>
                <a:latin typeface="Arial"/>
                <a:cs typeface="Arial"/>
              </a:rPr>
              <a:t>f</a:t>
            </a:r>
            <a:r>
              <a:rPr dirty="0" baseline="68783" sz="1575" spc="-1350" b="1">
                <a:solidFill>
                  <a:srgbClr val="393C46"/>
                </a:solidFill>
                <a:latin typeface="Arial"/>
                <a:cs typeface="Arial"/>
              </a:rPr>
              <a:t>o</a:t>
            </a:r>
            <a:r>
              <a:rPr dirty="0" baseline="2645" sz="1575" spc="-457" b="1">
                <a:solidFill>
                  <a:srgbClr val="393C46"/>
                </a:solidFill>
                <a:latin typeface="Arial"/>
                <a:cs typeface="Arial"/>
              </a:rPr>
              <a:t>e</a:t>
            </a:r>
            <a:r>
              <a:rPr dirty="0" baseline="2645" sz="1575" spc="-1410" b="1">
                <a:solidFill>
                  <a:srgbClr val="393C46"/>
                </a:solidFill>
                <a:latin typeface="Arial"/>
                <a:cs typeface="Arial"/>
              </a:rPr>
              <a:t>g</a:t>
            </a:r>
            <a:r>
              <a:rPr dirty="0" baseline="68783" sz="1575" spc="-465" b="1">
                <a:solidFill>
                  <a:srgbClr val="393C46"/>
                </a:solidFill>
                <a:latin typeface="Arial"/>
                <a:cs typeface="Arial"/>
              </a:rPr>
              <a:t>r</a:t>
            </a:r>
            <a:r>
              <a:rPr dirty="0" baseline="68783" sz="1575" spc="-89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2645" sz="1575" b="1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baseline="2645" sz="1575" spc="22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working</a:t>
            </a:r>
            <a:r>
              <a:rPr dirty="0" sz="10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050" spc="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advisors.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401107" y="4999215"/>
            <a:ext cx="201485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Believe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their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clients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who</a:t>
            </a:r>
            <a:r>
              <a:rPr dirty="0" sz="1050" spc="-6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393C46"/>
                </a:solidFill>
                <a:latin typeface="Arial"/>
                <a:cs typeface="Arial"/>
              </a:rPr>
              <a:t>own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annuities</a:t>
            </a:r>
            <a:r>
              <a:rPr dirty="0" sz="10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05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more</a:t>
            </a:r>
            <a:r>
              <a:rPr dirty="0" sz="105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comfortable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spending</a:t>
            </a:r>
            <a:r>
              <a:rPr dirty="0" sz="10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money</a:t>
            </a:r>
            <a:r>
              <a:rPr dirty="0" sz="105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05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93C46"/>
                </a:solidFill>
                <a:latin typeface="Arial"/>
                <a:cs typeface="Arial"/>
              </a:rPr>
              <a:t>retirement.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706367" y="4996188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EF6C00"/>
                </a:solidFill>
                <a:latin typeface="Arial"/>
                <a:cs typeface="Arial"/>
              </a:rPr>
              <a:t>51%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943088" y="1152144"/>
            <a:ext cx="152400" cy="4503420"/>
          </a:xfrm>
          <a:custGeom>
            <a:avLst/>
            <a:gdLst/>
            <a:ahLst/>
            <a:cxnLst/>
            <a:rect l="l" t="t" r="r" b="b"/>
            <a:pathLst>
              <a:path w="152400" h="4503420">
                <a:moveTo>
                  <a:pt x="152400" y="0"/>
                </a:moveTo>
                <a:lnTo>
                  <a:pt x="0" y="0"/>
                </a:lnTo>
                <a:lnTo>
                  <a:pt x="0" y="4503420"/>
                </a:lnTo>
                <a:lnTo>
                  <a:pt x="152400" y="4503420"/>
                </a:lnTo>
                <a:lnTo>
                  <a:pt x="1524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78562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Important</a:t>
            </a:r>
            <a:r>
              <a:rPr dirty="0" spc="-35"/>
              <a:t> </a:t>
            </a:r>
            <a:r>
              <a:rPr dirty="0"/>
              <a:t>aspects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variable</a:t>
            </a:r>
            <a:r>
              <a:rPr dirty="0" spc="-40"/>
              <a:t> </a:t>
            </a:r>
            <a:r>
              <a:rPr dirty="0" spc="-10"/>
              <a:t>annuities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9" y="1034379"/>
            <a:ext cx="9771380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How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important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are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each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the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following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characteristics</a:t>
            </a:r>
            <a:r>
              <a:rPr dirty="0" sz="2200" spc="-7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of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variable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r>
              <a:rPr dirty="0" sz="2200" spc="-7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EF6C00"/>
                </a:solidFill>
                <a:latin typeface="Arial"/>
                <a:cs typeface="Arial"/>
              </a:rPr>
              <a:t>for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F6C00"/>
                </a:solidFill>
                <a:latin typeface="Arial"/>
                <a:cs typeface="Arial"/>
              </a:rPr>
              <a:t>clients?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9966" y="6025516"/>
            <a:ext cx="61118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4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 Financial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Annuities: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Practices.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Institute.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492740" y="1969007"/>
            <a:ext cx="504825" cy="208915"/>
            <a:chOff x="10492740" y="1969007"/>
            <a:chExt cx="504825" cy="208915"/>
          </a:xfrm>
        </p:grpSpPr>
        <p:sp>
          <p:nvSpPr>
            <p:cNvPr id="6" name="object 6" descr=""/>
            <p:cNvSpPr/>
            <p:nvPr/>
          </p:nvSpPr>
          <p:spPr>
            <a:xfrm>
              <a:off x="10492740" y="1969007"/>
              <a:ext cx="421005" cy="208915"/>
            </a:xfrm>
            <a:custGeom>
              <a:avLst/>
              <a:gdLst/>
              <a:ahLst/>
              <a:cxnLst/>
              <a:rect l="l" t="t" r="r" b="b"/>
              <a:pathLst>
                <a:path w="421004" h="208914">
                  <a:moveTo>
                    <a:pt x="420624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20624" y="208787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913364" y="1969007"/>
              <a:ext cx="83820" cy="208915"/>
            </a:xfrm>
            <a:custGeom>
              <a:avLst/>
              <a:gdLst/>
              <a:ahLst/>
              <a:cxnLst/>
              <a:rect l="l" t="t" r="r" b="b"/>
              <a:pathLst>
                <a:path w="83820" h="208914">
                  <a:moveTo>
                    <a:pt x="838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83820" y="20878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0492740" y="2557272"/>
            <a:ext cx="504825" cy="210820"/>
          </a:xfrm>
          <a:custGeom>
            <a:avLst/>
            <a:gdLst/>
            <a:ahLst/>
            <a:cxnLst/>
            <a:rect l="l" t="t" r="r" b="b"/>
            <a:pathLst>
              <a:path w="504825" h="210819">
                <a:moveTo>
                  <a:pt x="504444" y="0"/>
                </a:moveTo>
                <a:lnTo>
                  <a:pt x="0" y="0"/>
                </a:lnTo>
                <a:lnTo>
                  <a:pt x="0" y="210312"/>
                </a:lnTo>
                <a:lnTo>
                  <a:pt x="504444" y="210312"/>
                </a:lnTo>
                <a:lnTo>
                  <a:pt x="504444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0072116" y="3147060"/>
            <a:ext cx="925194" cy="208915"/>
            <a:chOff x="10072116" y="3147060"/>
            <a:chExt cx="925194" cy="208915"/>
          </a:xfrm>
        </p:grpSpPr>
        <p:sp>
          <p:nvSpPr>
            <p:cNvPr id="10" name="object 10" descr=""/>
            <p:cNvSpPr/>
            <p:nvPr/>
          </p:nvSpPr>
          <p:spPr>
            <a:xfrm>
              <a:off x="10072116" y="3147060"/>
              <a:ext cx="841375" cy="208915"/>
            </a:xfrm>
            <a:custGeom>
              <a:avLst/>
              <a:gdLst/>
              <a:ahLst/>
              <a:cxnLst/>
              <a:rect l="l" t="t" r="r" b="b"/>
              <a:pathLst>
                <a:path w="841375" h="208914">
                  <a:moveTo>
                    <a:pt x="841248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841248" y="208787"/>
                  </a:lnTo>
                  <a:lnTo>
                    <a:pt x="841248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13364" y="3147060"/>
              <a:ext cx="83820" cy="208915"/>
            </a:xfrm>
            <a:custGeom>
              <a:avLst/>
              <a:gdLst/>
              <a:ahLst/>
              <a:cxnLst/>
              <a:rect l="l" t="t" r="r" b="b"/>
              <a:pathLst>
                <a:path w="83820" h="208914">
                  <a:moveTo>
                    <a:pt x="838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83820" y="20878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0408919" y="3736847"/>
            <a:ext cx="588645" cy="208915"/>
            <a:chOff x="10408919" y="3736847"/>
            <a:chExt cx="588645" cy="208915"/>
          </a:xfrm>
        </p:grpSpPr>
        <p:sp>
          <p:nvSpPr>
            <p:cNvPr id="13" name="object 13" descr=""/>
            <p:cNvSpPr/>
            <p:nvPr/>
          </p:nvSpPr>
          <p:spPr>
            <a:xfrm>
              <a:off x="10408919" y="3736847"/>
              <a:ext cx="421005" cy="208915"/>
            </a:xfrm>
            <a:custGeom>
              <a:avLst/>
              <a:gdLst/>
              <a:ahLst/>
              <a:cxnLst/>
              <a:rect l="l" t="t" r="r" b="b"/>
              <a:pathLst>
                <a:path w="421004" h="208914">
                  <a:moveTo>
                    <a:pt x="420624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420624" y="208787"/>
                  </a:lnTo>
                  <a:lnTo>
                    <a:pt x="420624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829543" y="3736847"/>
              <a:ext cx="167640" cy="208915"/>
            </a:xfrm>
            <a:custGeom>
              <a:avLst/>
              <a:gdLst/>
              <a:ahLst/>
              <a:cxnLst/>
              <a:rect l="l" t="t" r="r" b="b"/>
              <a:pathLst>
                <a:path w="167640" h="208914">
                  <a:moveTo>
                    <a:pt x="16764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167640" y="208787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0325100" y="4326635"/>
            <a:ext cx="672465" cy="208915"/>
            <a:chOff x="10325100" y="4326635"/>
            <a:chExt cx="672465" cy="208915"/>
          </a:xfrm>
        </p:grpSpPr>
        <p:sp>
          <p:nvSpPr>
            <p:cNvPr id="16" name="object 16" descr=""/>
            <p:cNvSpPr/>
            <p:nvPr/>
          </p:nvSpPr>
          <p:spPr>
            <a:xfrm>
              <a:off x="10325100" y="4326635"/>
              <a:ext cx="588645" cy="208915"/>
            </a:xfrm>
            <a:custGeom>
              <a:avLst/>
              <a:gdLst/>
              <a:ahLst/>
              <a:cxnLst/>
              <a:rect l="l" t="t" r="r" b="b"/>
              <a:pathLst>
                <a:path w="588645" h="208914">
                  <a:moveTo>
                    <a:pt x="588264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588264" y="208787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913363" y="4326635"/>
              <a:ext cx="83820" cy="208915"/>
            </a:xfrm>
            <a:custGeom>
              <a:avLst/>
              <a:gdLst/>
              <a:ahLst/>
              <a:cxnLst/>
              <a:rect l="l" t="t" r="r" b="b"/>
              <a:pathLst>
                <a:path w="83820" h="208914">
                  <a:moveTo>
                    <a:pt x="838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83820" y="20878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157459" y="4914900"/>
            <a:ext cx="840105" cy="208915"/>
            <a:chOff x="10157459" y="4914900"/>
            <a:chExt cx="840105" cy="208915"/>
          </a:xfrm>
        </p:grpSpPr>
        <p:sp>
          <p:nvSpPr>
            <p:cNvPr id="19" name="object 19" descr=""/>
            <p:cNvSpPr/>
            <p:nvPr/>
          </p:nvSpPr>
          <p:spPr>
            <a:xfrm>
              <a:off x="10157459" y="4914900"/>
              <a:ext cx="756285" cy="208915"/>
            </a:xfrm>
            <a:custGeom>
              <a:avLst/>
              <a:gdLst/>
              <a:ahLst/>
              <a:cxnLst/>
              <a:rect l="l" t="t" r="r" b="b"/>
              <a:pathLst>
                <a:path w="756284" h="208914">
                  <a:moveTo>
                    <a:pt x="755903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755903" y="208787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913363" y="4914900"/>
              <a:ext cx="83820" cy="208915"/>
            </a:xfrm>
            <a:custGeom>
              <a:avLst/>
              <a:gdLst/>
              <a:ahLst/>
              <a:cxnLst/>
              <a:rect l="l" t="t" r="r" b="b"/>
              <a:pathLst>
                <a:path w="83820" h="208914">
                  <a:moveTo>
                    <a:pt x="83820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83820" y="208787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2590800" y="1778507"/>
            <a:ext cx="0" cy="3535679"/>
          </a:xfrm>
          <a:custGeom>
            <a:avLst/>
            <a:gdLst/>
            <a:ahLst/>
            <a:cxnLst/>
            <a:rect l="l" t="t" r="r" b="b"/>
            <a:pathLst>
              <a:path w="0" h="3535679">
                <a:moveTo>
                  <a:pt x="0" y="0"/>
                </a:moveTo>
                <a:lnTo>
                  <a:pt x="0" y="3535679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590800" y="1969007"/>
            <a:ext cx="5044440" cy="20891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60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590800" y="2557272"/>
            <a:ext cx="4707890" cy="21082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61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90800" y="3147060"/>
            <a:ext cx="4456430" cy="20891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61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590800" y="3736847"/>
            <a:ext cx="4456430" cy="20891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60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590800" y="4326635"/>
            <a:ext cx="4456430" cy="20891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60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590800" y="4914900"/>
            <a:ext cx="4287520" cy="208915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ts val="161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635240" y="1969007"/>
            <a:ext cx="2857500" cy="20891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60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298435" y="2557272"/>
            <a:ext cx="3194685" cy="21082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ts val="161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46976" y="3147060"/>
            <a:ext cx="3025140" cy="20891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60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046976" y="3736847"/>
            <a:ext cx="3362325" cy="20891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60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046976" y="4326635"/>
            <a:ext cx="3278504" cy="20891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60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77811" y="4914900"/>
            <a:ext cx="3279775" cy="208915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60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606942" y="2534992"/>
            <a:ext cx="2832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305958" y="3124300"/>
            <a:ext cx="7943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3240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10%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480878" y="3713608"/>
            <a:ext cx="5772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r>
              <a:rPr dirty="0" sz="1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480878" y="4302916"/>
            <a:ext cx="6197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r>
              <a:rPr dirty="0" sz="1400" spc="20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396895" y="4892224"/>
            <a:ext cx="703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2434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288744" y="1945684"/>
            <a:ext cx="98120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88145" algn="l"/>
              </a:tabLst>
            </a:pPr>
            <a:r>
              <a:rPr dirty="0" baseline="1984" sz="2100">
                <a:solidFill>
                  <a:srgbClr val="393C46"/>
                </a:solidFill>
                <a:latin typeface="Arial"/>
                <a:cs typeface="Arial"/>
              </a:rPr>
              <a:t>Living</a:t>
            </a:r>
            <a:r>
              <a:rPr dirty="0" baseline="1984" sz="21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1984" sz="2100" spc="-15">
                <a:solidFill>
                  <a:srgbClr val="393C46"/>
                </a:solidFill>
                <a:latin typeface="Arial"/>
                <a:cs typeface="Arial"/>
              </a:rPr>
              <a:t>benefits</a:t>
            </a:r>
            <a:r>
              <a:rPr dirty="0" baseline="1984" sz="2100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r>
              <a:rPr dirty="0" sz="1400" spc="-20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476859" y="2527860"/>
            <a:ext cx="9734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Tax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deferral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723816" y="3117168"/>
            <a:ext cx="7270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Low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cost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72782" y="3706476"/>
            <a:ext cx="14789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1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ratings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278937" y="4295784"/>
            <a:ext cx="1172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Death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230081" y="4885092"/>
            <a:ext cx="12211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Historic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returns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2817876" y="554583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0"/>
                </a:moveTo>
                <a:lnTo>
                  <a:pt x="0" y="0"/>
                </a:lnTo>
                <a:lnTo>
                  <a:pt x="0" y="89915"/>
                </a:lnTo>
                <a:lnTo>
                  <a:pt x="89916" y="89915"/>
                </a:lnTo>
                <a:lnTo>
                  <a:pt x="89916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2935099" y="5456694"/>
            <a:ext cx="11925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Very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4395215" y="554583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915" y="0"/>
                </a:moveTo>
                <a:lnTo>
                  <a:pt x="0" y="0"/>
                </a:lnTo>
                <a:lnTo>
                  <a:pt x="0" y="89915"/>
                </a:lnTo>
                <a:lnTo>
                  <a:pt x="89915" y="89915"/>
                </a:lnTo>
                <a:lnTo>
                  <a:pt x="89915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4512336" y="5456694"/>
            <a:ext cx="166623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Somewhat</a:t>
            </a:r>
            <a:r>
              <a:rPr dirty="0" sz="1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6448044" y="5545835"/>
            <a:ext cx="88900" cy="90170"/>
          </a:xfrm>
          <a:custGeom>
            <a:avLst/>
            <a:gdLst/>
            <a:ahLst/>
            <a:cxnLst/>
            <a:rect l="l" t="t" r="r" b="b"/>
            <a:pathLst>
              <a:path w="88900" h="90170">
                <a:moveTo>
                  <a:pt x="88392" y="0"/>
                </a:moveTo>
                <a:lnTo>
                  <a:pt x="0" y="0"/>
                </a:lnTo>
                <a:lnTo>
                  <a:pt x="0" y="89915"/>
                </a:lnTo>
                <a:lnTo>
                  <a:pt x="88392" y="89915"/>
                </a:lnTo>
                <a:lnTo>
                  <a:pt x="88392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6563984" y="5456694"/>
            <a:ext cx="11023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7935468" y="554583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916" y="0"/>
                </a:moveTo>
                <a:lnTo>
                  <a:pt x="0" y="0"/>
                </a:lnTo>
                <a:lnTo>
                  <a:pt x="0" y="89915"/>
                </a:lnTo>
                <a:lnTo>
                  <a:pt x="89916" y="89915"/>
                </a:lnTo>
                <a:lnTo>
                  <a:pt x="8991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8052321" y="5456694"/>
            <a:ext cx="12420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DK/Do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89230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Important</a:t>
            </a:r>
            <a:r>
              <a:rPr dirty="0" spc="-30"/>
              <a:t> </a:t>
            </a:r>
            <a:r>
              <a:rPr dirty="0"/>
              <a:t>aspects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FIA</a:t>
            </a:r>
            <a:r>
              <a:rPr dirty="0" spc="-21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fixed</a:t>
            </a:r>
            <a:r>
              <a:rPr dirty="0" spc="-35"/>
              <a:t> </a:t>
            </a:r>
            <a:r>
              <a:rPr dirty="0" spc="-10"/>
              <a:t>annuities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9" y="1034379"/>
            <a:ext cx="10052050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How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important</a:t>
            </a:r>
            <a:r>
              <a:rPr dirty="0" sz="22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are</a:t>
            </a:r>
            <a:r>
              <a:rPr dirty="0" sz="2200" spc="-4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each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of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following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characteristics</a:t>
            </a:r>
            <a:r>
              <a:rPr dirty="0" sz="2200" spc="-6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of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fixed</a:t>
            </a:r>
            <a:r>
              <a:rPr dirty="0" sz="22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and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fixed</a:t>
            </a:r>
            <a:r>
              <a:rPr dirty="0" sz="2200" spc="-4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F6C00"/>
                </a:solidFill>
                <a:latin typeface="Arial"/>
                <a:cs typeface="Arial"/>
              </a:rPr>
              <a:t>indexed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annuities</a:t>
            </a:r>
            <a:r>
              <a:rPr dirty="0" sz="2200" spc="-6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(FIA)</a:t>
            </a:r>
            <a:r>
              <a:rPr dirty="0" sz="2200" spc="-30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for</a:t>
            </a:r>
            <a:r>
              <a:rPr dirty="0" sz="2200" spc="-5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F6C00"/>
                </a:solidFill>
                <a:latin typeface="Arial"/>
                <a:cs typeface="Arial"/>
              </a:rPr>
              <a:t>your</a:t>
            </a:r>
            <a:r>
              <a:rPr dirty="0" sz="2200" spc="-35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F6C00"/>
                </a:solidFill>
                <a:latin typeface="Arial"/>
                <a:cs typeface="Arial"/>
              </a:rPr>
              <a:t>clients?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89966" y="6025516"/>
            <a:ext cx="61118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Source:</a:t>
            </a:r>
            <a:r>
              <a:rPr dirty="0" sz="800" spc="4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2023 Financial</a:t>
            </a:r>
            <a:r>
              <a:rPr dirty="0" sz="8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Advisor</a:t>
            </a:r>
            <a:r>
              <a:rPr dirty="0" sz="8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Survey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Annuities: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Product,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Perceptions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Practices.</a:t>
            </a:r>
            <a:r>
              <a:rPr dirty="0" sz="8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Insured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42A36"/>
                </a:solidFill>
                <a:latin typeface="Arial"/>
                <a:cs typeface="Arial"/>
              </a:rPr>
              <a:t>Institute.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529316" y="2039111"/>
            <a:ext cx="467995" cy="204470"/>
            <a:chOff x="10529316" y="2039111"/>
            <a:chExt cx="467995" cy="204470"/>
          </a:xfrm>
        </p:grpSpPr>
        <p:sp>
          <p:nvSpPr>
            <p:cNvPr id="6" name="object 6" descr=""/>
            <p:cNvSpPr/>
            <p:nvPr/>
          </p:nvSpPr>
          <p:spPr>
            <a:xfrm>
              <a:off x="10529316" y="2039111"/>
              <a:ext cx="390525" cy="204470"/>
            </a:xfrm>
            <a:custGeom>
              <a:avLst/>
              <a:gdLst/>
              <a:ahLst/>
              <a:cxnLst/>
              <a:rect l="l" t="t" r="r" b="b"/>
              <a:pathLst>
                <a:path w="390525" h="204469">
                  <a:moveTo>
                    <a:pt x="390144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390144" y="204215"/>
                  </a:lnTo>
                  <a:lnTo>
                    <a:pt x="390144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919460" y="2039111"/>
              <a:ext cx="78105" cy="204470"/>
            </a:xfrm>
            <a:custGeom>
              <a:avLst/>
              <a:gdLst/>
              <a:ahLst/>
              <a:cxnLst/>
              <a:rect l="l" t="t" r="r" b="b"/>
              <a:pathLst>
                <a:path w="78104" h="204469">
                  <a:moveTo>
                    <a:pt x="77724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77724" y="204215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0373868" y="2615183"/>
            <a:ext cx="623570" cy="205740"/>
          </a:xfrm>
          <a:custGeom>
            <a:avLst/>
            <a:gdLst/>
            <a:ahLst/>
            <a:cxnLst/>
            <a:rect l="l" t="t" r="r" b="b"/>
            <a:pathLst>
              <a:path w="623570" h="205739">
                <a:moveTo>
                  <a:pt x="623316" y="0"/>
                </a:moveTo>
                <a:lnTo>
                  <a:pt x="0" y="0"/>
                </a:lnTo>
                <a:lnTo>
                  <a:pt x="0" y="205739"/>
                </a:lnTo>
                <a:lnTo>
                  <a:pt x="623316" y="205739"/>
                </a:lnTo>
                <a:lnTo>
                  <a:pt x="623316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0373868" y="3192779"/>
            <a:ext cx="623570" cy="204470"/>
            <a:chOff x="10373868" y="3192779"/>
            <a:chExt cx="623570" cy="204470"/>
          </a:xfrm>
        </p:grpSpPr>
        <p:sp>
          <p:nvSpPr>
            <p:cNvPr id="10" name="object 10" descr=""/>
            <p:cNvSpPr/>
            <p:nvPr/>
          </p:nvSpPr>
          <p:spPr>
            <a:xfrm>
              <a:off x="10373868" y="3192779"/>
              <a:ext cx="546100" cy="204470"/>
            </a:xfrm>
            <a:custGeom>
              <a:avLst/>
              <a:gdLst/>
              <a:ahLst/>
              <a:cxnLst/>
              <a:rect l="l" t="t" r="r" b="b"/>
              <a:pathLst>
                <a:path w="546100" h="204470">
                  <a:moveTo>
                    <a:pt x="545592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545592" y="204215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19460" y="3192779"/>
              <a:ext cx="78105" cy="204470"/>
            </a:xfrm>
            <a:custGeom>
              <a:avLst/>
              <a:gdLst/>
              <a:ahLst/>
              <a:cxnLst/>
              <a:rect l="l" t="t" r="r" b="b"/>
              <a:pathLst>
                <a:path w="78104" h="204470">
                  <a:moveTo>
                    <a:pt x="77724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77724" y="204215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0373868" y="3770376"/>
            <a:ext cx="623570" cy="204470"/>
            <a:chOff x="10373868" y="3770376"/>
            <a:chExt cx="623570" cy="204470"/>
          </a:xfrm>
        </p:grpSpPr>
        <p:sp>
          <p:nvSpPr>
            <p:cNvPr id="13" name="object 13" descr=""/>
            <p:cNvSpPr/>
            <p:nvPr/>
          </p:nvSpPr>
          <p:spPr>
            <a:xfrm>
              <a:off x="10373868" y="3770376"/>
              <a:ext cx="546100" cy="204470"/>
            </a:xfrm>
            <a:custGeom>
              <a:avLst/>
              <a:gdLst/>
              <a:ahLst/>
              <a:cxnLst/>
              <a:rect l="l" t="t" r="r" b="b"/>
              <a:pathLst>
                <a:path w="546100" h="204470">
                  <a:moveTo>
                    <a:pt x="545592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545592" y="204215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919460" y="3770376"/>
              <a:ext cx="78105" cy="204470"/>
            </a:xfrm>
            <a:custGeom>
              <a:avLst/>
              <a:gdLst/>
              <a:ahLst/>
              <a:cxnLst/>
              <a:rect l="l" t="t" r="r" b="b"/>
              <a:pathLst>
                <a:path w="78104" h="204470">
                  <a:moveTo>
                    <a:pt x="77724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77724" y="204215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0296143" y="4346447"/>
            <a:ext cx="701040" cy="204470"/>
            <a:chOff x="10296143" y="4346447"/>
            <a:chExt cx="701040" cy="204470"/>
          </a:xfrm>
        </p:grpSpPr>
        <p:sp>
          <p:nvSpPr>
            <p:cNvPr id="16" name="object 16" descr=""/>
            <p:cNvSpPr/>
            <p:nvPr/>
          </p:nvSpPr>
          <p:spPr>
            <a:xfrm>
              <a:off x="10296143" y="4346447"/>
              <a:ext cx="546100" cy="204470"/>
            </a:xfrm>
            <a:custGeom>
              <a:avLst/>
              <a:gdLst/>
              <a:ahLst/>
              <a:cxnLst/>
              <a:rect l="l" t="t" r="r" b="b"/>
              <a:pathLst>
                <a:path w="546100" h="204470">
                  <a:moveTo>
                    <a:pt x="545592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545592" y="204215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841735" y="4346447"/>
              <a:ext cx="155575" cy="204470"/>
            </a:xfrm>
            <a:custGeom>
              <a:avLst/>
              <a:gdLst/>
              <a:ahLst/>
              <a:cxnLst/>
              <a:rect l="l" t="t" r="r" b="b"/>
              <a:pathLst>
                <a:path w="155575" h="204470">
                  <a:moveTo>
                    <a:pt x="155448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155448" y="20421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296143" y="4924044"/>
            <a:ext cx="701040" cy="204470"/>
            <a:chOff x="10296143" y="4924044"/>
            <a:chExt cx="701040" cy="204470"/>
          </a:xfrm>
        </p:grpSpPr>
        <p:sp>
          <p:nvSpPr>
            <p:cNvPr id="19" name="object 19" descr=""/>
            <p:cNvSpPr/>
            <p:nvPr/>
          </p:nvSpPr>
          <p:spPr>
            <a:xfrm>
              <a:off x="10296143" y="4924044"/>
              <a:ext cx="546100" cy="204470"/>
            </a:xfrm>
            <a:custGeom>
              <a:avLst/>
              <a:gdLst/>
              <a:ahLst/>
              <a:cxnLst/>
              <a:rect l="l" t="t" r="r" b="b"/>
              <a:pathLst>
                <a:path w="546100" h="204470">
                  <a:moveTo>
                    <a:pt x="545592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545592" y="204215"/>
                  </a:lnTo>
                  <a:lnTo>
                    <a:pt x="545592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841735" y="4924044"/>
              <a:ext cx="155575" cy="204470"/>
            </a:xfrm>
            <a:custGeom>
              <a:avLst/>
              <a:gdLst/>
              <a:ahLst/>
              <a:cxnLst/>
              <a:rect l="l" t="t" r="r" b="b"/>
              <a:pathLst>
                <a:path w="155575" h="204470">
                  <a:moveTo>
                    <a:pt x="155448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155448" y="20421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3203448" y="1851660"/>
            <a:ext cx="0" cy="3462654"/>
          </a:xfrm>
          <a:custGeom>
            <a:avLst/>
            <a:gdLst/>
            <a:ahLst/>
            <a:cxnLst/>
            <a:rect l="l" t="t" r="r" b="b"/>
            <a:pathLst>
              <a:path w="0" h="3462654">
                <a:moveTo>
                  <a:pt x="0" y="0"/>
                </a:moveTo>
                <a:lnTo>
                  <a:pt x="0" y="3462528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203448" y="2039111"/>
            <a:ext cx="4677410" cy="20447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58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203448" y="2615183"/>
            <a:ext cx="4209415" cy="20574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59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03448" y="3192779"/>
            <a:ext cx="4131945" cy="20447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58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03448" y="3770388"/>
            <a:ext cx="4052570" cy="20447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58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203448" y="4346460"/>
            <a:ext cx="4052570" cy="20447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59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03448" y="4924044"/>
            <a:ext cx="4052570" cy="20447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585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880604" y="2039111"/>
            <a:ext cx="2649220" cy="20447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58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412735" y="2615183"/>
            <a:ext cx="2961640" cy="20574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59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334999" y="3192779"/>
            <a:ext cx="3039110" cy="20447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58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255764" y="3770376"/>
            <a:ext cx="3118485" cy="20447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ts val="158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55764" y="4346447"/>
            <a:ext cx="3040380" cy="20447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59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255764" y="4924044"/>
            <a:ext cx="3040380" cy="20447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585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546877" y="2590430"/>
            <a:ext cx="2832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507827" y="3167434"/>
            <a:ext cx="5949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507827" y="3744439"/>
            <a:ext cx="5949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r>
              <a:rPr dirty="0" sz="1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0429906" y="4321443"/>
            <a:ext cx="6343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r>
              <a:rPr dirty="0" sz="1400" spc="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393C46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429906" y="4898448"/>
            <a:ext cx="6343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r>
              <a:rPr dirty="0" sz="1400" spc="3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393C46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900721" y="2013425"/>
            <a:ext cx="92024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97595" algn="l"/>
              </a:tabLst>
            </a:pPr>
            <a:r>
              <a:rPr dirty="0" baseline="1984" sz="2100">
                <a:solidFill>
                  <a:srgbClr val="393C46"/>
                </a:solidFill>
                <a:latin typeface="Arial"/>
                <a:cs typeface="Arial"/>
              </a:rPr>
              <a:t>Living</a:t>
            </a:r>
            <a:r>
              <a:rPr dirty="0" baseline="1984" sz="21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baseline="1984" sz="2100" spc="-15">
                <a:solidFill>
                  <a:srgbClr val="393C46"/>
                </a:solidFill>
                <a:latin typeface="Arial"/>
                <a:cs typeface="Arial"/>
              </a:rPr>
              <a:t>benefits</a:t>
            </a:r>
            <a:r>
              <a:rPr dirty="0" baseline="1984" sz="2100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r>
              <a:rPr dirty="0" sz="1400" spc="-40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890736" y="2583297"/>
            <a:ext cx="11722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Death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574418" y="3160302"/>
            <a:ext cx="14884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Brand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Recognition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456021" y="3737307"/>
            <a:ext cx="16065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Highest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Rates/Caps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416615" y="4314311"/>
            <a:ext cx="16465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Renewal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rate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history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71915" y="4789146"/>
            <a:ext cx="2090420" cy="44450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300990">
              <a:lnSpc>
                <a:spcPts val="1610"/>
              </a:lnSpc>
              <a:spcBef>
                <a:spcPts val="21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Generous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free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w/d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(e.g.,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10%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v.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interest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only)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2817876" y="554583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69" h="90170">
                <a:moveTo>
                  <a:pt x="89916" y="0"/>
                </a:moveTo>
                <a:lnTo>
                  <a:pt x="0" y="0"/>
                </a:lnTo>
                <a:lnTo>
                  <a:pt x="0" y="89915"/>
                </a:lnTo>
                <a:lnTo>
                  <a:pt x="89916" y="89915"/>
                </a:lnTo>
                <a:lnTo>
                  <a:pt x="89916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2935098" y="5456694"/>
            <a:ext cx="11925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Very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4395215" y="554583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915" y="0"/>
                </a:moveTo>
                <a:lnTo>
                  <a:pt x="0" y="0"/>
                </a:lnTo>
                <a:lnTo>
                  <a:pt x="0" y="89915"/>
                </a:lnTo>
                <a:lnTo>
                  <a:pt x="89915" y="89915"/>
                </a:lnTo>
                <a:lnTo>
                  <a:pt x="89915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4512336" y="5456694"/>
            <a:ext cx="166623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Somewhat</a:t>
            </a:r>
            <a:r>
              <a:rPr dirty="0" sz="1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6448044" y="5545835"/>
            <a:ext cx="88900" cy="90170"/>
          </a:xfrm>
          <a:custGeom>
            <a:avLst/>
            <a:gdLst/>
            <a:ahLst/>
            <a:cxnLst/>
            <a:rect l="l" t="t" r="r" b="b"/>
            <a:pathLst>
              <a:path w="88900" h="90170">
                <a:moveTo>
                  <a:pt x="88392" y="0"/>
                </a:moveTo>
                <a:lnTo>
                  <a:pt x="0" y="0"/>
                </a:lnTo>
                <a:lnTo>
                  <a:pt x="0" y="89915"/>
                </a:lnTo>
                <a:lnTo>
                  <a:pt x="88392" y="89915"/>
                </a:lnTo>
                <a:lnTo>
                  <a:pt x="88392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6563983" y="5456694"/>
            <a:ext cx="11023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7935468" y="5545835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916" y="0"/>
                </a:moveTo>
                <a:lnTo>
                  <a:pt x="0" y="0"/>
                </a:lnTo>
                <a:lnTo>
                  <a:pt x="0" y="89915"/>
                </a:lnTo>
                <a:lnTo>
                  <a:pt x="89916" y="89915"/>
                </a:lnTo>
                <a:lnTo>
                  <a:pt x="8991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8052321" y="5456694"/>
            <a:ext cx="12420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DK/Do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34782"/>
            <a:ext cx="10007600" cy="1295400"/>
          </a:xfrm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/>
              <a:t>Important</a:t>
            </a:r>
            <a:r>
              <a:rPr dirty="0" spc="-35"/>
              <a:t> </a:t>
            </a:r>
            <a:r>
              <a:rPr dirty="0"/>
              <a:t>aspects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RILAs</a:t>
            </a:r>
          </a:p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dirty="0" sz="2200">
                <a:solidFill>
                  <a:srgbClr val="EF6C00"/>
                </a:solidFill>
              </a:rPr>
              <a:t>How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important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are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each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of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the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following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characteristics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of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registered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index-linked </a:t>
            </a:r>
            <a:r>
              <a:rPr dirty="0" sz="2200">
                <a:solidFill>
                  <a:srgbClr val="EF6C00"/>
                </a:solidFill>
              </a:rPr>
              <a:t>annuities</a:t>
            </a:r>
            <a:r>
              <a:rPr dirty="0" sz="2200" spc="-7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(RILAs)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for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your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clients?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10262616" y="3086100"/>
            <a:ext cx="734695" cy="181610"/>
            <a:chOff x="10262616" y="3086100"/>
            <a:chExt cx="734695" cy="181610"/>
          </a:xfrm>
        </p:grpSpPr>
        <p:sp>
          <p:nvSpPr>
            <p:cNvPr id="4" name="object 4" descr=""/>
            <p:cNvSpPr/>
            <p:nvPr/>
          </p:nvSpPr>
          <p:spPr>
            <a:xfrm>
              <a:off x="10262616" y="3086100"/>
              <a:ext cx="654050" cy="181610"/>
            </a:xfrm>
            <a:custGeom>
              <a:avLst/>
              <a:gdLst/>
              <a:ahLst/>
              <a:cxnLst/>
              <a:rect l="l" t="t" r="r" b="b"/>
              <a:pathLst>
                <a:path w="654050" h="181610">
                  <a:moveTo>
                    <a:pt x="653796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653796" y="181355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916412" y="3086100"/>
              <a:ext cx="81280" cy="181610"/>
            </a:xfrm>
            <a:custGeom>
              <a:avLst/>
              <a:gdLst/>
              <a:ahLst/>
              <a:cxnLst/>
              <a:rect l="l" t="t" r="r" b="b"/>
              <a:pathLst>
                <a:path w="81279" h="181610">
                  <a:moveTo>
                    <a:pt x="80772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80772" y="181355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0180319" y="3596640"/>
            <a:ext cx="817244" cy="181610"/>
            <a:chOff x="10180319" y="3596640"/>
            <a:chExt cx="817244" cy="181610"/>
          </a:xfrm>
        </p:grpSpPr>
        <p:sp>
          <p:nvSpPr>
            <p:cNvPr id="7" name="object 7" descr=""/>
            <p:cNvSpPr/>
            <p:nvPr/>
          </p:nvSpPr>
          <p:spPr>
            <a:xfrm>
              <a:off x="10180319" y="3596640"/>
              <a:ext cx="736600" cy="181610"/>
            </a:xfrm>
            <a:custGeom>
              <a:avLst/>
              <a:gdLst/>
              <a:ahLst/>
              <a:cxnLst/>
              <a:rect l="l" t="t" r="r" b="b"/>
              <a:pathLst>
                <a:path w="736600" h="181610">
                  <a:moveTo>
                    <a:pt x="736092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736092" y="18135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916411" y="3596640"/>
              <a:ext cx="81280" cy="181610"/>
            </a:xfrm>
            <a:custGeom>
              <a:avLst/>
              <a:gdLst/>
              <a:ahLst/>
              <a:cxnLst/>
              <a:rect l="l" t="t" r="r" b="b"/>
              <a:pathLst>
                <a:path w="81279" h="181610">
                  <a:moveTo>
                    <a:pt x="80772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80772" y="181356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0180319" y="4108703"/>
            <a:ext cx="817244" cy="181610"/>
            <a:chOff x="10180319" y="4108703"/>
            <a:chExt cx="817244" cy="181610"/>
          </a:xfrm>
        </p:grpSpPr>
        <p:sp>
          <p:nvSpPr>
            <p:cNvPr id="10" name="object 10" descr=""/>
            <p:cNvSpPr/>
            <p:nvPr/>
          </p:nvSpPr>
          <p:spPr>
            <a:xfrm>
              <a:off x="10180319" y="4108703"/>
              <a:ext cx="736600" cy="181610"/>
            </a:xfrm>
            <a:custGeom>
              <a:avLst/>
              <a:gdLst/>
              <a:ahLst/>
              <a:cxnLst/>
              <a:rect l="l" t="t" r="r" b="b"/>
              <a:pathLst>
                <a:path w="736600" h="181610">
                  <a:moveTo>
                    <a:pt x="736092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736092" y="18135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916411" y="4108703"/>
              <a:ext cx="81280" cy="181610"/>
            </a:xfrm>
            <a:custGeom>
              <a:avLst/>
              <a:gdLst/>
              <a:ahLst/>
              <a:cxnLst/>
              <a:rect l="l" t="t" r="r" b="b"/>
              <a:pathLst>
                <a:path w="81279" h="181610">
                  <a:moveTo>
                    <a:pt x="80772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80772" y="181356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0180319" y="4620767"/>
            <a:ext cx="817244" cy="181610"/>
            <a:chOff x="10180319" y="4620767"/>
            <a:chExt cx="817244" cy="181610"/>
          </a:xfrm>
        </p:grpSpPr>
        <p:sp>
          <p:nvSpPr>
            <p:cNvPr id="13" name="object 13" descr=""/>
            <p:cNvSpPr/>
            <p:nvPr/>
          </p:nvSpPr>
          <p:spPr>
            <a:xfrm>
              <a:off x="10180319" y="4620767"/>
              <a:ext cx="654050" cy="181610"/>
            </a:xfrm>
            <a:custGeom>
              <a:avLst/>
              <a:gdLst/>
              <a:ahLst/>
              <a:cxnLst/>
              <a:rect l="l" t="t" r="r" b="b"/>
              <a:pathLst>
                <a:path w="654050" h="181610">
                  <a:moveTo>
                    <a:pt x="653796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653796" y="181355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007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834115" y="4620767"/>
              <a:ext cx="163195" cy="181610"/>
            </a:xfrm>
            <a:custGeom>
              <a:avLst/>
              <a:gdLst/>
              <a:ahLst/>
              <a:cxnLst/>
              <a:rect l="l" t="t" r="r" b="b"/>
              <a:pathLst>
                <a:path w="163195" h="181610">
                  <a:moveTo>
                    <a:pt x="163068" y="0"/>
                  </a:moveTo>
                  <a:lnTo>
                    <a:pt x="0" y="0"/>
                  </a:lnTo>
                  <a:lnTo>
                    <a:pt x="0" y="181355"/>
                  </a:lnTo>
                  <a:lnTo>
                    <a:pt x="163068" y="181355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2828544" y="1897379"/>
            <a:ext cx="0" cy="3581400"/>
          </a:xfrm>
          <a:custGeom>
            <a:avLst/>
            <a:gdLst/>
            <a:ahLst/>
            <a:cxnLst/>
            <a:rect l="l" t="t" r="r" b="b"/>
            <a:pathLst>
              <a:path w="0" h="3581400">
                <a:moveTo>
                  <a:pt x="0" y="0"/>
                </a:moveTo>
                <a:lnTo>
                  <a:pt x="0" y="3581400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828544" y="2061972"/>
            <a:ext cx="4655820" cy="18161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828544" y="2574035"/>
            <a:ext cx="4410710" cy="18161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28544" y="3086100"/>
            <a:ext cx="4410710" cy="18161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28544" y="3596652"/>
            <a:ext cx="4084320" cy="18161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828544" y="4108716"/>
            <a:ext cx="4002404" cy="18161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28544" y="4620780"/>
            <a:ext cx="3921760" cy="18161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828544" y="5132844"/>
            <a:ext cx="3676015" cy="181610"/>
          </a:xfrm>
          <a:prstGeom prst="rect">
            <a:avLst/>
          </a:prstGeom>
          <a:solidFill>
            <a:srgbClr val="393C46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0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45%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484364" y="2061972"/>
            <a:ext cx="3023870" cy="18161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39000" y="2574035"/>
            <a:ext cx="3268979" cy="18161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39000" y="3086100"/>
            <a:ext cx="3023870" cy="18161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912864" y="3596640"/>
            <a:ext cx="3267710" cy="18161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30568" y="4108703"/>
            <a:ext cx="3350260" cy="18161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8255"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749783" y="4620767"/>
            <a:ext cx="3430904" cy="18161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7620"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504431" y="5132832"/>
            <a:ext cx="3350260" cy="181610"/>
          </a:xfrm>
          <a:prstGeom prst="rect">
            <a:avLst/>
          </a:prstGeom>
          <a:solidFill>
            <a:srgbClr val="EF6C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985"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41%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507980" y="2061972"/>
            <a:ext cx="489584" cy="181610"/>
          </a:xfrm>
          <a:prstGeom prst="rect">
            <a:avLst/>
          </a:prstGeom>
          <a:solidFill>
            <a:srgbClr val="007397"/>
          </a:solidFill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507980" y="2574035"/>
            <a:ext cx="489584" cy="181610"/>
          </a:xfrm>
          <a:prstGeom prst="rect">
            <a:avLst/>
          </a:prstGeom>
          <a:solidFill>
            <a:srgbClr val="007397"/>
          </a:solidFill>
        </p:spPr>
        <p:txBody>
          <a:bodyPr wrap="square" lIns="0" tIns="0" rIns="0" bIns="0" rtlCol="0" vert="horz">
            <a:spAutoFit/>
          </a:bodyPr>
          <a:lstStyle/>
          <a:p>
            <a:pPr marL="118745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854183" y="5132832"/>
            <a:ext cx="897890" cy="181610"/>
          </a:xfrm>
          <a:prstGeom prst="rect">
            <a:avLst/>
          </a:prstGeom>
          <a:solidFill>
            <a:srgbClr val="007397"/>
          </a:solidFill>
        </p:spPr>
        <p:txBody>
          <a:bodyPr wrap="square" lIns="0" tIns="0" rIns="0" bIns="0" rtlCol="0" vert="horz">
            <a:spAutoFit/>
          </a:bodyPr>
          <a:lstStyle/>
          <a:p>
            <a:pPr marL="279400">
              <a:lnSpc>
                <a:spcPts val="1430"/>
              </a:lnSpc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11%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369273" y="3048351"/>
            <a:ext cx="732790" cy="17741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dirty="0" sz="1400" spc="4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4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tabLst>
                <a:tab pos="461645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  <a:tabLst>
                <a:tab pos="461645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21005" algn="l"/>
              </a:tabLst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751819" y="5132832"/>
            <a:ext cx="271145" cy="181610"/>
          </a:xfrm>
          <a:prstGeom prst="rect">
            <a:avLst/>
          </a:prstGeom>
          <a:solidFill>
            <a:srgbClr val="BEBEB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0"/>
              </a:lnSpc>
            </a:pPr>
            <a:r>
              <a:rPr dirty="0" sz="1400" spc="-25" b="1">
                <a:solidFill>
                  <a:srgbClr val="393C46"/>
                </a:solidFill>
                <a:latin typeface="Arial"/>
                <a:cs typeface="Arial"/>
              </a:rPr>
              <a:t>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526266" y="2017909"/>
            <a:ext cx="1162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Living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121150" y="2529475"/>
            <a:ext cx="15665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Range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strategies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516459" y="3041040"/>
            <a:ext cx="11722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Death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200141" y="3552606"/>
            <a:ext cx="14884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Brand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Recognition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972976" y="4064172"/>
            <a:ext cx="17151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Highest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cap/par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rates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72976" y="4575737"/>
            <a:ext cx="17145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Renewal</a:t>
            </a:r>
            <a:r>
              <a:rPr dirty="0" sz="14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Rate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history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467068" y="5087303"/>
            <a:ext cx="12204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explicit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cost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2817876" y="5710428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69" h="88900">
                <a:moveTo>
                  <a:pt x="89916" y="0"/>
                </a:moveTo>
                <a:lnTo>
                  <a:pt x="0" y="0"/>
                </a:lnTo>
                <a:lnTo>
                  <a:pt x="0" y="88392"/>
                </a:lnTo>
                <a:lnTo>
                  <a:pt x="89916" y="88392"/>
                </a:lnTo>
                <a:lnTo>
                  <a:pt x="89916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395215" y="5710428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5" y="0"/>
                </a:moveTo>
                <a:lnTo>
                  <a:pt x="0" y="0"/>
                </a:lnTo>
                <a:lnTo>
                  <a:pt x="0" y="88392"/>
                </a:lnTo>
                <a:lnTo>
                  <a:pt x="89915" y="88392"/>
                </a:lnTo>
                <a:lnTo>
                  <a:pt x="89915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448044" y="57104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88392" y="0"/>
                </a:moveTo>
                <a:lnTo>
                  <a:pt x="0" y="0"/>
                </a:lnTo>
                <a:lnTo>
                  <a:pt x="0" y="88392"/>
                </a:lnTo>
                <a:lnTo>
                  <a:pt x="88392" y="88392"/>
                </a:lnTo>
                <a:lnTo>
                  <a:pt x="88392" y="0"/>
                </a:lnTo>
                <a:close/>
              </a:path>
            </a:pathLst>
          </a:custGeom>
          <a:solidFill>
            <a:srgbClr val="0073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7935468" y="5710428"/>
            <a:ext cx="90170" cy="88900"/>
          </a:xfrm>
          <a:custGeom>
            <a:avLst/>
            <a:gdLst/>
            <a:ahLst/>
            <a:cxnLst/>
            <a:rect l="l" t="t" r="r" b="b"/>
            <a:pathLst>
              <a:path w="90170" h="88900">
                <a:moveTo>
                  <a:pt x="89916" y="0"/>
                </a:moveTo>
                <a:lnTo>
                  <a:pt x="0" y="0"/>
                </a:lnTo>
                <a:lnTo>
                  <a:pt x="0" y="88392"/>
                </a:lnTo>
                <a:lnTo>
                  <a:pt x="89916" y="88392"/>
                </a:lnTo>
                <a:lnTo>
                  <a:pt x="8991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889966" y="5620757"/>
            <a:ext cx="8404225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7400">
              <a:lnSpc>
                <a:spcPct val="100000"/>
              </a:lnSpc>
              <a:spcBef>
                <a:spcPts val="100"/>
              </a:spcBef>
              <a:tabLst>
                <a:tab pos="3634740" algn="l"/>
                <a:tab pos="5686425" algn="l"/>
                <a:tab pos="7174865" algn="l"/>
              </a:tabLst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Very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	Somewhat</a:t>
            </a:r>
            <a:r>
              <a:rPr dirty="0" sz="14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	Not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93C46"/>
                </a:solidFill>
                <a:latin typeface="Arial"/>
                <a:cs typeface="Arial"/>
              </a:rPr>
              <a:t>Important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	DK/Do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93C46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4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 Financial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Advisor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Survey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Annuities: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Product,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Perceptions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Practices.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Insured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Institute.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Agenda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14842" y="2416401"/>
            <a:ext cx="6587490" cy="25806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Markets</a:t>
            </a:r>
            <a:r>
              <a:rPr dirty="0" sz="3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3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393C46"/>
                </a:solidFill>
                <a:latin typeface="Arial"/>
                <a:cs typeface="Arial"/>
              </a:rPr>
              <a:t>volatility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0"/>
              </a:spcBef>
            </a:pP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Time,</a:t>
            </a:r>
            <a:r>
              <a:rPr dirty="0" sz="3200" spc="-9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3200" spc="-1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393C46"/>
                </a:solidFill>
                <a:latin typeface="Arial"/>
                <a:cs typeface="Arial"/>
              </a:rPr>
              <a:t>timing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0"/>
              </a:spcBef>
            </a:pP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Strategies</a:t>
            </a:r>
            <a:r>
              <a:rPr dirty="0" sz="3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3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tactics</a:t>
            </a:r>
            <a:r>
              <a:rPr dirty="0" sz="32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32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consider</a:t>
            </a:r>
            <a:r>
              <a:rPr dirty="0" sz="32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393C46"/>
                </a:solidFill>
                <a:latin typeface="Arial"/>
                <a:cs typeface="Arial"/>
              </a:rPr>
              <a:t>for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today</a:t>
            </a:r>
            <a:r>
              <a:rPr dirty="0" sz="32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32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393C46"/>
                </a:solidFill>
                <a:latin typeface="Arial"/>
                <a:cs typeface="Arial"/>
              </a:rPr>
              <a:t>tomorrow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93444" y="2470785"/>
            <a:ext cx="249554" cy="430530"/>
            <a:chOff x="893444" y="2470785"/>
            <a:chExt cx="249554" cy="430530"/>
          </a:xfrm>
        </p:grpSpPr>
        <p:sp>
          <p:nvSpPr>
            <p:cNvPr id="5" name="object 5" descr=""/>
            <p:cNvSpPr/>
            <p:nvPr/>
          </p:nvSpPr>
          <p:spPr>
            <a:xfrm>
              <a:off x="1023365" y="2480310"/>
              <a:ext cx="109855" cy="411480"/>
            </a:xfrm>
            <a:custGeom>
              <a:avLst/>
              <a:gdLst/>
              <a:ahLst/>
              <a:cxnLst/>
              <a:rect l="l" t="t" r="r" b="b"/>
              <a:pathLst>
                <a:path w="109855" h="411480">
                  <a:moveTo>
                    <a:pt x="0" y="0"/>
                  </a:moveTo>
                  <a:lnTo>
                    <a:pt x="109728" y="207441"/>
                  </a:lnTo>
                  <a:lnTo>
                    <a:pt x="5346" y="411480"/>
                  </a:lnTo>
                  <a:lnTo>
                    <a:pt x="2679" y="408076"/>
                  </a:lnTo>
                </a:path>
              </a:pathLst>
            </a:custGeom>
            <a:ln w="1905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2969" y="2480310"/>
              <a:ext cx="109855" cy="411480"/>
            </a:xfrm>
            <a:custGeom>
              <a:avLst/>
              <a:gdLst/>
              <a:ahLst/>
              <a:cxnLst/>
              <a:rect l="l" t="t" r="r" b="b"/>
              <a:pathLst>
                <a:path w="109855" h="411480">
                  <a:moveTo>
                    <a:pt x="0" y="0"/>
                  </a:moveTo>
                  <a:lnTo>
                    <a:pt x="109728" y="207441"/>
                  </a:lnTo>
                  <a:lnTo>
                    <a:pt x="5346" y="411480"/>
                  </a:lnTo>
                  <a:lnTo>
                    <a:pt x="2679" y="408076"/>
                  </a:lnTo>
                </a:path>
              </a:pathLst>
            </a:custGeom>
            <a:ln w="1905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893444" y="4293489"/>
            <a:ext cx="249554" cy="430530"/>
            <a:chOff x="893444" y="4293489"/>
            <a:chExt cx="249554" cy="430530"/>
          </a:xfrm>
        </p:grpSpPr>
        <p:sp>
          <p:nvSpPr>
            <p:cNvPr id="8" name="object 8" descr=""/>
            <p:cNvSpPr/>
            <p:nvPr/>
          </p:nvSpPr>
          <p:spPr>
            <a:xfrm>
              <a:off x="1023365" y="4303014"/>
              <a:ext cx="109855" cy="411480"/>
            </a:xfrm>
            <a:custGeom>
              <a:avLst/>
              <a:gdLst/>
              <a:ahLst/>
              <a:cxnLst/>
              <a:rect l="l" t="t" r="r" b="b"/>
              <a:pathLst>
                <a:path w="109855" h="411479">
                  <a:moveTo>
                    <a:pt x="0" y="0"/>
                  </a:moveTo>
                  <a:lnTo>
                    <a:pt x="109728" y="207441"/>
                  </a:lnTo>
                  <a:lnTo>
                    <a:pt x="5346" y="411480"/>
                  </a:lnTo>
                  <a:lnTo>
                    <a:pt x="2679" y="408076"/>
                  </a:lnTo>
                </a:path>
              </a:pathLst>
            </a:custGeom>
            <a:ln w="1905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02969" y="4303014"/>
              <a:ext cx="109855" cy="411480"/>
            </a:xfrm>
            <a:custGeom>
              <a:avLst/>
              <a:gdLst/>
              <a:ahLst/>
              <a:cxnLst/>
              <a:rect l="l" t="t" r="r" b="b"/>
              <a:pathLst>
                <a:path w="109855" h="411479">
                  <a:moveTo>
                    <a:pt x="0" y="0"/>
                  </a:moveTo>
                  <a:lnTo>
                    <a:pt x="109728" y="207441"/>
                  </a:lnTo>
                  <a:lnTo>
                    <a:pt x="5346" y="411480"/>
                  </a:lnTo>
                  <a:lnTo>
                    <a:pt x="2679" y="408076"/>
                  </a:lnTo>
                </a:path>
              </a:pathLst>
            </a:custGeom>
            <a:ln w="1905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893444" y="3345560"/>
            <a:ext cx="249554" cy="430530"/>
            <a:chOff x="893444" y="3345560"/>
            <a:chExt cx="249554" cy="430530"/>
          </a:xfrm>
        </p:grpSpPr>
        <p:sp>
          <p:nvSpPr>
            <p:cNvPr id="11" name="object 11" descr=""/>
            <p:cNvSpPr/>
            <p:nvPr/>
          </p:nvSpPr>
          <p:spPr>
            <a:xfrm>
              <a:off x="1023365" y="3355085"/>
              <a:ext cx="109855" cy="411480"/>
            </a:xfrm>
            <a:custGeom>
              <a:avLst/>
              <a:gdLst/>
              <a:ahLst/>
              <a:cxnLst/>
              <a:rect l="l" t="t" r="r" b="b"/>
              <a:pathLst>
                <a:path w="109855" h="411479">
                  <a:moveTo>
                    <a:pt x="0" y="0"/>
                  </a:moveTo>
                  <a:lnTo>
                    <a:pt x="109728" y="207441"/>
                  </a:lnTo>
                  <a:lnTo>
                    <a:pt x="5346" y="411480"/>
                  </a:lnTo>
                  <a:lnTo>
                    <a:pt x="2679" y="408076"/>
                  </a:lnTo>
                </a:path>
              </a:pathLst>
            </a:custGeom>
            <a:ln w="1905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2969" y="3355085"/>
              <a:ext cx="109855" cy="411480"/>
            </a:xfrm>
            <a:custGeom>
              <a:avLst/>
              <a:gdLst/>
              <a:ahLst/>
              <a:cxnLst/>
              <a:rect l="l" t="t" r="r" b="b"/>
              <a:pathLst>
                <a:path w="109855" h="411479">
                  <a:moveTo>
                    <a:pt x="0" y="0"/>
                  </a:moveTo>
                  <a:lnTo>
                    <a:pt x="109728" y="207441"/>
                  </a:lnTo>
                  <a:lnTo>
                    <a:pt x="5346" y="411480"/>
                  </a:lnTo>
                  <a:lnTo>
                    <a:pt x="2679" y="408076"/>
                  </a:lnTo>
                </a:path>
              </a:pathLst>
            </a:custGeom>
            <a:ln w="19050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1577340" y="6518953"/>
            <a:ext cx="82550" cy="1397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50">
                <a:solidFill>
                  <a:srgbClr val="242A36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5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465"/>
              </a:spcBef>
            </a:pPr>
            <a:r>
              <a:rPr dirty="0" spc="-10"/>
              <a:t>Re-</a:t>
            </a:r>
            <a:r>
              <a:rPr dirty="0"/>
              <a:t>evaluation</a:t>
            </a:r>
            <a:r>
              <a:rPr dirty="0" spc="-40"/>
              <a:t> </a:t>
            </a:r>
            <a:r>
              <a:rPr dirty="0"/>
              <a:t>of the</a:t>
            </a:r>
            <a:r>
              <a:rPr dirty="0" spc="-5"/>
              <a:t> </a:t>
            </a:r>
            <a:r>
              <a:rPr dirty="0"/>
              <a:t>4%</a:t>
            </a:r>
            <a:r>
              <a:rPr dirty="0" spc="-10"/>
              <a:t> </a:t>
            </a:r>
            <a:r>
              <a:rPr dirty="0"/>
              <a:t>spending</a:t>
            </a:r>
            <a:r>
              <a:rPr dirty="0" spc="-30"/>
              <a:t> </a:t>
            </a:r>
            <a:r>
              <a:rPr dirty="0" spc="-20"/>
              <a:t>rule</a:t>
            </a:r>
          </a:p>
          <a:p>
            <a:pPr marL="40640">
              <a:lnSpc>
                <a:spcPct val="100000"/>
              </a:lnSpc>
              <a:spcBef>
                <a:spcPts val="220"/>
              </a:spcBef>
            </a:pPr>
            <a:r>
              <a:rPr dirty="0" sz="2200">
                <a:solidFill>
                  <a:srgbClr val="EF6C00"/>
                </a:solidFill>
              </a:rPr>
              <a:t>Historical</a:t>
            </a:r>
            <a:r>
              <a:rPr dirty="0" sz="2200" spc="-90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context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892555" y="6025516"/>
            <a:ext cx="5095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Benz,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C.,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Ptak,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J.,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&amp;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Rekenthaler,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“The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state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income.”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Morningstar,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12,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2022.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1840992"/>
            <a:ext cx="214884" cy="21640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07947" y="2548318"/>
            <a:ext cx="10637520" cy="28575"/>
            <a:chOff x="1107947" y="2548318"/>
            <a:chExt cx="10637520" cy="28575"/>
          </a:xfrm>
        </p:grpSpPr>
        <p:sp>
          <p:nvSpPr>
            <p:cNvPr id="6" name="object 6" descr=""/>
            <p:cNvSpPr/>
            <p:nvPr/>
          </p:nvSpPr>
          <p:spPr>
            <a:xfrm>
              <a:off x="1107947" y="2561843"/>
              <a:ext cx="10636250" cy="0"/>
            </a:xfrm>
            <a:custGeom>
              <a:avLst/>
              <a:gdLst/>
              <a:ahLst/>
              <a:cxnLst/>
              <a:rect l="l" t="t" r="r" b="b"/>
              <a:pathLst>
                <a:path w="10636250" h="0">
                  <a:moveTo>
                    <a:pt x="0" y="0"/>
                  </a:moveTo>
                  <a:lnTo>
                    <a:pt x="1063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493245" y="256260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06" y="0"/>
                  </a:lnTo>
                </a:path>
              </a:pathLst>
            </a:custGeom>
            <a:ln w="28575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2874264"/>
            <a:ext cx="214884" cy="2164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844" y="3991355"/>
            <a:ext cx="214884" cy="216407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107947" y="3665410"/>
            <a:ext cx="10637520" cy="28575"/>
            <a:chOff x="1107947" y="3665410"/>
            <a:chExt cx="10637520" cy="28575"/>
          </a:xfrm>
        </p:grpSpPr>
        <p:sp>
          <p:nvSpPr>
            <p:cNvPr id="11" name="object 11" descr=""/>
            <p:cNvSpPr/>
            <p:nvPr/>
          </p:nvSpPr>
          <p:spPr>
            <a:xfrm>
              <a:off x="1107947" y="3678935"/>
              <a:ext cx="10636250" cy="0"/>
            </a:xfrm>
            <a:custGeom>
              <a:avLst/>
              <a:gdLst/>
              <a:ahLst/>
              <a:cxnLst/>
              <a:rect l="l" t="t" r="r" b="b"/>
              <a:pathLst>
                <a:path w="10636250" h="0">
                  <a:moveTo>
                    <a:pt x="0" y="0"/>
                  </a:moveTo>
                  <a:lnTo>
                    <a:pt x="1063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493245" y="3679697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06" y="0"/>
                  </a:lnTo>
                </a:path>
              </a:pathLst>
            </a:custGeom>
            <a:ln w="28575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100"/>
              </a:spcBef>
            </a:pPr>
            <a:r>
              <a:rPr dirty="0" sz="1800" i="0">
                <a:latin typeface="Arial"/>
                <a:cs typeface="Arial"/>
              </a:rPr>
              <a:t>A</a:t>
            </a:r>
            <a:r>
              <a:rPr dirty="0" sz="1800" spc="-1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4%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starting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withdrawal</a:t>
            </a:r>
            <a:r>
              <a:rPr dirty="0" sz="1800" spc="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rate,</a:t>
            </a:r>
            <a:r>
              <a:rPr dirty="0" sz="1800" spc="-3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with</a:t>
            </a:r>
            <a:r>
              <a:rPr dirty="0" sz="1800" spc="-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annual</a:t>
            </a:r>
            <a:r>
              <a:rPr dirty="0" sz="1800" spc="-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adjustments</a:t>
            </a:r>
            <a:r>
              <a:rPr dirty="0" sz="1800" spc="-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for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inflation,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has</a:t>
            </a:r>
            <a:r>
              <a:rPr dirty="0" sz="1800" spc="-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long</a:t>
            </a:r>
            <a:r>
              <a:rPr dirty="0" sz="1800" spc="-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been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considered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spc="-20" i="0">
                <a:latin typeface="Arial"/>
                <a:cs typeface="Arial"/>
              </a:rPr>
              <a:t>good </a:t>
            </a:r>
            <a:r>
              <a:rPr dirty="0" sz="1800" i="0">
                <a:latin typeface="Arial"/>
                <a:cs typeface="Arial"/>
              </a:rPr>
              <a:t>“rule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of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thumb”</a:t>
            </a:r>
            <a:r>
              <a:rPr dirty="0" sz="1800" spc="-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to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help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set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expectations</a:t>
            </a:r>
            <a:r>
              <a:rPr dirty="0" sz="1800" spc="-1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about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generating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retirement</a:t>
            </a:r>
            <a:r>
              <a:rPr dirty="0" sz="1800" spc="-20" i="0">
                <a:latin typeface="Arial"/>
                <a:cs typeface="Arial"/>
              </a:rPr>
              <a:t> </a:t>
            </a:r>
            <a:r>
              <a:rPr dirty="0" sz="1800" spc="-10" i="0">
                <a:latin typeface="Arial"/>
                <a:cs typeface="Arial"/>
              </a:rPr>
              <a:t>income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1800">
              <a:latin typeface="Arial"/>
              <a:cs typeface="Arial"/>
            </a:endParaRPr>
          </a:p>
          <a:p>
            <a:pPr marL="12700" marR="8255">
              <a:lnSpc>
                <a:spcPct val="100000"/>
              </a:lnSpc>
            </a:pPr>
            <a:r>
              <a:rPr dirty="0" sz="1800" i="0">
                <a:latin typeface="Arial"/>
                <a:cs typeface="Arial"/>
              </a:rPr>
              <a:t>In</a:t>
            </a:r>
            <a:r>
              <a:rPr dirty="0" sz="1800" spc="-3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2021,</a:t>
            </a:r>
            <a:r>
              <a:rPr dirty="0" sz="1800" spc="-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researchers</a:t>
            </a:r>
            <a:r>
              <a:rPr dirty="0" sz="1800" spc="-1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from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Morningstar</a:t>
            </a:r>
            <a:r>
              <a:rPr dirty="0" sz="1800" spc="-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conducted</a:t>
            </a:r>
            <a:r>
              <a:rPr dirty="0" sz="1800" spc="-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an</a:t>
            </a:r>
            <a:r>
              <a:rPr dirty="0" sz="1800" spc="-3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analysis</a:t>
            </a:r>
            <a:r>
              <a:rPr dirty="0" sz="1800" spc="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to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determine</a:t>
            </a:r>
            <a:r>
              <a:rPr dirty="0" sz="1800" spc="-10" i="0">
                <a:latin typeface="Arial"/>
                <a:cs typeface="Arial"/>
              </a:rPr>
              <a:t> </a:t>
            </a:r>
            <a:r>
              <a:rPr dirty="0" sz="1800" spc="-20" i="0">
                <a:latin typeface="Arial"/>
                <a:cs typeface="Arial"/>
              </a:rPr>
              <a:t>forward-</a:t>
            </a:r>
            <a:r>
              <a:rPr dirty="0" sz="1800" i="0">
                <a:latin typeface="Arial"/>
                <a:cs typeface="Arial"/>
              </a:rPr>
              <a:t>looking</a:t>
            </a:r>
            <a:r>
              <a:rPr dirty="0" sz="1800" spc="10" i="0">
                <a:latin typeface="Arial"/>
                <a:cs typeface="Arial"/>
              </a:rPr>
              <a:t> </a:t>
            </a:r>
            <a:r>
              <a:rPr dirty="0" sz="1800" spc="-10" i="0">
                <a:latin typeface="Arial"/>
                <a:cs typeface="Arial"/>
              </a:rPr>
              <a:t>sustainable </a:t>
            </a:r>
            <a:r>
              <a:rPr dirty="0" sz="1800" i="0">
                <a:latin typeface="Arial"/>
                <a:cs typeface="Arial"/>
              </a:rPr>
              <a:t>withdrawal</a:t>
            </a:r>
            <a:r>
              <a:rPr dirty="0" sz="1800" spc="-60" i="0">
                <a:latin typeface="Arial"/>
                <a:cs typeface="Arial"/>
              </a:rPr>
              <a:t> </a:t>
            </a:r>
            <a:r>
              <a:rPr dirty="0" sz="1800" spc="-20" i="0">
                <a:latin typeface="Arial"/>
                <a:cs typeface="Arial"/>
              </a:rPr>
              <a:t>rates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800">
              <a:latin typeface="Arial"/>
              <a:cs typeface="Arial"/>
            </a:endParaRPr>
          </a:p>
          <a:p>
            <a:pPr marL="12700" marR="93980">
              <a:lnSpc>
                <a:spcPct val="100000"/>
              </a:lnSpc>
              <a:spcBef>
                <a:spcPts val="5"/>
              </a:spcBef>
            </a:pPr>
            <a:r>
              <a:rPr dirty="0" sz="1800" i="0">
                <a:latin typeface="Arial"/>
                <a:cs typeface="Arial"/>
              </a:rPr>
              <a:t>Using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Monte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Carlo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success</a:t>
            </a:r>
            <a:r>
              <a:rPr dirty="0" sz="1800" spc="-1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rate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of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90%,</a:t>
            </a:r>
            <a:r>
              <a:rPr dirty="0" sz="1800" spc="-1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the</a:t>
            </a:r>
            <a:r>
              <a:rPr dirty="0" sz="1800" spc="-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researchers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concluded</a:t>
            </a:r>
            <a:r>
              <a:rPr dirty="0" sz="1800" spc="-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that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the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rule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of</a:t>
            </a:r>
            <a:r>
              <a:rPr dirty="0" sz="1800" spc="-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thumb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should</a:t>
            </a:r>
            <a:r>
              <a:rPr dirty="0" sz="1800" spc="-5" i="0">
                <a:latin typeface="Arial"/>
                <a:cs typeface="Arial"/>
              </a:rPr>
              <a:t> </a:t>
            </a:r>
            <a:r>
              <a:rPr dirty="0" sz="1800" spc="-25" i="0">
                <a:latin typeface="Arial"/>
                <a:cs typeface="Arial"/>
              </a:rPr>
              <a:t>be </a:t>
            </a:r>
            <a:r>
              <a:rPr dirty="0" sz="1800" i="0">
                <a:latin typeface="Arial"/>
                <a:cs typeface="Arial"/>
              </a:rPr>
              <a:t>adjusted</a:t>
            </a:r>
            <a:r>
              <a:rPr dirty="0" sz="1800" spc="-3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downward</a:t>
            </a:r>
            <a:r>
              <a:rPr dirty="0" sz="1800" spc="-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to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spc="-20" i="0">
                <a:latin typeface="Arial"/>
                <a:cs typeface="Arial"/>
              </a:rPr>
              <a:t>3.3%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i="0">
                <a:latin typeface="Arial"/>
                <a:cs typeface="Arial"/>
              </a:rPr>
              <a:t>In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2022,</a:t>
            </a:r>
            <a:r>
              <a:rPr dirty="0" sz="1800" spc="-3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Morningstar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revised</a:t>
            </a:r>
            <a:r>
              <a:rPr dirty="0" sz="1800" spc="-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their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analysis to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account</a:t>
            </a:r>
            <a:r>
              <a:rPr dirty="0" sz="1800" spc="-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for</a:t>
            </a:r>
            <a:r>
              <a:rPr dirty="0" sz="1800" spc="-4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lower</a:t>
            </a:r>
            <a:r>
              <a:rPr dirty="0" sz="1800" spc="1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market</a:t>
            </a:r>
            <a:r>
              <a:rPr dirty="0" sz="1800" spc="-3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valuations</a:t>
            </a:r>
            <a:r>
              <a:rPr dirty="0" sz="1800" spc="-1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and</a:t>
            </a:r>
            <a:r>
              <a:rPr dirty="0" sz="1800" spc="-25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concluded</a:t>
            </a:r>
            <a:r>
              <a:rPr dirty="0" sz="1800" spc="-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that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spc="-50" i="0">
                <a:latin typeface="Arial"/>
                <a:cs typeface="Arial"/>
              </a:rPr>
              <a:t>a </a:t>
            </a:r>
            <a:r>
              <a:rPr dirty="0" sz="1800" i="0">
                <a:latin typeface="Arial"/>
                <a:cs typeface="Arial"/>
              </a:rPr>
              <a:t>safe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withdrawal</a:t>
            </a:r>
            <a:r>
              <a:rPr dirty="0" sz="1800" spc="2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rate</a:t>
            </a:r>
            <a:r>
              <a:rPr dirty="0" sz="1800" spc="-40" i="0">
                <a:latin typeface="Arial"/>
                <a:cs typeface="Arial"/>
              </a:rPr>
              <a:t> </a:t>
            </a:r>
            <a:r>
              <a:rPr dirty="0" sz="1800" i="0">
                <a:latin typeface="Arial"/>
                <a:cs typeface="Arial"/>
              </a:rPr>
              <a:t>is</a:t>
            </a:r>
            <a:r>
              <a:rPr dirty="0" sz="1800" spc="-35" i="0">
                <a:latin typeface="Arial"/>
                <a:cs typeface="Arial"/>
              </a:rPr>
              <a:t> </a:t>
            </a:r>
            <a:r>
              <a:rPr dirty="0" sz="1800" spc="-20" i="0">
                <a:latin typeface="Arial"/>
                <a:cs typeface="Arial"/>
              </a:rPr>
              <a:t>3.8%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5085588"/>
            <a:ext cx="214884" cy="216407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1107947" y="4823650"/>
            <a:ext cx="10637520" cy="28575"/>
            <a:chOff x="1107947" y="4823650"/>
            <a:chExt cx="10637520" cy="28575"/>
          </a:xfrm>
        </p:grpSpPr>
        <p:sp>
          <p:nvSpPr>
            <p:cNvPr id="16" name="object 16" descr=""/>
            <p:cNvSpPr/>
            <p:nvPr/>
          </p:nvSpPr>
          <p:spPr>
            <a:xfrm>
              <a:off x="1107947" y="4837176"/>
              <a:ext cx="10636250" cy="0"/>
            </a:xfrm>
            <a:custGeom>
              <a:avLst/>
              <a:gdLst/>
              <a:ahLst/>
              <a:cxnLst/>
              <a:rect l="l" t="t" r="r" b="b"/>
              <a:pathLst>
                <a:path w="10636250" h="0">
                  <a:moveTo>
                    <a:pt x="0" y="0"/>
                  </a:moveTo>
                  <a:lnTo>
                    <a:pt x="1063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493245" y="4837938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06" y="0"/>
                  </a:lnTo>
                </a:path>
              </a:pathLst>
            </a:custGeom>
            <a:ln w="28575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5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465"/>
              </a:spcBef>
            </a:pPr>
            <a:r>
              <a:rPr dirty="0"/>
              <a:t>Safe</a:t>
            </a:r>
            <a:r>
              <a:rPr dirty="0" spc="-15"/>
              <a:t> </a:t>
            </a:r>
            <a:r>
              <a:rPr dirty="0"/>
              <a:t>withdrawal</a:t>
            </a:r>
            <a:r>
              <a:rPr dirty="0" spc="-40"/>
              <a:t> </a:t>
            </a:r>
            <a:r>
              <a:rPr dirty="0"/>
              <a:t>rate</a:t>
            </a:r>
            <a:r>
              <a:rPr dirty="0" spc="-15"/>
              <a:t> </a:t>
            </a:r>
            <a:r>
              <a:rPr dirty="0"/>
              <a:t>research</a:t>
            </a:r>
            <a:r>
              <a:rPr dirty="0" spc="-25"/>
              <a:t> </a:t>
            </a:r>
            <a:r>
              <a:rPr dirty="0"/>
              <a:t>from</a:t>
            </a:r>
            <a:r>
              <a:rPr dirty="0" spc="-20"/>
              <a:t> </a:t>
            </a:r>
            <a:r>
              <a:rPr dirty="0" spc="-10"/>
              <a:t>Morningstar</a:t>
            </a:r>
          </a:p>
          <a:p>
            <a:pPr marL="40640">
              <a:lnSpc>
                <a:spcPct val="100000"/>
              </a:lnSpc>
              <a:spcBef>
                <a:spcPts val="220"/>
              </a:spcBef>
            </a:pPr>
            <a:r>
              <a:rPr dirty="0" sz="2200">
                <a:solidFill>
                  <a:srgbClr val="EF6C00"/>
                </a:solidFill>
              </a:rPr>
              <a:t>Projected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starting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safe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withdrawal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rates,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by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asset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allocation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and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time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horizon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892555" y="6025516"/>
            <a:ext cx="5095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Benz,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C.,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Ptak,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J.,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&amp;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Rekenthaler,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“The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state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income.”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Morningstar,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12,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2022.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56107" y="3027463"/>
            <a:ext cx="11088370" cy="335280"/>
          </a:xfrm>
          <a:custGeom>
            <a:avLst/>
            <a:gdLst/>
            <a:ahLst/>
            <a:cxnLst/>
            <a:rect l="l" t="t" r="r" b="b"/>
            <a:pathLst>
              <a:path w="11088370" h="335279">
                <a:moveTo>
                  <a:pt x="6192825" y="0"/>
                </a:moveTo>
                <a:lnTo>
                  <a:pt x="4969040" y="0"/>
                </a:lnTo>
                <a:lnTo>
                  <a:pt x="3745255" y="0"/>
                </a:lnTo>
                <a:lnTo>
                  <a:pt x="2521470" y="0"/>
                </a:lnTo>
                <a:lnTo>
                  <a:pt x="0" y="0"/>
                </a:lnTo>
                <a:lnTo>
                  <a:pt x="0" y="335280"/>
                </a:lnTo>
                <a:lnTo>
                  <a:pt x="2521470" y="335280"/>
                </a:lnTo>
                <a:lnTo>
                  <a:pt x="3745255" y="335280"/>
                </a:lnTo>
                <a:lnTo>
                  <a:pt x="4969040" y="335280"/>
                </a:lnTo>
                <a:lnTo>
                  <a:pt x="6192825" y="335280"/>
                </a:lnTo>
                <a:lnTo>
                  <a:pt x="6192825" y="0"/>
                </a:lnTo>
                <a:close/>
              </a:path>
              <a:path w="11088370" h="335279">
                <a:moveTo>
                  <a:pt x="8640407" y="0"/>
                </a:moveTo>
                <a:lnTo>
                  <a:pt x="7416622" y="0"/>
                </a:lnTo>
                <a:lnTo>
                  <a:pt x="6192837" y="0"/>
                </a:lnTo>
                <a:lnTo>
                  <a:pt x="6192837" y="335280"/>
                </a:lnTo>
                <a:lnTo>
                  <a:pt x="7416622" y="335280"/>
                </a:lnTo>
                <a:lnTo>
                  <a:pt x="8640407" y="335280"/>
                </a:lnTo>
                <a:lnTo>
                  <a:pt x="8640407" y="0"/>
                </a:lnTo>
                <a:close/>
              </a:path>
              <a:path w="11088370" h="335279">
                <a:moveTo>
                  <a:pt x="11087989" y="0"/>
                </a:moveTo>
                <a:lnTo>
                  <a:pt x="9864204" y="0"/>
                </a:lnTo>
                <a:lnTo>
                  <a:pt x="8640420" y="0"/>
                </a:lnTo>
                <a:lnTo>
                  <a:pt x="8640420" y="335280"/>
                </a:lnTo>
                <a:lnTo>
                  <a:pt x="9864204" y="335280"/>
                </a:lnTo>
                <a:lnTo>
                  <a:pt x="11087989" y="335280"/>
                </a:lnTo>
                <a:lnTo>
                  <a:pt x="110879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56107" y="1582737"/>
          <a:ext cx="11164570" cy="4113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1585"/>
                <a:gridCol w="1223644"/>
                <a:gridCol w="1223645"/>
                <a:gridCol w="1223645"/>
                <a:gridCol w="1223645"/>
                <a:gridCol w="242570"/>
                <a:gridCol w="694690"/>
                <a:gridCol w="285750"/>
                <a:gridCol w="1223645"/>
                <a:gridCol w="1223645"/>
              </a:tblGrid>
              <a:tr h="429259"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weighting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393C46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667385">
                <a:tc row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8.9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4.9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3.7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3378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28575">
                      <a:solidFill>
                        <a:srgbClr val="EF6C00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  <a:lnT w="28575">
                      <a:solidFill>
                        <a:srgbClr val="EF6C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EF6C00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50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EF6C00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EF6C00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EF6C00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EF6C00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EF6C00"/>
                      </a:solidFill>
                      <a:prstDash val="solid"/>
                    </a:lnL>
                    <a:lnR w="28575">
                      <a:solidFill>
                        <a:srgbClr val="EF6C00"/>
                      </a:solidFill>
                      <a:prstDash val="solid"/>
                    </a:lnR>
                    <a:lnB w="28575">
                      <a:solidFill>
                        <a:srgbClr val="EF6C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EF6C00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4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2.8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5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9.4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2.6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D9D9D9"/>
                      </a:solidFill>
                      <a:prstDash val="solid"/>
                    </a:lnL>
                    <a:lnB w="19050">
                      <a:solidFill>
                        <a:srgbClr val="EF6C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769364"/>
            <a:ext cx="3116580" cy="4072254"/>
            <a:chOff x="0" y="1769364"/>
            <a:chExt cx="3116580" cy="4072254"/>
          </a:xfrm>
        </p:grpSpPr>
        <p:sp>
          <p:nvSpPr>
            <p:cNvPr id="3" name="object 3" descr=""/>
            <p:cNvSpPr/>
            <p:nvPr/>
          </p:nvSpPr>
          <p:spPr>
            <a:xfrm>
              <a:off x="0" y="5448300"/>
              <a:ext cx="3116580" cy="393700"/>
            </a:xfrm>
            <a:custGeom>
              <a:avLst/>
              <a:gdLst/>
              <a:ahLst/>
              <a:cxnLst/>
              <a:rect l="l" t="t" r="r" b="b"/>
              <a:pathLst>
                <a:path w="3116580" h="393700">
                  <a:moveTo>
                    <a:pt x="0" y="393191"/>
                  </a:moveTo>
                  <a:lnTo>
                    <a:pt x="3116580" y="393191"/>
                  </a:lnTo>
                  <a:lnTo>
                    <a:pt x="3116580" y="0"/>
                  </a:lnTo>
                  <a:lnTo>
                    <a:pt x="0" y="0"/>
                  </a:lnTo>
                  <a:lnTo>
                    <a:pt x="0" y="39319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769364"/>
              <a:ext cx="3116580" cy="3679190"/>
            </a:xfrm>
            <a:custGeom>
              <a:avLst/>
              <a:gdLst/>
              <a:ahLst/>
              <a:cxnLst/>
              <a:rect l="l" t="t" r="r" b="b"/>
              <a:pathLst>
                <a:path w="3116580" h="3679190">
                  <a:moveTo>
                    <a:pt x="3116580" y="0"/>
                  </a:moveTo>
                  <a:lnTo>
                    <a:pt x="0" y="0"/>
                  </a:lnTo>
                  <a:lnTo>
                    <a:pt x="0" y="3678936"/>
                  </a:lnTo>
                  <a:lnTo>
                    <a:pt x="3116580" y="3678936"/>
                  </a:lnTo>
                  <a:lnTo>
                    <a:pt x="3116580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5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465"/>
              </a:spcBef>
            </a:pPr>
            <a:r>
              <a:rPr dirty="0" spc="-10"/>
              <a:t>Re-</a:t>
            </a:r>
            <a:r>
              <a:rPr dirty="0"/>
              <a:t>evaluation</a:t>
            </a:r>
            <a:r>
              <a:rPr dirty="0" spc="-40"/>
              <a:t> </a:t>
            </a:r>
            <a:r>
              <a:rPr dirty="0"/>
              <a:t>of the</a:t>
            </a:r>
            <a:r>
              <a:rPr dirty="0" spc="-5"/>
              <a:t> </a:t>
            </a:r>
            <a:r>
              <a:rPr dirty="0"/>
              <a:t>4%</a:t>
            </a:r>
            <a:r>
              <a:rPr dirty="0" spc="-10"/>
              <a:t> </a:t>
            </a:r>
            <a:r>
              <a:rPr dirty="0"/>
              <a:t>spending</a:t>
            </a:r>
            <a:r>
              <a:rPr dirty="0" spc="-30"/>
              <a:t> </a:t>
            </a:r>
            <a:r>
              <a:rPr dirty="0" spc="-20"/>
              <a:t>rule</a:t>
            </a:r>
          </a:p>
          <a:p>
            <a:pPr marL="40640">
              <a:lnSpc>
                <a:spcPct val="100000"/>
              </a:lnSpc>
              <a:spcBef>
                <a:spcPts val="220"/>
              </a:spcBef>
            </a:pPr>
            <a:r>
              <a:rPr dirty="0" sz="2200">
                <a:solidFill>
                  <a:srgbClr val="EF6C00"/>
                </a:solidFill>
              </a:rPr>
              <a:t>Higher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withdrawal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rates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may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be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possible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using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flexible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approach</a:t>
            </a:r>
            <a:endParaRPr sz="2200"/>
          </a:p>
        </p:txBody>
      </p:sp>
      <p:sp>
        <p:nvSpPr>
          <p:cNvPr id="6" name="object 6" descr=""/>
          <p:cNvSpPr txBox="1"/>
          <p:nvPr/>
        </p:nvSpPr>
        <p:spPr>
          <a:xfrm>
            <a:off x="892555" y="6025516"/>
            <a:ext cx="5095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Benz,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C.,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Ptak,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J.,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&amp;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Rekenthaler,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“The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state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income.”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Morningstar,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12,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2022.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39762" y="2414454"/>
            <a:ext cx="1790064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addition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base-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case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scenario,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five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methods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analyzed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06870" y="1752535"/>
            <a:ext cx="74885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Forgo</a:t>
            </a:r>
            <a:r>
              <a:rPr dirty="0" sz="16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inflation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adjustments:</a:t>
            </a:r>
            <a:r>
              <a:rPr dirty="0" sz="1600" spc="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16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inflation</a:t>
            </a:r>
            <a:r>
              <a:rPr dirty="0" sz="16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adjustments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following</a:t>
            </a:r>
            <a:r>
              <a:rPr dirty="0" sz="16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years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6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which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the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portfolio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declined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value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83443" y="1749487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06870" y="2508751"/>
            <a:ext cx="63442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Required</a:t>
            </a:r>
            <a:r>
              <a:rPr dirty="0" sz="1600" spc="-7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minimum</a:t>
            </a:r>
            <a:r>
              <a:rPr dirty="0" sz="16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distribution</a:t>
            </a:r>
            <a:r>
              <a:rPr dirty="0" sz="16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(RMD):</a:t>
            </a:r>
            <a:r>
              <a:rPr dirty="0" sz="160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annual</a:t>
            </a:r>
            <a:r>
              <a:rPr dirty="0" sz="1600" spc="-8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distributions</a:t>
            </a:r>
            <a:r>
              <a:rPr dirty="0" sz="1600" spc="-8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using</a:t>
            </a:r>
            <a:r>
              <a:rPr dirty="0" sz="1600" spc="-9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life expectancy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tables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83443" y="2505703"/>
            <a:ext cx="360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06870" y="3264969"/>
            <a:ext cx="72561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Guardrails</a:t>
            </a:r>
            <a:r>
              <a:rPr dirty="0" sz="16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method: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using</a:t>
            </a:r>
            <a:r>
              <a:rPr dirty="0" sz="16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rules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suggested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16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Jonathon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Guyton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William Klinger,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withdrawals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adjusted</a:t>
            </a:r>
            <a:r>
              <a:rPr dirty="0" sz="16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upwards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following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good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years</a:t>
            </a:r>
            <a:r>
              <a:rPr dirty="0" sz="16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downwards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following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bad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years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83443" y="3261921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06782" y="4267406"/>
            <a:ext cx="73196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Spending</a:t>
            </a:r>
            <a:r>
              <a:rPr dirty="0" sz="16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reduction</a:t>
            </a:r>
            <a:r>
              <a:rPr dirty="0" sz="16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following</a:t>
            </a:r>
            <a:r>
              <a:rPr dirty="0" sz="16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losing</a:t>
            </a:r>
            <a:r>
              <a:rPr dirty="0" sz="16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years: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withdrawals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reduced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16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10%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following</a:t>
            </a:r>
            <a:r>
              <a:rPr dirty="0" sz="16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down</a:t>
            </a:r>
            <a:r>
              <a:rPr dirty="0" sz="16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years,</a:t>
            </a:r>
            <a:r>
              <a:rPr dirty="0" sz="16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return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previous</a:t>
            </a:r>
            <a:r>
              <a:rPr dirty="0" sz="16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levels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once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6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portfolio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generates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393C46"/>
                </a:solidFill>
                <a:latin typeface="Arial"/>
                <a:cs typeface="Arial"/>
              </a:rPr>
              <a:t>a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positive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93C46"/>
                </a:solidFill>
                <a:latin typeface="Arial"/>
                <a:cs typeface="Arial"/>
              </a:rPr>
              <a:t>return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83334" y="4264359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0" y="4480559"/>
            <a:ext cx="3118485" cy="984885"/>
            <a:chOff x="0" y="4480559"/>
            <a:chExt cx="3118485" cy="984885"/>
          </a:xfrm>
        </p:grpSpPr>
        <p:sp>
          <p:nvSpPr>
            <p:cNvPr id="17" name="object 17" descr=""/>
            <p:cNvSpPr/>
            <p:nvPr/>
          </p:nvSpPr>
          <p:spPr>
            <a:xfrm>
              <a:off x="0" y="4823460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 h="0">
                  <a:moveTo>
                    <a:pt x="18002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1" y="5433187"/>
              <a:ext cx="3117850" cy="31750"/>
            </a:xfrm>
            <a:custGeom>
              <a:avLst/>
              <a:gdLst/>
              <a:ahLst/>
              <a:cxnLst/>
              <a:rect l="l" t="t" r="r" b="b"/>
              <a:pathLst>
                <a:path w="3117850" h="31750">
                  <a:moveTo>
                    <a:pt x="0" y="31750"/>
                  </a:moveTo>
                  <a:lnTo>
                    <a:pt x="3117596" y="31750"/>
                  </a:lnTo>
                  <a:lnTo>
                    <a:pt x="3117596" y="0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rgbClr val="EF6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19" y="4480559"/>
              <a:ext cx="685799" cy="685799"/>
            </a:xfrm>
            <a:prstGeom prst="rect">
              <a:avLst/>
            </a:prstGeom>
          </p:spPr>
        </p:pic>
      </p:grpSp>
      <p:sp>
        <p:nvSpPr>
          <p:cNvPr id="20" name="object 20" descr=""/>
          <p:cNvSpPr/>
          <p:nvPr/>
        </p:nvSpPr>
        <p:spPr>
          <a:xfrm>
            <a:off x="4018788" y="2394204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4018788" y="3150107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018788" y="4152900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4006782" y="5258884"/>
            <a:ext cx="72116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Inflation</a:t>
            </a:r>
            <a:r>
              <a:rPr dirty="0" sz="16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93C46"/>
                </a:solidFill>
                <a:latin typeface="Arial"/>
                <a:cs typeface="Arial"/>
              </a:rPr>
              <a:t>haircut:</a:t>
            </a:r>
            <a:r>
              <a:rPr dirty="0" sz="16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Inflation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adjustments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1%</a:t>
            </a:r>
            <a:r>
              <a:rPr dirty="0" sz="16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less</a:t>
            </a:r>
            <a:r>
              <a:rPr dirty="0" sz="16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actual</a:t>
            </a:r>
            <a:r>
              <a:rPr dirty="0" sz="16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inflation</a:t>
            </a:r>
            <a:r>
              <a:rPr dirty="0" sz="16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rate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83334" y="5255836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007397"/>
                </a:solidFill>
                <a:latin typeface="Arial"/>
                <a:cs typeface="Arial"/>
              </a:rPr>
              <a:t>05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018788" y="5145023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5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465"/>
              </a:spcBef>
            </a:pPr>
            <a:r>
              <a:rPr dirty="0"/>
              <a:t>Safe</a:t>
            </a:r>
            <a:r>
              <a:rPr dirty="0" spc="-15"/>
              <a:t> </a:t>
            </a:r>
            <a:r>
              <a:rPr dirty="0"/>
              <a:t>withdrawal</a:t>
            </a:r>
            <a:r>
              <a:rPr dirty="0" spc="-40"/>
              <a:t> </a:t>
            </a:r>
            <a:r>
              <a:rPr dirty="0"/>
              <a:t>rate</a:t>
            </a:r>
            <a:r>
              <a:rPr dirty="0" spc="-15"/>
              <a:t> </a:t>
            </a:r>
            <a:r>
              <a:rPr dirty="0"/>
              <a:t>research</a:t>
            </a:r>
            <a:r>
              <a:rPr dirty="0" spc="-25"/>
              <a:t> </a:t>
            </a:r>
            <a:r>
              <a:rPr dirty="0"/>
              <a:t>from</a:t>
            </a:r>
            <a:r>
              <a:rPr dirty="0" spc="-20"/>
              <a:t> </a:t>
            </a:r>
            <a:r>
              <a:rPr dirty="0" spc="-10"/>
              <a:t>Morningstar</a:t>
            </a:r>
          </a:p>
          <a:p>
            <a:pPr marL="40640">
              <a:lnSpc>
                <a:spcPct val="100000"/>
              </a:lnSpc>
              <a:spcBef>
                <a:spcPts val="220"/>
              </a:spcBef>
            </a:pPr>
            <a:r>
              <a:rPr dirty="0" sz="2200">
                <a:solidFill>
                  <a:srgbClr val="EF6C00"/>
                </a:solidFill>
              </a:rPr>
              <a:t>Flexible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withdrawal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rate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summary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using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50%</a:t>
            </a:r>
            <a:r>
              <a:rPr dirty="0" sz="2200" spc="-7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stock/50%</a:t>
            </a:r>
            <a:r>
              <a:rPr dirty="0" sz="2200" spc="-7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bond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portfolio</a:t>
            </a:r>
            <a:endParaRPr sz="22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92555" y="6025516"/>
            <a:ext cx="50952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Benz,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C.,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Ptak,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J.,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&amp;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Rekenthaler,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J.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“The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state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income.”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Morningstar,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12,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2022.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56107" y="1585747"/>
          <a:ext cx="11174730" cy="4212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0225"/>
                <a:gridCol w="1833879"/>
                <a:gridCol w="1833879"/>
                <a:gridCol w="2180590"/>
                <a:gridCol w="2180590"/>
              </a:tblGrid>
              <a:tr h="642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Method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4795" indent="1079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Starting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safe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withdrawal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3525" indent="30416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Lifetime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withdrawal</a:t>
                      </a:r>
                      <a:r>
                        <a:rPr dirty="0" sz="14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187960" indent="1460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flow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dirty="0" sz="14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deviation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393C46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331470" indent="1123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4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ending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($M)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393C46"/>
                    </a:solidFil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400" spc="-3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dirty="0" sz="1400" spc="-3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2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400" spc="-2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flexibility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034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0.0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Forgoing</a:t>
                      </a:r>
                      <a:r>
                        <a:rPr dirty="0" sz="1400" spc="-6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inflation</a:t>
                      </a:r>
                      <a:r>
                        <a:rPr dirty="0" sz="1400" spc="-7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adjustment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0340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1400" spc="-2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RMD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0340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50.0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0.2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Guardrails</a:t>
                      </a:r>
                      <a:r>
                        <a:rPr dirty="0" sz="1400" spc="-6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method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0340"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0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35.2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0.8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marL="107950" marR="46164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Spending</a:t>
                      </a:r>
                      <a:r>
                        <a:rPr dirty="0" sz="1400" spc="-8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reduction</a:t>
                      </a:r>
                      <a:r>
                        <a:rPr dirty="0" sz="1400" spc="-8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following </a:t>
                      </a: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losing</a:t>
                      </a:r>
                      <a:r>
                        <a:rPr dirty="0" sz="1400" spc="-6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431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431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6.9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431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94310">
                    <a:lnL w="6350">
                      <a:solidFill>
                        <a:srgbClr val="D9D9D9"/>
                      </a:solidFill>
                      <a:prstDash val="solid"/>
                    </a:lnL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140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Inflation</a:t>
                      </a:r>
                      <a:r>
                        <a:rPr dirty="0" sz="1400" spc="-75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haircut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80340"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4.3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3.7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0.0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EF6C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600" spc="-25">
                          <a:solidFill>
                            <a:srgbClr val="393C46"/>
                          </a:solidFill>
                          <a:latin typeface="Arial"/>
                          <a:cs typeface="Arial"/>
                        </a:rPr>
                        <a:t>1.9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6350">
                      <a:solidFill>
                        <a:srgbClr val="D9D9D9"/>
                      </a:solidFill>
                      <a:prstDash val="solid"/>
                    </a:lnL>
                    <a:lnB w="19050">
                      <a:solidFill>
                        <a:srgbClr val="EF6C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dirty="0"/>
              <a:t>Capital</a:t>
            </a:r>
            <a:r>
              <a:rPr dirty="0" spc="-45"/>
              <a:t> </a:t>
            </a:r>
            <a:r>
              <a:rPr dirty="0"/>
              <a:t>market</a:t>
            </a:r>
            <a:r>
              <a:rPr dirty="0" spc="-25"/>
              <a:t> </a:t>
            </a:r>
            <a:r>
              <a:rPr dirty="0" spc="-10"/>
              <a:t>assumptions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92555" y="6025516"/>
            <a:ext cx="53022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Blanchett,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D.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Into</a:t>
            </a:r>
            <a:r>
              <a:rPr dirty="0" sz="800" spc="-3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unknown:</a:t>
            </a:r>
            <a:r>
              <a:rPr dirty="0" sz="8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Rethinking</a:t>
            </a:r>
            <a:r>
              <a:rPr dirty="0" sz="8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8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return</a:t>
            </a:r>
            <a:r>
              <a:rPr dirty="0" sz="8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assumption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.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ThinkAdvisor,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21,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2021.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95687" y="3925616"/>
            <a:ext cx="9142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Ensure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capital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assumptions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reflect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arithmetic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returns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geometric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returns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3974591"/>
            <a:ext cx="214884" cy="216407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107947" y="3494722"/>
            <a:ext cx="10637520" cy="28575"/>
            <a:chOff x="1107947" y="3494722"/>
            <a:chExt cx="10637520" cy="28575"/>
          </a:xfrm>
        </p:grpSpPr>
        <p:sp>
          <p:nvSpPr>
            <p:cNvPr id="7" name="object 7" descr=""/>
            <p:cNvSpPr/>
            <p:nvPr/>
          </p:nvSpPr>
          <p:spPr>
            <a:xfrm>
              <a:off x="1107947" y="3508247"/>
              <a:ext cx="10636250" cy="0"/>
            </a:xfrm>
            <a:custGeom>
              <a:avLst/>
              <a:gdLst/>
              <a:ahLst/>
              <a:cxnLst/>
              <a:rect l="l" t="t" r="r" b="b"/>
              <a:pathLst>
                <a:path w="10636250" h="0">
                  <a:moveTo>
                    <a:pt x="0" y="0"/>
                  </a:moveTo>
                  <a:lnTo>
                    <a:pt x="1063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493245" y="3509009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06" y="0"/>
                  </a:lnTo>
                </a:path>
              </a:pathLst>
            </a:custGeom>
            <a:ln w="28575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95687" y="5074874"/>
            <a:ext cx="9875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ensure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analysis</a:t>
            </a:r>
            <a:r>
              <a:rPr dirty="0" sz="1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net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fees,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reduce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capital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return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assumptions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appropriate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5123688"/>
            <a:ext cx="214884" cy="21640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95687" y="1715274"/>
            <a:ext cx="7990840" cy="135128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Consider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using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two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sets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capital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assumptions:</a:t>
            </a:r>
            <a:endParaRPr sz="1800">
              <a:latin typeface="Arial"/>
              <a:cs typeface="Arial"/>
            </a:endParaRPr>
          </a:p>
          <a:p>
            <a:pPr marL="297180" marR="5080" indent="-28511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7180" algn="l"/>
                <a:tab pos="299085" algn="l"/>
              </a:tabLst>
            </a:pPr>
            <a:r>
              <a:rPr dirty="0" sz="1800">
                <a:solidFill>
                  <a:srgbClr val="393C46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One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shorter-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term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periods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addresses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current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environment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(i.e.,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years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one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through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10)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One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longer-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term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periods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(i.e.,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years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10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beyond)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1840992"/>
            <a:ext cx="214884" cy="216408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1107947" y="4643818"/>
            <a:ext cx="10637520" cy="28575"/>
            <a:chOff x="1107947" y="4643818"/>
            <a:chExt cx="10637520" cy="28575"/>
          </a:xfrm>
        </p:grpSpPr>
        <p:sp>
          <p:nvSpPr>
            <p:cNvPr id="14" name="object 14" descr=""/>
            <p:cNvSpPr/>
            <p:nvPr/>
          </p:nvSpPr>
          <p:spPr>
            <a:xfrm>
              <a:off x="1107947" y="4657343"/>
              <a:ext cx="10636250" cy="0"/>
            </a:xfrm>
            <a:custGeom>
              <a:avLst/>
              <a:gdLst/>
              <a:ahLst/>
              <a:cxnLst/>
              <a:rect l="l" t="t" r="r" b="b"/>
              <a:pathLst>
                <a:path w="10636250" h="0">
                  <a:moveTo>
                    <a:pt x="0" y="0"/>
                  </a:moveTo>
                  <a:lnTo>
                    <a:pt x="1063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493245" y="465810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06" y="0"/>
                  </a:lnTo>
                </a:path>
              </a:pathLst>
            </a:custGeom>
            <a:ln w="28575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dirty="0"/>
              <a:t>Life</a:t>
            </a:r>
            <a:r>
              <a:rPr dirty="0" spc="-10"/>
              <a:t> </a:t>
            </a:r>
            <a:r>
              <a:rPr dirty="0"/>
              <a:t>expectancy</a:t>
            </a:r>
            <a:r>
              <a:rPr dirty="0" spc="-25"/>
              <a:t> </a:t>
            </a:r>
            <a:r>
              <a:rPr dirty="0" spc="-10"/>
              <a:t>assumptions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92555" y="6025516"/>
            <a:ext cx="50158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Blanchett,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D.,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&amp;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Finke,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M.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800" spc="-1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800" spc="-1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393C46"/>
                </a:solidFill>
                <a:latin typeface="Arial"/>
                <a:cs typeface="Arial"/>
              </a:rPr>
              <a:t>5-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year</a:t>
            </a:r>
            <a:r>
              <a:rPr dirty="0" sz="800" spc="-20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gender</a:t>
            </a:r>
            <a:r>
              <a:rPr dirty="0" sz="800" spc="-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longevity</a:t>
            </a:r>
            <a:r>
              <a:rPr dirty="0" sz="800" spc="-25" i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393C46"/>
                </a:solidFill>
                <a:latin typeface="Arial"/>
                <a:cs typeface="Arial"/>
              </a:rPr>
              <a:t>gap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.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ThinkAdvisor,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September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30,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2022.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95687" y="1791474"/>
            <a:ext cx="102838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While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gender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life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expectancy gap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high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five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years at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birth,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men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who</a:t>
            </a:r>
            <a:r>
              <a:rPr dirty="0" sz="1800" spc="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survive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age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65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life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expectancy that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only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2.5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years shorter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than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65-year-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old</a:t>
            </a:r>
            <a:r>
              <a:rPr dirty="0" sz="1800" spc="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women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1840992"/>
            <a:ext cx="214884" cy="21640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95687" y="3079126"/>
            <a:ext cx="10627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life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expectancy gender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gap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also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shrinks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income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rises;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men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top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5th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percentile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lifetime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income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life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expectancy that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1.5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years</a:t>
            </a:r>
            <a:r>
              <a:rPr dirty="0" sz="1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shorter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compared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high-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income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women</a:t>
            </a:r>
            <a:r>
              <a:rPr dirty="0" sz="1800" spc="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age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65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44" y="3128772"/>
            <a:ext cx="214884" cy="216408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1107947" y="2717482"/>
            <a:ext cx="10637520" cy="28575"/>
            <a:chOff x="1107947" y="2717482"/>
            <a:chExt cx="10637520" cy="28575"/>
          </a:xfrm>
        </p:grpSpPr>
        <p:sp>
          <p:nvSpPr>
            <p:cNvPr id="9" name="object 9" descr=""/>
            <p:cNvSpPr/>
            <p:nvPr/>
          </p:nvSpPr>
          <p:spPr>
            <a:xfrm>
              <a:off x="1107947" y="2731008"/>
              <a:ext cx="10636250" cy="0"/>
            </a:xfrm>
            <a:custGeom>
              <a:avLst/>
              <a:gdLst/>
              <a:ahLst/>
              <a:cxnLst/>
              <a:rect l="l" t="t" r="r" b="b"/>
              <a:pathLst>
                <a:path w="10636250" h="0">
                  <a:moveTo>
                    <a:pt x="0" y="0"/>
                  </a:moveTo>
                  <a:lnTo>
                    <a:pt x="1063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493245" y="2731770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06" y="0"/>
                  </a:lnTo>
                </a:path>
              </a:pathLst>
            </a:custGeom>
            <a:ln w="28575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107947" y="4005262"/>
            <a:ext cx="10637520" cy="28575"/>
            <a:chOff x="1107947" y="4005262"/>
            <a:chExt cx="10637520" cy="28575"/>
          </a:xfrm>
        </p:grpSpPr>
        <p:sp>
          <p:nvSpPr>
            <p:cNvPr id="12" name="object 12" descr=""/>
            <p:cNvSpPr/>
            <p:nvPr/>
          </p:nvSpPr>
          <p:spPr>
            <a:xfrm>
              <a:off x="1107947" y="4018788"/>
              <a:ext cx="10636250" cy="0"/>
            </a:xfrm>
            <a:custGeom>
              <a:avLst/>
              <a:gdLst/>
              <a:ahLst/>
              <a:cxnLst/>
              <a:rect l="l" t="t" r="r" b="b"/>
              <a:pathLst>
                <a:path w="10636250" h="0">
                  <a:moveTo>
                    <a:pt x="0" y="0"/>
                  </a:moveTo>
                  <a:lnTo>
                    <a:pt x="1063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493245" y="4019550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 h="0">
                  <a:moveTo>
                    <a:pt x="0" y="0"/>
                  </a:moveTo>
                  <a:lnTo>
                    <a:pt x="252006" y="0"/>
                  </a:lnTo>
                </a:path>
              </a:pathLst>
            </a:custGeom>
            <a:ln w="28575">
              <a:solidFill>
                <a:srgbClr val="393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735835"/>
            <a:ext cx="11137900" cy="3695700"/>
          </a:xfrm>
          <a:custGeom>
            <a:avLst/>
            <a:gdLst/>
            <a:ahLst/>
            <a:cxnLst/>
            <a:rect l="l" t="t" r="r" b="b"/>
            <a:pathLst>
              <a:path w="11137900" h="3695700">
                <a:moveTo>
                  <a:pt x="11137392" y="0"/>
                </a:moveTo>
                <a:lnTo>
                  <a:pt x="0" y="0"/>
                </a:lnTo>
                <a:lnTo>
                  <a:pt x="0" y="3695700"/>
                </a:lnTo>
                <a:lnTo>
                  <a:pt x="11137392" y="3695700"/>
                </a:lnTo>
                <a:lnTo>
                  <a:pt x="111373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dirty="0"/>
              <a:t>Financial</a:t>
            </a:r>
            <a:r>
              <a:rPr dirty="0" spc="-45"/>
              <a:t> </a:t>
            </a:r>
            <a:r>
              <a:rPr dirty="0"/>
              <a:t>planning</a:t>
            </a:r>
            <a:r>
              <a:rPr dirty="0" spc="-45"/>
              <a:t> </a:t>
            </a:r>
            <a:r>
              <a:rPr dirty="0" spc="-10"/>
              <a:t>strategies</a:t>
            </a: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2200">
                <a:solidFill>
                  <a:srgbClr val="EF6C00"/>
                </a:solidFill>
              </a:rPr>
              <a:t>Review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and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update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your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goals</a:t>
            </a:r>
            <a:endParaRPr sz="2200"/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889966" y="6025516"/>
            <a:ext cx="11677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Morningstar,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Inc.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be</a:t>
            </a:r>
            <a:r>
              <a:rPr dirty="0" spc="-35"/>
              <a:t> </a:t>
            </a:r>
            <a:r>
              <a:rPr dirty="0"/>
              <a:t>better</a:t>
            </a:r>
            <a:r>
              <a:rPr dirty="0" spc="-25"/>
              <a:t> </a:t>
            </a:r>
            <a:r>
              <a:rPr dirty="0"/>
              <a:t>off</a:t>
            </a:r>
            <a:r>
              <a:rPr dirty="0" spc="-15"/>
              <a:t> </a:t>
            </a:r>
            <a:r>
              <a:rPr dirty="0"/>
              <a:t>than</a:t>
            </a:r>
            <a:r>
              <a:rPr dirty="0" spc="-25"/>
              <a:t> </a:t>
            </a:r>
            <a:r>
              <a:rPr dirty="0"/>
              <a:t>my</a:t>
            </a:r>
            <a:r>
              <a:rPr dirty="0" spc="-25"/>
              <a:t> </a:t>
            </a:r>
            <a:r>
              <a:rPr dirty="0" spc="-10"/>
              <a:t>peers</a:t>
            </a:r>
          </a:p>
          <a:p>
            <a:pPr marL="280670" marR="436880" indent="-268605">
              <a:lnSpc>
                <a:spcPts val="1939"/>
              </a:lnSpc>
              <a:spcBef>
                <a:spcPts val="63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pay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personal</a:t>
            </a:r>
            <a:r>
              <a:rPr dirty="0" spc="5"/>
              <a:t> </a:t>
            </a:r>
            <a:r>
              <a:rPr dirty="0" spc="-10"/>
              <a:t>self-improvement </a:t>
            </a:r>
            <a:r>
              <a:rPr dirty="0"/>
              <a:t>(e.g.,</a:t>
            </a:r>
            <a:r>
              <a:rPr dirty="0" spc="-20"/>
              <a:t> </a:t>
            </a:r>
            <a:r>
              <a:rPr dirty="0"/>
              <a:t>go</a:t>
            </a:r>
            <a:r>
              <a:rPr dirty="0" spc="-5"/>
              <a:t> </a:t>
            </a:r>
            <a:r>
              <a:rPr dirty="0"/>
              <a:t>back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 spc="-10"/>
              <a:t>school)</a:t>
            </a:r>
          </a:p>
          <a:p>
            <a:pPr marL="280670" indent="-267970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experience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excitement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0"/>
              <a:t>investing</a:t>
            </a:r>
          </a:p>
          <a:p>
            <a:pPr marL="280670" indent="-267970">
              <a:lnSpc>
                <a:spcPct val="100000"/>
              </a:lnSpc>
              <a:spcBef>
                <a:spcPts val="384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25"/>
              <a:t> </a:t>
            </a:r>
            <a:r>
              <a:rPr dirty="0"/>
              <a:t>start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new </a:t>
            </a:r>
            <a:r>
              <a:rPr dirty="0" spc="-10"/>
              <a:t>business</a:t>
            </a:r>
          </a:p>
          <a:p>
            <a:pPr marL="280670" indent="-26797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buy</a:t>
            </a:r>
            <a:r>
              <a:rPr dirty="0" spc="-10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 spc="-20"/>
              <a:t>house</a:t>
            </a:r>
          </a:p>
          <a:p>
            <a:pPr marL="280670" indent="-26797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help</a:t>
            </a:r>
            <a:r>
              <a:rPr dirty="0" spc="-25"/>
              <a:t> </a:t>
            </a:r>
            <a:r>
              <a:rPr dirty="0"/>
              <a:t>pay</a:t>
            </a:r>
            <a:r>
              <a:rPr dirty="0" spc="-20"/>
              <a:t> </a:t>
            </a:r>
            <a:r>
              <a:rPr dirty="0"/>
              <a:t>my</a:t>
            </a:r>
            <a:r>
              <a:rPr dirty="0" spc="-25"/>
              <a:t> </a:t>
            </a:r>
            <a:r>
              <a:rPr dirty="0"/>
              <a:t>kids’</a:t>
            </a:r>
            <a:r>
              <a:rPr dirty="0" spc="-80"/>
              <a:t> </a:t>
            </a:r>
            <a:r>
              <a:rPr dirty="0"/>
              <a:t>college</a:t>
            </a:r>
            <a:r>
              <a:rPr dirty="0" spc="-5"/>
              <a:t> </a:t>
            </a:r>
            <a:r>
              <a:rPr dirty="0" spc="-10"/>
              <a:t>education</a:t>
            </a:r>
          </a:p>
          <a:p>
            <a:pPr marL="280670" indent="-26797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stop</a:t>
            </a:r>
            <a:r>
              <a:rPr dirty="0" spc="-40"/>
              <a:t> </a:t>
            </a:r>
            <a:r>
              <a:rPr dirty="0"/>
              <a:t>working</a:t>
            </a:r>
            <a:r>
              <a:rPr dirty="0" spc="20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do</a:t>
            </a:r>
            <a:r>
              <a:rPr dirty="0" spc="-30"/>
              <a:t> </a:t>
            </a:r>
            <a:r>
              <a:rPr dirty="0"/>
              <a:t>something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25"/>
              <a:t> </a:t>
            </a:r>
            <a:r>
              <a:rPr dirty="0" spc="-20"/>
              <a:t>love</a:t>
            </a:r>
          </a:p>
          <a:p>
            <a:pPr marL="280670" indent="-26797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go</a:t>
            </a:r>
            <a:r>
              <a:rPr dirty="0" spc="-15"/>
              <a:t> </a:t>
            </a:r>
            <a:r>
              <a:rPr dirty="0"/>
              <a:t>on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dream</a:t>
            </a:r>
            <a:r>
              <a:rPr dirty="0" spc="-15"/>
              <a:t> </a:t>
            </a:r>
            <a:r>
              <a:rPr dirty="0" spc="-10"/>
              <a:t>vacation</a:t>
            </a:r>
          </a:p>
          <a:p>
            <a:pPr marL="280670" indent="-267970">
              <a:lnSpc>
                <a:spcPct val="100000"/>
              </a:lnSpc>
              <a:spcBef>
                <a:spcPts val="384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relocate</a:t>
            </a:r>
            <a:r>
              <a:rPr dirty="0" spc="-2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 spc="-10"/>
              <a:t>retirement</a:t>
            </a:r>
          </a:p>
          <a:p>
            <a:pPr marL="280670" indent="-26797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pc="-95"/>
              <a:t>To</a:t>
            </a:r>
            <a:r>
              <a:rPr dirty="0" spc="-30"/>
              <a:t> </a:t>
            </a:r>
            <a:r>
              <a:rPr dirty="0"/>
              <a:t>care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my</a:t>
            </a:r>
            <a:r>
              <a:rPr dirty="0" spc="-15"/>
              <a:t> </a:t>
            </a:r>
            <a:r>
              <a:rPr dirty="0"/>
              <a:t>aging</a:t>
            </a:r>
            <a:r>
              <a:rPr dirty="0" spc="-10"/>
              <a:t> parents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838009" y="1800645"/>
            <a:ext cx="4965065" cy="27533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give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charity or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other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causes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care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endParaRPr sz="18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feel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secure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my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finances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retirement</a:t>
            </a:r>
            <a:endParaRPr sz="18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feel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secure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my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finances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now</a:t>
            </a:r>
            <a:endParaRPr sz="18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leave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inheritance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my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loved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ones</a:t>
            </a:r>
            <a:endParaRPr sz="18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retire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early</a:t>
            </a:r>
            <a:endParaRPr sz="18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pay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future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medical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expenses</a:t>
            </a:r>
            <a:endParaRPr sz="1800">
              <a:latin typeface="Arial"/>
              <a:cs typeface="Arial"/>
            </a:endParaRPr>
          </a:p>
          <a:p>
            <a:pPr marL="280670" marR="283845" indent="-26860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80670" algn="l"/>
              </a:tabLst>
            </a:pPr>
            <a:r>
              <a:rPr dirty="0" sz="1800" spc="-95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burden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my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family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as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grow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older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55091" y="0"/>
            <a:ext cx="274320" cy="951230"/>
          </a:xfrm>
          <a:custGeom>
            <a:avLst/>
            <a:gdLst/>
            <a:ahLst/>
            <a:cxnLst/>
            <a:rect l="l" t="t" r="r" b="b"/>
            <a:pathLst>
              <a:path w="274320" h="951230">
                <a:moveTo>
                  <a:pt x="274320" y="0"/>
                </a:moveTo>
                <a:lnTo>
                  <a:pt x="0" y="0"/>
                </a:lnTo>
                <a:lnTo>
                  <a:pt x="0" y="950976"/>
                </a:lnTo>
                <a:lnTo>
                  <a:pt x="274320" y="950976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02208" y="6199632"/>
            <a:ext cx="10343515" cy="620395"/>
            <a:chOff x="902208" y="6199632"/>
            <a:chExt cx="10343515" cy="620395"/>
          </a:xfrm>
        </p:grpSpPr>
        <p:sp>
          <p:nvSpPr>
            <p:cNvPr id="4" name="object 4" descr=""/>
            <p:cNvSpPr/>
            <p:nvPr/>
          </p:nvSpPr>
          <p:spPr>
            <a:xfrm>
              <a:off x="902208" y="6207252"/>
              <a:ext cx="10234930" cy="0"/>
            </a:xfrm>
            <a:custGeom>
              <a:avLst/>
              <a:gdLst/>
              <a:ahLst/>
              <a:cxnLst/>
              <a:rect l="l" t="t" r="r" b="b"/>
              <a:pathLst>
                <a:path w="10234930" h="0">
                  <a:moveTo>
                    <a:pt x="0" y="0"/>
                  </a:moveTo>
                  <a:lnTo>
                    <a:pt x="10234536" y="0"/>
                  </a:lnTo>
                </a:path>
              </a:pathLst>
            </a:custGeom>
            <a:ln w="6350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9740" y="6199632"/>
              <a:ext cx="1895855" cy="62026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dirty="0"/>
              <a:t>Financial</a:t>
            </a:r>
            <a:r>
              <a:rPr dirty="0" spc="-45"/>
              <a:t> </a:t>
            </a:r>
            <a:r>
              <a:rPr dirty="0"/>
              <a:t>planning</a:t>
            </a:r>
            <a:r>
              <a:rPr dirty="0" spc="-45"/>
              <a:t> </a:t>
            </a:r>
            <a:r>
              <a:rPr dirty="0" spc="-10"/>
              <a:t>strategies</a:t>
            </a: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2200">
                <a:solidFill>
                  <a:srgbClr val="EF6C00"/>
                </a:solidFill>
              </a:rPr>
              <a:t>Dollar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cost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averaging</a:t>
            </a:r>
            <a:endParaRPr sz="2200"/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106" y="1573745"/>
            <a:ext cx="7955756" cy="449060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86158" y="6213299"/>
            <a:ext cx="814133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program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regular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investing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does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assure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profit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protect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against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depreciation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declining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market.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Since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consistent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investing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program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involves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continuous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 securities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regardless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fluctuating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prices,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you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should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consider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your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ability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continue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purchases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through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periods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various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price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levels.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dirty="0"/>
              <a:t>Financial</a:t>
            </a:r>
            <a:r>
              <a:rPr dirty="0" spc="-60"/>
              <a:t> </a:t>
            </a:r>
            <a:r>
              <a:rPr dirty="0" spc="-10"/>
              <a:t>regrets</a:t>
            </a: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2200" spc="-65">
                <a:solidFill>
                  <a:srgbClr val="EF6C00"/>
                </a:solidFill>
              </a:rPr>
              <a:t>Top</a:t>
            </a:r>
            <a:r>
              <a:rPr dirty="0" sz="2200" spc="-5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financial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regrets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and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what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we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can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learn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from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 spc="-20">
                <a:solidFill>
                  <a:srgbClr val="EF6C00"/>
                </a:solidFill>
              </a:rPr>
              <a:t>them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6007229"/>
            <a:ext cx="54521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Source:</a:t>
            </a:r>
            <a:r>
              <a:rPr dirty="0" sz="9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Financial</a:t>
            </a:r>
            <a:r>
              <a:rPr dirty="0" sz="900" spc="-4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Regret</a:t>
            </a:r>
            <a:r>
              <a:rPr dirty="0" sz="9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at</a:t>
            </a:r>
            <a:r>
              <a:rPr dirty="0" sz="9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Older</a:t>
            </a:r>
            <a:r>
              <a:rPr dirty="0" sz="9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Ages</a:t>
            </a:r>
            <a:r>
              <a:rPr dirty="0" sz="9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Longevity</a:t>
            </a:r>
            <a:r>
              <a:rPr dirty="0" sz="9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Awareness,</a:t>
            </a:r>
            <a:r>
              <a:rPr dirty="0" sz="9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Hurwitz,</a:t>
            </a:r>
            <a:r>
              <a:rPr dirty="0" sz="900" spc="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A.,</a:t>
            </a:r>
            <a:r>
              <a:rPr dirty="0" sz="9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Mitchell,</a:t>
            </a:r>
            <a:r>
              <a:rPr dirty="0" sz="9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O.</a:t>
            </a:r>
            <a:r>
              <a:rPr dirty="0" sz="900" spc="-1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242A36"/>
                </a:solidFill>
                <a:latin typeface="Arial"/>
                <a:cs typeface="Arial"/>
              </a:rPr>
              <a:t>December</a:t>
            </a:r>
            <a:r>
              <a:rPr dirty="0" sz="9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242A36"/>
                </a:solidFill>
                <a:latin typeface="Arial"/>
                <a:cs typeface="Arial"/>
              </a:rPr>
              <a:t>2022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66900" y="1780264"/>
            <a:ext cx="54298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respondents</a:t>
            </a:r>
            <a:r>
              <a:rPr dirty="0" sz="20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regretted</a:t>
            </a:r>
            <a:r>
              <a:rPr dirty="0" sz="20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having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saved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more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25683" y="1749487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57%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66900" y="2528038"/>
            <a:ext cx="514921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regretted</a:t>
            </a:r>
            <a:r>
              <a:rPr dirty="0" sz="20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20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buying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long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term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care</a:t>
            </a:r>
            <a:r>
              <a:rPr dirty="0" sz="2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insurance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27207" y="2497259"/>
            <a:ext cx="633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40%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77443" y="3292698"/>
            <a:ext cx="64744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regretted</a:t>
            </a:r>
            <a:r>
              <a:rPr dirty="0" sz="2000" spc="-7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having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purchased</a:t>
            </a:r>
            <a:r>
              <a:rPr dirty="0" sz="20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lifetime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income</a:t>
            </a:r>
            <a:r>
              <a:rPr dirty="0" sz="20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payments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25683" y="3261921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33%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76059" y="4015736"/>
            <a:ext cx="74625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respondents</a:t>
            </a:r>
            <a:r>
              <a:rPr dirty="0" sz="20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who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do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plan</a:t>
            </a:r>
            <a:r>
              <a:rPr dirty="0" sz="20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report</a:t>
            </a:r>
            <a:r>
              <a:rPr dirty="0" sz="20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high</a:t>
            </a:r>
            <a:r>
              <a:rPr dirty="0" sz="20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negative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stress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5023" y="3984959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75%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889760" y="2343911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889760" y="3073907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889760" y="3784091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865514" y="4687135"/>
            <a:ext cx="6384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Regret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increased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2x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when given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longevity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40847" y="4639443"/>
            <a:ext cx="398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93C46"/>
                </a:solidFill>
                <a:latin typeface="Arial"/>
                <a:cs typeface="Arial"/>
              </a:rPr>
              <a:t>2X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888235" y="4521708"/>
            <a:ext cx="7726045" cy="0"/>
          </a:xfrm>
          <a:custGeom>
            <a:avLst/>
            <a:gdLst/>
            <a:ahLst/>
            <a:cxnLst/>
            <a:rect l="l" t="t" r="r" b="b"/>
            <a:pathLst>
              <a:path w="7726045" h="0">
                <a:moveTo>
                  <a:pt x="0" y="0"/>
                </a:moveTo>
                <a:lnTo>
                  <a:pt x="772591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55091" y="0"/>
            <a:ext cx="274320" cy="951230"/>
          </a:xfrm>
          <a:custGeom>
            <a:avLst/>
            <a:gdLst/>
            <a:ahLst/>
            <a:cxnLst/>
            <a:rect l="l" t="t" r="r" b="b"/>
            <a:pathLst>
              <a:path w="274320" h="951230">
                <a:moveTo>
                  <a:pt x="274320" y="0"/>
                </a:moveTo>
                <a:lnTo>
                  <a:pt x="0" y="0"/>
                </a:lnTo>
                <a:lnTo>
                  <a:pt x="0" y="950976"/>
                </a:lnTo>
                <a:lnTo>
                  <a:pt x="274320" y="950976"/>
                </a:lnTo>
                <a:lnTo>
                  <a:pt x="274320" y="0"/>
                </a:lnTo>
                <a:close/>
              </a:path>
            </a:pathLst>
          </a:custGeom>
          <a:solidFill>
            <a:srgbClr val="EF6C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902208" y="6199632"/>
            <a:ext cx="10343515" cy="620395"/>
            <a:chOff x="902208" y="6199632"/>
            <a:chExt cx="10343515" cy="620395"/>
          </a:xfrm>
        </p:grpSpPr>
        <p:sp>
          <p:nvSpPr>
            <p:cNvPr id="4" name="object 4" descr=""/>
            <p:cNvSpPr/>
            <p:nvPr/>
          </p:nvSpPr>
          <p:spPr>
            <a:xfrm>
              <a:off x="902208" y="6207252"/>
              <a:ext cx="10234930" cy="0"/>
            </a:xfrm>
            <a:custGeom>
              <a:avLst/>
              <a:gdLst/>
              <a:ahLst/>
              <a:cxnLst/>
              <a:rect l="l" t="t" r="r" b="b"/>
              <a:pathLst>
                <a:path w="10234930" h="0">
                  <a:moveTo>
                    <a:pt x="0" y="0"/>
                  </a:moveTo>
                  <a:lnTo>
                    <a:pt x="10234536" y="0"/>
                  </a:lnTo>
                </a:path>
              </a:pathLst>
            </a:custGeom>
            <a:ln w="6350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9740" y="6199632"/>
              <a:ext cx="1895855" cy="62026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9969" y="434782"/>
            <a:ext cx="9869805" cy="1295400"/>
          </a:xfrm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/>
              <a:t>Financial</a:t>
            </a:r>
            <a:r>
              <a:rPr dirty="0" spc="-45"/>
              <a:t> </a:t>
            </a:r>
            <a:r>
              <a:rPr dirty="0"/>
              <a:t>planning</a:t>
            </a:r>
            <a:r>
              <a:rPr dirty="0" spc="-45"/>
              <a:t> </a:t>
            </a:r>
            <a:r>
              <a:rPr dirty="0" spc="-10"/>
              <a:t>strategies</a:t>
            </a:r>
          </a:p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dirty="0" sz="2200">
                <a:solidFill>
                  <a:srgbClr val="EF6C00"/>
                </a:solidFill>
              </a:rPr>
              <a:t>If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close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to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retirement,</a:t>
            </a:r>
            <a:r>
              <a:rPr dirty="0" sz="2200" spc="-2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investors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might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use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bucket</a:t>
            </a:r>
            <a:r>
              <a:rPr dirty="0" sz="2200" spc="-4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approach</a:t>
            </a:r>
            <a:r>
              <a:rPr dirty="0" sz="2200" spc="-5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to</a:t>
            </a:r>
            <a:r>
              <a:rPr dirty="0" sz="2200" spc="-4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help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prepare</a:t>
            </a:r>
            <a:r>
              <a:rPr dirty="0" sz="2200" spc="-30">
                <a:solidFill>
                  <a:srgbClr val="EF6C00"/>
                </a:solidFill>
              </a:rPr>
              <a:t> </a:t>
            </a:r>
            <a:r>
              <a:rPr dirty="0" sz="2200" spc="-25">
                <a:solidFill>
                  <a:srgbClr val="EF6C00"/>
                </a:solidFill>
              </a:rPr>
              <a:t>for </a:t>
            </a:r>
            <a:r>
              <a:rPr dirty="0" sz="2200">
                <a:solidFill>
                  <a:srgbClr val="EF6C00"/>
                </a:solidFill>
              </a:rPr>
              <a:t>market</a:t>
            </a:r>
            <a:r>
              <a:rPr dirty="0" sz="2200" spc="-60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shocks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2644139" y="1711451"/>
            <a:ext cx="6487795" cy="4182110"/>
            <a:chOff x="2644139" y="1711451"/>
            <a:chExt cx="6487795" cy="418211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4139" y="1711451"/>
              <a:ext cx="6487667" cy="41818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0716" y="1748027"/>
              <a:ext cx="6361175" cy="405536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675953" y="1743265"/>
              <a:ext cx="6370955" cy="4065270"/>
            </a:xfrm>
            <a:custGeom>
              <a:avLst/>
              <a:gdLst/>
              <a:ahLst/>
              <a:cxnLst/>
              <a:rect l="l" t="t" r="r" b="b"/>
              <a:pathLst>
                <a:path w="6370955" h="4065270">
                  <a:moveTo>
                    <a:pt x="0" y="0"/>
                  </a:moveTo>
                  <a:lnTo>
                    <a:pt x="6370701" y="0"/>
                  </a:lnTo>
                  <a:lnTo>
                    <a:pt x="6370701" y="4064889"/>
                  </a:lnTo>
                  <a:lnTo>
                    <a:pt x="0" y="406488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17301" y="5999158"/>
            <a:ext cx="34842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The</a:t>
            </a:r>
            <a:r>
              <a:rPr dirty="0" sz="8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example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provided</a:t>
            </a:r>
            <a:r>
              <a:rPr dirty="0" sz="800" spc="-1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is</a:t>
            </a:r>
            <a:r>
              <a:rPr dirty="0" sz="8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hypothetical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used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for</a:t>
            </a:r>
            <a:r>
              <a:rPr dirty="0" sz="800" spc="-3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illustrative</a:t>
            </a:r>
            <a:r>
              <a:rPr dirty="0" sz="800" spc="-5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purposes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42A36"/>
                </a:solidFill>
                <a:latin typeface="Arial"/>
                <a:cs typeface="Arial"/>
              </a:rPr>
              <a:t>only.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2718306"/>
            <a:ext cx="42957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Markets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volatility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21863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dirty="0" spc="-105"/>
              <a:t> </a:t>
            </a:r>
            <a:r>
              <a:rPr dirty="0" spc="-85"/>
              <a:t>You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38549" rIns="0" bIns="0" rtlCol="0" vert="horz">
            <a:spAutoFit/>
          </a:bodyPr>
          <a:lstStyle/>
          <a:p>
            <a:pPr marL="243205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“We</a:t>
            </a:r>
            <a:r>
              <a:rPr dirty="0" spc="-55"/>
              <a:t> </a:t>
            </a:r>
            <a:r>
              <a:rPr dirty="0"/>
              <a:t>don’t</a:t>
            </a:r>
            <a:r>
              <a:rPr dirty="0" spc="-20"/>
              <a:t> </a:t>
            </a:r>
            <a:r>
              <a:rPr dirty="0"/>
              <a:t>have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be</a:t>
            </a:r>
            <a:r>
              <a:rPr dirty="0" spc="-45"/>
              <a:t> </a:t>
            </a:r>
            <a:r>
              <a:rPr dirty="0"/>
              <a:t>smarter</a:t>
            </a:r>
            <a:r>
              <a:rPr dirty="0" spc="-40"/>
              <a:t> </a:t>
            </a:r>
            <a:r>
              <a:rPr dirty="0"/>
              <a:t>than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rest,</a:t>
            </a:r>
            <a:r>
              <a:rPr dirty="0" spc="-55"/>
              <a:t> </a:t>
            </a:r>
            <a:r>
              <a:rPr dirty="0" spc="-25"/>
              <a:t>we</a:t>
            </a:r>
            <a:r>
              <a:rPr dirty="0" spc="-25" i="1"/>
              <a:t> </a:t>
            </a:r>
            <a:r>
              <a:rPr dirty="0" i="1"/>
              <a:t>have</a:t>
            </a:r>
            <a:r>
              <a:rPr dirty="0" spc="-40" i="1"/>
              <a:t> </a:t>
            </a:r>
            <a:r>
              <a:rPr dirty="0" i="1"/>
              <a:t>to</a:t>
            </a:r>
            <a:r>
              <a:rPr dirty="0" spc="-50" i="1"/>
              <a:t> </a:t>
            </a:r>
            <a:r>
              <a:rPr dirty="0" i="1"/>
              <a:t>be</a:t>
            </a:r>
            <a:r>
              <a:rPr dirty="0" spc="-40" i="1"/>
              <a:t> </a:t>
            </a:r>
            <a:r>
              <a:rPr dirty="0" i="1"/>
              <a:t>more</a:t>
            </a:r>
            <a:r>
              <a:rPr dirty="0" spc="-30" i="1"/>
              <a:t> </a:t>
            </a:r>
            <a:r>
              <a:rPr dirty="0" i="1"/>
              <a:t>disciplined</a:t>
            </a:r>
            <a:r>
              <a:rPr dirty="0" spc="-40" i="1"/>
              <a:t> </a:t>
            </a:r>
            <a:r>
              <a:rPr dirty="0" i="1"/>
              <a:t>than</a:t>
            </a:r>
            <a:r>
              <a:rPr dirty="0" spc="-40" i="1"/>
              <a:t> </a:t>
            </a:r>
            <a:r>
              <a:rPr dirty="0" i="1"/>
              <a:t>the</a:t>
            </a:r>
            <a:r>
              <a:rPr dirty="0" spc="-40" i="1"/>
              <a:t> </a:t>
            </a:r>
            <a:r>
              <a:rPr dirty="0" spc="-10" i="1"/>
              <a:t>rest.”</a:t>
            </a:r>
          </a:p>
          <a:p>
            <a:pPr marL="3345815">
              <a:lnSpc>
                <a:spcPct val="100000"/>
              </a:lnSpc>
              <a:spcBef>
                <a:spcPts val="600"/>
              </a:spcBef>
            </a:pPr>
            <a:r>
              <a:rPr dirty="0" i="0">
                <a:latin typeface="Arial"/>
                <a:cs typeface="Arial"/>
              </a:rPr>
              <a:t>–</a:t>
            </a:r>
            <a:r>
              <a:rPr dirty="0" spc="-85" i="0">
                <a:latin typeface="Arial"/>
                <a:cs typeface="Arial"/>
              </a:rPr>
              <a:t> </a:t>
            </a:r>
            <a:r>
              <a:rPr dirty="0" i="0">
                <a:latin typeface="Arial"/>
                <a:cs typeface="Arial"/>
              </a:rPr>
              <a:t>Warren</a:t>
            </a:r>
            <a:r>
              <a:rPr dirty="0" spc="-80" i="0">
                <a:latin typeface="Arial"/>
                <a:cs typeface="Arial"/>
              </a:rPr>
              <a:t> </a:t>
            </a:r>
            <a:r>
              <a:rPr dirty="0" spc="-10" i="0">
                <a:latin typeface="Arial"/>
                <a:cs typeface="Arial"/>
              </a:rPr>
              <a:t>Buffett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490" y="2352779"/>
            <a:ext cx="1685328" cy="156265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Your</a:t>
            </a:r>
            <a:r>
              <a:rPr dirty="0" spc="-195"/>
              <a:t> </a:t>
            </a:r>
            <a:r>
              <a:rPr dirty="0"/>
              <a:t>Annuity</a:t>
            </a:r>
            <a:r>
              <a:rPr dirty="0" spc="-30"/>
              <a:t> </a:t>
            </a:r>
            <a:r>
              <a:rPr dirty="0" spc="-10"/>
              <a:t>Specialists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9" y="1617418"/>
            <a:ext cx="3677285" cy="3136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007397"/>
                </a:solidFill>
                <a:latin typeface="Arial"/>
                <a:cs typeface="Arial"/>
              </a:rPr>
              <a:t>West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CJ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Nizich</a:t>
            </a:r>
            <a:endParaRPr sz="1800">
              <a:latin typeface="Arial"/>
              <a:cs typeface="Arial"/>
            </a:endParaRPr>
          </a:p>
          <a:p>
            <a:pPr marL="12700" marR="499745">
              <a:lnSpc>
                <a:spcPct val="100000"/>
              </a:lnSpc>
            </a:pP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Director,</a:t>
            </a:r>
            <a:r>
              <a:rPr dirty="0" sz="1800" spc="-10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Annuity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Specialist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  <a:hlinkClick r:id="rId2"/>
              </a:rPr>
              <a:t>cj.nizich@janushenderson.com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516.314.1532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20" b="1">
                <a:solidFill>
                  <a:srgbClr val="EF6C00"/>
                </a:solidFill>
                <a:latin typeface="Arial"/>
                <a:cs typeface="Arial"/>
              </a:rPr>
              <a:t>East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Sheila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Jelinek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Director,</a:t>
            </a:r>
            <a:r>
              <a:rPr dirty="0" sz="1800" spc="-10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Annuity</a:t>
            </a:r>
            <a:r>
              <a:rPr dirty="0" sz="1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Specialist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  <a:hlinkClick r:id="rId3"/>
              </a:rPr>
              <a:t>sheila.jelinek@janushenderson.com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 561.941.1173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6092" y="1493519"/>
            <a:ext cx="7315199" cy="4532375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7986" y="910527"/>
            <a:ext cx="10695940" cy="524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EF6C00"/>
                </a:solidFill>
                <a:latin typeface="Arial"/>
                <a:cs typeface="Arial"/>
              </a:rPr>
              <a:t>Important</a:t>
            </a:r>
            <a:r>
              <a:rPr dirty="0" sz="900" spc="-40" b="1">
                <a:solidFill>
                  <a:srgbClr val="EF6C00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EF6C00"/>
                </a:solidFill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 opinions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views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expressed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date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published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subject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change.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purposes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only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should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used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construed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offer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sell,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solicitation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 an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offer</a:t>
            </a:r>
            <a:r>
              <a:rPr dirty="0" sz="900" spc="50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buy, 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 recommendation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buy, sell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hold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security,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strategy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sector.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forecasts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guaranteed.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Opinions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examples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meant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illustration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 broader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themes,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500">
                <a:solidFill>
                  <a:srgbClr val="393C46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indication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trading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intent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reflect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views</a:t>
            </a:r>
            <a:r>
              <a:rPr dirty="0" sz="9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others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organization.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It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intended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indicate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imply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illustration/example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mentioned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 now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was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ever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held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portfolio.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Group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plc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through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its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subsidiaries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manage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products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interest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securities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mentioned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herein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comments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should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construed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reflection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500">
                <a:solidFill>
                  <a:srgbClr val="393C46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past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future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profitability.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There 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guarantee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supplied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accurate,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complete,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timely,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nor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there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warranties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regards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results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obtained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its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use.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Past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no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guarantee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 future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results.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Investing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involves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risk,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including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possible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loss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 principal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fluctuation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value.</a:t>
            </a:r>
            <a:endParaRPr sz="900">
              <a:latin typeface="Arial"/>
              <a:cs typeface="Arial"/>
            </a:endParaRPr>
          </a:p>
          <a:p>
            <a:pPr marL="12700" marR="41910">
              <a:lnSpc>
                <a:spcPct val="100000"/>
              </a:lnSpc>
              <a:spcBef>
                <a:spcPts val="400"/>
              </a:spcBef>
            </a:pP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 information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contained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herein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educational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purposes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only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should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construed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financial,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legal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tax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advice.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Circumstances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change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over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so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appropriate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evaluate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strategy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 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assistance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 financial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professional.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Federal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state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laws 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regulations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complex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subject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change.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Laws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particular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state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laws that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applicable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particular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situation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50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impact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applicability,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accuracy,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completeness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provided.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does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related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does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review or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verify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particular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financial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tax</a:t>
            </a:r>
            <a:r>
              <a:rPr dirty="0" sz="900" spc="500">
                <a:solidFill>
                  <a:srgbClr val="393C46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situations,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liable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use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of,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position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taken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reliance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on,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such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information.</a:t>
            </a:r>
            <a:endParaRPr sz="900">
              <a:latin typeface="Arial"/>
              <a:cs typeface="Arial"/>
            </a:endParaRPr>
          </a:p>
          <a:p>
            <a:pPr marL="12700" marR="40640">
              <a:lnSpc>
                <a:spcPct val="100000"/>
              </a:lnSpc>
              <a:spcBef>
                <a:spcPts val="395"/>
              </a:spcBef>
            </a:pP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Annuities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long-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term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vehicles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designed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accumulate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money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tax-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deferred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basis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purposes.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They</a:t>
            </a:r>
            <a:r>
              <a:rPr dirty="0" sz="9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limit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access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result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surrender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charges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subject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 10%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penalty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certain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withdrawals.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Riders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generally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available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additional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charge.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Variable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annuities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are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subject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risk,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return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principal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value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will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fluctuate.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Actively managed</a:t>
            </a:r>
            <a:r>
              <a:rPr dirty="0" sz="9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portfolios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fail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produce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intended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results.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strategy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can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ensure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profit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eliminate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risk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loss.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900" spc="-10" b="1">
                <a:solidFill>
                  <a:srgbClr val="393C46"/>
                </a:solidFill>
                <a:latin typeface="Arial"/>
                <a:cs typeface="Arial"/>
              </a:rPr>
              <a:t>10-</a:t>
            </a: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Year</a:t>
            </a:r>
            <a:r>
              <a:rPr dirty="0" sz="9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Treasury</a:t>
            </a:r>
            <a:r>
              <a:rPr dirty="0" sz="9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Yield</a:t>
            </a:r>
            <a:r>
              <a:rPr dirty="0" sz="9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interest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rate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U.S. Treasury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bonds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will mature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10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years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date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purchase.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Basis</a:t>
            </a:r>
            <a:r>
              <a:rPr dirty="0" sz="9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point</a:t>
            </a:r>
            <a:r>
              <a:rPr dirty="0" sz="9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(bp)</a:t>
            </a:r>
            <a:r>
              <a:rPr dirty="0" sz="9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equals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1/100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percentage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point.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1 bp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=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0.01%,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100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bps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=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1%.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Volatility</a:t>
            </a:r>
            <a:r>
              <a:rPr dirty="0" sz="9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measures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risk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using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dispersion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returns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 given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investment.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S&amp;P 500®</a:t>
            </a:r>
            <a:r>
              <a:rPr dirty="0" sz="900" spc="-1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Index</a:t>
            </a:r>
            <a:r>
              <a:rPr dirty="0" sz="9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reflects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U.S.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large-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cap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equity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represents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broad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U.S.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equity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performance.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Standard</a:t>
            </a:r>
            <a:r>
              <a:rPr dirty="0" sz="900" spc="-2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393C46"/>
                </a:solidFill>
                <a:latin typeface="Arial"/>
                <a:cs typeface="Arial"/>
              </a:rPr>
              <a:t>Deviation</a:t>
            </a:r>
            <a:r>
              <a:rPr dirty="0" sz="9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measures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historical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volatility.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Higher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standard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deviation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implies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greater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volatility.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Index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performance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does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reflect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expenses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managing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portfolio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index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unmanaged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available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direct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investment.</a:t>
            </a:r>
            <a:endParaRPr sz="900">
              <a:latin typeface="Arial"/>
              <a:cs typeface="Arial"/>
            </a:endParaRPr>
          </a:p>
          <a:p>
            <a:pPr marL="12700" marR="11430">
              <a:lnSpc>
                <a:spcPct val="100000"/>
              </a:lnSpc>
              <a:spcBef>
                <a:spcPts val="395"/>
              </a:spcBef>
            </a:pP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 retirement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account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should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considered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long-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term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investment.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Retirement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accounts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generally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have</a:t>
            </a:r>
            <a:r>
              <a:rPr dirty="0" sz="9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expenses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account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fees,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which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 impact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value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account.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Non-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qualified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withdrawals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be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subject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taxes and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penalties.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 more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detailed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about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taxes,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consult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attorney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accountant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advice.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 information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contained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herein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intended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written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used,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cannot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be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used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taxpayers for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purposes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avoiding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penalties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imposed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taxpayers.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Such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tax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estate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planning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general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nature,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provided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informational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purposes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only,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should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construed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legal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 tax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advice.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preparing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this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document,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has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relied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upon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assumed,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without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independent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verification,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accuracy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completeness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of all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available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public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sources.</a:t>
            </a:r>
            <a:endParaRPr sz="900">
              <a:latin typeface="Arial"/>
              <a:cs typeface="Arial"/>
            </a:endParaRPr>
          </a:p>
          <a:p>
            <a:pPr marL="12700" marR="146050" indent="-635">
              <a:lnSpc>
                <a:spcPct val="100000"/>
              </a:lnSpc>
              <a:spcBef>
                <a:spcPts val="405"/>
              </a:spcBef>
            </a:pP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This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material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purposes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only.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There is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guarantee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that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supplied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accurate,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complete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timely,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nor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there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warranty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 regards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 the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results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obtained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its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use.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This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material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not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be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reproduced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whole or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part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any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form,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referred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in any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other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publication,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without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express written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permission.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is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trademark</a:t>
            </a:r>
            <a:r>
              <a:rPr dirty="0" sz="9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Group</a:t>
            </a:r>
            <a:r>
              <a:rPr dirty="0" sz="9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plc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one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 its</a:t>
            </a: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subsidiaries.</a:t>
            </a:r>
            <a:r>
              <a:rPr dirty="0" sz="9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©</a:t>
            </a:r>
            <a:r>
              <a:rPr dirty="0" sz="9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9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Henderson</a:t>
            </a:r>
            <a:r>
              <a:rPr dirty="0" sz="9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Group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 plc.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900" spc="-25" b="1">
                <a:solidFill>
                  <a:srgbClr val="393C46"/>
                </a:solidFill>
                <a:latin typeface="Arial"/>
                <a:cs typeface="Arial"/>
              </a:rPr>
              <a:t>FOR MORE</a:t>
            </a:r>
            <a:r>
              <a:rPr dirty="0" sz="900" spc="-1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5" b="1">
                <a:solidFill>
                  <a:srgbClr val="393C46"/>
                </a:solidFill>
                <a:latin typeface="Arial"/>
                <a:cs typeface="Arial"/>
              </a:rPr>
              <a:t>INFORMATION</a:t>
            </a:r>
            <a:r>
              <a:rPr dirty="0" sz="900" spc="-5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393C46"/>
                </a:solidFill>
                <a:latin typeface="Arial"/>
                <a:cs typeface="Arial"/>
              </a:rPr>
              <a:t>CONTACT</a:t>
            </a:r>
            <a:r>
              <a:rPr dirty="0" sz="900" spc="-2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 b="1">
                <a:solidFill>
                  <a:srgbClr val="393C46"/>
                </a:solidFill>
                <a:latin typeface="Arial"/>
                <a:cs typeface="Arial"/>
              </a:rPr>
              <a:t>JANUS</a:t>
            </a:r>
            <a:r>
              <a:rPr dirty="0" sz="900" spc="-25" b="1">
                <a:solidFill>
                  <a:srgbClr val="393C46"/>
                </a:solidFill>
                <a:latin typeface="Arial"/>
                <a:cs typeface="Arial"/>
              </a:rPr>
              <a:t> HENDERSON</a:t>
            </a:r>
            <a:r>
              <a:rPr dirty="0" sz="900" spc="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93C46"/>
                </a:solidFill>
                <a:latin typeface="Arial"/>
                <a:cs typeface="Arial"/>
              </a:rPr>
              <a:t>INVESTORS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151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 Detroit</a:t>
            </a:r>
            <a:r>
              <a:rPr dirty="0" sz="9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Street,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30">
                <a:solidFill>
                  <a:srgbClr val="393C46"/>
                </a:solidFill>
                <a:latin typeface="Arial"/>
                <a:cs typeface="Arial"/>
              </a:rPr>
              <a:t>Denver,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CO 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80206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|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  <a:hlinkClick r:id="rId2"/>
              </a:rPr>
              <a:t>www.janushenderson.com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1840864" algn="l"/>
              </a:tabLst>
            </a:pPr>
            <a:r>
              <a:rPr dirty="0" sz="900" spc="-35">
                <a:solidFill>
                  <a:srgbClr val="393C46"/>
                </a:solidFill>
                <a:latin typeface="Arial"/>
                <a:cs typeface="Arial"/>
              </a:rPr>
              <a:t>W-</a:t>
            </a:r>
            <a:r>
              <a:rPr dirty="0" sz="900" spc="-45">
                <a:solidFill>
                  <a:srgbClr val="393C46"/>
                </a:solidFill>
                <a:latin typeface="Arial"/>
                <a:cs typeface="Arial"/>
              </a:rPr>
              <a:t>0124-488416-09-30-</a:t>
            </a:r>
            <a:r>
              <a:rPr dirty="0" sz="900" spc="-20">
                <a:solidFill>
                  <a:srgbClr val="393C46"/>
                </a:solidFill>
                <a:latin typeface="Arial"/>
                <a:cs typeface="Arial"/>
              </a:rPr>
              <a:t>2024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166-25-</a:t>
            </a:r>
            <a:r>
              <a:rPr dirty="0" sz="900">
                <a:solidFill>
                  <a:srgbClr val="393C46"/>
                </a:solidFill>
                <a:latin typeface="Arial"/>
                <a:cs typeface="Arial"/>
              </a:rPr>
              <a:t>448835</a:t>
            </a:r>
            <a:r>
              <a:rPr dirty="0" sz="900" spc="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93C46"/>
                </a:solidFill>
                <a:latin typeface="Arial"/>
                <a:cs typeface="Arial"/>
              </a:rPr>
              <a:t>01-</a:t>
            </a:r>
            <a:r>
              <a:rPr dirty="0" sz="900" spc="-25">
                <a:solidFill>
                  <a:srgbClr val="393C46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dirty="0"/>
              <a:t>A</a:t>
            </a:r>
            <a:r>
              <a:rPr dirty="0" spc="-200"/>
              <a:t> </a:t>
            </a:r>
            <a:r>
              <a:rPr dirty="0"/>
              <a:t>new</a:t>
            </a:r>
            <a:r>
              <a:rPr dirty="0" spc="-15"/>
              <a:t> </a:t>
            </a:r>
            <a:r>
              <a:rPr dirty="0"/>
              <a:t>decade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10"/>
              <a:t> investing</a:t>
            </a: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2200">
                <a:solidFill>
                  <a:srgbClr val="EF6C00"/>
                </a:solidFill>
              </a:rPr>
              <a:t>Stock</a:t>
            </a:r>
            <a:r>
              <a:rPr dirty="0" sz="2200" spc="-65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market</a:t>
            </a:r>
            <a:r>
              <a:rPr dirty="0" sz="2200" spc="-3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performance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5852873"/>
            <a:ext cx="5183505" cy="321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95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Federal Reserve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Economic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Data,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fred.stlouisfed.org.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Data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reflects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2,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2019</a:t>
            </a:r>
            <a:r>
              <a:rPr dirty="0" sz="800" spc="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29,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2023.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Shaded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areas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reflect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corrections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bear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markets.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77530" y="2322385"/>
            <a:ext cx="8974455" cy="2641600"/>
            <a:chOff x="1577530" y="2322385"/>
            <a:chExt cx="8974455" cy="2641600"/>
          </a:xfrm>
        </p:grpSpPr>
        <p:sp>
          <p:nvSpPr>
            <p:cNvPr id="5" name="object 5" descr=""/>
            <p:cNvSpPr/>
            <p:nvPr/>
          </p:nvSpPr>
          <p:spPr>
            <a:xfrm>
              <a:off x="1589531" y="2327148"/>
              <a:ext cx="8950960" cy="2193290"/>
            </a:xfrm>
            <a:custGeom>
              <a:avLst/>
              <a:gdLst/>
              <a:ahLst/>
              <a:cxnLst/>
              <a:rect l="l" t="t" r="r" b="b"/>
              <a:pathLst>
                <a:path w="8950960" h="2193290">
                  <a:moveTo>
                    <a:pt x="0" y="2193035"/>
                  </a:moveTo>
                  <a:lnTo>
                    <a:pt x="8950452" y="2193035"/>
                  </a:lnTo>
                </a:path>
                <a:path w="8950960" h="2193290">
                  <a:moveTo>
                    <a:pt x="0" y="1755647"/>
                  </a:moveTo>
                  <a:lnTo>
                    <a:pt x="8950452" y="1755647"/>
                  </a:lnTo>
                </a:path>
                <a:path w="8950960" h="2193290">
                  <a:moveTo>
                    <a:pt x="0" y="438911"/>
                  </a:moveTo>
                  <a:lnTo>
                    <a:pt x="8950452" y="438911"/>
                  </a:lnTo>
                </a:path>
                <a:path w="8950960" h="2193290">
                  <a:moveTo>
                    <a:pt x="0" y="0"/>
                  </a:moveTo>
                  <a:lnTo>
                    <a:pt x="8950452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89531" y="4959096"/>
              <a:ext cx="8950960" cy="0"/>
            </a:xfrm>
            <a:custGeom>
              <a:avLst/>
              <a:gdLst/>
              <a:ahLst/>
              <a:cxnLst/>
              <a:rect l="l" t="t" r="r" b="b"/>
              <a:pathLst>
                <a:path w="8950960" h="0">
                  <a:moveTo>
                    <a:pt x="0" y="0"/>
                  </a:moveTo>
                  <a:lnTo>
                    <a:pt x="8950452" y="0"/>
                  </a:lnTo>
                </a:path>
              </a:pathLst>
            </a:custGeom>
            <a:ln w="9525">
              <a:solidFill>
                <a:srgbClr val="DADDE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7530" y="2840926"/>
              <a:ext cx="8974455" cy="115176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107791" y="2210319"/>
            <a:ext cx="363855" cy="284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6000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2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5000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4000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3000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2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2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1000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50">
                <a:solidFill>
                  <a:srgbClr val="393C46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019926" y="2263139"/>
            <a:ext cx="9270365" cy="3431540"/>
            <a:chOff x="1019926" y="2263139"/>
            <a:chExt cx="9270365" cy="343154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9926" y="5088168"/>
              <a:ext cx="9269817" cy="60624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551432" y="2263139"/>
              <a:ext cx="6835140" cy="2809240"/>
            </a:xfrm>
            <a:custGeom>
              <a:avLst/>
              <a:gdLst/>
              <a:ahLst/>
              <a:cxnLst/>
              <a:rect l="l" t="t" r="r" b="b"/>
              <a:pathLst>
                <a:path w="6835140" h="2809240">
                  <a:moveTo>
                    <a:pt x="56388" y="0"/>
                  </a:moveTo>
                  <a:lnTo>
                    <a:pt x="0" y="0"/>
                  </a:lnTo>
                  <a:lnTo>
                    <a:pt x="0" y="2752344"/>
                  </a:lnTo>
                  <a:lnTo>
                    <a:pt x="56388" y="2752344"/>
                  </a:lnTo>
                  <a:lnTo>
                    <a:pt x="56388" y="0"/>
                  </a:lnTo>
                  <a:close/>
                </a:path>
                <a:path w="6835140" h="2809240">
                  <a:moveTo>
                    <a:pt x="2558796" y="0"/>
                  </a:moveTo>
                  <a:lnTo>
                    <a:pt x="2060448" y="0"/>
                  </a:lnTo>
                  <a:lnTo>
                    <a:pt x="2060448" y="2752344"/>
                  </a:lnTo>
                  <a:lnTo>
                    <a:pt x="2558796" y="2752344"/>
                  </a:lnTo>
                  <a:lnTo>
                    <a:pt x="2558796" y="0"/>
                  </a:lnTo>
                  <a:close/>
                </a:path>
                <a:path w="6835140" h="2809240">
                  <a:moveTo>
                    <a:pt x="6835127" y="56388"/>
                  </a:moveTo>
                  <a:lnTo>
                    <a:pt x="5404104" y="56388"/>
                  </a:lnTo>
                  <a:lnTo>
                    <a:pt x="5404104" y="2808732"/>
                  </a:lnTo>
                  <a:lnTo>
                    <a:pt x="6835127" y="2808732"/>
                  </a:lnTo>
                  <a:lnTo>
                    <a:pt x="6835127" y="56388"/>
                  </a:lnTo>
                  <a:close/>
                </a:path>
              </a:pathLst>
            </a:custGeom>
            <a:solidFill>
              <a:srgbClr val="EF6C00">
                <a:alpha val="3215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241658" y="1657489"/>
            <a:ext cx="3215005" cy="5137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2185"/>
              </a:lnSpc>
              <a:spcBef>
                <a:spcPts val="110"/>
              </a:spcBef>
            </a:pPr>
            <a:r>
              <a:rPr dirty="0" sz="1850" b="1">
                <a:solidFill>
                  <a:srgbClr val="393C46"/>
                </a:solidFill>
                <a:latin typeface="Arial"/>
                <a:cs typeface="Arial"/>
              </a:rPr>
              <a:t>S&amp;P</a:t>
            </a:r>
            <a:r>
              <a:rPr dirty="0" sz="185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393C46"/>
                </a:solidFill>
                <a:latin typeface="Arial"/>
                <a:cs typeface="Arial"/>
              </a:rPr>
              <a:t>500 Index Daily </a:t>
            </a:r>
            <a:r>
              <a:rPr dirty="0" sz="1850" spc="-10" b="1">
                <a:solidFill>
                  <a:srgbClr val="393C46"/>
                </a:solidFill>
                <a:latin typeface="Arial"/>
                <a:cs typeface="Arial"/>
              </a:rPr>
              <a:t>Closing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2019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dirty="0" spc="-10"/>
              <a:t>Volatility</a:t>
            </a:r>
          </a:p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2200">
                <a:solidFill>
                  <a:srgbClr val="EF6C00"/>
                </a:solidFill>
              </a:rPr>
              <a:t>Market</a:t>
            </a:r>
            <a:r>
              <a:rPr dirty="0" sz="2200" spc="-7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correction</a:t>
            </a:r>
            <a:r>
              <a:rPr dirty="0" sz="2200" spc="-75">
                <a:solidFill>
                  <a:srgbClr val="EF6C00"/>
                </a:solidFill>
              </a:rPr>
              <a:t> </a:t>
            </a:r>
            <a:r>
              <a:rPr dirty="0" sz="2200" spc="-30">
                <a:solidFill>
                  <a:srgbClr val="EF6C00"/>
                </a:solidFill>
              </a:rPr>
              <a:t>v.</a:t>
            </a:r>
            <a:r>
              <a:rPr dirty="0" sz="2200" spc="-70">
                <a:solidFill>
                  <a:srgbClr val="EF6C00"/>
                </a:solidFill>
              </a:rPr>
              <a:t> </a:t>
            </a:r>
            <a:r>
              <a:rPr dirty="0" sz="2200">
                <a:solidFill>
                  <a:srgbClr val="EF6C00"/>
                </a:solidFill>
              </a:rPr>
              <a:t>bear</a:t>
            </a:r>
            <a:r>
              <a:rPr dirty="0" sz="2200" spc="-75">
                <a:solidFill>
                  <a:srgbClr val="EF6C00"/>
                </a:solidFill>
              </a:rPr>
              <a:t> </a:t>
            </a:r>
            <a:r>
              <a:rPr dirty="0" sz="2200" spc="-10">
                <a:solidFill>
                  <a:srgbClr val="EF6C00"/>
                </a:solidFill>
              </a:rPr>
              <a:t>market</a:t>
            </a:r>
            <a:endParaRPr sz="22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1776497"/>
            <a:ext cx="4554855" cy="10928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2000" spc="-4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93C46"/>
                </a:solidFill>
                <a:latin typeface="Arial"/>
                <a:cs typeface="Arial"/>
              </a:rPr>
              <a:t>Correction</a:t>
            </a:r>
            <a:endParaRPr sz="2000">
              <a:latin typeface="Arial"/>
              <a:cs typeface="Arial"/>
            </a:endParaRPr>
          </a:p>
          <a:p>
            <a:pPr marL="280670" marR="5080" indent="-268605">
              <a:lnSpc>
                <a:spcPct val="100000"/>
              </a:lnSpc>
              <a:spcBef>
                <a:spcPts val="600"/>
              </a:spcBef>
              <a:buClr>
                <a:srgbClr val="242A36"/>
              </a:buClr>
              <a:buFont typeface="Wingdings"/>
              <a:buChar char=""/>
              <a:tabLst>
                <a:tab pos="280670" algn="l"/>
              </a:tabLst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Drop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stock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prices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10%</a:t>
            </a:r>
            <a:r>
              <a:rPr dirty="0" sz="20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greater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from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their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most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recent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peak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58191" y="2920412"/>
            <a:ext cx="441071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100"/>
              </a:spcBef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31</a:t>
            </a:r>
            <a:r>
              <a:rPr dirty="0" sz="18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corrections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since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World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War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Average</a:t>
            </a:r>
            <a:r>
              <a:rPr dirty="0" sz="18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decline: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14.3%</a:t>
            </a:r>
            <a:endParaRPr sz="18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Average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recover: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4.1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 marL="281940" marR="855344" indent="-269875">
              <a:lnSpc>
                <a:spcPct val="100000"/>
              </a:lnSpc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Most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recent: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September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2018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2018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89966" y="6025516"/>
            <a:ext cx="53676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Giles,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Margaret.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What’s</a:t>
            </a:r>
            <a:r>
              <a:rPr dirty="0" sz="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the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Difference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Between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Bear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Correction?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Morningstar,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Inc.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May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2022.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33772" y="1776497"/>
            <a:ext cx="4384040" cy="787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Bear</a:t>
            </a:r>
            <a:r>
              <a:rPr dirty="0" sz="200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93C46"/>
                </a:solidFill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  <a:p>
            <a:pPr marL="280670" indent="-267970">
              <a:lnSpc>
                <a:spcPct val="100000"/>
              </a:lnSpc>
              <a:spcBef>
                <a:spcPts val="600"/>
              </a:spcBef>
              <a:buClr>
                <a:srgbClr val="242A36"/>
              </a:buClr>
              <a:buFont typeface="Wingdings"/>
              <a:buChar char=""/>
              <a:tabLst>
                <a:tab pos="280670" algn="l"/>
              </a:tabLst>
            </a:pP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Drop</a:t>
            </a:r>
            <a:r>
              <a:rPr dirty="0" sz="20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stock</a:t>
            </a:r>
            <a:r>
              <a:rPr dirty="0" sz="20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prices</a:t>
            </a:r>
            <a:r>
              <a:rPr dirty="0" sz="20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by</a:t>
            </a:r>
            <a:r>
              <a:rPr dirty="0" sz="20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93C46"/>
                </a:solidFill>
                <a:latin typeface="Arial"/>
                <a:cs typeface="Arial"/>
              </a:rPr>
              <a:t>20%</a:t>
            </a:r>
            <a:r>
              <a:rPr dirty="0" sz="2000" spc="-3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393C46"/>
                </a:solidFill>
                <a:latin typeface="Arial"/>
                <a:cs typeface="Arial"/>
              </a:rPr>
              <a:t>or</a:t>
            </a:r>
            <a:r>
              <a:rPr dirty="0" sz="2000" spc="-20">
                <a:solidFill>
                  <a:srgbClr val="393C46"/>
                </a:solidFill>
                <a:latin typeface="Arial"/>
                <a:cs typeface="Arial"/>
              </a:rPr>
              <a:t> more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01996" y="2615612"/>
            <a:ext cx="46990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100"/>
              </a:spcBef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13</a:t>
            </a:r>
            <a:r>
              <a:rPr dirty="0" sz="1800" spc="-5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bear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markets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since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World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War</a:t>
            </a:r>
            <a:r>
              <a:rPr dirty="0" sz="1800" spc="-4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Average</a:t>
            </a:r>
            <a:r>
              <a:rPr dirty="0" sz="18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decline:</a:t>
            </a:r>
            <a:r>
              <a:rPr dirty="0" sz="1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32.9%</a:t>
            </a:r>
            <a:endParaRPr sz="18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Average</a:t>
            </a:r>
            <a:r>
              <a:rPr dirty="0" sz="1800" spc="-5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length: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approximately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18.6</a:t>
            </a:r>
            <a:r>
              <a:rPr dirty="0" sz="1800" spc="-6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93C46"/>
                </a:solidFill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buClr>
                <a:srgbClr val="242A36"/>
              </a:buClr>
              <a:buFont typeface="Wingdings"/>
              <a:buChar char=""/>
              <a:tabLst>
                <a:tab pos="281940" algn="l"/>
              </a:tabLst>
            </a:pP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Most</a:t>
            </a:r>
            <a:r>
              <a:rPr dirty="0" sz="1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recent: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2022</a:t>
            </a:r>
            <a:r>
              <a:rPr dirty="0" sz="1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93C46"/>
                </a:solidFill>
                <a:latin typeface="Arial"/>
                <a:cs typeface="Arial"/>
              </a:rPr>
              <a:t>October</a:t>
            </a:r>
            <a:r>
              <a:rPr dirty="0" sz="1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393C46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35598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Volatility:</a:t>
            </a:r>
            <a:r>
              <a:rPr dirty="0" spc="-155"/>
              <a:t> </a:t>
            </a:r>
            <a:r>
              <a:rPr dirty="0" spc="-10"/>
              <a:t>Inflation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6025516"/>
            <a:ext cx="31521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Bloomberg,</a:t>
            </a:r>
            <a:r>
              <a:rPr dirty="0" sz="8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as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31,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2023.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and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Rateinflation.com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20367" y="2228278"/>
            <a:ext cx="9827260" cy="2729865"/>
            <a:chOff x="1420367" y="2228278"/>
            <a:chExt cx="9827260" cy="2729865"/>
          </a:xfrm>
        </p:grpSpPr>
        <p:sp>
          <p:nvSpPr>
            <p:cNvPr id="5" name="object 5" descr=""/>
            <p:cNvSpPr/>
            <p:nvPr/>
          </p:nvSpPr>
          <p:spPr>
            <a:xfrm>
              <a:off x="1420367" y="2260092"/>
              <a:ext cx="9827260" cy="2392680"/>
            </a:xfrm>
            <a:custGeom>
              <a:avLst/>
              <a:gdLst/>
              <a:ahLst/>
              <a:cxnLst/>
              <a:rect l="l" t="t" r="r" b="b"/>
              <a:pathLst>
                <a:path w="9827260" h="2392679">
                  <a:moveTo>
                    <a:pt x="0" y="2392679"/>
                  </a:moveTo>
                  <a:lnTo>
                    <a:pt x="9826752" y="2392679"/>
                  </a:lnTo>
                </a:path>
                <a:path w="9827260" h="2392679">
                  <a:moveTo>
                    <a:pt x="0" y="2093975"/>
                  </a:moveTo>
                  <a:lnTo>
                    <a:pt x="9826752" y="2093975"/>
                  </a:lnTo>
                </a:path>
                <a:path w="9827260" h="2392679">
                  <a:moveTo>
                    <a:pt x="0" y="1795271"/>
                  </a:moveTo>
                  <a:lnTo>
                    <a:pt x="9826752" y="1795271"/>
                  </a:lnTo>
                </a:path>
                <a:path w="9827260" h="2392679">
                  <a:moveTo>
                    <a:pt x="0" y="1495043"/>
                  </a:moveTo>
                  <a:lnTo>
                    <a:pt x="9826752" y="1495043"/>
                  </a:lnTo>
                </a:path>
                <a:path w="9827260" h="2392679">
                  <a:moveTo>
                    <a:pt x="0" y="1196339"/>
                  </a:moveTo>
                  <a:lnTo>
                    <a:pt x="9826752" y="1196339"/>
                  </a:lnTo>
                </a:path>
                <a:path w="9827260" h="2392679">
                  <a:moveTo>
                    <a:pt x="0" y="897635"/>
                  </a:moveTo>
                  <a:lnTo>
                    <a:pt x="9826752" y="897635"/>
                  </a:lnTo>
                </a:path>
                <a:path w="9827260" h="2392679">
                  <a:moveTo>
                    <a:pt x="0" y="598931"/>
                  </a:moveTo>
                  <a:lnTo>
                    <a:pt x="9826752" y="598931"/>
                  </a:lnTo>
                </a:path>
                <a:path w="9827260" h="2392679">
                  <a:moveTo>
                    <a:pt x="0" y="298703"/>
                  </a:moveTo>
                  <a:lnTo>
                    <a:pt x="9826752" y="298703"/>
                  </a:lnTo>
                </a:path>
                <a:path w="9827260" h="2392679">
                  <a:moveTo>
                    <a:pt x="0" y="0"/>
                  </a:moveTo>
                  <a:lnTo>
                    <a:pt x="9826752" y="0"/>
                  </a:lnTo>
                </a:path>
              </a:pathLst>
            </a:custGeom>
            <a:ln w="952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20367" y="4953000"/>
              <a:ext cx="9827260" cy="0"/>
            </a:xfrm>
            <a:custGeom>
              <a:avLst/>
              <a:gdLst/>
              <a:ahLst/>
              <a:cxnLst/>
              <a:rect l="l" t="t" r="r" b="b"/>
              <a:pathLst>
                <a:path w="9827260" h="0">
                  <a:moveTo>
                    <a:pt x="0" y="0"/>
                  </a:moveTo>
                  <a:lnTo>
                    <a:pt x="9826752" y="0"/>
                  </a:lnTo>
                </a:path>
              </a:pathLst>
            </a:custGeom>
            <a:ln w="9525">
              <a:solidFill>
                <a:srgbClr val="DADD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20189" y="2242566"/>
              <a:ext cx="9625965" cy="2674620"/>
            </a:xfrm>
            <a:custGeom>
              <a:avLst/>
              <a:gdLst/>
              <a:ahLst/>
              <a:cxnLst/>
              <a:rect l="l" t="t" r="r" b="b"/>
              <a:pathLst>
                <a:path w="9625965" h="2674620">
                  <a:moveTo>
                    <a:pt x="0" y="2025395"/>
                  </a:moveTo>
                  <a:lnTo>
                    <a:pt x="201168" y="1964435"/>
                  </a:lnTo>
                  <a:lnTo>
                    <a:pt x="400812" y="2013203"/>
                  </a:lnTo>
                  <a:lnTo>
                    <a:pt x="601980" y="2249423"/>
                  </a:lnTo>
                  <a:lnTo>
                    <a:pt x="803148" y="2610611"/>
                  </a:lnTo>
                  <a:lnTo>
                    <a:pt x="1002791" y="2674619"/>
                  </a:lnTo>
                  <a:lnTo>
                    <a:pt x="1203960" y="2516123"/>
                  </a:lnTo>
                  <a:lnTo>
                    <a:pt x="1403604" y="2414015"/>
                  </a:lnTo>
                  <a:lnTo>
                    <a:pt x="1604772" y="2318003"/>
                  </a:lnTo>
                  <a:lnTo>
                    <a:pt x="1804416" y="2299715"/>
                  </a:lnTo>
                  <a:lnTo>
                    <a:pt x="2005583" y="2357627"/>
                  </a:lnTo>
                  <a:lnTo>
                    <a:pt x="2206752" y="2360675"/>
                  </a:lnTo>
                  <a:lnTo>
                    <a:pt x="2406396" y="2302763"/>
                  </a:lnTo>
                  <a:lnTo>
                    <a:pt x="2607564" y="2290571"/>
                  </a:lnTo>
                  <a:lnTo>
                    <a:pt x="2807208" y="2206751"/>
                  </a:lnTo>
                  <a:lnTo>
                    <a:pt x="3008376" y="1926335"/>
                  </a:lnTo>
                  <a:lnTo>
                    <a:pt x="3209544" y="1466087"/>
                  </a:lnTo>
                  <a:lnTo>
                    <a:pt x="3409188" y="1217675"/>
                  </a:lnTo>
                  <a:lnTo>
                    <a:pt x="3610355" y="1097279"/>
                  </a:lnTo>
                  <a:lnTo>
                    <a:pt x="3810000" y="1103375"/>
                  </a:lnTo>
                  <a:lnTo>
                    <a:pt x="4011167" y="1139951"/>
                  </a:lnTo>
                  <a:lnTo>
                    <a:pt x="4210812" y="1097279"/>
                  </a:lnTo>
                  <a:lnTo>
                    <a:pt x="4411980" y="848867"/>
                  </a:lnTo>
                  <a:lnTo>
                    <a:pt x="4613148" y="672083"/>
                  </a:lnTo>
                  <a:lnTo>
                    <a:pt x="4812792" y="603503"/>
                  </a:lnTo>
                  <a:lnTo>
                    <a:pt x="5013960" y="472439"/>
                  </a:lnTo>
                  <a:lnTo>
                    <a:pt x="5213604" y="355091"/>
                  </a:lnTo>
                  <a:lnTo>
                    <a:pt x="5414772" y="155447"/>
                  </a:lnTo>
                  <a:lnTo>
                    <a:pt x="5615940" y="239267"/>
                  </a:lnTo>
                  <a:lnTo>
                    <a:pt x="5815584" y="143255"/>
                  </a:lnTo>
                  <a:lnTo>
                    <a:pt x="6016752" y="0"/>
                  </a:lnTo>
                  <a:lnTo>
                    <a:pt x="6216396" y="161543"/>
                  </a:lnTo>
                  <a:lnTo>
                    <a:pt x="6417564" y="239267"/>
                  </a:lnTo>
                  <a:lnTo>
                    <a:pt x="6617208" y="257555"/>
                  </a:lnTo>
                  <a:lnTo>
                    <a:pt x="6818376" y="391667"/>
                  </a:lnTo>
                  <a:lnTo>
                    <a:pt x="7019544" y="583691"/>
                  </a:lnTo>
                  <a:lnTo>
                    <a:pt x="7219188" y="780287"/>
                  </a:lnTo>
                  <a:lnTo>
                    <a:pt x="7420356" y="792479"/>
                  </a:lnTo>
                  <a:lnTo>
                    <a:pt x="7620000" y="903731"/>
                  </a:lnTo>
                  <a:lnTo>
                    <a:pt x="7821168" y="1220723"/>
                  </a:lnTo>
                  <a:lnTo>
                    <a:pt x="8022335" y="1234439"/>
                  </a:lnTo>
                  <a:lnTo>
                    <a:pt x="8221980" y="1498091"/>
                  </a:lnTo>
                  <a:lnTo>
                    <a:pt x="8423148" y="1821179"/>
                  </a:lnTo>
                  <a:lnTo>
                    <a:pt x="8622792" y="1758695"/>
                  </a:lnTo>
                  <a:lnTo>
                    <a:pt x="8823960" y="1612391"/>
                  </a:lnTo>
                  <a:lnTo>
                    <a:pt x="9023604" y="1603247"/>
                  </a:lnTo>
                  <a:lnTo>
                    <a:pt x="9224772" y="1740407"/>
                  </a:lnTo>
                  <a:lnTo>
                    <a:pt x="9425940" y="1770887"/>
                  </a:lnTo>
                  <a:lnTo>
                    <a:pt x="9625584" y="1708403"/>
                  </a:lnTo>
                </a:path>
              </a:pathLst>
            </a:custGeom>
            <a:ln w="28575">
              <a:solidFill>
                <a:srgbClr val="242A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1420367" y="1961388"/>
            <a:ext cx="9827260" cy="0"/>
          </a:xfrm>
          <a:custGeom>
            <a:avLst/>
            <a:gdLst/>
            <a:ahLst/>
            <a:cxnLst/>
            <a:rect l="l" t="t" r="r" b="b"/>
            <a:pathLst>
              <a:path w="9827260" h="0">
                <a:moveTo>
                  <a:pt x="0" y="0"/>
                </a:moveTo>
                <a:lnTo>
                  <a:pt x="982675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972452" y="1843594"/>
            <a:ext cx="330200" cy="320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7%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2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2%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1%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91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149" y="5083356"/>
            <a:ext cx="798205" cy="396020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989227" y="5083761"/>
            <a:ext cx="351790" cy="380365"/>
          </a:xfrm>
          <a:custGeom>
            <a:avLst/>
            <a:gdLst/>
            <a:ahLst/>
            <a:cxnLst/>
            <a:rect l="l" t="t" r="r" b="b"/>
            <a:pathLst>
              <a:path w="351789" h="380364">
                <a:moveTo>
                  <a:pt x="11099" y="262445"/>
                </a:moveTo>
                <a:lnTo>
                  <a:pt x="0" y="273532"/>
                </a:lnTo>
                <a:lnTo>
                  <a:pt x="146" y="273532"/>
                </a:lnTo>
                <a:lnTo>
                  <a:pt x="47612" y="380199"/>
                </a:lnTo>
                <a:lnTo>
                  <a:pt x="58458" y="369354"/>
                </a:lnTo>
                <a:lnTo>
                  <a:pt x="43561" y="337527"/>
                </a:lnTo>
                <a:lnTo>
                  <a:pt x="54826" y="326263"/>
                </a:lnTo>
                <a:lnTo>
                  <a:pt x="38189" y="326263"/>
                </a:lnTo>
                <a:lnTo>
                  <a:pt x="24041" y="295173"/>
                </a:lnTo>
                <a:lnTo>
                  <a:pt x="20955" y="288505"/>
                </a:lnTo>
                <a:lnTo>
                  <a:pt x="17424" y="282206"/>
                </a:lnTo>
                <a:lnTo>
                  <a:pt x="13462" y="276275"/>
                </a:lnTo>
                <a:lnTo>
                  <a:pt x="44091" y="276275"/>
                </a:lnTo>
                <a:lnTo>
                  <a:pt x="11099" y="262445"/>
                </a:lnTo>
                <a:close/>
              </a:path>
              <a:path w="351789" h="380364">
                <a:moveTo>
                  <a:pt x="44091" y="276275"/>
                </a:moveTo>
                <a:lnTo>
                  <a:pt x="13462" y="276275"/>
                </a:lnTo>
                <a:lnTo>
                  <a:pt x="18834" y="279260"/>
                </a:lnTo>
                <a:lnTo>
                  <a:pt x="25984" y="282765"/>
                </a:lnTo>
                <a:lnTo>
                  <a:pt x="64351" y="300113"/>
                </a:lnTo>
                <a:lnTo>
                  <a:pt x="38189" y="326263"/>
                </a:lnTo>
                <a:lnTo>
                  <a:pt x="54826" y="326263"/>
                </a:lnTo>
                <a:lnTo>
                  <a:pt x="75819" y="305269"/>
                </a:lnTo>
                <a:lnTo>
                  <a:pt x="113255" y="305269"/>
                </a:lnTo>
                <a:lnTo>
                  <a:pt x="44091" y="276275"/>
                </a:lnTo>
                <a:close/>
              </a:path>
              <a:path w="351789" h="380364">
                <a:moveTo>
                  <a:pt x="79819" y="236232"/>
                </a:moveTo>
                <a:lnTo>
                  <a:pt x="71196" y="244855"/>
                </a:lnTo>
                <a:lnTo>
                  <a:pt x="148488" y="322148"/>
                </a:lnTo>
                <a:lnTo>
                  <a:pt x="157962" y="312686"/>
                </a:lnTo>
                <a:lnTo>
                  <a:pt x="130797" y="285521"/>
                </a:lnTo>
                <a:lnTo>
                  <a:pt x="138150" y="285521"/>
                </a:lnTo>
                <a:lnTo>
                  <a:pt x="145834" y="283171"/>
                </a:lnTo>
                <a:lnTo>
                  <a:pt x="149326" y="281000"/>
                </a:lnTo>
                <a:lnTo>
                  <a:pt x="153690" y="276644"/>
                </a:lnTo>
                <a:lnTo>
                  <a:pt x="134683" y="276644"/>
                </a:lnTo>
                <a:lnTo>
                  <a:pt x="121983" y="275589"/>
                </a:lnTo>
                <a:lnTo>
                  <a:pt x="115214" y="271729"/>
                </a:lnTo>
                <a:lnTo>
                  <a:pt x="100838" y="257340"/>
                </a:lnTo>
                <a:lnTo>
                  <a:pt x="96901" y="250316"/>
                </a:lnTo>
                <a:lnTo>
                  <a:pt x="96244" y="243484"/>
                </a:lnTo>
                <a:lnTo>
                  <a:pt x="87084" y="243484"/>
                </a:lnTo>
                <a:lnTo>
                  <a:pt x="79819" y="236232"/>
                </a:lnTo>
                <a:close/>
              </a:path>
              <a:path w="351789" h="380364">
                <a:moveTo>
                  <a:pt x="113255" y="305269"/>
                </a:moveTo>
                <a:lnTo>
                  <a:pt x="75819" y="305269"/>
                </a:lnTo>
                <a:lnTo>
                  <a:pt x="108178" y="319633"/>
                </a:lnTo>
                <a:lnTo>
                  <a:pt x="119799" y="308013"/>
                </a:lnTo>
                <a:lnTo>
                  <a:pt x="113255" y="305269"/>
                </a:lnTo>
                <a:close/>
              </a:path>
              <a:path w="351789" h="380364">
                <a:moveTo>
                  <a:pt x="138150" y="285521"/>
                </a:moveTo>
                <a:lnTo>
                  <a:pt x="131090" y="285521"/>
                </a:lnTo>
                <a:lnTo>
                  <a:pt x="134404" y="285902"/>
                </a:lnTo>
                <a:lnTo>
                  <a:pt x="138150" y="285521"/>
                </a:lnTo>
                <a:close/>
              </a:path>
              <a:path w="351789" h="380364">
                <a:moveTo>
                  <a:pt x="144640" y="221272"/>
                </a:moveTo>
                <a:lnTo>
                  <a:pt x="110629" y="221272"/>
                </a:lnTo>
                <a:lnTo>
                  <a:pt x="123571" y="222503"/>
                </a:lnTo>
                <a:lnTo>
                  <a:pt x="130378" y="226364"/>
                </a:lnTo>
                <a:lnTo>
                  <a:pt x="144970" y="240957"/>
                </a:lnTo>
                <a:lnTo>
                  <a:pt x="148983" y="247980"/>
                </a:lnTo>
                <a:lnTo>
                  <a:pt x="150101" y="261099"/>
                </a:lnTo>
                <a:lnTo>
                  <a:pt x="148285" y="266484"/>
                </a:lnTo>
                <a:lnTo>
                  <a:pt x="139928" y="274827"/>
                </a:lnTo>
                <a:lnTo>
                  <a:pt x="134683" y="276644"/>
                </a:lnTo>
                <a:lnTo>
                  <a:pt x="153690" y="276644"/>
                </a:lnTo>
                <a:lnTo>
                  <a:pt x="156807" y="273532"/>
                </a:lnTo>
                <a:lnTo>
                  <a:pt x="159702" y="268198"/>
                </a:lnTo>
                <a:lnTo>
                  <a:pt x="162649" y="255498"/>
                </a:lnTo>
                <a:lnTo>
                  <a:pt x="162223" y="250316"/>
                </a:lnTo>
                <a:lnTo>
                  <a:pt x="162115" y="249008"/>
                </a:lnTo>
                <a:lnTo>
                  <a:pt x="157073" y="235750"/>
                </a:lnTo>
                <a:lnTo>
                  <a:pt x="152946" y="229577"/>
                </a:lnTo>
                <a:lnTo>
                  <a:pt x="144640" y="221272"/>
                </a:lnTo>
                <a:close/>
              </a:path>
              <a:path w="351789" h="380364">
                <a:moveTo>
                  <a:pt x="117183" y="208622"/>
                </a:moveTo>
                <a:lnTo>
                  <a:pt x="86449" y="234187"/>
                </a:lnTo>
                <a:lnTo>
                  <a:pt x="86390" y="235750"/>
                </a:lnTo>
                <a:lnTo>
                  <a:pt x="86283" y="238607"/>
                </a:lnTo>
                <a:lnTo>
                  <a:pt x="87084" y="243484"/>
                </a:lnTo>
                <a:lnTo>
                  <a:pt x="96244" y="243484"/>
                </a:lnTo>
                <a:lnTo>
                  <a:pt x="95580" y="236562"/>
                </a:lnTo>
                <a:lnTo>
                  <a:pt x="97256" y="231101"/>
                </a:lnTo>
                <a:lnTo>
                  <a:pt x="105359" y="222999"/>
                </a:lnTo>
                <a:lnTo>
                  <a:pt x="110629" y="221272"/>
                </a:lnTo>
                <a:lnTo>
                  <a:pt x="144640" y="221272"/>
                </a:lnTo>
                <a:lnTo>
                  <a:pt x="141897" y="218528"/>
                </a:lnTo>
                <a:lnTo>
                  <a:pt x="136067" y="214553"/>
                </a:lnTo>
                <a:lnTo>
                  <a:pt x="123406" y="209334"/>
                </a:lnTo>
                <a:lnTo>
                  <a:pt x="117183" y="208622"/>
                </a:lnTo>
                <a:close/>
              </a:path>
              <a:path w="351789" h="380364">
                <a:moveTo>
                  <a:pt x="138887" y="177164"/>
                </a:moveTo>
                <a:lnTo>
                  <a:pt x="130352" y="185686"/>
                </a:lnTo>
                <a:lnTo>
                  <a:pt x="186245" y="241566"/>
                </a:lnTo>
                <a:lnTo>
                  <a:pt x="195707" y="232105"/>
                </a:lnTo>
                <a:lnTo>
                  <a:pt x="162458" y="198843"/>
                </a:lnTo>
                <a:lnTo>
                  <a:pt x="159296" y="194640"/>
                </a:lnTo>
                <a:lnTo>
                  <a:pt x="155473" y="187299"/>
                </a:lnTo>
                <a:lnTo>
                  <a:pt x="155169" y="185686"/>
                </a:lnTo>
                <a:lnTo>
                  <a:pt x="147409" y="185686"/>
                </a:lnTo>
                <a:lnTo>
                  <a:pt x="138887" y="177164"/>
                </a:lnTo>
                <a:close/>
              </a:path>
              <a:path w="351789" h="380364">
                <a:moveTo>
                  <a:pt x="214642" y="147815"/>
                </a:moveTo>
                <a:lnTo>
                  <a:pt x="185547" y="176910"/>
                </a:lnTo>
                <a:lnTo>
                  <a:pt x="195072" y="186435"/>
                </a:lnTo>
                <a:lnTo>
                  <a:pt x="224167" y="157340"/>
                </a:lnTo>
                <a:lnTo>
                  <a:pt x="214642" y="147815"/>
                </a:lnTo>
                <a:close/>
              </a:path>
              <a:path w="351789" h="380364">
                <a:moveTo>
                  <a:pt x="162509" y="157124"/>
                </a:moveTo>
                <a:lnTo>
                  <a:pt x="144957" y="174878"/>
                </a:lnTo>
                <a:lnTo>
                  <a:pt x="145450" y="178612"/>
                </a:lnTo>
                <a:lnTo>
                  <a:pt x="145567" y="179501"/>
                </a:lnTo>
                <a:lnTo>
                  <a:pt x="147373" y="185686"/>
                </a:lnTo>
                <a:lnTo>
                  <a:pt x="155169" y="185686"/>
                </a:lnTo>
                <a:lnTo>
                  <a:pt x="154927" y="184403"/>
                </a:lnTo>
                <a:lnTo>
                  <a:pt x="155604" y="179501"/>
                </a:lnTo>
                <a:lnTo>
                  <a:pt x="168033" y="169163"/>
                </a:lnTo>
                <a:lnTo>
                  <a:pt x="162608" y="157340"/>
                </a:lnTo>
                <a:lnTo>
                  <a:pt x="162509" y="157124"/>
                </a:lnTo>
                <a:close/>
              </a:path>
              <a:path w="351789" h="380364">
                <a:moveTo>
                  <a:pt x="252267" y="71424"/>
                </a:moveTo>
                <a:lnTo>
                  <a:pt x="230796" y="71424"/>
                </a:lnTo>
                <a:lnTo>
                  <a:pt x="234772" y="73037"/>
                </a:lnTo>
                <a:lnTo>
                  <a:pt x="242100" y="80365"/>
                </a:lnTo>
                <a:lnTo>
                  <a:pt x="244432" y="85686"/>
                </a:lnTo>
                <a:lnTo>
                  <a:pt x="245503" y="92595"/>
                </a:lnTo>
                <a:lnTo>
                  <a:pt x="246036" y="98329"/>
                </a:lnTo>
                <a:lnTo>
                  <a:pt x="246030" y="108521"/>
                </a:lnTo>
                <a:lnTo>
                  <a:pt x="245906" y="111281"/>
                </a:lnTo>
                <a:lnTo>
                  <a:pt x="245815" y="113321"/>
                </a:lnTo>
                <a:lnTo>
                  <a:pt x="245728" y="115269"/>
                </a:lnTo>
                <a:lnTo>
                  <a:pt x="244843" y="125933"/>
                </a:lnTo>
                <a:lnTo>
                  <a:pt x="243852" y="135750"/>
                </a:lnTo>
                <a:lnTo>
                  <a:pt x="243746" y="139484"/>
                </a:lnTo>
                <a:lnTo>
                  <a:pt x="243624" y="143776"/>
                </a:lnTo>
                <a:lnTo>
                  <a:pt x="244640" y="156235"/>
                </a:lnTo>
                <a:lnTo>
                  <a:pt x="245973" y="161734"/>
                </a:lnTo>
                <a:lnTo>
                  <a:pt x="248158" y="166497"/>
                </a:lnTo>
                <a:lnTo>
                  <a:pt x="249340" y="169163"/>
                </a:lnTo>
                <a:lnTo>
                  <a:pt x="249453" y="169417"/>
                </a:lnTo>
                <a:lnTo>
                  <a:pt x="251282" y="171970"/>
                </a:lnTo>
                <a:lnTo>
                  <a:pt x="253631" y="174180"/>
                </a:lnTo>
                <a:lnTo>
                  <a:pt x="275882" y="151930"/>
                </a:lnTo>
                <a:lnTo>
                  <a:pt x="257683" y="151930"/>
                </a:lnTo>
                <a:lnTo>
                  <a:pt x="257010" y="149161"/>
                </a:lnTo>
                <a:lnTo>
                  <a:pt x="256629" y="146113"/>
                </a:lnTo>
                <a:lnTo>
                  <a:pt x="256552" y="142798"/>
                </a:lnTo>
                <a:lnTo>
                  <a:pt x="256463" y="139484"/>
                </a:lnTo>
                <a:lnTo>
                  <a:pt x="256870" y="132600"/>
                </a:lnTo>
                <a:lnTo>
                  <a:pt x="257692" y="123202"/>
                </a:lnTo>
                <a:lnTo>
                  <a:pt x="258296" y="115269"/>
                </a:lnTo>
                <a:lnTo>
                  <a:pt x="258384" y="114096"/>
                </a:lnTo>
                <a:lnTo>
                  <a:pt x="258441" y="113321"/>
                </a:lnTo>
                <a:lnTo>
                  <a:pt x="258687" y="108521"/>
                </a:lnTo>
                <a:lnTo>
                  <a:pt x="258660" y="91382"/>
                </a:lnTo>
                <a:lnTo>
                  <a:pt x="258506" y="88785"/>
                </a:lnTo>
                <a:lnTo>
                  <a:pt x="258402" y="87528"/>
                </a:lnTo>
                <a:lnTo>
                  <a:pt x="257743" y="84219"/>
                </a:lnTo>
                <a:lnTo>
                  <a:pt x="257638" y="83691"/>
                </a:lnTo>
                <a:lnTo>
                  <a:pt x="257530" y="83146"/>
                </a:lnTo>
                <a:lnTo>
                  <a:pt x="257403" y="82511"/>
                </a:lnTo>
                <a:lnTo>
                  <a:pt x="253962" y="74015"/>
                </a:lnTo>
                <a:lnTo>
                  <a:pt x="252267" y="71424"/>
                </a:lnTo>
                <a:close/>
              </a:path>
              <a:path w="351789" h="380364">
                <a:moveTo>
                  <a:pt x="295516" y="114096"/>
                </a:moveTo>
                <a:lnTo>
                  <a:pt x="257683" y="151930"/>
                </a:lnTo>
                <a:lnTo>
                  <a:pt x="275882" y="151930"/>
                </a:lnTo>
                <a:lnTo>
                  <a:pt x="304609" y="123202"/>
                </a:lnTo>
                <a:lnTo>
                  <a:pt x="295516" y="114096"/>
                </a:lnTo>
                <a:close/>
              </a:path>
              <a:path w="351789" h="380364">
                <a:moveTo>
                  <a:pt x="235153" y="58267"/>
                </a:moveTo>
                <a:lnTo>
                  <a:pt x="198149" y="75475"/>
                </a:lnTo>
                <a:lnTo>
                  <a:pt x="192311" y="86918"/>
                </a:lnTo>
                <a:lnTo>
                  <a:pt x="192243" y="87090"/>
                </a:lnTo>
                <a:lnTo>
                  <a:pt x="191290" y="92595"/>
                </a:lnTo>
                <a:lnTo>
                  <a:pt x="191352" y="96748"/>
                </a:lnTo>
                <a:lnTo>
                  <a:pt x="191458" y="99222"/>
                </a:lnTo>
                <a:lnTo>
                  <a:pt x="193055" y="105273"/>
                </a:lnTo>
                <a:lnTo>
                  <a:pt x="195992" y="111281"/>
                </a:lnTo>
                <a:lnTo>
                  <a:pt x="200266" y="117246"/>
                </a:lnTo>
                <a:lnTo>
                  <a:pt x="211010" y="108521"/>
                </a:lnTo>
                <a:lnTo>
                  <a:pt x="206197" y="103644"/>
                </a:lnTo>
                <a:lnTo>
                  <a:pt x="203860" y="98601"/>
                </a:lnTo>
                <a:lnTo>
                  <a:pt x="203797" y="87528"/>
                </a:lnTo>
                <a:lnTo>
                  <a:pt x="206083" y="82511"/>
                </a:lnTo>
                <a:lnTo>
                  <a:pt x="214947" y="73634"/>
                </a:lnTo>
                <a:lnTo>
                  <a:pt x="219735" y="71424"/>
                </a:lnTo>
                <a:lnTo>
                  <a:pt x="252267" y="71424"/>
                </a:lnTo>
                <a:lnTo>
                  <a:pt x="251561" y="70345"/>
                </a:lnTo>
                <a:lnTo>
                  <a:pt x="242405" y="61201"/>
                </a:lnTo>
                <a:lnTo>
                  <a:pt x="235153" y="58267"/>
                </a:lnTo>
                <a:close/>
              </a:path>
              <a:path w="351789" h="380364">
                <a:moveTo>
                  <a:pt x="286042" y="0"/>
                </a:moveTo>
                <a:lnTo>
                  <a:pt x="254114" y="21793"/>
                </a:lnTo>
                <a:lnTo>
                  <a:pt x="252878" y="34010"/>
                </a:lnTo>
                <a:lnTo>
                  <a:pt x="252755" y="35229"/>
                </a:lnTo>
                <a:lnTo>
                  <a:pt x="277139" y="74587"/>
                </a:lnTo>
                <a:lnTo>
                  <a:pt x="316204" y="98329"/>
                </a:lnTo>
                <a:lnTo>
                  <a:pt x="323110" y="98329"/>
                </a:lnTo>
                <a:lnTo>
                  <a:pt x="329692" y="96748"/>
                </a:lnTo>
                <a:lnTo>
                  <a:pt x="335873" y="93567"/>
                </a:lnTo>
                <a:lnTo>
                  <a:pt x="341655" y="88785"/>
                </a:lnTo>
                <a:lnTo>
                  <a:pt x="343522" y="86918"/>
                </a:lnTo>
                <a:lnTo>
                  <a:pt x="323761" y="86918"/>
                </a:lnTo>
                <a:lnTo>
                  <a:pt x="316611" y="85686"/>
                </a:lnTo>
                <a:lnTo>
                  <a:pt x="278434" y="55790"/>
                </a:lnTo>
                <a:lnTo>
                  <a:pt x="264630" y="27635"/>
                </a:lnTo>
                <a:lnTo>
                  <a:pt x="266268" y="22313"/>
                </a:lnTo>
                <a:lnTo>
                  <a:pt x="275031" y="13550"/>
                </a:lnTo>
                <a:lnTo>
                  <a:pt x="280809" y="11937"/>
                </a:lnTo>
                <a:lnTo>
                  <a:pt x="313509" y="11937"/>
                </a:lnTo>
                <a:lnTo>
                  <a:pt x="311913" y="10702"/>
                </a:lnTo>
                <a:lnTo>
                  <a:pt x="307479" y="7785"/>
                </a:lnTo>
                <a:lnTo>
                  <a:pt x="301815" y="4432"/>
                </a:lnTo>
                <a:lnTo>
                  <a:pt x="296392" y="2209"/>
                </a:lnTo>
                <a:lnTo>
                  <a:pt x="286042" y="0"/>
                </a:lnTo>
                <a:close/>
              </a:path>
              <a:path w="351789" h="380364">
                <a:moveTo>
                  <a:pt x="313509" y="11937"/>
                </a:moveTo>
                <a:lnTo>
                  <a:pt x="280809" y="11937"/>
                </a:lnTo>
                <a:lnTo>
                  <a:pt x="287959" y="13157"/>
                </a:lnTo>
                <a:lnTo>
                  <a:pt x="293834" y="15138"/>
                </a:lnTo>
                <a:lnTo>
                  <a:pt x="326117" y="42974"/>
                </a:lnTo>
                <a:lnTo>
                  <a:pt x="338441" y="63487"/>
                </a:lnTo>
                <a:lnTo>
                  <a:pt x="338518" y="63715"/>
                </a:lnTo>
                <a:lnTo>
                  <a:pt x="339591" y="69900"/>
                </a:lnTo>
                <a:lnTo>
                  <a:pt x="339668" y="70345"/>
                </a:lnTo>
                <a:lnTo>
                  <a:pt x="339763" y="70891"/>
                </a:lnTo>
                <a:lnTo>
                  <a:pt x="338213" y="76657"/>
                </a:lnTo>
                <a:lnTo>
                  <a:pt x="329514" y="85356"/>
                </a:lnTo>
                <a:lnTo>
                  <a:pt x="323761" y="86918"/>
                </a:lnTo>
                <a:lnTo>
                  <a:pt x="343522" y="86918"/>
                </a:lnTo>
                <a:lnTo>
                  <a:pt x="347294" y="83146"/>
                </a:lnTo>
                <a:lnTo>
                  <a:pt x="350456" y="76949"/>
                </a:lnTo>
                <a:lnTo>
                  <a:pt x="351638" y="65021"/>
                </a:lnTo>
                <a:lnTo>
                  <a:pt x="351655" y="64846"/>
                </a:lnTo>
                <a:lnTo>
                  <a:pt x="351767" y="63715"/>
                </a:lnTo>
                <a:lnTo>
                  <a:pt x="327444" y="24282"/>
                </a:lnTo>
                <a:lnTo>
                  <a:pt x="316719" y="14424"/>
                </a:lnTo>
                <a:lnTo>
                  <a:pt x="313509" y="11937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390203" y="5084038"/>
            <a:ext cx="753110" cy="404495"/>
          </a:xfrm>
          <a:custGeom>
            <a:avLst/>
            <a:gdLst/>
            <a:ahLst/>
            <a:cxnLst/>
            <a:rect l="l" t="t" r="r" b="b"/>
            <a:pathLst>
              <a:path w="753110" h="404495">
                <a:moveTo>
                  <a:pt x="77647" y="343319"/>
                </a:moveTo>
                <a:lnTo>
                  <a:pt x="77622" y="342785"/>
                </a:lnTo>
                <a:lnTo>
                  <a:pt x="77495" y="339915"/>
                </a:lnTo>
                <a:lnTo>
                  <a:pt x="77419" y="338137"/>
                </a:lnTo>
                <a:lnTo>
                  <a:pt x="73456" y="327939"/>
                </a:lnTo>
                <a:lnTo>
                  <a:pt x="69227" y="322160"/>
                </a:lnTo>
                <a:lnTo>
                  <a:pt x="10210" y="263131"/>
                </a:lnTo>
                <a:lnTo>
                  <a:pt x="0" y="273342"/>
                </a:lnTo>
                <a:lnTo>
                  <a:pt x="57569" y="330911"/>
                </a:lnTo>
                <a:lnTo>
                  <a:pt x="60439" y="334479"/>
                </a:lnTo>
                <a:lnTo>
                  <a:pt x="63068" y="339915"/>
                </a:lnTo>
                <a:lnTo>
                  <a:pt x="63385" y="342785"/>
                </a:lnTo>
                <a:lnTo>
                  <a:pt x="62014" y="348856"/>
                </a:lnTo>
                <a:lnTo>
                  <a:pt x="60388" y="351650"/>
                </a:lnTo>
                <a:lnTo>
                  <a:pt x="54356" y="357695"/>
                </a:lnTo>
                <a:lnTo>
                  <a:pt x="50558" y="359321"/>
                </a:lnTo>
                <a:lnTo>
                  <a:pt x="42278" y="358902"/>
                </a:lnTo>
                <a:lnTo>
                  <a:pt x="37134" y="355968"/>
                </a:lnTo>
                <a:lnTo>
                  <a:pt x="31000" y="350329"/>
                </a:lnTo>
                <a:lnTo>
                  <a:pt x="23050" y="360794"/>
                </a:lnTo>
                <a:lnTo>
                  <a:pt x="53086" y="373278"/>
                </a:lnTo>
                <a:lnTo>
                  <a:pt x="60210" y="370039"/>
                </a:lnTo>
                <a:lnTo>
                  <a:pt x="70942" y="359321"/>
                </a:lnTo>
                <a:lnTo>
                  <a:pt x="71551" y="358711"/>
                </a:lnTo>
                <a:lnTo>
                  <a:pt x="74587" y="353809"/>
                </a:lnTo>
                <a:lnTo>
                  <a:pt x="77647" y="343319"/>
                </a:lnTo>
                <a:close/>
              </a:path>
              <a:path w="753110" h="404495">
                <a:moveTo>
                  <a:pt x="147916" y="279704"/>
                </a:moveTo>
                <a:lnTo>
                  <a:pt x="92036" y="223824"/>
                </a:lnTo>
                <a:lnTo>
                  <a:pt x="82562" y="233299"/>
                </a:lnTo>
                <a:lnTo>
                  <a:pt x="117271" y="268008"/>
                </a:lnTo>
                <a:lnTo>
                  <a:pt x="120396" y="272161"/>
                </a:lnTo>
                <a:lnTo>
                  <a:pt x="123342" y="279247"/>
                </a:lnTo>
                <a:lnTo>
                  <a:pt x="123558" y="282994"/>
                </a:lnTo>
                <a:lnTo>
                  <a:pt x="121488" y="290893"/>
                </a:lnTo>
                <a:lnTo>
                  <a:pt x="104076" y="302653"/>
                </a:lnTo>
                <a:lnTo>
                  <a:pt x="100850" y="301967"/>
                </a:lnTo>
                <a:lnTo>
                  <a:pt x="97764" y="300075"/>
                </a:lnTo>
                <a:lnTo>
                  <a:pt x="95669" y="298742"/>
                </a:lnTo>
                <a:lnTo>
                  <a:pt x="92138" y="295605"/>
                </a:lnTo>
                <a:lnTo>
                  <a:pt x="56197" y="259664"/>
                </a:lnTo>
                <a:lnTo>
                  <a:pt x="46723" y="269138"/>
                </a:lnTo>
                <a:lnTo>
                  <a:pt x="85382" y="307784"/>
                </a:lnTo>
                <a:lnTo>
                  <a:pt x="104013" y="316649"/>
                </a:lnTo>
                <a:lnTo>
                  <a:pt x="107721" y="316115"/>
                </a:lnTo>
                <a:lnTo>
                  <a:pt x="131737" y="288175"/>
                </a:lnTo>
                <a:lnTo>
                  <a:pt x="131826" y="287667"/>
                </a:lnTo>
                <a:lnTo>
                  <a:pt x="131229" y="279971"/>
                </a:lnTo>
                <a:lnTo>
                  <a:pt x="139446" y="288175"/>
                </a:lnTo>
                <a:lnTo>
                  <a:pt x="147650" y="279971"/>
                </a:lnTo>
                <a:lnTo>
                  <a:pt x="147916" y="279704"/>
                </a:lnTo>
                <a:close/>
              </a:path>
              <a:path w="753110" h="404495">
                <a:moveTo>
                  <a:pt x="207505" y="220129"/>
                </a:moveTo>
                <a:lnTo>
                  <a:pt x="174028" y="186651"/>
                </a:lnTo>
                <a:lnTo>
                  <a:pt x="168757" y="181381"/>
                </a:lnTo>
                <a:lnTo>
                  <a:pt x="165506" y="178485"/>
                </a:lnTo>
                <a:lnTo>
                  <a:pt x="163410" y="177076"/>
                </a:lnTo>
                <a:lnTo>
                  <a:pt x="160147" y="174942"/>
                </a:lnTo>
                <a:lnTo>
                  <a:pt x="156832" y="173596"/>
                </a:lnTo>
                <a:lnTo>
                  <a:pt x="150088" y="172466"/>
                </a:lnTo>
                <a:lnTo>
                  <a:pt x="146392" y="172999"/>
                </a:lnTo>
                <a:lnTo>
                  <a:pt x="122161" y="201129"/>
                </a:lnTo>
                <a:lnTo>
                  <a:pt x="122072" y="201625"/>
                </a:lnTo>
                <a:lnTo>
                  <a:pt x="122682" y="209067"/>
                </a:lnTo>
                <a:lnTo>
                  <a:pt x="114731" y="201129"/>
                </a:lnTo>
                <a:lnTo>
                  <a:pt x="106210" y="209651"/>
                </a:lnTo>
                <a:lnTo>
                  <a:pt x="162090" y="265531"/>
                </a:lnTo>
                <a:lnTo>
                  <a:pt x="171564" y="256057"/>
                </a:lnTo>
                <a:lnTo>
                  <a:pt x="133883" y="218389"/>
                </a:lnTo>
                <a:lnTo>
                  <a:pt x="130492" y="212064"/>
                </a:lnTo>
                <a:lnTo>
                  <a:pt x="130657" y="209651"/>
                </a:lnTo>
                <a:lnTo>
                  <a:pt x="130695" y="209067"/>
                </a:lnTo>
                <a:lnTo>
                  <a:pt x="131191" y="201625"/>
                </a:lnTo>
                <a:lnTo>
                  <a:pt x="148793" y="186651"/>
                </a:lnTo>
                <a:lnTo>
                  <a:pt x="151625" y="186880"/>
                </a:lnTo>
                <a:lnTo>
                  <a:pt x="156921" y="189230"/>
                </a:lnTo>
                <a:lnTo>
                  <a:pt x="160172" y="191744"/>
                </a:lnTo>
                <a:lnTo>
                  <a:pt x="198031" y="229590"/>
                </a:lnTo>
                <a:lnTo>
                  <a:pt x="207505" y="220129"/>
                </a:lnTo>
                <a:close/>
              </a:path>
              <a:path w="753110" h="404495">
                <a:moveTo>
                  <a:pt x="224701" y="156616"/>
                </a:moveTo>
                <a:lnTo>
                  <a:pt x="215176" y="147091"/>
                </a:lnTo>
                <a:lnTo>
                  <a:pt x="187325" y="174942"/>
                </a:lnTo>
                <a:lnTo>
                  <a:pt x="186118" y="176225"/>
                </a:lnTo>
                <a:lnTo>
                  <a:pt x="195605" y="185712"/>
                </a:lnTo>
                <a:lnTo>
                  <a:pt x="224701" y="156616"/>
                </a:lnTo>
                <a:close/>
              </a:path>
              <a:path w="753110" h="404495">
                <a:moveTo>
                  <a:pt x="305142" y="122478"/>
                </a:moveTo>
                <a:lnTo>
                  <a:pt x="296037" y="113372"/>
                </a:lnTo>
                <a:lnTo>
                  <a:pt x="258203" y="151206"/>
                </a:lnTo>
                <a:lnTo>
                  <a:pt x="257543" y="148437"/>
                </a:lnTo>
                <a:lnTo>
                  <a:pt x="257162" y="145389"/>
                </a:lnTo>
                <a:lnTo>
                  <a:pt x="257073" y="142074"/>
                </a:lnTo>
                <a:lnTo>
                  <a:pt x="256984" y="138760"/>
                </a:lnTo>
                <a:lnTo>
                  <a:pt x="257403" y="131876"/>
                </a:lnTo>
                <a:lnTo>
                  <a:pt x="258229" y="122478"/>
                </a:lnTo>
                <a:lnTo>
                  <a:pt x="258838" y="114541"/>
                </a:lnTo>
                <a:lnTo>
                  <a:pt x="258914" y="113372"/>
                </a:lnTo>
                <a:lnTo>
                  <a:pt x="258978" y="112598"/>
                </a:lnTo>
                <a:lnTo>
                  <a:pt x="259219" y="107797"/>
                </a:lnTo>
                <a:lnTo>
                  <a:pt x="252082" y="69634"/>
                </a:lnTo>
                <a:lnTo>
                  <a:pt x="235686" y="57543"/>
                </a:lnTo>
                <a:lnTo>
                  <a:pt x="227266" y="57759"/>
                </a:lnTo>
                <a:lnTo>
                  <a:pt x="195084" y="80479"/>
                </a:lnTo>
                <a:lnTo>
                  <a:pt x="191846" y="91744"/>
                </a:lnTo>
                <a:lnTo>
                  <a:pt x="191935" y="97104"/>
                </a:lnTo>
                <a:lnTo>
                  <a:pt x="192049" y="98691"/>
                </a:lnTo>
                <a:lnTo>
                  <a:pt x="193586" y="104559"/>
                </a:lnTo>
                <a:lnTo>
                  <a:pt x="196532" y="110566"/>
                </a:lnTo>
                <a:lnTo>
                  <a:pt x="200799" y="116535"/>
                </a:lnTo>
                <a:lnTo>
                  <a:pt x="211531" y="107797"/>
                </a:lnTo>
                <a:lnTo>
                  <a:pt x="206730" y="102920"/>
                </a:lnTo>
                <a:lnTo>
                  <a:pt x="204393" y="97878"/>
                </a:lnTo>
                <a:lnTo>
                  <a:pt x="204330" y="86804"/>
                </a:lnTo>
                <a:lnTo>
                  <a:pt x="206603" y="81788"/>
                </a:lnTo>
                <a:lnTo>
                  <a:pt x="215480" y="72910"/>
                </a:lnTo>
                <a:lnTo>
                  <a:pt x="220268" y="70700"/>
                </a:lnTo>
                <a:lnTo>
                  <a:pt x="231330" y="70700"/>
                </a:lnTo>
                <a:lnTo>
                  <a:pt x="246456" y="96443"/>
                </a:lnTo>
                <a:lnTo>
                  <a:pt x="246354" y="112598"/>
                </a:lnTo>
                <a:lnTo>
                  <a:pt x="246265" y="114541"/>
                </a:lnTo>
                <a:lnTo>
                  <a:pt x="245376" y="125209"/>
                </a:lnTo>
                <a:lnTo>
                  <a:pt x="244386" y="135039"/>
                </a:lnTo>
                <a:lnTo>
                  <a:pt x="244284" y="138760"/>
                </a:lnTo>
                <a:lnTo>
                  <a:pt x="244157" y="143065"/>
                </a:lnTo>
                <a:lnTo>
                  <a:pt x="245173" y="155511"/>
                </a:lnTo>
                <a:lnTo>
                  <a:pt x="246507" y="161010"/>
                </a:lnTo>
                <a:lnTo>
                  <a:pt x="248691" y="165785"/>
                </a:lnTo>
                <a:lnTo>
                  <a:pt x="249986" y="168694"/>
                </a:lnTo>
                <a:lnTo>
                  <a:pt x="251802" y="171259"/>
                </a:lnTo>
                <a:lnTo>
                  <a:pt x="254152" y="173469"/>
                </a:lnTo>
                <a:lnTo>
                  <a:pt x="276415" y="151206"/>
                </a:lnTo>
                <a:lnTo>
                  <a:pt x="305142" y="122478"/>
                </a:lnTo>
                <a:close/>
              </a:path>
              <a:path w="753110" h="404495">
                <a:moveTo>
                  <a:pt x="351243" y="63842"/>
                </a:moveTo>
                <a:lnTo>
                  <a:pt x="349719" y="56769"/>
                </a:lnTo>
                <a:lnTo>
                  <a:pt x="346024" y="49339"/>
                </a:lnTo>
                <a:lnTo>
                  <a:pt x="342747" y="43624"/>
                </a:lnTo>
                <a:lnTo>
                  <a:pt x="339217" y="38658"/>
                </a:lnTo>
                <a:lnTo>
                  <a:pt x="339217" y="71247"/>
                </a:lnTo>
                <a:lnTo>
                  <a:pt x="337667" y="77012"/>
                </a:lnTo>
                <a:lnTo>
                  <a:pt x="328968" y="85712"/>
                </a:lnTo>
                <a:lnTo>
                  <a:pt x="323215" y="87274"/>
                </a:lnTo>
                <a:lnTo>
                  <a:pt x="316064" y="86042"/>
                </a:lnTo>
                <a:lnTo>
                  <a:pt x="277888" y="56146"/>
                </a:lnTo>
                <a:lnTo>
                  <a:pt x="264083" y="27990"/>
                </a:lnTo>
                <a:lnTo>
                  <a:pt x="265722" y="22669"/>
                </a:lnTo>
                <a:lnTo>
                  <a:pt x="274485" y="13906"/>
                </a:lnTo>
                <a:lnTo>
                  <a:pt x="280263" y="12293"/>
                </a:lnTo>
                <a:lnTo>
                  <a:pt x="287413" y="13512"/>
                </a:lnTo>
                <a:lnTo>
                  <a:pt x="325577" y="43332"/>
                </a:lnTo>
                <a:lnTo>
                  <a:pt x="339217" y="71247"/>
                </a:lnTo>
                <a:lnTo>
                  <a:pt x="339217" y="38658"/>
                </a:lnTo>
                <a:lnTo>
                  <a:pt x="311365" y="11061"/>
                </a:lnTo>
                <a:lnTo>
                  <a:pt x="285496" y="355"/>
                </a:lnTo>
                <a:lnTo>
                  <a:pt x="280517" y="533"/>
                </a:lnTo>
                <a:lnTo>
                  <a:pt x="252336" y="34378"/>
                </a:lnTo>
                <a:lnTo>
                  <a:pt x="252209" y="35598"/>
                </a:lnTo>
                <a:lnTo>
                  <a:pt x="276593" y="74942"/>
                </a:lnTo>
                <a:lnTo>
                  <a:pt x="315633" y="98691"/>
                </a:lnTo>
                <a:lnTo>
                  <a:pt x="322567" y="98691"/>
                </a:lnTo>
                <a:lnTo>
                  <a:pt x="351116" y="65201"/>
                </a:lnTo>
                <a:lnTo>
                  <a:pt x="351218" y="64071"/>
                </a:lnTo>
                <a:lnTo>
                  <a:pt x="351243" y="63842"/>
                </a:lnTo>
                <a:close/>
              </a:path>
              <a:path w="753110" h="404495">
                <a:moveTo>
                  <a:pt x="496976" y="331724"/>
                </a:moveTo>
                <a:lnTo>
                  <a:pt x="490435" y="328980"/>
                </a:lnTo>
                <a:lnTo>
                  <a:pt x="441528" y="308483"/>
                </a:lnTo>
                <a:lnTo>
                  <a:pt x="441528" y="323824"/>
                </a:lnTo>
                <a:lnTo>
                  <a:pt x="415366" y="349973"/>
                </a:lnTo>
                <a:lnTo>
                  <a:pt x="401218" y="318884"/>
                </a:lnTo>
                <a:lnTo>
                  <a:pt x="398132" y="312216"/>
                </a:lnTo>
                <a:lnTo>
                  <a:pt x="394601" y="305917"/>
                </a:lnTo>
                <a:lnTo>
                  <a:pt x="390639" y="299986"/>
                </a:lnTo>
                <a:lnTo>
                  <a:pt x="396011" y="302971"/>
                </a:lnTo>
                <a:lnTo>
                  <a:pt x="403161" y="306476"/>
                </a:lnTo>
                <a:lnTo>
                  <a:pt x="441528" y="323824"/>
                </a:lnTo>
                <a:lnTo>
                  <a:pt x="441528" y="308483"/>
                </a:lnTo>
                <a:lnTo>
                  <a:pt x="421271" y="299986"/>
                </a:lnTo>
                <a:lnTo>
                  <a:pt x="388277" y="286156"/>
                </a:lnTo>
                <a:lnTo>
                  <a:pt x="377278" y="297141"/>
                </a:lnTo>
                <a:lnTo>
                  <a:pt x="424789" y="403910"/>
                </a:lnTo>
                <a:lnTo>
                  <a:pt x="435635" y="393065"/>
                </a:lnTo>
                <a:lnTo>
                  <a:pt x="420738" y="361238"/>
                </a:lnTo>
                <a:lnTo>
                  <a:pt x="432003" y="349973"/>
                </a:lnTo>
                <a:lnTo>
                  <a:pt x="452996" y="328980"/>
                </a:lnTo>
                <a:lnTo>
                  <a:pt x="485355" y="343344"/>
                </a:lnTo>
                <a:lnTo>
                  <a:pt x="496976" y="331724"/>
                </a:lnTo>
                <a:close/>
              </a:path>
              <a:path w="753110" h="404495">
                <a:moveTo>
                  <a:pt x="549351" y="279349"/>
                </a:moveTo>
                <a:lnTo>
                  <a:pt x="493471" y="223469"/>
                </a:lnTo>
                <a:lnTo>
                  <a:pt x="483997" y="232943"/>
                </a:lnTo>
                <a:lnTo>
                  <a:pt x="518706" y="267652"/>
                </a:lnTo>
                <a:lnTo>
                  <a:pt x="521830" y="271818"/>
                </a:lnTo>
                <a:lnTo>
                  <a:pt x="524776" y="278892"/>
                </a:lnTo>
                <a:lnTo>
                  <a:pt x="524992" y="282638"/>
                </a:lnTo>
                <a:lnTo>
                  <a:pt x="522922" y="290537"/>
                </a:lnTo>
                <a:lnTo>
                  <a:pt x="505510" y="302310"/>
                </a:lnTo>
                <a:lnTo>
                  <a:pt x="502285" y="301612"/>
                </a:lnTo>
                <a:lnTo>
                  <a:pt x="499198" y="299720"/>
                </a:lnTo>
                <a:lnTo>
                  <a:pt x="497090" y="298386"/>
                </a:lnTo>
                <a:lnTo>
                  <a:pt x="493572" y="295249"/>
                </a:lnTo>
                <a:lnTo>
                  <a:pt x="457631" y="259308"/>
                </a:lnTo>
                <a:lnTo>
                  <a:pt x="448157" y="268782"/>
                </a:lnTo>
                <a:lnTo>
                  <a:pt x="486816" y="307428"/>
                </a:lnTo>
                <a:lnTo>
                  <a:pt x="505447" y="316293"/>
                </a:lnTo>
                <a:lnTo>
                  <a:pt x="509155" y="315760"/>
                </a:lnTo>
                <a:lnTo>
                  <a:pt x="533171" y="287820"/>
                </a:lnTo>
                <a:lnTo>
                  <a:pt x="533158" y="286156"/>
                </a:lnTo>
                <a:lnTo>
                  <a:pt x="532714" y="280250"/>
                </a:lnTo>
                <a:lnTo>
                  <a:pt x="532663" y="279615"/>
                </a:lnTo>
                <a:lnTo>
                  <a:pt x="540880" y="287820"/>
                </a:lnTo>
                <a:lnTo>
                  <a:pt x="549084" y="279615"/>
                </a:lnTo>
                <a:lnTo>
                  <a:pt x="549351" y="279349"/>
                </a:lnTo>
                <a:close/>
              </a:path>
              <a:path w="753110" h="404495">
                <a:moveTo>
                  <a:pt x="619328" y="244208"/>
                </a:moveTo>
                <a:lnTo>
                  <a:pt x="610463" y="221869"/>
                </a:lnTo>
                <a:lnTo>
                  <a:pt x="607441" y="218186"/>
                </a:lnTo>
                <a:lnTo>
                  <a:pt x="601560" y="211975"/>
                </a:lnTo>
                <a:lnTo>
                  <a:pt x="583425" y="193840"/>
                </a:lnTo>
                <a:lnTo>
                  <a:pt x="583425" y="226250"/>
                </a:lnTo>
                <a:lnTo>
                  <a:pt x="581444" y="231571"/>
                </a:lnTo>
                <a:lnTo>
                  <a:pt x="572706" y="240309"/>
                </a:lnTo>
                <a:lnTo>
                  <a:pt x="567385" y="242277"/>
                </a:lnTo>
                <a:lnTo>
                  <a:pt x="554824" y="241363"/>
                </a:lnTo>
                <a:lnTo>
                  <a:pt x="529399" y="204114"/>
                </a:lnTo>
                <a:lnTo>
                  <a:pt x="531266" y="198831"/>
                </a:lnTo>
                <a:lnTo>
                  <a:pt x="539750" y="190334"/>
                </a:lnTo>
                <a:lnTo>
                  <a:pt x="545147" y="188417"/>
                </a:lnTo>
                <a:lnTo>
                  <a:pt x="558165" y="189293"/>
                </a:lnTo>
                <a:lnTo>
                  <a:pt x="564832" y="192938"/>
                </a:lnTo>
                <a:lnTo>
                  <a:pt x="578827" y="206933"/>
                </a:lnTo>
                <a:lnTo>
                  <a:pt x="582612" y="213652"/>
                </a:lnTo>
                <a:lnTo>
                  <a:pt x="583425" y="226250"/>
                </a:lnTo>
                <a:lnTo>
                  <a:pt x="583425" y="193840"/>
                </a:lnTo>
                <a:lnTo>
                  <a:pt x="578002" y="188417"/>
                </a:lnTo>
                <a:lnTo>
                  <a:pt x="553262" y="163677"/>
                </a:lnTo>
                <a:lnTo>
                  <a:pt x="544525" y="172415"/>
                </a:lnTo>
                <a:lnTo>
                  <a:pt x="551256" y="179146"/>
                </a:lnTo>
                <a:lnTo>
                  <a:pt x="543991" y="179146"/>
                </a:lnTo>
                <a:lnTo>
                  <a:pt x="537972" y="180428"/>
                </a:lnTo>
                <a:lnTo>
                  <a:pt x="516509" y="210185"/>
                </a:lnTo>
                <a:lnTo>
                  <a:pt x="517194" y="216458"/>
                </a:lnTo>
                <a:lnTo>
                  <a:pt x="544004" y="249770"/>
                </a:lnTo>
                <a:lnTo>
                  <a:pt x="565010" y="254330"/>
                </a:lnTo>
                <a:lnTo>
                  <a:pt x="571741" y="252793"/>
                </a:lnTo>
                <a:lnTo>
                  <a:pt x="578091" y="249567"/>
                </a:lnTo>
                <a:lnTo>
                  <a:pt x="584047" y="244652"/>
                </a:lnTo>
                <a:lnTo>
                  <a:pt x="586422" y="242277"/>
                </a:lnTo>
                <a:lnTo>
                  <a:pt x="590169" y="238531"/>
                </a:lnTo>
                <a:lnTo>
                  <a:pt x="590575" y="237464"/>
                </a:lnTo>
                <a:lnTo>
                  <a:pt x="592937" y="230886"/>
                </a:lnTo>
                <a:lnTo>
                  <a:pt x="592201" y="221869"/>
                </a:lnTo>
                <a:lnTo>
                  <a:pt x="598411" y="228015"/>
                </a:lnTo>
                <a:lnTo>
                  <a:pt x="606717" y="242277"/>
                </a:lnTo>
                <a:lnTo>
                  <a:pt x="606831" y="242785"/>
                </a:lnTo>
                <a:lnTo>
                  <a:pt x="605561" y="251053"/>
                </a:lnTo>
                <a:lnTo>
                  <a:pt x="603059" y="255320"/>
                </a:lnTo>
                <a:lnTo>
                  <a:pt x="594601" y="263779"/>
                </a:lnTo>
                <a:lnTo>
                  <a:pt x="590397" y="266166"/>
                </a:lnTo>
                <a:lnTo>
                  <a:pt x="590080" y="266166"/>
                </a:lnTo>
                <a:lnTo>
                  <a:pt x="583361" y="267157"/>
                </a:lnTo>
                <a:lnTo>
                  <a:pt x="580224" y="266166"/>
                </a:lnTo>
                <a:lnTo>
                  <a:pt x="577088" y="263779"/>
                </a:lnTo>
                <a:lnTo>
                  <a:pt x="576884" y="263779"/>
                </a:lnTo>
                <a:lnTo>
                  <a:pt x="566420" y="271551"/>
                </a:lnTo>
                <a:lnTo>
                  <a:pt x="572312" y="277723"/>
                </a:lnTo>
                <a:lnTo>
                  <a:pt x="578802" y="280250"/>
                </a:lnTo>
                <a:lnTo>
                  <a:pt x="593013" y="278041"/>
                </a:lnTo>
                <a:lnTo>
                  <a:pt x="599897" y="274154"/>
                </a:lnTo>
                <a:lnTo>
                  <a:pt x="606894" y="267157"/>
                </a:lnTo>
                <a:lnTo>
                  <a:pt x="612178" y="261886"/>
                </a:lnTo>
                <a:lnTo>
                  <a:pt x="615848" y="256095"/>
                </a:lnTo>
                <a:lnTo>
                  <a:pt x="619328" y="244208"/>
                </a:lnTo>
                <a:close/>
              </a:path>
              <a:path w="753110" h="404495">
                <a:moveTo>
                  <a:pt x="625055" y="157340"/>
                </a:moveTo>
                <a:lnTo>
                  <a:pt x="615530" y="147815"/>
                </a:lnTo>
                <a:lnTo>
                  <a:pt x="586435" y="176911"/>
                </a:lnTo>
                <a:lnTo>
                  <a:pt x="595960" y="186436"/>
                </a:lnTo>
                <a:lnTo>
                  <a:pt x="625055" y="157340"/>
                </a:lnTo>
                <a:close/>
              </a:path>
              <a:path w="753110" h="404495">
                <a:moveTo>
                  <a:pt x="706577" y="122123"/>
                </a:moveTo>
                <a:lnTo>
                  <a:pt x="697471" y="113017"/>
                </a:lnTo>
                <a:lnTo>
                  <a:pt x="659638" y="150850"/>
                </a:lnTo>
                <a:lnTo>
                  <a:pt x="658977" y="148082"/>
                </a:lnTo>
                <a:lnTo>
                  <a:pt x="658596" y="145034"/>
                </a:lnTo>
                <a:lnTo>
                  <a:pt x="658507" y="141719"/>
                </a:lnTo>
                <a:lnTo>
                  <a:pt x="658418" y="138404"/>
                </a:lnTo>
                <a:lnTo>
                  <a:pt x="658837" y="131521"/>
                </a:lnTo>
                <a:lnTo>
                  <a:pt x="659663" y="122123"/>
                </a:lnTo>
                <a:lnTo>
                  <a:pt x="660260" y="114185"/>
                </a:lnTo>
                <a:lnTo>
                  <a:pt x="660336" y="113017"/>
                </a:lnTo>
                <a:lnTo>
                  <a:pt x="660400" y="112242"/>
                </a:lnTo>
                <a:lnTo>
                  <a:pt x="660641" y="107442"/>
                </a:lnTo>
                <a:lnTo>
                  <a:pt x="654215" y="70345"/>
                </a:lnTo>
                <a:lnTo>
                  <a:pt x="653516" y="69278"/>
                </a:lnTo>
                <a:lnTo>
                  <a:pt x="644359" y="60121"/>
                </a:lnTo>
                <a:lnTo>
                  <a:pt x="637120" y="57188"/>
                </a:lnTo>
                <a:lnTo>
                  <a:pt x="628700" y="57404"/>
                </a:lnTo>
                <a:lnTo>
                  <a:pt x="596519" y="80124"/>
                </a:lnTo>
                <a:lnTo>
                  <a:pt x="593267" y="91389"/>
                </a:lnTo>
                <a:lnTo>
                  <a:pt x="593356" y="96748"/>
                </a:lnTo>
                <a:lnTo>
                  <a:pt x="593471" y="98336"/>
                </a:lnTo>
                <a:lnTo>
                  <a:pt x="595020" y="104190"/>
                </a:lnTo>
                <a:lnTo>
                  <a:pt x="597954" y="110210"/>
                </a:lnTo>
                <a:lnTo>
                  <a:pt x="602234" y="116179"/>
                </a:lnTo>
                <a:lnTo>
                  <a:pt x="612965" y="107442"/>
                </a:lnTo>
                <a:lnTo>
                  <a:pt x="608164" y="102565"/>
                </a:lnTo>
                <a:lnTo>
                  <a:pt x="605828" y="97523"/>
                </a:lnTo>
                <a:lnTo>
                  <a:pt x="605764" y="86448"/>
                </a:lnTo>
                <a:lnTo>
                  <a:pt x="608037" y="81432"/>
                </a:lnTo>
                <a:lnTo>
                  <a:pt x="616915" y="72555"/>
                </a:lnTo>
                <a:lnTo>
                  <a:pt x="621703" y="70345"/>
                </a:lnTo>
                <a:lnTo>
                  <a:pt x="632739" y="70345"/>
                </a:lnTo>
                <a:lnTo>
                  <a:pt x="647877" y="96088"/>
                </a:lnTo>
                <a:lnTo>
                  <a:pt x="647776" y="112242"/>
                </a:lnTo>
                <a:lnTo>
                  <a:pt x="647687" y="114185"/>
                </a:lnTo>
                <a:lnTo>
                  <a:pt x="646798" y="124853"/>
                </a:lnTo>
                <a:lnTo>
                  <a:pt x="645820" y="134683"/>
                </a:lnTo>
                <a:lnTo>
                  <a:pt x="645706" y="138404"/>
                </a:lnTo>
                <a:lnTo>
                  <a:pt x="645604" y="141719"/>
                </a:lnTo>
                <a:lnTo>
                  <a:pt x="645579" y="142709"/>
                </a:lnTo>
                <a:lnTo>
                  <a:pt x="646595" y="155155"/>
                </a:lnTo>
                <a:lnTo>
                  <a:pt x="647941" y="160655"/>
                </a:lnTo>
                <a:lnTo>
                  <a:pt x="651421" y="168338"/>
                </a:lnTo>
                <a:lnTo>
                  <a:pt x="653237" y="170903"/>
                </a:lnTo>
                <a:lnTo>
                  <a:pt x="655586" y="173113"/>
                </a:lnTo>
                <a:lnTo>
                  <a:pt x="677849" y="150850"/>
                </a:lnTo>
                <a:lnTo>
                  <a:pt x="706577" y="122123"/>
                </a:lnTo>
                <a:close/>
              </a:path>
              <a:path w="753110" h="404495">
                <a:moveTo>
                  <a:pt x="752678" y="63487"/>
                </a:moveTo>
                <a:lnTo>
                  <a:pt x="751154" y="56413"/>
                </a:lnTo>
                <a:lnTo>
                  <a:pt x="747458" y="48983"/>
                </a:lnTo>
                <a:lnTo>
                  <a:pt x="744169" y="43268"/>
                </a:lnTo>
                <a:lnTo>
                  <a:pt x="740651" y="38315"/>
                </a:lnTo>
                <a:lnTo>
                  <a:pt x="740651" y="70891"/>
                </a:lnTo>
                <a:lnTo>
                  <a:pt x="739101" y="76657"/>
                </a:lnTo>
                <a:lnTo>
                  <a:pt x="730402" y="85356"/>
                </a:lnTo>
                <a:lnTo>
                  <a:pt x="724649" y="86918"/>
                </a:lnTo>
                <a:lnTo>
                  <a:pt x="717486" y="85686"/>
                </a:lnTo>
                <a:lnTo>
                  <a:pt x="679310" y="55791"/>
                </a:lnTo>
                <a:lnTo>
                  <a:pt x="665518" y="27635"/>
                </a:lnTo>
                <a:lnTo>
                  <a:pt x="667156" y="22313"/>
                </a:lnTo>
                <a:lnTo>
                  <a:pt x="675919" y="13550"/>
                </a:lnTo>
                <a:lnTo>
                  <a:pt x="681697" y="11950"/>
                </a:lnTo>
                <a:lnTo>
                  <a:pt x="688835" y="13157"/>
                </a:lnTo>
                <a:lnTo>
                  <a:pt x="726998" y="42976"/>
                </a:lnTo>
                <a:lnTo>
                  <a:pt x="740549" y="70345"/>
                </a:lnTo>
                <a:lnTo>
                  <a:pt x="740651" y="70891"/>
                </a:lnTo>
                <a:lnTo>
                  <a:pt x="740651" y="38315"/>
                </a:lnTo>
                <a:lnTo>
                  <a:pt x="739889" y="37236"/>
                </a:lnTo>
                <a:lnTo>
                  <a:pt x="714413" y="11950"/>
                </a:lnTo>
                <a:lnTo>
                  <a:pt x="712800" y="10693"/>
                </a:lnTo>
                <a:lnTo>
                  <a:pt x="708355" y="7785"/>
                </a:lnTo>
                <a:lnTo>
                  <a:pt x="702691" y="4432"/>
                </a:lnTo>
                <a:lnTo>
                  <a:pt x="697280" y="2209"/>
                </a:lnTo>
                <a:lnTo>
                  <a:pt x="686930" y="0"/>
                </a:lnTo>
                <a:lnTo>
                  <a:pt x="681951" y="177"/>
                </a:lnTo>
                <a:lnTo>
                  <a:pt x="653770" y="34023"/>
                </a:lnTo>
                <a:lnTo>
                  <a:pt x="653643" y="35242"/>
                </a:lnTo>
                <a:lnTo>
                  <a:pt x="678027" y="74587"/>
                </a:lnTo>
                <a:lnTo>
                  <a:pt x="717067" y="98336"/>
                </a:lnTo>
                <a:lnTo>
                  <a:pt x="724001" y="98336"/>
                </a:lnTo>
                <a:lnTo>
                  <a:pt x="730580" y="96748"/>
                </a:lnTo>
                <a:lnTo>
                  <a:pt x="736752" y="93573"/>
                </a:lnTo>
                <a:lnTo>
                  <a:pt x="742530" y="88798"/>
                </a:lnTo>
                <a:lnTo>
                  <a:pt x="744410" y="86918"/>
                </a:lnTo>
                <a:lnTo>
                  <a:pt x="748182" y="83146"/>
                </a:lnTo>
                <a:lnTo>
                  <a:pt x="751344" y="76949"/>
                </a:lnTo>
                <a:lnTo>
                  <a:pt x="752538" y="64858"/>
                </a:lnTo>
                <a:lnTo>
                  <a:pt x="752652" y="63715"/>
                </a:lnTo>
                <a:lnTo>
                  <a:pt x="752678" y="63487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8122" y="5082848"/>
            <a:ext cx="1157707" cy="396528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4395633" y="5083253"/>
            <a:ext cx="351155" cy="381000"/>
          </a:xfrm>
          <a:custGeom>
            <a:avLst/>
            <a:gdLst/>
            <a:ahLst/>
            <a:cxnLst/>
            <a:rect l="l" t="t" r="r" b="b"/>
            <a:pathLst>
              <a:path w="351154" h="381000">
                <a:moveTo>
                  <a:pt x="11099" y="262953"/>
                </a:moveTo>
                <a:lnTo>
                  <a:pt x="0" y="274040"/>
                </a:lnTo>
                <a:lnTo>
                  <a:pt x="146" y="274040"/>
                </a:lnTo>
                <a:lnTo>
                  <a:pt x="47612" y="380707"/>
                </a:lnTo>
                <a:lnTo>
                  <a:pt x="58445" y="369862"/>
                </a:lnTo>
                <a:lnTo>
                  <a:pt x="43561" y="338035"/>
                </a:lnTo>
                <a:lnTo>
                  <a:pt x="54826" y="326770"/>
                </a:lnTo>
                <a:lnTo>
                  <a:pt x="38189" y="326770"/>
                </a:lnTo>
                <a:lnTo>
                  <a:pt x="24041" y="295681"/>
                </a:lnTo>
                <a:lnTo>
                  <a:pt x="20955" y="289013"/>
                </a:lnTo>
                <a:lnTo>
                  <a:pt x="17424" y="282714"/>
                </a:lnTo>
                <a:lnTo>
                  <a:pt x="13462" y="276783"/>
                </a:lnTo>
                <a:lnTo>
                  <a:pt x="44091" y="276783"/>
                </a:lnTo>
                <a:lnTo>
                  <a:pt x="11099" y="262953"/>
                </a:lnTo>
                <a:close/>
              </a:path>
              <a:path w="351154" h="381000">
                <a:moveTo>
                  <a:pt x="44091" y="276783"/>
                </a:moveTo>
                <a:lnTo>
                  <a:pt x="13462" y="276783"/>
                </a:lnTo>
                <a:lnTo>
                  <a:pt x="18834" y="279768"/>
                </a:lnTo>
                <a:lnTo>
                  <a:pt x="25984" y="283273"/>
                </a:lnTo>
                <a:lnTo>
                  <a:pt x="64351" y="300621"/>
                </a:lnTo>
                <a:lnTo>
                  <a:pt x="38189" y="326770"/>
                </a:lnTo>
                <a:lnTo>
                  <a:pt x="54826" y="326770"/>
                </a:lnTo>
                <a:lnTo>
                  <a:pt x="75819" y="305777"/>
                </a:lnTo>
                <a:lnTo>
                  <a:pt x="113255" y="305777"/>
                </a:lnTo>
                <a:lnTo>
                  <a:pt x="44091" y="276783"/>
                </a:lnTo>
                <a:close/>
              </a:path>
              <a:path w="351154" h="381000">
                <a:moveTo>
                  <a:pt x="79819" y="236740"/>
                </a:moveTo>
                <a:lnTo>
                  <a:pt x="71196" y="245363"/>
                </a:lnTo>
                <a:lnTo>
                  <a:pt x="148488" y="322656"/>
                </a:lnTo>
                <a:lnTo>
                  <a:pt x="157962" y="313194"/>
                </a:lnTo>
                <a:lnTo>
                  <a:pt x="130797" y="286029"/>
                </a:lnTo>
                <a:lnTo>
                  <a:pt x="138150" y="286029"/>
                </a:lnTo>
                <a:lnTo>
                  <a:pt x="145834" y="283679"/>
                </a:lnTo>
                <a:lnTo>
                  <a:pt x="149326" y="281508"/>
                </a:lnTo>
                <a:lnTo>
                  <a:pt x="153690" y="277152"/>
                </a:lnTo>
                <a:lnTo>
                  <a:pt x="134683" y="277152"/>
                </a:lnTo>
                <a:lnTo>
                  <a:pt x="121983" y="276097"/>
                </a:lnTo>
                <a:lnTo>
                  <a:pt x="115214" y="272237"/>
                </a:lnTo>
                <a:lnTo>
                  <a:pt x="100838" y="257848"/>
                </a:lnTo>
                <a:lnTo>
                  <a:pt x="96901" y="250824"/>
                </a:lnTo>
                <a:lnTo>
                  <a:pt x="96238" y="243992"/>
                </a:lnTo>
                <a:lnTo>
                  <a:pt x="87084" y="243992"/>
                </a:lnTo>
                <a:lnTo>
                  <a:pt x="79819" y="236740"/>
                </a:lnTo>
                <a:close/>
              </a:path>
              <a:path w="351154" h="381000">
                <a:moveTo>
                  <a:pt x="113255" y="305777"/>
                </a:moveTo>
                <a:lnTo>
                  <a:pt x="75819" y="305777"/>
                </a:lnTo>
                <a:lnTo>
                  <a:pt x="108178" y="320141"/>
                </a:lnTo>
                <a:lnTo>
                  <a:pt x="119799" y="308521"/>
                </a:lnTo>
                <a:lnTo>
                  <a:pt x="113255" y="305777"/>
                </a:lnTo>
                <a:close/>
              </a:path>
              <a:path w="351154" h="381000">
                <a:moveTo>
                  <a:pt x="138150" y="286029"/>
                </a:moveTo>
                <a:lnTo>
                  <a:pt x="131090" y="286029"/>
                </a:lnTo>
                <a:lnTo>
                  <a:pt x="134404" y="286410"/>
                </a:lnTo>
                <a:lnTo>
                  <a:pt x="138150" y="286029"/>
                </a:lnTo>
                <a:close/>
              </a:path>
              <a:path w="351154" h="381000">
                <a:moveTo>
                  <a:pt x="144640" y="221780"/>
                </a:moveTo>
                <a:lnTo>
                  <a:pt x="110629" y="221780"/>
                </a:lnTo>
                <a:lnTo>
                  <a:pt x="123571" y="223011"/>
                </a:lnTo>
                <a:lnTo>
                  <a:pt x="130378" y="226872"/>
                </a:lnTo>
                <a:lnTo>
                  <a:pt x="144970" y="241465"/>
                </a:lnTo>
                <a:lnTo>
                  <a:pt x="148983" y="248488"/>
                </a:lnTo>
                <a:lnTo>
                  <a:pt x="150101" y="261607"/>
                </a:lnTo>
                <a:lnTo>
                  <a:pt x="148285" y="266992"/>
                </a:lnTo>
                <a:lnTo>
                  <a:pt x="139928" y="275335"/>
                </a:lnTo>
                <a:lnTo>
                  <a:pt x="134683" y="277152"/>
                </a:lnTo>
                <a:lnTo>
                  <a:pt x="153690" y="277152"/>
                </a:lnTo>
                <a:lnTo>
                  <a:pt x="156807" y="274040"/>
                </a:lnTo>
                <a:lnTo>
                  <a:pt x="159702" y="268706"/>
                </a:lnTo>
                <a:lnTo>
                  <a:pt x="162649" y="256006"/>
                </a:lnTo>
                <a:lnTo>
                  <a:pt x="162223" y="250824"/>
                </a:lnTo>
                <a:lnTo>
                  <a:pt x="162115" y="249516"/>
                </a:lnTo>
                <a:lnTo>
                  <a:pt x="157073" y="236258"/>
                </a:lnTo>
                <a:lnTo>
                  <a:pt x="152946" y="230085"/>
                </a:lnTo>
                <a:lnTo>
                  <a:pt x="144640" y="221780"/>
                </a:lnTo>
                <a:close/>
              </a:path>
              <a:path w="351154" h="381000">
                <a:moveTo>
                  <a:pt x="117183" y="209130"/>
                </a:moveTo>
                <a:lnTo>
                  <a:pt x="86449" y="234695"/>
                </a:lnTo>
                <a:lnTo>
                  <a:pt x="86390" y="236258"/>
                </a:lnTo>
                <a:lnTo>
                  <a:pt x="86283" y="239115"/>
                </a:lnTo>
                <a:lnTo>
                  <a:pt x="87084" y="243992"/>
                </a:lnTo>
                <a:lnTo>
                  <a:pt x="96238" y="243992"/>
                </a:lnTo>
                <a:lnTo>
                  <a:pt x="95567" y="237070"/>
                </a:lnTo>
                <a:lnTo>
                  <a:pt x="97256" y="231609"/>
                </a:lnTo>
                <a:lnTo>
                  <a:pt x="105359" y="223507"/>
                </a:lnTo>
                <a:lnTo>
                  <a:pt x="110629" y="221780"/>
                </a:lnTo>
                <a:lnTo>
                  <a:pt x="144640" y="221780"/>
                </a:lnTo>
                <a:lnTo>
                  <a:pt x="141897" y="219036"/>
                </a:lnTo>
                <a:lnTo>
                  <a:pt x="136067" y="215061"/>
                </a:lnTo>
                <a:lnTo>
                  <a:pt x="123406" y="209842"/>
                </a:lnTo>
                <a:lnTo>
                  <a:pt x="117183" y="209130"/>
                </a:lnTo>
                <a:close/>
              </a:path>
              <a:path w="351154" h="381000">
                <a:moveTo>
                  <a:pt x="138887" y="177672"/>
                </a:moveTo>
                <a:lnTo>
                  <a:pt x="130352" y="186194"/>
                </a:lnTo>
                <a:lnTo>
                  <a:pt x="186232" y="242074"/>
                </a:lnTo>
                <a:lnTo>
                  <a:pt x="195707" y="232613"/>
                </a:lnTo>
                <a:lnTo>
                  <a:pt x="162458" y="199351"/>
                </a:lnTo>
                <a:lnTo>
                  <a:pt x="159296" y="195148"/>
                </a:lnTo>
                <a:lnTo>
                  <a:pt x="155473" y="187807"/>
                </a:lnTo>
                <a:lnTo>
                  <a:pt x="155169" y="186194"/>
                </a:lnTo>
                <a:lnTo>
                  <a:pt x="147409" y="186194"/>
                </a:lnTo>
                <a:lnTo>
                  <a:pt x="138887" y="177672"/>
                </a:lnTo>
                <a:close/>
              </a:path>
              <a:path w="351154" h="381000">
                <a:moveTo>
                  <a:pt x="214642" y="148323"/>
                </a:moveTo>
                <a:lnTo>
                  <a:pt x="185547" y="177418"/>
                </a:lnTo>
                <a:lnTo>
                  <a:pt x="195072" y="186943"/>
                </a:lnTo>
                <a:lnTo>
                  <a:pt x="224167" y="157848"/>
                </a:lnTo>
                <a:lnTo>
                  <a:pt x="214642" y="148323"/>
                </a:lnTo>
                <a:close/>
              </a:path>
              <a:path w="351154" h="381000">
                <a:moveTo>
                  <a:pt x="162509" y="157632"/>
                </a:moveTo>
                <a:lnTo>
                  <a:pt x="144957" y="175386"/>
                </a:lnTo>
                <a:lnTo>
                  <a:pt x="145450" y="179120"/>
                </a:lnTo>
                <a:lnTo>
                  <a:pt x="145567" y="180009"/>
                </a:lnTo>
                <a:lnTo>
                  <a:pt x="147373" y="186194"/>
                </a:lnTo>
                <a:lnTo>
                  <a:pt x="155169" y="186194"/>
                </a:lnTo>
                <a:lnTo>
                  <a:pt x="154927" y="184911"/>
                </a:lnTo>
                <a:lnTo>
                  <a:pt x="155604" y="180009"/>
                </a:lnTo>
                <a:lnTo>
                  <a:pt x="168033" y="169671"/>
                </a:lnTo>
                <a:lnTo>
                  <a:pt x="162608" y="157848"/>
                </a:lnTo>
                <a:lnTo>
                  <a:pt x="162509" y="157632"/>
                </a:lnTo>
                <a:close/>
              </a:path>
              <a:path w="351154" h="381000">
                <a:moveTo>
                  <a:pt x="252267" y="71932"/>
                </a:moveTo>
                <a:lnTo>
                  <a:pt x="230796" y="71932"/>
                </a:lnTo>
                <a:lnTo>
                  <a:pt x="234772" y="73545"/>
                </a:lnTo>
                <a:lnTo>
                  <a:pt x="242100" y="80873"/>
                </a:lnTo>
                <a:lnTo>
                  <a:pt x="244424" y="86144"/>
                </a:lnTo>
                <a:lnTo>
                  <a:pt x="245503" y="93103"/>
                </a:lnTo>
                <a:lnTo>
                  <a:pt x="246048" y="98971"/>
                </a:lnTo>
                <a:lnTo>
                  <a:pt x="246030" y="109029"/>
                </a:lnTo>
                <a:lnTo>
                  <a:pt x="245906" y="111789"/>
                </a:lnTo>
                <a:lnTo>
                  <a:pt x="245815" y="113829"/>
                </a:lnTo>
                <a:lnTo>
                  <a:pt x="245728" y="115777"/>
                </a:lnTo>
                <a:lnTo>
                  <a:pt x="244843" y="126441"/>
                </a:lnTo>
                <a:lnTo>
                  <a:pt x="243852" y="136258"/>
                </a:lnTo>
                <a:lnTo>
                  <a:pt x="243746" y="139992"/>
                </a:lnTo>
                <a:lnTo>
                  <a:pt x="243624" y="144284"/>
                </a:lnTo>
                <a:lnTo>
                  <a:pt x="244640" y="156743"/>
                </a:lnTo>
                <a:lnTo>
                  <a:pt x="245973" y="162242"/>
                </a:lnTo>
                <a:lnTo>
                  <a:pt x="248158" y="167004"/>
                </a:lnTo>
                <a:lnTo>
                  <a:pt x="249340" y="169671"/>
                </a:lnTo>
                <a:lnTo>
                  <a:pt x="249453" y="169925"/>
                </a:lnTo>
                <a:lnTo>
                  <a:pt x="251282" y="172478"/>
                </a:lnTo>
                <a:lnTo>
                  <a:pt x="253631" y="174688"/>
                </a:lnTo>
                <a:lnTo>
                  <a:pt x="275882" y="152438"/>
                </a:lnTo>
                <a:lnTo>
                  <a:pt x="257683" y="152438"/>
                </a:lnTo>
                <a:lnTo>
                  <a:pt x="257010" y="149669"/>
                </a:lnTo>
                <a:lnTo>
                  <a:pt x="256629" y="146621"/>
                </a:lnTo>
                <a:lnTo>
                  <a:pt x="256552" y="143306"/>
                </a:lnTo>
                <a:lnTo>
                  <a:pt x="256463" y="139992"/>
                </a:lnTo>
                <a:lnTo>
                  <a:pt x="256870" y="133108"/>
                </a:lnTo>
                <a:lnTo>
                  <a:pt x="257692" y="123710"/>
                </a:lnTo>
                <a:lnTo>
                  <a:pt x="258296" y="115777"/>
                </a:lnTo>
                <a:lnTo>
                  <a:pt x="258384" y="114604"/>
                </a:lnTo>
                <a:lnTo>
                  <a:pt x="258441" y="113829"/>
                </a:lnTo>
                <a:lnTo>
                  <a:pt x="258687" y="109029"/>
                </a:lnTo>
                <a:lnTo>
                  <a:pt x="258732" y="93103"/>
                </a:lnTo>
                <a:lnTo>
                  <a:pt x="258445" y="88252"/>
                </a:lnTo>
                <a:lnTo>
                  <a:pt x="257403" y="83019"/>
                </a:lnTo>
                <a:lnTo>
                  <a:pt x="253962" y="74523"/>
                </a:lnTo>
                <a:lnTo>
                  <a:pt x="252267" y="71932"/>
                </a:lnTo>
                <a:close/>
              </a:path>
              <a:path w="351154" h="381000">
                <a:moveTo>
                  <a:pt x="295516" y="114604"/>
                </a:moveTo>
                <a:lnTo>
                  <a:pt x="257683" y="152438"/>
                </a:lnTo>
                <a:lnTo>
                  <a:pt x="275882" y="152438"/>
                </a:lnTo>
                <a:lnTo>
                  <a:pt x="304609" y="123710"/>
                </a:lnTo>
                <a:lnTo>
                  <a:pt x="295516" y="114604"/>
                </a:lnTo>
                <a:close/>
              </a:path>
              <a:path w="351154" h="381000">
                <a:moveTo>
                  <a:pt x="235153" y="58775"/>
                </a:moveTo>
                <a:lnTo>
                  <a:pt x="198149" y="75983"/>
                </a:lnTo>
                <a:lnTo>
                  <a:pt x="191234" y="94475"/>
                </a:lnTo>
                <a:lnTo>
                  <a:pt x="191425" y="98971"/>
                </a:lnTo>
                <a:lnTo>
                  <a:pt x="191458" y="99730"/>
                </a:lnTo>
                <a:lnTo>
                  <a:pt x="193055" y="105781"/>
                </a:lnTo>
                <a:lnTo>
                  <a:pt x="195992" y="111789"/>
                </a:lnTo>
                <a:lnTo>
                  <a:pt x="200266" y="117754"/>
                </a:lnTo>
                <a:lnTo>
                  <a:pt x="211010" y="109029"/>
                </a:lnTo>
                <a:lnTo>
                  <a:pt x="206197" y="104152"/>
                </a:lnTo>
                <a:lnTo>
                  <a:pt x="203860" y="99109"/>
                </a:lnTo>
                <a:lnTo>
                  <a:pt x="203797" y="88036"/>
                </a:lnTo>
                <a:lnTo>
                  <a:pt x="206083" y="83019"/>
                </a:lnTo>
                <a:lnTo>
                  <a:pt x="214947" y="74142"/>
                </a:lnTo>
                <a:lnTo>
                  <a:pt x="219735" y="71932"/>
                </a:lnTo>
                <a:lnTo>
                  <a:pt x="252267" y="71932"/>
                </a:lnTo>
                <a:lnTo>
                  <a:pt x="251561" y="70853"/>
                </a:lnTo>
                <a:lnTo>
                  <a:pt x="242405" y="61709"/>
                </a:lnTo>
                <a:lnTo>
                  <a:pt x="235153" y="58775"/>
                </a:lnTo>
                <a:close/>
              </a:path>
              <a:path w="351154" h="381000">
                <a:moveTo>
                  <a:pt x="299986" y="26581"/>
                </a:moveTo>
                <a:lnTo>
                  <a:pt x="281038" y="26581"/>
                </a:lnTo>
                <a:lnTo>
                  <a:pt x="341388" y="86931"/>
                </a:lnTo>
                <a:lnTo>
                  <a:pt x="350863" y="77457"/>
                </a:lnTo>
                <a:lnTo>
                  <a:pt x="299986" y="26581"/>
                </a:lnTo>
                <a:close/>
              </a:path>
              <a:path w="351154" h="381000">
                <a:moveTo>
                  <a:pt x="273405" y="0"/>
                </a:moveTo>
                <a:lnTo>
                  <a:pt x="267297" y="6108"/>
                </a:lnTo>
                <a:lnTo>
                  <a:pt x="268986" y="11087"/>
                </a:lnTo>
                <a:lnTo>
                  <a:pt x="269621" y="17335"/>
                </a:lnTo>
                <a:lnTo>
                  <a:pt x="268844" y="31038"/>
                </a:lnTo>
                <a:lnTo>
                  <a:pt x="268770" y="32346"/>
                </a:lnTo>
                <a:lnTo>
                  <a:pt x="267157" y="39992"/>
                </a:lnTo>
                <a:lnTo>
                  <a:pt x="264350" y="47777"/>
                </a:lnTo>
                <a:lnTo>
                  <a:pt x="273507" y="56934"/>
                </a:lnTo>
                <a:lnTo>
                  <a:pt x="281038" y="26581"/>
                </a:lnTo>
                <a:lnTo>
                  <a:pt x="299986" y="26581"/>
                </a:lnTo>
                <a:lnTo>
                  <a:pt x="273405" y="0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796612" y="5083543"/>
            <a:ext cx="751840" cy="404495"/>
          </a:xfrm>
          <a:custGeom>
            <a:avLst/>
            <a:gdLst/>
            <a:ahLst/>
            <a:cxnLst/>
            <a:rect l="l" t="t" r="r" b="b"/>
            <a:pathLst>
              <a:path w="751839" h="404495">
                <a:moveTo>
                  <a:pt x="77647" y="343814"/>
                </a:moveTo>
                <a:lnTo>
                  <a:pt x="77622" y="343281"/>
                </a:lnTo>
                <a:lnTo>
                  <a:pt x="77495" y="340410"/>
                </a:lnTo>
                <a:lnTo>
                  <a:pt x="77419" y="338632"/>
                </a:lnTo>
                <a:lnTo>
                  <a:pt x="73456" y="328434"/>
                </a:lnTo>
                <a:lnTo>
                  <a:pt x="69227" y="322656"/>
                </a:lnTo>
                <a:lnTo>
                  <a:pt x="10210" y="263626"/>
                </a:lnTo>
                <a:lnTo>
                  <a:pt x="0" y="273837"/>
                </a:lnTo>
                <a:lnTo>
                  <a:pt x="57569" y="331406"/>
                </a:lnTo>
                <a:lnTo>
                  <a:pt x="60439" y="334975"/>
                </a:lnTo>
                <a:lnTo>
                  <a:pt x="63068" y="340410"/>
                </a:lnTo>
                <a:lnTo>
                  <a:pt x="63385" y="343281"/>
                </a:lnTo>
                <a:lnTo>
                  <a:pt x="62014" y="349351"/>
                </a:lnTo>
                <a:lnTo>
                  <a:pt x="60388" y="352145"/>
                </a:lnTo>
                <a:lnTo>
                  <a:pt x="54356" y="358190"/>
                </a:lnTo>
                <a:lnTo>
                  <a:pt x="50558" y="359816"/>
                </a:lnTo>
                <a:lnTo>
                  <a:pt x="42278" y="359397"/>
                </a:lnTo>
                <a:lnTo>
                  <a:pt x="37134" y="356463"/>
                </a:lnTo>
                <a:lnTo>
                  <a:pt x="31000" y="350824"/>
                </a:lnTo>
                <a:lnTo>
                  <a:pt x="23050" y="361289"/>
                </a:lnTo>
                <a:lnTo>
                  <a:pt x="53086" y="373773"/>
                </a:lnTo>
                <a:lnTo>
                  <a:pt x="60210" y="370535"/>
                </a:lnTo>
                <a:lnTo>
                  <a:pt x="70942" y="359816"/>
                </a:lnTo>
                <a:lnTo>
                  <a:pt x="71551" y="359206"/>
                </a:lnTo>
                <a:lnTo>
                  <a:pt x="74587" y="354304"/>
                </a:lnTo>
                <a:lnTo>
                  <a:pt x="77647" y="343814"/>
                </a:lnTo>
                <a:close/>
              </a:path>
              <a:path w="751839" h="404495">
                <a:moveTo>
                  <a:pt x="147916" y="280200"/>
                </a:moveTo>
                <a:lnTo>
                  <a:pt x="92036" y="224320"/>
                </a:lnTo>
                <a:lnTo>
                  <a:pt x="82562" y="233794"/>
                </a:lnTo>
                <a:lnTo>
                  <a:pt x="117271" y="268503"/>
                </a:lnTo>
                <a:lnTo>
                  <a:pt x="120396" y="272656"/>
                </a:lnTo>
                <a:lnTo>
                  <a:pt x="123342" y="279742"/>
                </a:lnTo>
                <a:lnTo>
                  <a:pt x="123558" y="283489"/>
                </a:lnTo>
                <a:lnTo>
                  <a:pt x="121488" y="291388"/>
                </a:lnTo>
                <a:lnTo>
                  <a:pt x="104076" y="303149"/>
                </a:lnTo>
                <a:lnTo>
                  <a:pt x="100850" y="302463"/>
                </a:lnTo>
                <a:lnTo>
                  <a:pt x="97764" y="300570"/>
                </a:lnTo>
                <a:lnTo>
                  <a:pt x="95669" y="299237"/>
                </a:lnTo>
                <a:lnTo>
                  <a:pt x="92138" y="296100"/>
                </a:lnTo>
                <a:lnTo>
                  <a:pt x="56197" y="260159"/>
                </a:lnTo>
                <a:lnTo>
                  <a:pt x="46723" y="269633"/>
                </a:lnTo>
                <a:lnTo>
                  <a:pt x="85382" y="308279"/>
                </a:lnTo>
                <a:lnTo>
                  <a:pt x="104013" y="317144"/>
                </a:lnTo>
                <a:lnTo>
                  <a:pt x="107721" y="316611"/>
                </a:lnTo>
                <a:lnTo>
                  <a:pt x="115963" y="313410"/>
                </a:lnTo>
                <a:lnTo>
                  <a:pt x="119570" y="311035"/>
                </a:lnTo>
                <a:lnTo>
                  <a:pt x="122974" y="307670"/>
                </a:lnTo>
                <a:lnTo>
                  <a:pt x="126580" y="303149"/>
                </a:lnTo>
                <a:lnTo>
                  <a:pt x="127685" y="301764"/>
                </a:lnTo>
                <a:lnTo>
                  <a:pt x="130644" y="295262"/>
                </a:lnTo>
                <a:lnTo>
                  <a:pt x="131737" y="288671"/>
                </a:lnTo>
                <a:lnTo>
                  <a:pt x="131813" y="288163"/>
                </a:lnTo>
                <a:lnTo>
                  <a:pt x="131229" y="280466"/>
                </a:lnTo>
                <a:lnTo>
                  <a:pt x="139446" y="288671"/>
                </a:lnTo>
                <a:lnTo>
                  <a:pt x="147650" y="280466"/>
                </a:lnTo>
                <a:lnTo>
                  <a:pt x="147916" y="280200"/>
                </a:lnTo>
                <a:close/>
              </a:path>
              <a:path w="751839" h="404495">
                <a:moveTo>
                  <a:pt x="207505" y="220624"/>
                </a:moveTo>
                <a:lnTo>
                  <a:pt x="174028" y="187147"/>
                </a:lnTo>
                <a:lnTo>
                  <a:pt x="168757" y="181876"/>
                </a:lnTo>
                <a:lnTo>
                  <a:pt x="165506" y="178981"/>
                </a:lnTo>
                <a:lnTo>
                  <a:pt x="163410" y="177571"/>
                </a:lnTo>
                <a:lnTo>
                  <a:pt x="160147" y="175437"/>
                </a:lnTo>
                <a:lnTo>
                  <a:pt x="156832" y="174091"/>
                </a:lnTo>
                <a:lnTo>
                  <a:pt x="150088" y="172961"/>
                </a:lnTo>
                <a:lnTo>
                  <a:pt x="146392" y="173494"/>
                </a:lnTo>
                <a:lnTo>
                  <a:pt x="122161" y="201625"/>
                </a:lnTo>
                <a:lnTo>
                  <a:pt x="122072" y="202120"/>
                </a:lnTo>
                <a:lnTo>
                  <a:pt x="122682" y="209562"/>
                </a:lnTo>
                <a:lnTo>
                  <a:pt x="114731" y="201625"/>
                </a:lnTo>
                <a:lnTo>
                  <a:pt x="106210" y="210146"/>
                </a:lnTo>
                <a:lnTo>
                  <a:pt x="162090" y="266026"/>
                </a:lnTo>
                <a:lnTo>
                  <a:pt x="171564" y="256552"/>
                </a:lnTo>
                <a:lnTo>
                  <a:pt x="133883" y="218884"/>
                </a:lnTo>
                <a:lnTo>
                  <a:pt x="130492" y="212559"/>
                </a:lnTo>
                <a:lnTo>
                  <a:pt x="130657" y="210146"/>
                </a:lnTo>
                <a:lnTo>
                  <a:pt x="130695" y="209562"/>
                </a:lnTo>
                <a:lnTo>
                  <a:pt x="131191" y="202120"/>
                </a:lnTo>
                <a:lnTo>
                  <a:pt x="148793" y="187147"/>
                </a:lnTo>
                <a:lnTo>
                  <a:pt x="151625" y="187375"/>
                </a:lnTo>
                <a:lnTo>
                  <a:pt x="156921" y="189725"/>
                </a:lnTo>
                <a:lnTo>
                  <a:pt x="160172" y="192239"/>
                </a:lnTo>
                <a:lnTo>
                  <a:pt x="198031" y="230085"/>
                </a:lnTo>
                <a:lnTo>
                  <a:pt x="207505" y="220624"/>
                </a:lnTo>
                <a:close/>
              </a:path>
              <a:path w="751839" h="404495">
                <a:moveTo>
                  <a:pt x="224701" y="157111"/>
                </a:moveTo>
                <a:lnTo>
                  <a:pt x="215176" y="147586"/>
                </a:lnTo>
                <a:lnTo>
                  <a:pt x="187325" y="175437"/>
                </a:lnTo>
                <a:lnTo>
                  <a:pt x="186118" y="176720"/>
                </a:lnTo>
                <a:lnTo>
                  <a:pt x="195605" y="186207"/>
                </a:lnTo>
                <a:lnTo>
                  <a:pt x="224701" y="157111"/>
                </a:lnTo>
                <a:close/>
              </a:path>
              <a:path w="751839" h="404495">
                <a:moveTo>
                  <a:pt x="305142" y="122974"/>
                </a:moveTo>
                <a:lnTo>
                  <a:pt x="296037" y="113868"/>
                </a:lnTo>
                <a:lnTo>
                  <a:pt x="258203" y="151701"/>
                </a:lnTo>
                <a:lnTo>
                  <a:pt x="257543" y="148932"/>
                </a:lnTo>
                <a:lnTo>
                  <a:pt x="257162" y="145884"/>
                </a:lnTo>
                <a:lnTo>
                  <a:pt x="257073" y="142570"/>
                </a:lnTo>
                <a:lnTo>
                  <a:pt x="256997" y="139255"/>
                </a:lnTo>
                <a:lnTo>
                  <a:pt x="257403" y="132372"/>
                </a:lnTo>
                <a:lnTo>
                  <a:pt x="258229" y="122974"/>
                </a:lnTo>
                <a:lnTo>
                  <a:pt x="258826" y="115036"/>
                </a:lnTo>
                <a:lnTo>
                  <a:pt x="258914" y="113868"/>
                </a:lnTo>
                <a:lnTo>
                  <a:pt x="258978" y="113093"/>
                </a:lnTo>
                <a:lnTo>
                  <a:pt x="259219" y="108292"/>
                </a:lnTo>
                <a:lnTo>
                  <a:pt x="252780" y="71196"/>
                </a:lnTo>
                <a:lnTo>
                  <a:pt x="252082" y="70129"/>
                </a:lnTo>
                <a:lnTo>
                  <a:pt x="242938" y="60972"/>
                </a:lnTo>
                <a:lnTo>
                  <a:pt x="235686" y="58039"/>
                </a:lnTo>
                <a:lnTo>
                  <a:pt x="227266" y="58254"/>
                </a:lnTo>
                <a:lnTo>
                  <a:pt x="195084" y="80975"/>
                </a:lnTo>
                <a:lnTo>
                  <a:pt x="191770" y="93738"/>
                </a:lnTo>
                <a:lnTo>
                  <a:pt x="191960" y="98247"/>
                </a:lnTo>
                <a:lnTo>
                  <a:pt x="191985" y="98996"/>
                </a:lnTo>
                <a:lnTo>
                  <a:pt x="193586" y="105054"/>
                </a:lnTo>
                <a:lnTo>
                  <a:pt x="196519" y="111061"/>
                </a:lnTo>
                <a:lnTo>
                  <a:pt x="200799" y="117030"/>
                </a:lnTo>
                <a:lnTo>
                  <a:pt x="211531" y="108292"/>
                </a:lnTo>
                <a:lnTo>
                  <a:pt x="206730" y="103416"/>
                </a:lnTo>
                <a:lnTo>
                  <a:pt x="204393" y="98374"/>
                </a:lnTo>
                <a:lnTo>
                  <a:pt x="204330" y="87299"/>
                </a:lnTo>
                <a:lnTo>
                  <a:pt x="206603" y="82283"/>
                </a:lnTo>
                <a:lnTo>
                  <a:pt x="215480" y="73406"/>
                </a:lnTo>
                <a:lnTo>
                  <a:pt x="220268" y="71196"/>
                </a:lnTo>
                <a:lnTo>
                  <a:pt x="231330" y="71196"/>
                </a:lnTo>
                <a:lnTo>
                  <a:pt x="246570" y="98247"/>
                </a:lnTo>
                <a:lnTo>
                  <a:pt x="246557" y="108292"/>
                </a:lnTo>
                <a:lnTo>
                  <a:pt x="246443" y="111061"/>
                </a:lnTo>
                <a:lnTo>
                  <a:pt x="246341" y="113093"/>
                </a:lnTo>
                <a:lnTo>
                  <a:pt x="246265" y="115036"/>
                </a:lnTo>
                <a:lnTo>
                  <a:pt x="245376" y="125704"/>
                </a:lnTo>
                <a:lnTo>
                  <a:pt x="244386" y="135534"/>
                </a:lnTo>
                <a:lnTo>
                  <a:pt x="244284" y="139255"/>
                </a:lnTo>
                <a:lnTo>
                  <a:pt x="244157" y="143560"/>
                </a:lnTo>
                <a:lnTo>
                  <a:pt x="245173" y="156006"/>
                </a:lnTo>
                <a:lnTo>
                  <a:pt x="246507" y="161505"/>
                </a:lnTo>
                <a:lnTo>
                  <a:pt x="248691" y="166281"/>
                </a:lnTo>
                <a:lnTo>
                  <a:pt x="249986" y="169189"/>
                </a:lnTo>
                <a:lnTo>
                  <a:pt x="251802" y="171754"/>
                </a:lnTo>
                <a:lnTo>
                  <a:pt x="254152" y="173964"/>
                </a:lnTo>
                <a:lnTo>
                  <a:pt x="276415" y="151701"/>
                </a:lnTo>
                <a:lnTo>
                  <a:pt x="305142" y="122974"/>
                </a:lnTo>
                <a:close/>
              </a:path>
              <a:path w="751839" h="404495">
                <a:moveTo>
                  <a:pt x="350316" y="77800"/>
                </a:moveTo>
                <a:lnTo>
                  <a:pt x="299427" y="26924"/>
                </a:lnTo>
                <a:lnTo>
                  <a:pt x="272859" y="355"/>
                </a:lnTo>
                <a:lnTo>
                  <a:pt x="266750" y="6451"/>
                </a:lnTo>
                <a:lnTo>
                  <a:pt x="268439" y="11430"/>
                </a:lnTo>
                <a:lnTo>
                  <a:pt x="269074" y="17678"/>
                </a:lnTo>
                <a:lnTo>
                  <a:pt x="268300" y="31381"/>
                </a:lnTo>
                <a:lnTo>
                  <a:pt x="268224" y="32689"/>
                </a:lnTo>
                <a:lnTo>
                  <a:pt x="266611" y="40335"/>
                </a:lnTo>
                <a:lnTo>
                  <a:pt x="263804" y="48133"/>
                </a:lnTo>
                <a:lnTo>
                  <a:pt x="272961" y="57289"/>
                </a:lnTo>
                <a:lnTo>
                  <a:pt x="280492" y="26924"/>
                </a:lnTo>
                <a:lnTo>
                  <a:pt x="340868" y="87299"/>
                </a:lnTo>
                <a:lnTo>
                  <a:pt x="341249" y="86868"/>
                </a:lnTo>
                <a:lnTo>
                  <a:pt x="350316" y="77800"/>
                </a:lnTo>
                <a:close/>
              </a:path>
              <a:path w="751839" h="404495">
                <a:moveTo>
                  <a:pt x="496976" y="332219"/>
                </a:moveTo>
                <a:lnTo>
                  <a:pt x="490423" y="329476"/>
                </a:lnTo>
                <a:lnTo>
                  <a:pt x="441528" y="308991"/>
                </a:lnTo>
                <a:lnTo>
                  <a:pt x="441528" y="324319"/>
                </a:lnTo>
                <a:lnTo>
                  <a:pt x="415366" y="350469"/>
                </a:lnTo>
                <a:lnTo>
                  <a:pt x="401218" y="319379"/>
                </a:lnTo>
                <a:lnTo>
                  <a:pt x="398132" y="312712"/>
                </a:lnTo>
                <a:lnTo>
                  <a:pt x="394601" y="306412"/>
                </a:lnTo>
                <a:lnTo>
                  <a:pt x="390639" y="300482"/>
                </a:lnTo>
                <a:lnTo>
                  <a:pt x="396011" y="303466"/>
                </a:lnTo>
                <a:lnTo>
                  <a:pt x="403161" y="306971"/>
                </a:lnTo>
                <a:lnTo>
                  <a:pt x="441528" y="324319"/>
                </a:lnTo>
                <a:lnTo>
                  <a:pt x="441528" y="308991"/>
                </a:lnTo>
                <a:lnTo>
                  <a:pt x="421259" y="300482"/>
                </a:lnTo>
                <a:lnTo>
                  <a:pt x="388277" y="286651"/>
                </a:lnTo>
                <a:lnTo>
                  <a:pt x="377278" y="297637"/>
                </a:lnTo>
                <a:lnTo>
                  <a:pt x="424789" y="404406"/>
                </a:lnTo>
                <a:lnTo>
                  <a:pt x="435622" y="393560"/>
                </a:lnTo>
                <a:lnTo>
                  <a:pt x="420738" y="361734"/>
                </a:lnTo>
                <a:lnTo>
                  <a:pt x="432003" y="350469"/>
                </a:lnTo>
                <a:lnTo>
                  <a:pt x="452996" y="329476"/>
                </a:lnTo>
                <a:lnTo>
                  <a:pt x="485355" y="343839"/>
                </a:lnTo>
                <a:lnTo>
                  <a:pt x="496976" y="332219"/>
                </a:lnTo>
                <a:close/>
              </a:path>
              <a:path w="751839" h="404495">
                <a:moveTo>
                  <a:pt x="549351" y="279844"/>
                </a:moveTo>
                <a:lnTo>
                  <a:pt x="493471" y="223964"/>
                </a:lnTo>
                <a:lnTo>
                  <a:pt x="483997" y="233438"/>
                </a:lnTo>
                <a:lnTo>
                  <a:pt x="518706" y="268147"/>
                </a:lnTo>
                <a:lnTo>
                  <a:pt x="521830" y="272313"/>
                </a:lnTo>
                <a:lnTo>
                  <a:pt x="524776" y="279387"/>
                </a:lnTo>
                <a:lnTo>
                  <a:pt x="524992" y="283133"/>
                </a:lnTo>
                <a:lnTo>
                  <a:pt x="522922" y="291033"/>
                </a:lnTo>
                <a:lnTo>
                  <a:pt x="505510" y="302806"/>
                </a:lnTo>
                <a:lnTo>
                  <a:pt x="502285" y="302107"/>
                </a:lnTo>
                <a:lnTo>
                  <a:pt x="499198" y="300215"/>
                </a:lnTo>
                <a:lnTo>
                  <a:pt x="497090" y="298881"/>
                </a:lnTo>
                <a:lnTo>
                  <a:pt x="493572" y="295744"/>
                </a:lnTo>
                <a:lnTo>
                  <a:pt x="457631" y="259803"/>
                </a:lnTo>
                <a:lnTo>
                  <a:pt x="448157" y="269278"/>
                </a:lnTo>
                <a:lnTo>
                  <a:pt x="486816" y="307924"/>
                </a:lnTo>
                <a:lnTo>
                  <a:pt x="505447" y="316788"/>
                </a:lnTo>
                <a:lnTo>
                  <a:pt x="509155" y="316255"/>
                </a:lnTo>
                <a:lnTo>
                  <a:pt x="517398" y="313055"/>
                </a:lnTo>
                <a:lnTo>
                  <a:pt x="521004" y="310680"/>
                </a:lnTo>
                <a:lnTo>
                  <a:pt x="524408" y="307314"/>
                </a:lnTo>
                <a:lnTo>
                  <a:pt x="528002" y="302806"/>
                </a:lnTo>
                <a:lnTo>
                  <a:pt x="529120" y="301409"/>
                </a:lnTo>
                <a:lnTo>
                  <a:pt x="532066" y="294906"/>
                </a:lnTo>
                <a:lnTo>
                  <a:pt x="533171" y="288315"/>
                </a:lnTo>
                <a:lnTo>
                  <a:pt x="533158" y="286651"/>
                </a:lnTo>
                <a:lnTo>
                  <a:pt x="532701" y="280746"/>
                </a:lnTo>
                <a:lnTo>
                  <a:pt x="532663" y="280111"/>
                </a:lnTo>
                <a:lnTo>
                  <a:pt x="540880" y="288315"/>
                </a:lnTo>
                <a:lnTo>
                  <a:pt x="549084" y="280111"/>
                </a:lnTo>
                <a:lnTo>
                  <a:pt x="549351" y="279844"/>
                </a:lnTo>
                <a:close/>
              </a:path>
              <a:path w="751839" h="404495">
                <a:moveTo>
                  <a:pt x="619328" y="244703"/>
                </a:moveTo>
                <a:lnTo>
                  <a:pt x="610463" y="222364"/>
                </a:lnTo>
                <a:lnTo>
                  <a:pt x="607441" y="218681"/>
                </a:lnTo>
                <a:lnTo>
                  <a:pt x="601560" y="212471"/>
                </a:lnTo>
                <a:lnTo>
                  <a:pt x="583425" y="194335"/>
                </a:lnTo>
                <a:lnTo>
                  <a:pt x="583425" y="226745"/>
                </a:lnTo>
                <a:lnTo>
                  <a:pt x="581444" y="232067"/>
                </a:lnTo>
                <a:lnTo>
                  <a:pt x="572706" y="240804"/>
                </a:lnTo>
                <a:lnTo>
                  <a:pt x="567385" y="242773"/>
                </a:lnTo>
                <a:lnTo>
                  <a:pt x="554824" y="241858"/>
                </a:lnTo>
                <a:lnTo>
                  <a:pt x="529399" y="204609"/>
                </a:lnTo>
                <a:lnTo>
                  <a:pt x="531266" y="199326"/>
                </a:lnTo>
                <a:lnTo>
                  <a:pt x="539750" y="190830"/>
                </a:lnTo>
                <a:lnTo>
                  <a:pt x="545147" y="188912"/>
                </a:lnTo>
                <a:lnTo>
                  <a:pt x="558165" y="189788"/>
                </a:lnTo>
                <a:lnTo>
                  <a:pt x="564832" y="193433"/>
                </a:lnTo>
                <a:lnTo>
                  <a:pt x="578827" y="207429"/>
                </a:lnTo>
                <a:lnTo>
                  <a:pt x="582612" y="214147"/>
                </a:lnTo>
                <a:lnTo>
                  <a:pt x="583425" y="226745"/>
                </a:lnTo>
                <a:lnTo>
                  <a:pt x="583425" y="194335"/>
                </a:lnTo>
                <a:lnTo>
                  <a:pt x="578002" y="188912"/>
                </a:lnTo>
                <a:lnTo>
                  <a:pt x="553262" y="164172"/>
                </a:lnTo>
                <a:lnTo>
                  <a:pt x="544525" y="172910"/>
                </a:lnTo>
                <a:lnTo>
                  <a:pt x="551256" y="179641"/>
                </a:lnTo>
                <a:lnTo>
                  <a:pt x="543991" y="179641"/>
                </a:lnTo>
                <a:lnTo>
                  <a:pt x="537972" y="180924"/>
                </a:lnTo>
                <a:lnTo>
                  <a:pt x="516509" y="210680"/>
                </a:lnTo>
                <a:lnTo>
                  <a:pt x="517194" y="216954"/>
                </a:lnTo>
                <a:lnTo>
                  <a:pt x="544004" y="250266"/>
                </a:lnTo>
                <a:lnTo>
                  <a:pt x="564997" y="254825"/>
                </a:lnTo>
                <a:lnTo>
                  <a:pt x="571741" y="253288"/>
                </a:lnTo>
                <a:lnTo>
                  <a:pt x="578078" y="250063"/>
                </a:lnTo>
                <a:lnTo>
                  <a:pt x="584047" y="245148"/>
                </a:lnTo>
                <a:lnTo>
                  <a:pt x="586422" y="242773"/>
                </a:lnTo>
                <a:lnTo>
                  <a:pt x="590169" y="239026"/>
                </a:lnTo>
                <a:lnTo>
                  <a:pt x="590575" y="237959"/>
                </a:lnTo>
                <a:lnTo>
                  <a:pt x="592937" y="231381"/>
                </a:lnTo>
                <a:lnTo>
                  <a:pt x="592201" y="222364"/>
                </a:lnTo>
                <a:lnTo>
                  <a:pt x="598411" y="228511"/>
                </a:lnTo>
                <a:lnTo>
                  <a:pt x="606717" y="242773"/>
                </a:lnTo>
                <a:lnTo>
                  <a:pt x="606831" y="243281"/>
                </a:lnTo>
                <a:lnTo>
                  <a:pt x="605561" y="251548"/>
                </a:lnTo>
                <a:lnTo>
                  <a:pt x="603059" y="255816"/>
                </a:lnTo>
                <a:lnTo>
                  <a:pt x="594601" y="264274"/>
                </a:lnTo>
                <a:lnTo>
                  <a:pt x="590397" y="266661"/>
                </a:lnTo>
                <a:lnTo>
                  <a:pt x="590080" y="266661"/>
                </a:lnTo>
                <a:lnTo>
                  <a:pt x="583361" y="267652"/>
                </a:lnTo>
                <a:lnTo>
                  <a:pt x="580224" y="266661"/>
                </a:lnTo>
                <a:lnTo>
                  <a:pt x="577075" y="264274"/>
                </a:lnTo>
                <a:lnTo>
                  <a:pt x="576884" y="264274"/>
                </a:lnTo>
                <a:lnTo>
                  <a:pt x="566420" y="272046"/>
                </a:lnTo>
                <a:lnTo>
                  <a:pt x="572312" y="278218"/>
                </a:lnTo>
                <a:lnTo>
                  <a:pt x="578802" y="280746"/>
                </a:lnTo>
                <a:lnTo>
                  <a:pt x="593013" y="278536"/>
                </a:lnTo>
                <a:lnTo>
                  <a:pt x="599897" y="274650"/>
                </a:lnTo>
                <a:lnTo>
                  <a:pt x="606894" y="267652"/>
                </a:lnTo>
                <a:lnTo>
                  <a:pt x="612178" y="262382"/>
                </a:lnTo>
                <a:lnTo>
                  <a:pt x="615848" y="256590"/>
                </a:lnTo>
                <a:lnTo>
                  <a:pt x="619328" y="244703"/>
                </a:lnTo>
                <a:close/>
              </a:path>
              <a:path w="751839" h="404495">
                <a:moveTo>
                  <a:pt x="625055" y="157835"/>
                </a:moveTo>
                <a:lnTo>
                  <a:pt x="615530" y="148310"/>
                </a:lnTo>
                <a:lnTo>
                  <a:pt x="586435" y="177406"/>
                </a:lnTo>
                <a:lnTo>
                  <a:pt x="595960" y="186931"/>
                </a:lnTo>
                <a:lnTo>
                  <a:pt x="625055" y="157835"/>
                </a:lnTo>
                <a:close/>
              </a:path>
              <a:path w="751839" h="404495">
                <a:moveTo>
                  <a:pt x="706577" y="122618"/>
                </a:moveTo>
                <a:lnTo>
                  <a:pt x="697471" y="113512"/>
                </a:lnTo>
                <a:lnTo>
                  <a:pt x="659638" y="151345"/>
                </a:lnTo>
                <a:lnTo>
                  <a:pt x="658977" y="148577"/>
                </a:lnTo>
                <a:lnTo>
                  <a:pt x="658596" y="145529"/>
                </a:lnTo>
                <a:lnTo>
                  <a:pt x="658507" y="142214"/>
                </a:lnTo>
                <a:lnTo>
                  <a:pt x="658418" y="138899"/>
                </a:lnTo>
                <a:lnTo>
                  <a:pt x="658837" y="132016"/>
                </a:lnTo>
                <a:lnTo>
                  <a:pt x="659650" y="122618"/>
                </a:lnTo>
                <a:lnTo>
                  <a:pt x="660247" y="114681"/>
                </a:lnTo>
                <a:lnTo>
                  <a:pt x="660336" y="113512"/>
                </a:lnTo>
                <a:lnTo>
                  <a:pt x="660400" y="112737"/>
                </a:lnTo>
                <a:lnTo>
                  <a:pt x="660641" y="107937"/>
                </a:lnTo>
                <a:lnTo>
                  <a:pt x="654215" y="70840"/>
                </a:lnTo>
                <a:lnTo>
                  <a:pt x="653516" y="69773"/>
                </a:lnTo>
                <a:lnTo>
                  <a:pt x="644359" y="60617"/>
                </a:lnTo>
                <a:lnTo>
                  <a:pt x="637120" y="57683"/>
                </a:lnTo>
                <a:lnTo>
                  <a:pt x="628700" y="57899"/>
                </a:lnTo>
                <a:lnTo>
                  <a:pt x="596506" y="80619"/>
                </a:lnTo>
                <a:lnTo>
                  <a:pt x="593178" y="93383"/>
                </a:lnTo>
                <a:lnTo>
                  <a:pt x="593382" y="97891"/>
                </a:lnTo>
                <a:lnTo>
                  <a:pt x="593420" y="98640"/>
                </a:lnTo>
                <a:lnTo>
                  <a:pt x="595020" y="104686"/>
                </a:lnTo>
                <a:lnTo>
                  <a:pt x="597954" y="110705"/>
                </a:lnTo>
                <a:lnTo>
                  <a:pt x="602234" y="116674"/>
                </a:lnTo>
                <a:lnTo>
                  <a:pt x="612965" y="107937"/>
                </a:lnTo>
                <a:lnTo>
                  <a:pt x="608164" y="103060"/>
                </a:lnTo>
                <a:lnTo>
                  <a:pt x="605815" y="98018"/>
                </a:lnTo>
                <a:lnTo>
                  <a:pt x="605764" y="86944"/>
                </a:lnTo>
                <a:lnTo>
                  <a:pt x="608037" y="81927"/>
                </a:lnTo>
                <a:lnTo>
                  <a:pt x="616915" y="73050"/>
                </a:lnTo>
                <a:lnTo>
                  <a:pt x="621703" y="70840"/>
                </a:lnTo>
                <a:lnTo>
                  <a:pt x="632726" y="70840"/>
                </a:lnTo>
                <a:lnTo>
                  <a:pt x="648004" y="97891"/>
                </a:lnTo>
                <a:lnTo>
                  <a:pt x="647979" y="107937"/>
                </a:lnTo>
                <a:lnTo>
                  <a:pt x="645820" y="135178"/>
                </a:lnTo>
                <a:lnTo>
                  <a:pt x="645706" y="138899"/>
                </a:lnTo>
                <a:lnTo>
                  <a:pt x="645604" y="142214"/>
                </a:lnTo>
                <a:lnTo>
                  <a:pt x="645579" y="143205"/>
                </a:lnTo>
                <a:lnTo>
                  <a:pt x="646595" y="155651"/>
                </a:lnTo>
                <a:lnTo>
                  <a:pt x="647941" y="161150"/>
                </a:lnTo>
                <a:lnTo>
                  <a:pt x="651421" y="168833"/>
                </a:lnTo>
                <a:lnTo>
                  <a:pt x="653237" y="171399"/>
                </a:lnTo>
                <a:lnTo>
                  <a:pt x="655586" y="173609"/>
                </a:lnTo>
                <a:lnTo>
                  <a:pt x="677849" y="151345"/>
                </a:lnTo>
                <a:lnTo>
                  <a:pt x="706577" y="122618"/>
                </a:lnTo>
                <a:close/>
              </a:path>
              <a:path w="751839" h="404495">
                <a:moveTo>
                  <a:pt x="751751" y="77444"/>
                </a:moveTo>
                <a:lnTo>
                  <a:pt x="700862" y="26568"/>
                </a:lnTo>
                <a:lnTo>
                  <a:pt x="674293" y="0"/>
                </a:lnTo>
                <a:lnTo>
                  <a:pt x="668185" y="6096"/>
                </a:lnTo>
                <a:lnTo>
                  <a:pt x="669874" y="11087"/>
                </a:lnTo>
                <a:lnTo>
                  <a:pt x="670496" y="17322"/>
                </a:lnTo>
                <a:lnTo>
                  <a:pt x="669721" y="31026"/>
                </a:lnTo>
                <a:lnTo>
                  <a:pt x="669658" y="32334"/>
                </a:lnTo>
                <a:lnTo>
                  <a:pt x="668045" y="39992"/>
                </a:lnTo>
                <a:lnTo>
                  <a:pt x="665238" y="47777"/>
                </a:lnTo>
                <a:lnTo>
                  <a:pt x="674395" y="56934"/>
                </a:lnTo>
                <a:lnTo>
                  <a:pt x="681913" y="26568"/>
                </a:lnTo>
                <a:lnTo>
                  <a:pt x="742302" y="86944"/>
                </a:lnTo>
                <a:lnTo>
                  <a:pt x="742683" y="86499"/>
                </a:lnTo>
                <a:lnTo>
                  <a:pt x="751751" y="77444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5594527" y="5081273"/>
            <a:ext cx="3566160" cy="407034"/>
            <a:chOff x="5594527" y="5081273"/>
            <a:chExt cx="3566160" cy="407034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4527" y="5081273"/>
              <a:ext cx="1171806" cy="39810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802037" y="5081679"/>
              <a:ext cx="365125" cy="382905"/>
            </a:xfrm>
            <a:custGeom>
              <a:avLst/>
              <a:gdLst/>
              <a:ahLst/>
              <a:cxnLst/>
              <a:rect l="l" t="t" r="r" b="b"/>
              <a:pathLst>
                <a:path w="365125" h="382904">
                  <a:moveTo>
                    <a:pt x="11099" y="264528"/>
                  </a:moveTo>
                  <a:lnTo>
                    <a:pt x="0" y="275615"/>
                  </a:lnTo>
                  <a:lnTo>
                    <a:pt x="146" y="275615"/>
                  </a:lnTo>
                  <a:lnTo>
                    <a:pt x="47612" y="382282"/>
                  </a:lnTo>
                  <a:lnTo>
                    <a:pt x="58458" y="371436"/>
                  </a:lnTo>
                  <a:lnTo>
                    <a:pt x="43561" y="339610"/>
                  </a:lnTo>
                  <a:lnTo>
                    <a:pt x="54826" y="328345"/>
                  </a:lnTo>
                  <a:lnTo>
                    <a:pt x="38189" y="328345"/>
                  </a:lnTo>
                  <a:lnTo>
                    <a:pt x="24041" y="297256"/>
                  </a:lnTo>
                  <a:lnTo>
                    <a:pt x="20955" y="290588"/>
                  </a:lnTo>
                  <a:lnTo>
                    <a:pt x="17424" y="284289"/>
                  </a:lnTo>
                  <a:lnTo>
                    <a:pt x="13462" y="278358"/>
                  </a:lnTo>
                  <a:lnTo>
                    <a:pt x="44095" y="278358"/>
                  </a:lnTo>
                  <a:lnTo>
                    <a:pt x="11099" y="264528"/>
                  </a:lnTo>
                  <a:close/>
                </a:path>
                <a:path w="365125" h="382904">
                  <a:moveTo>
                    <a:pt x="44095" y="278358"/>
                  </a:moveTo>
                  <a:lnTo>
                    <a:pt x="13462" y="278358"/>
                  </a:lnTo>
                  <a:lnTo>
                    <a:pt x="18834" y="281343"/>
                  </a:lnTo>
                  <a:lnTo>
                    <a:pt x="25984" y="284848"/>
                  </a:lnTo>
                  <a:lnTo>
                    <a:pt x="64351" y="302196"/>
                  </a:lnTo>
                  <a:lnTo>
                    <a:pt x="38189" y="328345"/>
                  </a:lnTo>
                  <a:lnTo>
                    <a:pt x="54826" y="328345"/>
                  </a:lnTo>
                  <a:lnTo>
                    <a:pt x="75819" y="307352"/>
                  </a:lnTo>
                  <a:lnTo>
                    <a:pt x="113267" y="307352"/>
                  </a:lnTo>
                  <a:lnTo>
                    <a:pt x="44095" y="278358"/>
                  </a:lnTo>
                  <a:close/>
                </a:path>
                <a:path w="365125" h="382904">
                  <a:moveTo>
                    <a:pt x="79819" y="238315"/>
                  </a:moveTo>
                  <a:lnTo>
                    <a:pt x="71196" y="246938"/>
                  </a:lnTo>
                  <a:lnTo>
                    <a:pt x="148488" y="324230"/>
                  </a:lnTo>
                  <a:lnTo>
                    <a:pt x="157962" y="314769"/>
                  </a:lnTo>
                  <a:lnTo>
                    <a:pt x="130797" y="287604"/>
                  </a:lnTo>
                  <a:lnTo>
                    <a:pt x="138150" y="287604"/>
                  </a:lnTo>
                  <a:lnTo>
                    <a:pt x="145834" y="285254"/>
                  </a:lnTo>
                  <a:lnTo>
                    <a:pt x="149339" y="283082"/>
                  </a:lnTo>
                  <a:lnTo>
                    <a:pt x="153695" y="278726"/>
                  </a:lnTo>
                  <a:lnTo>
                    <a:pt x="134683" y="278726"/>
                  </a:lnTo>
                  <a:lnTo>
                    <a:pt x="121983" y="277672"/>
                  </a:lnTo>
                  <a:lnTo>
                    <a:pt x="115214" y="273811"/>
                  </a:lnTo>
                  <a:lnTo>
                    <a:pt x="100838" y="259422"/>
                  </a:lnTo>
                  <a:lnTo>
                    <a:pt x="96901" y="252399"/>
                  </a:lnTo>
                  <a:lnTo>
                    <a:pt x="96244" y="245567"/>
                  </a:lnTo>
                  <a:lnTo>
                    <a:pt x="87084" y="245567"/>
                  </a:lnTo>
                  <a:lnTo>
                    <a:pt x="79819" y="238315"/>
                  </a:lnTo>
                  <a:close/>
                </a:path>
                <a:path w="365125" h="382904">
                  <a:moveTo>
                    <a:pt x="113267" y="307352"/>
                  </a:moveTo>
                  <a:lnTo>
                    <a:pt x="75819" y="307352"/>
                  </a:lnTo>
                  <a:lnTo>
                    <a:pt x="108178" y="321716"/>
                  </a:lnTo>
                  <a:lnTo>
                    <a:pt x="119811" y="310095"/>
                  </a:lnTo>
                  <a:lnTo>
                    <a:pt x="113267" y="307352"/>
                  </a:lnTo>
                  <a:close/>
                </a:path>
                <a:path w="365125" h="382904">
                  <a:moveTo>
                    <a:pt x="138150" y="287604"/>
                  </a:moveTo>
                  <a:lnTo>
                    <a:pt x="131090" y="287604"/>
                  </a:lnTo>
                  <a:lnTo>
                    <a:pt x="134404" y="287985"/>
                  </a:lnTo>
                  <a:lnTo>
                    <a:pt x="138150" y="287604"/>
                  </a:lnTo>
                  <a:close/>
                </a:path>
                <a:path w="365125" h="382904">
                  <a:moveTo>
                    <a:pt x="144640" y="223354"/>
                  </a:moveTo>
                  <a:lnTo>
                    <a:pt x="110629" y="223354"/>
                  </a:lnTo>
                  <a:lnTo>
                    <a:pt x="123571" y="224586"/>
                  </a:lnTo>
                  <a:lnTo>
                    <a:pt x="130378" y="228447"/>
                  </a:lnTo>
                  <a:lnTo>
                    <a:pt x="144970" y="243039"/>
                  </a:lnTo>
                  <a:lnTo>
                    <a:pt x="148983" y="250062"/>
                  </a:lnTo>
                  <a:lnTo>
                    <a:pt x="150101" y="263182"/>
                  </a:lnTo>
                  <a:lnTo>
                    <a:pt x="148285" y="268566"/>
                  </a:lnTo>
                  <a:lnTo>
                    <a:pt x="139928" y="276910"/>
                  </a:lnTo>
                  <a:lnTo>
                    <a:pt x="134683" y="278726"/>
                  </a:lnTo>
                  <a:lnTo>
                    <a:pt x="153695" y="278726"/>
                  </a:lnTo>
                  <a:lnTo>
                    <a:pt x="156807" y="275615"/>
                  </a:lnTo>
                  <a:lnTo>
                    <a:pt x="159702" y="270281"/>
                  </a:lnTo>
                  <a:lnTo>
                    <a:pt x="162649" y="257581"/>
                  </a:lnTo>
                  <a:lnTo>
                    <a:pt x="162223" y="252399"/>
                  </a:lnTo>
                  <a:lnTo>
                    <a:pt x="162115" y="251091"/>
                  </a:lnTo>
                  <a:lnTo>
                    <a:pt x="157073" y="237832"/>
                  </a:lnTo>
                  <a:lnTo>
                    <a:pt x="152946" y="231660"/>
                  </a:lnTo>
                  <a:lnTo>
                    <a:pt x="144640" y="223354"/>
                  </a:lnTo>
                  <a:close/>
                </a:path>
                <a:path w="365125" h="382904">
                  <a:moveTo>
                    <a:pt x="117183" y="210705"/>
                  </a:moveTo>
                  <a:lnTo>
                    <a:pt x="86449" y="236270"/>
                  </a:lnTo>
                  <a:lnTo>
                    <a:pt x="86390" y="237832"/>
                  </a:lnTo>
                  <a:lnTo>
                    <a:pt x="86283" y="240690"/>
                  </a:lnTo>
                  <a:lnTo>
                    <a:pt x="87084" y="245567"/>
                  </a:lnTo>
                  <a:lnTo>
                    <a:pt x="96244" y="245567"/>
                  </a:lnTo>
                  <a:lnTo>
                    <a:pt x="95580" y="238645"/>
                  </a:lnTo>
                  <a:lnTo>
                    <a:pt x="97256" y="233184"/>
                  </a:lnTo>
                  <a:lnTo>
                    <a:pt x="105359" y="225082"/>
                  </a:lnTo>
                  <a:lnTo>
                    <a:pt x="110629" y="223354"/>
                  </a:lnTo>
                  <a:lnTo>
                    <a:pt x="144640" y="223354"/>
                  </a:lnTo>
                  <a:lnTo>
                    <a:pt x="141897" y="220611"/>
                  </a:lnTo>
                  <a:lnTo>
                    <a:pt x="136067" y="216636"/>
                  </a:lnTo>
                  <a:lnTo>
                    <a:pt x="123406" y="211416"/>
                  </a:lnTo>
                  <a:lnTo>
                    <a:pt x="117183" y="210705"/>
                  </a:lnTo>
                  <a:close/>
                </a:path>
                <a:path w="365125" h="382904">
                  <a:moveTo>
                    <a:pt x="138887" y="179247"/>
                  </a:moveTo>
                  <a:lnTo>
                    <a:pt x="130352" y="187769"/>
                  </a:lnTo>
                  <a:lnTo>
                    <a:pt x="186245" y="243649"/>
                  </a:lnTo>
                  <a:lnTo>
                    <a:pt x="195707" y="234187"/>
                  </a:lnTo>
                  <a:lnTo>
                    <a:pt x="162458" y="200926"/>
                  </a:lnTo>
                  <a:lnTo>
                    <a:pt x="159296" y="196722"/>
                  </a:lnTo>
                  <a:lnTo>
                    <a:pt x="155473" y="189382"/>
                  </a:lnTo>
                  <a:lnTo>
                    <a:pt x="155169" y="187769"/>
                  </a:lnTo>
                  <a:lnTo>
                    <a:pt x="147409" y="187769"/>
                  </a:lnTo>
                  <a:lnTo>
                    <a:pt x="138887" y="179247"/>
                  </a:lnTo>
                  <a:close/>
                </a:path>
                <a:path w="365125" h="382904">
                  <a:moveTo>
                    <a:pt x="214642" y="149898"/>
                  </a:moveTo>
                  <a:lnTo>
                    <a:pt x="185547" y="178993"/>
                  </a:lnTo>
                  <a:lnTo>
                    <a:pt x="195072" y="188518"/>
                  </a:lnTo>
                  <a:lnTo>
                    <a:pt x="224167" y="159423"/>
                  </a:lnTo>
                  <a:lnTo>
                    <a:pt x="214642" y="149898"/>
                  </a:lnTo>
                  <a:close/>
                </a:path>
                <a:path w="365125" h="382904">
                  <a:moveTo>
                    <a:pt x="162509" y="159207"/>
                  </a:moveTo>
                  <a:lnTo>
                    <a:pt x="144957" y="176961"/>
                  </a:lnTo>
                  <a:lnTo>
                    <a:pt x="145450" y="180695"/>
                  </a:lnTo>
                  <a:lnTo>
                    <a:pt x="145567" y="181584"/>
                  </a:lnTo>
                  <a:lnTo>
                    <a:pt x="147373" y="187769"/>
                  </a:lnTo>
                  <a:lnTo>
                    <a:pt x="155169" y="187769"/>
                  </a:lnTo>
                  <a:lnTo>
                    <a:pt x="154927" y="186486"/>
                  </a:lnTo>
                  <a:lnTo>
                    <a:pt x="155604" y="181584"/>
                  </a:lnTo>
                  <a:lnTo>
                    <a:pt x="168033" y="171246"/>
                  </a:lnTo>
                  <a:lnTo>
                    <a:pt x="162608" y="159423"/>
                  </a:lnTo>
                  <a:lnTo>
                    <a:pt x="162509" y="159207"/>
                  </a:lnTo>
                  <a:close/>
                </a:path>
                <a:path w="365125" h="382904">
                  <a:moveTo>
                    <a:pt x="252267" y="73507"/>
                  </a:moveTo>
                  <a:lnTo>
                    <a:pt x="230796" y="73507"/>
                  </a:lnTo>
                  <a:lnTo>
                    <a:pt x="234772" y="75120"/>
                  </a:lnTo>
                  <a:lnTo>
                    <a:pt x="242100" y="82448"/>
                  </a:lnTo>
                  <a:lnTo>
                    <a:pt x="243455" y="85521"/>
                  </a:lnTo>
                  <a:lnTo>
                    <a:pt x="244444" y="87845"/>
                  </a:lnTo>
                  <a:lnTo>
                    <a:pt x="245503" y="94678"/>
                  </a:lnTo>
                  <a:lnTo>
                    <a:pt x="246048" y="100545"/>
                  </a:lnTo>
                  <a:lnTo>
                    <a:pt x="246030" y="110604"/>
                  </a:lnTo>
                  <a:lnTo>
                    <a:pt x="245906" y="113364"/>
                  </a:lnTo>
                  <a:lnTo>
                    <a:pt x="245815" y="115404"/>
                  </a:lnTo>
                  <a:lnTo>
                    <a:pt x="245728" y="117352"/>
                  </a:lnTo>
                  <a:lnTo>
                    <a:pt x="244843" y="128015"/>
                  </a:lnTo>
                  <a:lnTo>
                    <a:pt x="243852" y="137833"/>
                  </a:lnTo>
                  <a:lnTo>
                    <a:pt x="243746" y="141566"/>
                  </a:lnTo>
                  <a:lnTo>
                    <a:pt x="243624" y="145859"/>
                  </a:lnTo>
                  <a:lnTo>
                    <a:pt x="244640" y="158318"/>
                  </a:lnTo>
                  <a:lnTo>
                    <a:pt x="245986" y="163817"/>
                  </a:lnTo>
                  <a:lnTo>
                    <a:pt x="248158" y="168579"/>
                  </a:lnTo>
                  <a:lnTo>
                    <a:pt x="249340" y="171246"/>
                  </a:lnTo>
                  <a:lnTo>
                    <a:pt x="249453" y="171500"/>
                  </a:lnTo>
                  <a:lnTo>
                    <a:pt x="251282" y="174053"/>
                  </a:lnTo>
                  <a:lnTo>
                    <a:pt x="253631" y="176263"/>
                  </a:lnTo>
                  <a:lnTo>
                    <a:pt x="275882" y="154012"/>
                  </a:lnTo>
                  <a:lnTo>
                    <a:pt x="257683" y="154012"/>
                  </a:lnTo>
                  <a:lnTo>
                    <a:pt x="257010" y="151244"/>
                  </a:lnTo>
                  <a:lnTo>
                    <a:pt x="256629" y="148196"/>
                  </a:lnTo>
                  <a:lnTo>
                    <a:pt x="256552" y="144881"/>
                  </a:lnTo>
                  <a:lnTo>
                    <a:pt x="256463" y="141566"/>
                  </a:lnTo>
                  <a:lnTo>
                    <a:pt x="256870" y="134683"/>
                  </a:lnTo>
                  <a:lnTo>
                    <a:pt x="257692" y="125285"/>
                  </a:lnTo>
                  <a:lnTo>
                    <a:pt x="258296" y="117352"/>
                  </a:lnTo>
                  <a:lnTo>
                    <a:pt x="258403" y="115925"/>
                  </a:lnTo>
                  <a:lnTo>
                    <a:pt x="258528" y="113715"/>
                  </a:lnTo>
                  <a:lnTo>
                    <a:pt x="258546" y="113364"/>
                  </a:lnTo>
                  <a:lnTo>
                    <a:pt x="258672" y="93662"/>
                  </a:lnTo>
                  <a:lnTo>
                    <a:pt x="258508" y="90893"/>
                  </a:lnTo>
                  <a:lnTo>
                    <a:pt x="258402" y="89611"/>
                  </a:lnTo>
                  <a:lnTo>
                    <a:pt x="257403" y="84594"/>
                  </a:lnTo>
                  <a:lnTo>
                    <a:pt x="253962" y="76098"/>
                  </a:lnTo>
                  <a:lnTo>
                    <a:pt x="252267" y="73507"/>
                  </a:lnTo>
                  <a:close/>
                </a:path>
                <a:path w="365125" h="382904">
                  <a:moveTo>
                    <a:pt x="295516" y="116179"/>
                  </a:moveTo>
                  <a:lnTo>
                    <a:pt x="257683" y="154012"/>
                  </a:lnTo>
                  <a:lnTo>
                    <a:pt x="275882" y="154012"/>
                  </a:lnTo>
                  <a:lnTo>
                    <a:pt x="304609" y="125285"/>
                  </a:lnTo>
                  <a:lnTo>
                    <a:pt x="295516" y="116179"/>
                  </a:lnTo>
                  <a:close/>
                </a:path>
                <a:path w="365125" h="382904">
                  <a:moveTo>
                    <a:pt x="235153" y="60350"/>
                  </a:moveTo>
                  <a:lnTo>
                    <a:pt x="198149" y="77557"/>
                  </a:lnTo>
                  <a:lnTo>
                    <a:pt x="191290" y="94678"/>
                  </a:lnTo>
                  <a:lnTo>
                    <a:pt x="191316" y="97967"/>
                  </a:lnTo>
                  <a:lnTo>
                    <a:pt x="200266" y="119329"/>
                  </a:lnTo>
                  <a:lnTo>
                    <a:pt x="211010" y="110604"/>
                  </a:lnTo>
                  <a:lnTo>
                    <a:pt x="206197" y="105727"/>
                  </a:lnTo>
                  <a:lnTo>
                    <a:pt x="203860" y="100684"/>
                  </a:lnTo>
                  <a:lnTo>
                    <a:pt x="203797" y="89611"/>
                  </a:lnTo>
                  <a:lnTo>
                    <a:pt x="206083" y="84594"/>
                  </a:lnTo>
                  <a:lnTo>
                    <a:pt x="214947" y="75717"/>
                  </a:lnTo>
                  <a:lnTo>
                    <a:pt x="219735" y="73507"/>
                  </a:lnTo>
                  <a:lnTo>
                    <a:pt x="252267" y="73507"/>
                  </a:lnTo>
                  <a:lnTo>
                    <a:pt x="251561" y="72428"/>
                  </a:lnTo>
                  <a:lnTo>
                    <a:pt x="242405" y="63284"/>
                  </a:lnTo>
                  <a:lnTo>
                    <a:pt x="235153" y="60350"/>
                  </a:lnTo>
                  <a:close/>
                </a:path>
                <a:path w="365125" h="382904">
                  <a:moveTo>
                    <a:pt x="312603" y="13157"/>
                  </a:moveTo>
                  <a:lnTo>
                    <a:pt x="291146" y="13157"/>
                  </a:lnTo>
                  <a:lnTo>
                    <a:pt x="295122" y="14770"/>
                  </a:lnTo>
                  <a:lnTo>
                    <a:pt x="302450" y="22097"/>
                  </a:lnTo>
                  <a:lnTo>
                    <a:pt x="304774" y="27368"/>
                  </a:lnTo>
                  <a:lnTo>
                    <a:pt x="305841" y="34340"/>
                  </a:lnTo>
                  <a:lnTo>
                    <a:pt x="306393" y="40208"/>
                  </a:lnTo>
                  <a:lnTo>
                    <a:pt x="306376" y="50253"/>
                  </a:lnTo>
                  <a:lnTo>
                    <a:pt x="306252" y="53019"/>
                  </a:lnTo>
                  <a:lnTo>
                    <a:pt x="306161" y="55055"/>
                  </a:lnTo>
                  <a:lnTo>
                    <a:pt x="306073" y="57002"/>
                  </a:lnTo>
                  <a:lnTo>
                    <a:pt x="305228" y="67104"/>
                  </a:lnTo>
                  <a:lnTo>
                    <a:pt x="304201" y="77557"/>
                  </a:lnTo>
                  <a:lnTo>
                    <a:pt x="304097" y="81216"/>
                  </a:lnTo>
                  <a:lnTo>
                    <a:pt x="303974" y="85521"/>
                  </a:lnTo>
                  <a:lnTo>
                    <a:pt x="304990" y="97967"/>
                  </a:lnTo>
                  <a:lnTo>
                    <a:pt x="306324" y="103466"/>
                  </a:lnTo>
                  <a:lnTo>
                    <a:pt x="308508" y="108242"/>
                  </a:lnTo>
                  <a:lnTo>
                    <a:pt x="309803" y="111150"/>
                  </a:lnTo>
                  <a:lnTo>
                    <a:pt x="311620" y="113715"/>
                  </a:lnTo>
                  <a:lnTo>
                    <a:pt x="313969" y="115925"/>
                  </a:lnTo>
                  <a:lnTo>
                    <a:pt x="336232" y="93662"/>
                  </a:lnTo>
                  <a:lnTo>
                    <a:pt x="318020" y="93662"/>
                  </a:lnTo>
                  <a:lnTo>
                    <a:pt x="317360" y="90893"/>
                  </a:lnTo>
                  <a:lnTo>
                    <a:pt x="316979" y="87845"/>
                  </a:lnTo>
                  <a:lnTo>
                    <a:pt x="316857" y="83288"/>
                  </a:lnTo>
                  <a:lnTo>
                    <a:pt x="316801" y="81216"/>
                  </a:lnTo>
                  <a:lnTo>
                    <a:pt x="317024" y="77557"/>
                  </a:lnTo>
                  <a:lnTo>
                    <a:pt x="317136" y="75717"/>
                  </a:lnTo>
                  <a:lnTo>
                    <a:pt x="317220" y="74333"/>
                  </a:lnTo>
                  <a:lnTo>
                    <a:pt x="318042" y="64935"/>
                  </a:lnTo>
                  <a:lnTo>
                    <a:pt x="318647" y="57002"/>
                  </a:lnTo>
                  <a:lnTo>
                    <a:pt x="318734" y="55829"/>
                  </a:lnTo>
                  <a:lnTo>
                    <a:pt x="318792" y="55055"/>
                  </a:lnTo>
                  <a:lnTo>
                    <a:pt x="319037" y="50253"/>
                  </a:lnTo>
                  <a:lnTo>
                    <a:pt x="319083" y="34340"/>
                  </a:lnTo>
                  <a:lnTo>
                    <a:pt x="318795" y="29476"/>
                  </a:lnTo>
                  <a:lnTo>
                    <a:pt x="317741" y="24244"/>
                  </a:lnTo>
                  <a:lnTo>
                    <a:pt x="314312" y="15747"/>
                  </a:lnTo>
                  <a:lnTo>
                    <a:pt x="312603" y="13157"/>
                  </a:lnTo>
                  <a:close/>
                </a:path>
                <a:path w="365125" h="382904">
                  <a:moveTo>
                    <a:pt x="355854" y="55829"/>
                  </a:moveTo>
                  <a:lnTo>
                    <a:pt x="318020" y="93662"/>
                  </a:lnTo>
                  <a:lnTo>
                    <a:pt x="336232" y="93662"/>
                  </a:lnTo>
                  <a:lnTo>
                    <a:pt x="364960" y="64935"/>
                  </a:lnTo>
                  <a:lnTo>
                    <a:pt x="355854" y="55829"/>
                  </a:lnTo>
                  <a:close/>
                </a:path>
                <a:path w="365125" h="382904">
                  <a:moveTo>
                    <a:pt x="295503" y="0"/>
                  </a:moveTo>
                  <a:lnTo>
                    <a:pt x="258492" y="17207"/>
                  </a:lnTo>
                  <a:lnTo>
                    <a:pt x="251573" y="35699"/>
                  </a:lnTo>
                  <a:lnTo>
                    <a:pt x="251770" y="40208"/>
                  </a:lnTo>
                  <a:lnTo>
                    <a:pt x="251803" y="40955"/>
                  </a:lnTo>
                  <a:lnTo>
                    <a:pt x="253404" y="47007"/>
                  </a:lnTo>
                  <a:lnTo>
                    <a:pt x="256342" y="53019"/>
                  </a:lnTo>
                  <a:lnTo>
                    <a:pt x="260616" y="58991"/>
                  </a:lnTo>
                  <a:lnTo>
                    <a:pt x="271348" y="50253"/>
                  </a:lnTo>
                  <a:lnTo>
                    <a:pt x="266547" y="45377"/>
                  </a:lnTo>
                  <a:lnTo>
                    <a:pt x="264208" y="40338"/>
                  </a:lnTo>
                  <a:lnTo>
                    <a:pt x="264147" y="29260"/>
                  </a:lnTo>
                  <a:lnTo>
                    <a:pt x="266420" y="24244"/>
                  </a:lnTo>
                  <a:lnTo>
                    <a:pt x="275298" y="15366"/>
                  </a:lnTo>
                  <a:lnTo>
                    <a:pt x="280085" y="13157"/>
                  </a:lnTo>
                  <a:lnTo>
                    <a:pt x="312603" y="13157"/>
                  </a:lnTo>
                  <a:lnTo>
                    <a:pt x="311899" y="12090"/>
                  </a:lnTo>
                  <a:lnTo>
                    <a:pt x="302755" y="2933"/>
                  </a:lnTo>
                  <a:lnTo>
                    <a:pt x="295503" y="0"/>
                  </a:lnTo>
                  <a:close/>
                </a:path>
              </a:pathLst>
            </a:custGeom>
            <a:solidFill>
              <a:srgbClr val="393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3022" y="5081944"/>
              <a:ext cx="765843" cy="40599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0932" y="5081867"/>
              <a:ext cx="1159576" cy="397510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9208442" y="5083825"/>
            <a:ext cx="353060" cy="380365"/>
          </a:xfrm>
          <a:custGeom>
            <a:avLst/>
            <a:gdLst/>
            <a:ahLst/>
            <a:cxnLst/>
            <a:rect l="l" t="t" r="r" b="b"/>
            <a:pathLst>
              <a:path w="353059" h="380364">
                <a:moveTo>
                  <a:pt x="11099" y="262382"/>
                </a:moveTo>
                <a:lnTo>
                  <a:pt x="0" y="273469"/>
                </a:lnTo>
                <a:lnTo>
                  <a:pt x="146" y="273469"/>
                </a:lnTo>
                <a:lnTo>
                  <a:pt x="47612" y="380136"/>
                </a:lnTo>
                <a:lnTo>
                  <a:pt x="58458" y="369290"/>
                </a:lnTo>
                <a:lnTo>
                  <a:pt x="43561" y="337464"/>
                </a:lnTo>
                <a:lnTo>
                  <a:pt x="54826" y="326199"/>
                </a:lnTo>
                <a:lnTo>
                  <a:pt x="38189" y="326199"/>
                </a:lnTo>
                <a:lnTo>
                  <a:pt x="24041" y="295109"/>
                </a:lnTo>
                <a:lnTo>
                  <a:pt x="20955" y="288442"/>
                </a:lnTo>
                <a:lnTo>
                  <a:pt x="17424" y="282143"/>
                </a:lnTo>
                <a:lnTo>
                  <a:pt x="13462" y="276212"/>
                </a:lnTo>
                <a:lnTo>
                  <a:pt x="44095" y="276212"/>
                </a:lnTo>
                <a:lnTo>
                  <a:pt x="11099" y="262382"/>
                </a:lnTo>
                <a:close/>
              </a:path>
              <a:path w="353059" h="380364">
                <a:moveTo>
                  <a:pt x="44095" y="276212"/>
                </a:moveTo>
                <a:lnTo>
                  <a:pt x="13462" y="276212"/>
                </a:lnTo>
                <a:lnTo>
                  <a:pt x="18834" y="279196"/>
                </a:lnTo>
                <a:lnTo>
                  <a:pt x="25984" y="282702"/>
                </a:lnTo>
                <a:lnTo>
                  <a:pt x="64351" y="300050"/>
                </a:lnTo>
                <a:lnTo>
                  <a:pt x="38189" y="326199"/>
                </a:lnTo>
                <a:lnTo>
                  <a:pt x="54826" y="326199"/>
                </a:lnTo>
                <a:lnTo>
                  <a:pt x="75819" y="305206"/>
                </a:lnTo>
                <a:lnTo>
                  <a:pt x="113267" y="305206"/>
                </a:lnTo>
                <a:lnTo>
                  <a:pt x="44095" y="276212"/>
                </a:lnTo>
                <a:close/>
              </a:path>
              <a:path w="353059" h="380364">
                <a:moveTo>
                  <a:pt x="79819" y="236169"/>
                </a:moveTo>
                <a:lnTo>
                  <a:pt x="71196" y="244792"/>
                </a:lnTo>
                <a:lnTo>
                  <a:pt x="148488" y="322084"/>
                </a:lnTo>
                <a:lnTo>
                  <a:pt x="157962" y="312623"/>
                </a:lnTo>
                <a:lnTo>
                  <a:pt x="130797" y="285457"/>
                </a:lnTo>
                <a:lnTo>
                  <a:pt x="138150" y="285457"/>
                </a:lnTo>
                <a:lnTo>
                  <a:pt x="145834" y="283108"/>
                </a:lnTo>
                <a:lnTo>
                  <a:pt x="149339" y="280936"/>
                </a:lnTo>
                <a:lnTo>
                  <a:pt x="153695" y="276580"/>
                </a:lnTo>
                <a:lnTo>
                  <a:pt x="134683" y="276580"/>
                </a:lnTo>
                <a:lnTo>
                  <a:pt x="121983" y="275526"/>
                </a:lnTo>
                <a:lnTo>
                  <a:pt x="115214" y="271665"/>
                </a:lnTo>
                <a:lnTo>
                  <a:pt x="100838" y="257276"/>
                </a:lnTo>
                <a:lnTo>
                  <a:pt x="96901" y="250253"/>
                </a:lnTo>
                <a:lnTo>
                  <a:pt x="96244" y="243420"/>
                </a:lnTo>
                <a:lnTo>
                  <a:pt x="87084" y="243420"/>
                </a:lnTo>
                <a:lnTo>
                  <a:pt x="79819" y="236169"/>
                </a:lnTo>
                <a:close/>
              </a:path>
              <a:path w="353059" h="380364">
                <a:moveTo>
                  <a:pt x="113267" y="305206"/>
                </a:moveTo>
                <a:lnTo>
                  <a:pt x="75819" y="305206"/>
                </a:lnTo>
                <a:lnTo>
                  <a:pt x="108178" y="319570"/>
                </a:lnTo>
                <a:lnTo>
                  <a:pt x="119811" y="307949"/>
                </a:lnTo>
                <a:lnTo>
                  <a:pt x="113267" y="305206"/>
                </a:lnTo>
                <a:close/>
              </a:path>
              <a:path w="353059" h="380364">
                <a:moveTo>
                  <a:pt x="138150" y="285457"/>
                </a:moveTo>
                <a:lnTo>
                  <a:pt x="131090" y="285457"/>
                </a:lnTo>
                <a:lnTo>
                  <a:pt x="134404" y="285838"/>
                </a:lnTo>
                <a:lnTo>
                  <a:pt x="138150" y="285457"/>
                </a:lnTo>
                <a:close/>
              </a:path>
              <a:path w="353059" h="380364">
                <a:moveTo>
                  <a:pt x="144640" y="221208"/>
                </a:moveTo>
                <a:lnTo>
                  <a:pt x="110629" y="221208"/>
                </a:lnTo>
                <a:lnTo>
                  <a:pt x="123571" y="222440"/>
                </a:lnTo>
                <a:lnTo>
                  <a:pt x="130378" y="226301"/>
                </a:lnTo>
                <a:lnTo>
                  <a:pt x="144970" y="240893"/>
                </a:lnTo>
                <a:lnTo>
                  <a:pt x="148983" y="247916"/>
                </a:lnTo>
                <a:lnTo>
                  <a:pt x="150101" y="261035"/>
                </a:lnTo>
                <a:lnTo>
                  <a:pt x="148285" y="266420"/>
                </a:lnTo>
                <a:lnTo>
                  <a:pt x="139928" y="274764"/>
                </a:lnTo>
                <a:lnTo>
                  <a:pt x="134683" y="276580"/>
                </a:lnTo>
                <a:lnTo>
                  <a:pt x="153695" y="276580"/>
                </a:lnTo>
                <a:lnTo>
                  <a:pt x="156807" y="273469"/>
                </a:lnTo>
                <a:lnTo>
                  <a:pt x="159702" y="268135"/>
                </a:lnTo>
                <a:lnTo>
                  <a:pt x="162649" y="255435"/>
                </a:lnTo>
                <a:lnTo>
                  <a:pt x="162223" y="250253"/>
                </a:lnTo>
                <a:lnTo>
                  <a:pt x="162115" y="248945"/>
                </a:lnTo>
                <a:lnTo>
                  <a:pt x="157073" y="235686"/>
                </a:lnTo>
                <a:lnTo>
                  <a:pt x="152946" y="229514"/>
                </a:lnTo>
                <a:lnTo>
                  <a:pt x="144640" y="221208"/>
                </a:lnTo>
                <a:close/>
              </a:path>
              <a:path w="353059" h="380364">
                <a:moveTo>
                  <a:pt x="117183" y="208559"/>
                </a:moveTo>
                <a:lnTo>
                  <a:pt x="86449" y="234124"/>
                </a:lnTo>
                <a:lnTo>
                  <a:pt x="86390" y="235686"/>
                </a:lnTo>
                <a:lnTo>
                  <a:pt x="86283" y="238544"/>
                </a:lnTo>
                <a:lnTo>
                  <a:pt x="87084" y="243420"/>
                </a:lnTo>
                <a:lnTo>
                  <a:pt x="96244" y="243420"/>
                </a:lnTo>
                <a:lnTo>
                  <a:pt x="95580" y="236499"/>
                </a:lnTo>
                <a:lnTo>
                  <a:pt x="97256" y="231038"/>
                </a:lnTo>
                <a:lnTo>
                  <a:pt x="105359" y="222935"/>
                </a:lnTo>
                <a:lnTo>
                  <a:pt x="110629" y="221208"/>
                </a:lnTo>
                <a:lnTo>
                  <a:pt x="144640" y="221208"/>
                </a:lnTo>
                <a:lnTo>
                  <a:pt x="141897" y="218465"/>
                </a:lnTo>
                <a:lnTo>
                  <a:pt x="136067" y="214490"/>
                </a:lnTo>
                <a:lnTo>
                  <a:pt x="123406" y="209270"/>
                </a:lnTo>
                <a:lnTo>
                  <a:pt x="117183" y="208559"/>
                </a:lnTo>
                <a:close/>
              </a:path>
              <a:path w="353059" h="380364">
                <a:moveTo>
                  <a:pt x="138887" y="177101"/>
                </a:moveTo>
                <a:lnTo>
                  <a:pt x="130352" y="185623"/>
                </a:lnTo>
                <a:lnTo>
                  <a:pt x="186245" y="241503"/>
                </a:lnTo>
                <a:lnTo>
                  <a:pt x="195707" y="232041"/>
                </a:lnTo>
                <a:lnTo>
                  <a:pt x="162458" y="198780"/>
                </a:lnTo>
                <a:lnTo>
                  <a:pt x="159296" y="194576"/>
                </a:lnTo>
                <a:lnTo>
                  <a:pt x="155473" y="187236"/>
                </a:lnTo>
                <a:lnTo>
                  <a:pt x="155169" y="185623"/>
                </a:lnTo>
                <a:lnTo>
                  <a:pt x="147409" y="185623"/>
                </a:lnTo>
                <a:lnTo>
                  <a:pt x="138887" y="177101"/>
                </a:lnTo>
                <a:close/>
              </a:path>
              <a:path w="353059" h="380364">
                <a:moveTo>
                  <a:pt x="214642" y="147751"/>
                </a:moveTo>
                <a:lnTo>
                  <a:pt x="185547" y="176847"/>
                </a:lnTo>
                <a:lnTo>
                  <a:pt x="195072" y="186372"/>
                </a:lnTo>
                <a:lnTo>
                  <a:pt x="224167" y="157276"/>
                </a:lnTo>
                <a:lnTo>
                  <a:pt x="214642" y="147751"/>
                </a:lnTo>
                <a:close/>
              </a:path>
              <a:path w="353059" h="380364">
                <a:moveTo>
                  <a:pt x="162509" y="157060"/>
                </a:moveTo>
                <a:lnTo>
                  <a:pt x="144957" y="174815"/>
                </a:lnTo>
                <a:lnTo>
                  <a:pt x="145450" y="178549"/>
                </a:lnTo>
                <a:lnTo>
                  <a:pt x="145567" y="179438"/>
                </a:lnTo>
                <a:lnTo>
                  <a:pt x="147373" y="185623"/>
                </a:lnTo>
                <a:lnTo>
                  <a:pt x="155169" y="185623"/>
                </a:lnTo>
                <a:lnTo>
                  <a:pt x="154927" y="184340"/>
                </a:lnTo>
                <a:lnTo>
                  <a:pt x="155604" y="179438"/>
                </a:lnTo>
                <a:lnTo>
                  <a:pt x="168033" y="169100"/>
                </a:lnTo>
                <a:lnTo>
                  <a:pt x="162608" y="157276"/>
                </a:lnTo>
                <a:lnTo>
                  <a:pt x="162509" y="157060"/>
                </a:lnTo>
                <a:close/>
              </a:path>
              <a:path w="353059" h="380364">
                <a:moveTo>
                  <a:pt x="252267" y="71361"/>
                </a:moveTo>
                <a:lnTo>
                  <a:pt x="230796" y="71361"/>
                </a:lnTo>
                <a:lnTo>
                  <a:pt x="234772" y="72974"/>
                </a:lnTo>
                <a:lnTo>
                  <a:pt x="242100" y="80302"/>
                </a:lnTo>
                <a:lnTo>
                  <a:pt x="246006" y="97942"/>
                </a:lnTo>
                <a:lnTo>
                  <a:pt x="245906" y="111217"/>
                </a:lnTo>
                <a:lnTo>
                  <a:pt x="245815" y="113258"/>
                </a:lnTo>
                <a:lnTo>
                  <a:pt x="245728" y="115206"/>
                </a:lnTo>
                <a:lnTo>
                  <a:pt x="244843" y="125869"/>
                </a:lnTo>
                <a:lnTo>
                  <a:pt x="243852" y="135686"/>
                </a:lnTo>
                <a:lnTo>
                  <a:pt x="243746" y="139420"/>
                </a:lnTo>
                <a:lnTo>
                  <a:pt x="243624" y="143713"/>
                </a:lnTo>
                <a:lnTo>
                  <a:pt x="244640" y="156171"/>
                </a:lnTo>
                <a:lnTo>
                  <a:pt x="245986" y="161671"/>
                </a:lnTo>
                <a:lnTo>
                  <a:pt x="248158" y="166433"/>
                </a:lnTo>
                <a:lnTo>
                  <a:pt x="249340" y="169100"/>
                </a:lnTo>
                <a:lnTo>
                  <a:pt x="249453" y="169354"/>
                </a:lnTo>
                <a:lnTo>
                  <a:pt x="251282" y="171907"/>
                </a:lnTo>
                <a:lnTo>
                  <a:pt x="253631" y="174117"/>
                </a:lnTo>
                <a:lnTo>
                  <a:pt x="275882" y="151866"/>
                </a:lnTo>
                <a:lnTo>
                  <a:pt x="257683" y="151866"/>
                </a:lnTo>
                <a:lnTo>
                  <a:pt x="257010" y="149098"/>
                </a:lnTo>
                <a:lnTo>
                  <a:pt x="256629" y="146050"/>
                </a:lnTo>
                <a:lnTo>
                  <a:pt x="256552" y="142735"/>
                </a:lnTo>
                <a:lnTo>
                  <a:pt x="256463" y="139420"/>
                </a:lnTo>
                <a:lnTo>
                  <a:pt x="256870" y="132537"/>
                </a:lnTo>
                <a:lnTo>
                  <a:pt x="257692" y="123139"/>
                </a:lnTo>
                <a:lnTo>
                  <a:pt x="258296" y="115206"/>
                </a:lnTo>
                <a:lnTo>
                  <a:pt x="258384" y="114033"/>
                </a:lnTo>
                <a:lnTo>
                  <a:pt x="258441" y="113258"/>
                </a:lnTo>
                <a:lnTo>
                  <a:pt x="258687" y="108458"/>
                </a:lnTo>
                <a:lnTo>
                  <a:pt x="253962" y="73952"/>
                </a:lnTo>
                <a:lnTo>
                  <a:pt x="252267" y="71361"/>
                </a:lnTo>
                <a:close/>
              </a:path>
              <a:path w="353059" h="380364">
                <a:moveTo>
                  <a:pt x="295516" y="114033"/>
                </a:moveTo>
                <a:lnTo>
                  <a:pt x="257683" y="151866"/>
                </a:lnTo>
                <a:lnTo>
                  <a:pt x="275882" y="151866"/>
                </a:lnTo>
                <a:lnTo>
                  <a:pt x="304609" y="123139"/>
                </a:lnTo>
                <a:lnTo>
                  <a:pt x="295516" y="114033"/>
                </a:lnTo>
                <a:close/>
              </a:path>
              <a:path w="353059" h="380364">
                <a:moveTo>
                  <a:pt x="235153" y="58204"/>
                </a:moveTo>
                <a:lnTo>
                  <a:pt x="198149" y="75411"/>
                </a:lnTo>
                <a:lnTo>
                  <a:pt x="191356" y="92151"/>
                </a:lnTo>
                <a:lnTo>
                  <a:pt x="191458" y="99159"/>
                </a:lnTo>
                <a:lnTo>
                  <a:pt x="193055" y="105209"/>
                </a:lnTo>
                <a:lnTo>
                  <a:pt x="195992" y="111217"/>
                </a:lnTo>
                <a:lnTo>
                  <a:pt x="200266" y="117182"/>
                </a:lnTo>
                <a:lnTo>
                  <a:pt x="211010" y="108458"/>
                </a:lnTo>
                <a:lnTo>
                  <a:pt x="206197" y="103581"/>
                </a:lnTo>
                <a:lnTo>
                  <a:pt x="203860" y="98537"/>
                </a:lnTo>
                <a:lnTo>
                  <a:pt x="203906" y="87223"/>
                </a:lnTo>
                <a:lnTo>
                  <a:pt x="206083" y="82448"/>
                </a:lnTo>
                <a:lnTo>
                  <a:pt x="214947" y="73571"/>
                </a:lnTo>
                <a:lnTo>
                  <a:pt x="219735" y="71361"/>
                </a:lnTo>
                <a:lnTo>
                  <a:pt x="252267" y="71361"/>
                </a:lnTo>
                <a:lnTo>
                  <a:pt x="251561" y="70281"/>
                </a:lnTo>
                <a:lnTo>
                  <a:pt x="242405" y="61137"/>
                </a:lnTo>
                <a:lnTo>
                  <a:pt x="235153" y="58204"/>
                </a:lnTo>
                <a:close/>
              </a:path>
              <a:path w="353059" h="380364">
                <a:moveTo>
                  <a:pt x="303085" y="81419"/>
                </a:moveTo>
                <a:lnTo>
                  <a:pt x="294868" y="92151"/>
                </a:lnTo>
                <a:lnTo>
                  <a:pt x="301929" y="97942"/>
                </a:lnTo>
                <a:lnTo>
                  <a:pt x="309702" y="100609"/>
                </a:lnTo>
                <a:lnTo>
                  <a:pt x="326720" y="99733"/>
                </a:lnTo>
                <a:lnTo>
                  <a:pt x="334353" y="96126"/>
                </a:lnTo>
                <a:lnTo>
                  <a:pt x="341122" y="89357"/>
                </a:lnTo>
                <a:lnTo>
                  <a:pt x="342524" y="87706"/>
                </a:lnTo>
                <a:lnTo>
                  <a:pt x="315252" y="87706"/>
                </a:lnTo>
                <a:lnTo>
                  <a:pt x="309537" y="85699"/>
                </a:lnTo>
                <a:lnTo>
                  <a:pt x="303085" y="81419"/>
                </a:lnTo>
                <a:close/>
              </a:path>
              <a:path w="353059" h="380364">
                <a:moveTo>
                  <a:pt x="346087" y="42989"/>
                </a:moveTo>
                <a:lnTo>
                  <a:pt x="323832" y="42989"/>
                </a:lnTo>
                <a:lnTo>
                  <a:pt x="327414" y="44534"/>
                </a:lnTo>
                <a:lnTo>
                  <a:pt x="328853" y="45199"/>
                </a:lnTo>
                <a:lnTo>
                  <a:pt x="335026" y="51371"/>
                </a:lnTo>
                <a:lnTo>
                  <a:pt x="337720" y="54102"/>
                </a:lnTo>
                <a:lnTo>
                  <a:pt x="339913" y="59243"/>
                </a:lnTo>
                <a:lnTo>
                  <a:pt x="340017" y="71704"/>
                </a:lnTo>
                <a:lnTo>
                  <a:pt x="337794" y="77012"/>
                </a:lnTo>
                <a:lnTo>
                  <a:pt x="329590" y="85217"/>
                </a:lnTo>
                <a:lnTo>
                  <a:pt x="325221" y="87223"/>
                </a:lnTo>
                <a:lnTo>
                  <a:pt x="315252" y="87706"/>
                </a:lnTo>
                <a:lnTo>
                  <a:pt x="342524" y="87706"/>
                </a:lnTo>
                <a:lnTo>
                  <a:pt x="346070" y="83532"/>
                </a:lnTo>
                <a:lnTo>
                  <a:pt x="349654" y="77316"/>
                </a:lnTo>
                <a:lnTo>
                  <a:pt x="351875" y="70706"/>
                </a:lnTo>
                <a:lnTo>
                  <a:pt x="352729" y="63703"/>
                </a:lnTo>
                <a:lnTo>
                  <a:pt x="352571" y="61426"/>
                </a:lnTo>
                <a:lnTo>
                  <a:pt x="352551" y="61137"/>
                </a:lnTo>
                <a:lnTo>
                  <a:pt x="352430" y="59397"/>
                </a:lnTo>
                <a:lnTo>
                  <a:pt x="352347" y="58204"/>
                </a:lnTo>
                <a:lnTo>
                  <a:pt x="352248" y="56778"/>
                </a:lnTo>
                <a:lnTo>
                  <a:pt x="350461" y="50388"/>
                </a:lnTo>
                <a:lnTo>
                  <a:pt x="347366" y="44534"/>
                </a:lnTo>
                <a:lnTo>
                  <a:pt x="346087" y="42989"/>
                </a:lnTo>
                <a:close/>
              </a:path>
              <a:path w="353059" h="380364">
                <a:moveTo>
                  <a:pt x="308516" y="12865"/>
                </a:moveTo>
                <a:lnTo>
                  <a:pt x="287416" y="12865"/>
                </a:lnTo>
                <a:lnTo>
                  <a:pt x="291134" y="14427"/>
                </a:lnTo>
                <a:lnTo>
                  <a:pt x="298996" y="22288"/>
                </a:lnTo>
                <a:lnTo>
                  <a:pt x="290144" y="47942"/>
                </a:lnTo>
                <a:lnTo>
                  <a:pt x="297396" y="57315"/>
                </a:lnTo>
                <a:lnTo>
                  <a:pt x="299275" y="54102"/>
                </a:lnTo>
                <a:lnTo>
                  <a:pt x="301244" y="51371"/>
                </a:lnTo>
                <a:lnTo>
                  <a:pt x="307416" y="45199"/>
                </a:lnTo>
                <a:lnTo>
                  <a:pt x="312445" y="42989"/>
                </a:lnTo>
                <a:lnTo>
                  <a:pt x="346087" y="42989"/>
                </a:lnTo>
                <a:lnTo>
                  <a:pt x="342963" y="39217"/>
                </a:lnTo>
                <a:lnTo>
                  <a:pt x="338390" y="34632"/>
                </a:lnTo>
                <a:lnTo>
                  <a:pt x="309549" y="34632"/>
                </a:lnTo>
                <a:lnTo>
                  <a:pt x="311360" y="29768"/>
                </a:lnTo>
                <a:lnTo>
                  <a:pt x="311454" y="29514"/>
                </a:lnTo>
                <a:lnTo>
                  <a:pt x="311924" y="24688"/>
                </a:lnTo>
                <a:lnTo>
                  <a:pt x="310032" y="15646"/>
                </a:lnTo>
                <a:lnTo>
                  <a:pt x="308516" y="12865"/>
                </a:lnTo>
                <a:close/>
              </a:path>
              <a:path w="353059" h="380364">
                <a:moveTo>
                  <a:pt x="286791" y="0"/>
                </a:moveTo>
                <a:lnTo>
                  <a:pt x="252476" y="23863"/>
                </a:lnTo>
                <a:lnTo>
                  <a:pt x="251294" y="39217"/>
                </a:lnTo>
                <a:lnTo>
                  <a:pt x="253445" y="46316"/>
                </a:lnTo>
                <a:lnTo>
                  <a:pt x="253530" y="46596"/>
                </a:lnTo>
                <a:lnTo>
                  <a:pt x="258724" y="54102"/>
                </a:lnTo>
                <a:lnTo>
                  <a:pt x="269875" y="46316"/>
                </a:lnTo>
                <a:lnTo>
                  <a:pt x="265950" y="40982"/>
                </a:lnTo>
                <a:lnTo>
                  <a:pt x="264058" y="35928"/>
                </a:lnTo>
                <a:lnTo>
                  <a:pt x="264108" y="34226"/>
                </a:lnTo>
                <a:lnTo>
                  <a:pt x="264199" y="31127"/>
                </a:lnTo>
                <a:lnTo>
                  <a:pt x="264315" y="27152"/>
                </a:lnTo>
                <a:lnTo>
                  <a:pt x="264337" y="26390"/>
                </a:lnTo>
                <a:lnTo>
                  <a:pt x="266198" y="22288"/>
                </a:lnTo>
                <a:lnTo>
                  <a:pt x="266255" y="22161"/>
                </a:lnTo>
                <a:lnTo>
                  <a:pt x="273647" y="14757"/>
                </a:lnTo>
                <a:lnTo>
                  <a:pt x="277825" y="12865"/>
                </a:lnTo>
                <a:lnTo>
                  <a:pt x="308516" y="12865"/>
                </a:lnTo>
                <a:lnTo>
                  <a:pt x="307886" y="11709"/>
                </a:lnTo>
                <a:lnTo>
                  <a:pt x="301053" y="4876"/>
                </a:lnTo>
                <a:lnTo>
                  <a:pt x="296799" y="2489"/>
                </a:lnTo>
                <a:lnTo>
                  <a:pt x="286791" y="0"/>
                </a:lnTo>
                <a:close/>
              </a:path>
              <a:path w="353059" h="380364">
                <a:moveTo>
                  <a:pt x="320891" y="29768"/>
                </a:moveTo>
                <a:lnTo>
                  <a:pt x="315163" y="31127"/>
                </a:lnTo>
                <a:lnTo>
                  <a:pt x="309549" y="34632"/>
                </a:lnTo>
                <a:lnTo>
                  <a:pt x="338390" y="34632"/>
                </a:lnTo>
                <a:lnTo>
                  <a:pt x="337985" y="34226"/>
                </a:lnTo>
                <a:lnTo>
                  <a:pt x="332575" y="31343"/>
                </a:lnTo>
                <a:lnTo>
                  <a:pt x="320891" y="29768"/>
                </a:lnTo>
                <a:close/>
              </a:path>
            </a:pathLst>
          </a:custGeom>
          <a:solidFill>
            <a:srgbClr val="393C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9609427" y="5084103"/>
            <a:ext cx="1556385" cy="403860"/>
            <a:chOff x="9609427" y="5084103"/>
            <a:chExt cx="1556385" cy="403860"/>
          </a:xfrm>
        </p:grpSpPr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9427" y="5084103"/>
              <a:ext cx="753611" cy="40383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07336" y="5084169"/>
              <a:ext cx="757928" cy="395207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405586" y="1261530"/>
            <a:ext cx="3492500" cy="5435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635">
              <a:lnSpc>
                <a:spcPts val="2185"/>
              </a:lnSpc>
              <a:spcBef>
                <a:spcPts val="110"/>
              </a:spcBef>
            </a:pPr>
            <a:r>
              <a:rPr dirty="0" sz="1850" b="1">
                <a:solidFill>
                  <a:srgbClr val="393C46"/>
                </a:solidFill>
                <a:latin typeface="Arial"/>
                <a:cs typeface="Arial"/>
              </a:rPr>
              <a:t>U.S. Inflation</a:t>
            </a:r>
            <a:r>
              <a:rPr dirty="0" sz="1850" spc="-20" b="1">
                <a:solidFill>
                  <a:srgbClr val="393C46"/>
                </a:solidFill>
                <a:latin typeface="Arial"/>
                <a:cs typeface="Arial"/>
              </a:rPr>
              <a:t> Rate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1885"/>
              </a:lnSpc>
            </a:pP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1,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2019</a:t>
            </a:r>
            <a:r>
              <a:rPr dirty="0" sz="16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16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3C46"/>
                </a:solidFill>
                <a:latin typeface="Arial"/>
                <a:cs typeface="Arial"/>
              </a:rPr>
              <a:t>31,</a:t>
            </a:r>
            <a:r>
              <a:rPr dirty="0" sz="1600" spc="-3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93C46"/>
                </a:solidFill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5590794" y="57157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242A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5848144" y="5598259"/>
            <a:ext cx="921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393C46"/>
                </a:solidFill>
                <a:latin typeface="Arial"/>
                <a:cs typeface="Arial"/>
              </a:rPr>
              <a:t>Inflation</a:t>
            </a:r>
            <a:r>
              <a:rPr dirty="0" sz="1200" spc="-6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Rate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46259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Volatility:</a:t>
            </a:r>
            <a:r>
              <a:rPr dirty="0" spc="-90"/>
              <a:t> </a:t>
            </a:r>
            <a:r>
              <a:rPr dirty="0"/>
              <a:t>Interest</a:t>
            </a:r>
            <a:r>
              <a:rPr dirty="0" spc="-85"/>
              <a:t> </a:t>
            </a:r>
            <a:r>
              <a:rPr dirty="0" spc="-10"/>
              <a:t>rates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6025516"/>
            <a:ext cx="42570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Source: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US</a:t>
            </a:r>
            <a:r>
              <a:rPr dirty="0" sz="8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Department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of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the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Treasury;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Data</a:t>
            </a:r>
            <a:r>
              <a:rPr dirty="0" sz="8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reflects</a:t>
            </a:r>
            <a:r>
              <a:rPr dirty="0" sz="8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January</a:t>
            </a:r>
            <a:r>
              <a:rPr dirty="0" sz="800" spc="-20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2,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2019 –</a:t>
            </a:r>
            <a:r>
              <a:rPr dirty="0" sz="800" spc="-2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December</a:t>
            </a:r>
            <a:r>
              <a:rPr dirty="0" sz="800" spc="-3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42A36"/>
                </a:solidFill>
                <a:latin typeface="Arial"/>
                <a:cs typeface="Arial"/>
              </a:rPr>
              <a:t>29,</a:t>
            </a:r>
            <a:r>
              <a:rPr dirty="0" sz="800" spc="-15">
                <a:solidFill>
                  <a:srgbClr val="242A3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42A36"/>
                </a:solidFill>
                <a:latin typeface="Arial"/>
                <a:cs typeface="Arial"/>
              </a:rPr>
              <a:t>2023.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449324" y="1958339"/>
            <a:ext cx="9431020" cy="0"/>
          </a:xfrm>
          <a:custGeom>
            <a:avLst/>
            <a:gdLst/>
            <a:ahLst/>
            <a:cxnLst/>
            <a:rect l="l" t="t" r="r" b="b"/>
            <a:pathLst>
              <a:path w="9431020" h="0">
                <a:moveTo>
                  <a:pt x="0" y="0"/>
                </a:moveTo>
                <a:lnTo>
                  <a:pt x="9430512" y="0"/>
                </a:lnTo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449324" y="5151120"/>
            <a:ext cx="9431020" cy="0"/>
          </a:xfrm>
          <a:custGeom>
            <a:avLst/>
            <a:gdLst/>
            <a:ahLst/>
            <a:cxnLst/>
            <a:rect l="l" t="t" r="r" b="b"/>
            <a:pathLst>
              <a:path w="9431020" h="0">
                <a:moveTo>
                  <a:pt x="0" y="0"/>
                </a:moveTo>
                <a:lnTo>
                  <a:pt x="9430512" y="0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7322" y="2485453"/>
            <a:ext cx="9454515" cy="240182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98014" y="1288033"/>
            <a:ext cx="6234430" cy="39535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696335">
              <a:lnSpc>
                <a:spcPts val="2195"/>
              </a:lnSpc>
              <a:spcBef>
                <a:spcPts val="110"/>
              </a:spcBef>
            </a:pPr>
            <a:r>
              <a:rPr dirty="0" sz="1850" spc="-10" b="1">
                <a:solidFill>
                  <a:srgbClr val="393C46"/>
                </a:solidFill>
                <a:latin typeface="Arial"/>
                <a:cs typeface="Arial"/>
              </a:rPr>
              <a:t>10-</a:t>
            </a:r>
            <a:r>
              <a:rPr dirty="0" sz="1850" b="1">
                <a:solidFill>
                  <a:srgbClr val="393C46"/>
                </a:solidFill>
                <a:latin typeface="Arial"/>
                <a:cs typeface="Arial"/>
              </a:rPr>
              <a:t>Year</a:t>
            </a:r>
            <a:r>
              <a:rPr dirty="0" sz="1850" spc="-6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393C46"/>
                </a:solidFill>
                <a:latin typeface="Arial"/>
                <a:cs typeface="Arial"/>
              </a:rPr>
              <a:t>Treasury</a:t>
            </a:r>
            <a:r>
              <a:rPr dirty="0" sz="1850" spc="-8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393C46"/>
                </a:solidFill>
                <a:latin typeface="Arial"/>
                <a:cs typeface="Arial"/>
              </a:rPr>
              <a:t>Yield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1655"/>
              </a:lnSpc>
              <a:tabLst>
                <a:tab pos="3681095" algn="l"/>
              </a:tabLst>
            </a:pPr>
            <a:r>
              <a:rPr dirty="0" sz="1400" spc="-50">
                <a:solidFill>
                  <a:srgbClr val="242A36"/>
                </a:solidFill>
                <a:latin typeface="Arial"/>
                <a:cs typeface="Arial"/>
              </a:rPr>
              <a:t>%</a:t>
            </a:r>
            <a:r>
              <a:rPr dirty="0" sz="1400">
                <a:solidFill>
                  <a:srgbClr val="242A36"/>
                </a:solidFill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2019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6.00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5.00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4.00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3.00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2.00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1.00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200" spc="-20">
                <a:solidFill>
                  <a:srgbClr val="393C46"/>
                </a:solidFill>
                <a:latin typeface="Arial"/>
                <a:cs typeface="Arial"/>
              </a:rPr>
              <a:t>0.00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228" y="5279268"/>
            <a:ext cx="9734398" cy="606247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466432"/>
            <a:ext cx="72447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Volatility:</a:t>
            </a:r>
            <a:r>
              <a:rPr dirty="0" spc="-70"/>
              <a:t> </a:t>
            </a:r>
            <a:r>
              <a:rPr dirty="0"/>
              <a:t>Bond</a:t>
            </a:r>
            <a:r>
              <a:rPr dirty="0" spc="-75"/>
              <a:t> </a:t>
            </a:r>
            <a:r>
              <a:rPr dirty="0"/>
              <a:t>market</a:t>
            </a:r>
            <a:r>
              <a:rPr dirty="0" spc="-70"/>
              <a:t> </a:t>
            </a:r>
            <a:r>
              <a:rPr dirty="0" spc="-10"/>
              <a:t>performance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9966" y="6025516"/>
            <a:ext cx="57162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Source: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Federal Reserve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Economic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Data,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fred.stlouisfed.org.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Data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reflects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time</a:t>
            </a:r>
            <a:r>
              <a:rPr dirty="0" sz="8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period: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800" spc="-1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1,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2019</a:t>
            </a:r>
            <a:r>
              <a:rPr dirty="0" sz="800" spc="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8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800" spc="-2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393C46"/>
                </a:solidFill>
                <a:latin typeface="Arial"/>
                <a:cs typeface="Arial"/>
              </a:rPr>
              <a:t>31,</a:t>
            </a:r>
            <a:r>
              <a:rPr dirty="0" sz="800" spc="-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393C46"/>
                </a:solidFill>
                <a:latin typeface="Arial"/>
                <a:cs typeface="Arial"/>
              </a:rPr>
              <a:t>2023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89532" y="4448555"/>
            <a:ext cx="9290685" cy="0"/>
          </a:xfrm>
          <a:custGeom>
            <a:avLst/>
            <a:gdLst/>
            <a:ahLst/>
            <a:cxnLst/>
            <a:rect l="l" t="t" r="r" b="b"/>
            <a:pathLst>
              <a:path w="9290685" h="0">
                <a:moveTo>
                  <a:pt x="0" y="0"/>
                </a:moveTo>
                <a:lnTo>
                  <a:pt x="9290304" y="0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577530" y="2356294"/>
            <a:ext cx="9314815" cy="1583690"/>
            <a:chOff x="1577530" y="2356294"/>
            <a:chExt cx="9314815" cy="1583690"/>
          </a:xfrm>
        </p:grpSpPr>
        <p:sp>
          <p:nvSpPr>
            <p:cNvPr id="6" name="object 6" descr=""/>
            <p:cNvSpPr/>
            <p:nvPr/>
          </p:nvSpPr>
          <p:spPr>
            <a:xfrm>
              <a:off x="1589531" y="3934968"/>
              <a:ext cx="9290685" cy="0"/>
            </a:xfrm>
            <a:custGeom>
              <a:avLst/>
              <a:gdLst/>
              <a:ahLst/>
              <a:cxnLst/>
              <a:rect l="l" t="t" r="r" b="b"/>
              <a:pathLst>
                <a:path w="9290685" h="0">
                  <a:moveTo>
                    <a:pt x="0" y="0"/>
                  </a:moveTo>
                  <a:lnTo>
                    <a:pt x="870204" y="0"/>
                  </a:lnTo>
                </a:path>
                <a:path w="9290685" h="0">
                  <a:moveTo>
                    <a:pt x="2125980" y="0"/>
                  </a:moveTo>
                  <a:lnTo>
                    <a:pt x="4610100" y="0"/>
                  </a:lnTo>
                </a:path>
                <a:path w="9290685" h="0">
                  <a:moveTo>
                    <a:pt x="6015228" y="0"/>
                  </a:moveTo>
                  <a:lnTo>
                    <a:pt x="9290304" y="0"/>
                  </a:lnTo>
                </a:path>
              </a:pathLst>
            </a:custGeom>
            <a:ln w="9525">
              <a:solidFill>
                <a:srgbClr val="DADD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89531" y="2394204"/>
              <a:ext cx="9290685" cy="1027430"/>
            </a:xfrm>
            <a:custGeom>
              <a:avLst/>
              <a:gdLst/>
              <a:ahLst/>
              <a:cxnLst/>
              <a:rect l="l" t="t" r="r" b="b"/>
              <a:pathLst>
                <a:path w="9290685" h="1027429">
                  <a:moveTo>
                    <a:pt x="0" y="1027176"/>
                  </a:moveTo>
                  <a:lnTo>
                    <a:pt x="9290304" y="1027176"/>
                  </a:lnTo>
                </a:path>
                <a:path w="9290685" h="1027429">
                  <a:moveTo>
                    <a:pt x="0" y="513588"/>
                  </a:moveTo>
                  <a:lnTo>
                    <a:pt x="9290304" y="513588"/>
                  </a:lnTo>
                </a:path>
                <a:path w="9290685" h="1027429">
                  <a:moveTo>
                    <a:pt x="0" y="0"/>
                  </a:moveTo>
                  <a:lnTo>
                    <a:pt x="9290304" y="0"/>
                  </a:lnTo>
                </a:path>
              </a:pathLst>
            </a:custGeom>
            <a:ln w="9525">
              <a:solidFill>
                <a:srgbClr val="DADDE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91817" y="2370582"/>
              <a:ext cx="9286240" cy="1534795"/>
            </a:xfrm>
            <a:custGeom>
              <a:avLst/>
              <a:gdLst/>
              <a:ahLst/>
              <a:cxnLst/>
              <a:rect l="l" t="t" r="r" b="b"/>
              <a:pathLst>
                <a:path w="9286240" h="1534795">
                  <a:moveTo>
                    <a:pt x="0" y="1450847"/>
                  </a:moveTo>
                  <a:lnTo>
                    <a:pt x="4572" y="1423415"/>
                  </a:lnTo>
                  <a:lnTo>
                    <a:pt x="10668" y="1458467"/>
                  </a:lnTo>
                  <a:lnTo>
                    <a:pt x="25908" y="1456943"/>
                  </a:lnTo>
                  <a:lnTo>
                    <a:pt x="30480" y="1458467"/>
                  </a:lnTo>
                  <a:lnTo>
                    <a:pt x="35052" y="1450847"/>
                  </a:lnTo>
                  <a:lnTo>
                    <a:pt x="41148" y="1447799"/>
                  </a:lnTo>
                  <a:lnTo>
                    <a:pt x="45720" y="1434083"/>
                  </a:lnTo>
                  <a:lnTo>
                    <a:pt x="60960" y="1437131"/>
                  </a:lnTo>
                  <a:lnTo>
                    <a:pt x="65532" y="1434083"/>
                  </a:lnTo>
                  <a:lnTo>
                    <a:pt x="71628" y="1432559"/>
                  </a:lnTo>
                  <a:lnTo>
                    <a:pt x="76200" y="1431035"/>
                  </a:lnTo>
                  <a:lnTo>
                    <a:pt x="80772" y="1426463"/>
                  </a:lnTo>
                  <a:lnTo>
                    <a:pt x="96012" y="1424939"/>
                  </a:lnTo>
                  <a:lnTo>
                    <a:pt x="102107" y="1402079"/>
                  </a:lnTo>
                  <a:lnTo>
                    <a:pt x="106680" y="1405127"/>
                  </a:lnTo>
                  <a:lnTo>
                    <a:pt x="111252" y="1383791"/>
                  </a:lnTo>
                  <a:lnTo>
                    <a:pt x="117348" y="1388363"/>
                  </a:lnTo>
                  <a:lnTo>
                    <a:pt x="132588" y="1380743"/>
                  </a:lnTo>
                  <a:lnTo>
                    <a:pt x="137160" y="1367027"/>
                  </a:lnTo>
                  <a:lnTo>
                    <a:pt x="143256" y="1356359"/>
                  </a:lnTo>
                  <a:lnTo>
                    <a:pt x="147828" y="1324355"/>
                  </a:lnTo>
                  <a:lnTo>
                    <a:pt x="152400" y="1336547"/>
                  </a:lnTo>
                  <a:lnTo>
                    <a:pt x="167640" y="1341119"/>
                  </a:lnTo>
                  <a:lnTo>
                    <a:pt x="173736" y="1324355"/>
                  </a:lnTo>
                  <a:lnTo>
                    <a:pt x="178308" y="1322831"/>
                  </a:lnTo>
                  <a:lnTo>
                    <a:pt x="182880" y="1318259"/>
                  </a:lnTo>
                  <a:lnTo>
                    <a:pt x="188976" y="1307591"/>
                  </a:lnTo>
                  <a:lnTo>
                    <a:pt x="204215" y="1316735"/>
                  </a:lnTo>
                  <a:lnTo>
                    <a:pt x="208788" y="1321307"/>
                  </a:lnTo>
                  <a:lnTo>
                    <a:pt x="213360" y="1324355"/>
                  </a:lnTo>
                  <a:lnTo>
                    <a:pt x="219456" y="1309115"/>
                  </a:lnTo>
                  <a:lnTo>
                    <a:pt x="224028" y="1309115"/>
                  </a:lnTo>
                  <a:lnTo>
                    <a:pt x="239268" y="1307591"/>
                  </a:lnTo>
                  <a:lnTo>
                    <a:pt x="243840" y="1299971"/>
                  </a:lnTo>
                  <a:lnTo>
                    <a:pt x="249936" y="1303019"/>
                  </a:lnTo>
                  <a:lnTo>
                    <a:pt x="254508" y="1313687"/>
                  </a:lnTo>
                  <a:lnTo>
                    <a:pt x="259079" y="1298447"/>
                  </a:lnTo>
                  <a:lnTo>
                    <a:pt x="274320" y="1298447"/>
                  </a:lnTo>
                  <a:lnTo>
                    <a:pt x="280416" y="1283207"/>
                  </a:lnTo>
                  <a:lnTo>
                    <a:pt x="284988" y="1301495"/>
                  </a:lnTo>
                  <a:lnTo>
                    <a:pt x="289560" y="1299971"/>
                  </a:lnTo>
                  <a:lnTo>
                    <a:pt x="295656" y="1307591"/>
                  </a:lnTo>
                  <a:lnTo>
                    <a:pt x="310896" y="1293875"/>
                  </a:lnTo>
                  <a:lnTo>
                    <a:pt x="315468" y="1293875"/>
                  </a:lnTo>
                  <a:lnTo>
                    <a:pt x="320040" y="1283207"/>
                  </a:lnTo>
                  <a:lnTo>
                    <a:pt x="326136" y="1266443"/>
                  </a:lnTo>
                  <a:lnTo>
                    <a:pt x="330708" y="1267967"/>
                  </a:lnTo>
                  <a:lnTo>
                    <a:pt x="345948" y="1267967"/>
                  </a:lnTo>
                  <a:lnTo>
                    <a:pt x="352044" y="1251203"/>
                  </a:lnTo>
                  <a:lnTo>
                    <a:pt x="356616" y="1251203"/>
                  </a:lnTo>
                  <a:lnTo>
                    <a:pt x="361188" y="1255775"/>
                  </a:lnTo>
                  <a:lnTo>
                    <a:pt x="367284" y="1239011"/>
                  </a:lnTo>
                  <a:lnTo>
                    <a:pt x="382524" y="1237487"/>
                  </a:lnTo>
                  <a:lnTo>
                    <a:pt x="387096" y="1239011"/>
                  </a:lnTo>
                  <a:lnTo>
                    <a:pt x="391668" y="1216151"/>
                  </a:lnTo>
                  <a:lnTo>
                    <a:pt x="397764" y="1210055"/>
                  </a:lnTo>
                  <a:lnTo>
                    <a:pt x="402336" y="1179575"/>
                  </a:lnTo>
                  <a:lnTo>
                    <a:pt x="417576" y="1165859"/>
                  </a:lnTo>
                  <a:lnTo>
                    <a:pt x="422148" y="1161287"/>
                  </a:lnTo>
                  <a:lnTo>
                    <a:pt x="428244" y="1147571"/>
                  </a:lnTo>
                  <a:lnTo>
                    <a:pt x="432816" y="1152143"/>
                  </a:lnTo>
                  <a:lnTo>
                    <a:pt x="437388" y="1158239"/>
                  </a:lnTo>
                  <a:lnTo>
                    <a:pt x="448056" y="1156715"/>
                  </a:lnTo>
                  <a:lnTo>
                    <a:pt x="452628" y="1182623"/>
                  </a:lnTo>
                  <a:lnTo>
                    <a:pt x="458723" y="1173479"/>
                  </a:lnTo>
                  <a:lnTo>
                    <a:pt x="463295" y="1179575"/>
                  </a:lnTo>
                  <a:lnTo>
                    <a:pt x="467868" y="1175003"/>
                  </a:lnTo>
                  <a:lnTo>
                    <a:pt x="473964" y="1165859"/>
                  </a:lnTo>
                  <a:lnTo>
                    <a:pt x="489204" y="1167383"/>
                  </a:lnTo>
                  <a:lnTo>
                    <a:pt x="493776" y="1156715"/>
                  </a:lnTo>
                  <a:lnTo>
                    <a:pt x="498348" y="1144523"/>
                  </a:lnTo>
                  <a:lnTo>
                    <a:pt x="504444" y="1144523"/>
                  </a:lnTo>
                  <a:lnTo>
                    <a:pt x="509016" y="1155191"/>
                  </a:lnTo>
                  <a:lnTo>
                    <a:pt x="524256" y="1149095"/>
                  </a:lnTo>
                  <a:lnTo>
                    <a:pt x="528828" y="1159763"/>
                  </a:lnTo>
                  <a:lnTo>
                    <a:pt x="534924" y="1158239"/>
                  </a:lnTo>
                  <a:lnTo>
                    <a:pt x="539496" y="1147571"/>
                  </a:lnTo>
                  <a:lnTo>
                    <a:pt x="559308" y="1158239"/>
                  </a:lnTo>
                  <a:lnTo>
                    <a:pt x="565404" y="1149095"/>
                  </a:lnTo>
                  <a:lnTo>
                    <a:pt x="569976" y="1127759"/>
                  </a:lnTo>
                  <a:lnTo>
                    <a:pt x="574548" y="1132331"/>
                  </a:lnTo>
                  <a:lnTo>
                    <a:pt x="580644" y="1118615"/>
                  </a:lnTo>
                  <a:lnTo>
                    <a:pt x="595884" y="1127759"/>
                  </a:lnTo>
                  <a:lnTo>
                    <a:pt x="600456" y="1117091"/>
                  </a:lnTo>
                  <a:lnTo>
                    <a:pt x="606552" y="1118615"/>
                  </a:lnTo>
                  <a:lnTo>
                    <a:pt x="611124" y="1138427"/>
                  </a:lnTo>
                  <a:lnTo>
                    <a:pt x="615696" y="1129283"/>
                  </a:lnTo>
                  <a:lnTo>
                    <a:pt x="630936" y="1118615"/>
                  </a:lnTo>
                  <a:lnTo>
                    <a:pt x="637032" y="1104899"/>
                  </a:lnTo>
                  <a:lnTo>
                    <a:pt x="641604" y="1118615"/>
                  </a:lnTo>
                  <a:lnTo>
                    <a:pt x="646176" y="1115567"/>
                  </a:lnTo>
                  <a:lnTo>
                    <a:pt x="652272" y="1115567"/>
                  </a:lnTo>
                  <a:lnTo>
                    <a:pt x="667512" y="1103375"/>
                  </a:lnTo>
                  <a:lnTo>
                    <a:pt x="672084" y="1107947"/>
                  </a:lnTo>
                  <a:lnTo>
                    <a:pt x="676656" y="1092707"/>
                  </a:lnTo>
                  <a:lnTo>
                    <a:pt x="682752" y="1098803"/>
                  </a:lnTo>
                  <a:lnTo>
                    <a:pt x="687324" y="1097279"/>
                  </a:lnTo>
                  <a:lnTo>
                    <a:pt x="702564" y="1104899"/>
                  </a:lnTo>
                  <a:lnTo>
                    <a:pt x="707136" y="1107947"/>
                  </a:lnTo>
                  <a:lnTo>
                    <a:pt x="713232" y="1098803"/>
                  </a:lnTo>
                  <a:lnTo>
                    <a:pt x="717804" y="1074419"/>
                  </a:lnTo>
                  <a:lnTo>
                    <a:pt x="722376" y="1085087"/>
                  </a:lnTo>
                  <a:lnTo>
                    <a:pt x="737616" y="1083563"/>
                  </a:lnTo>
                  <a:lnTo>
                    <a:pt x="743712" y="1063751"/>
                  </a:lnTo>
                  <a:lnTo>
                    <a:pt x="748284" y="1063751"/>
                  </a:lnTo>
                  <a:lnTo>
                    <a:pt x="752856" y="1054607"/>
                  </a:lnTo>
                  <a:lnTo>
                    <a:pt x="758952" y="1033271"/>
                  </a:lnTo>
                  <a:lnTo>
                    <a:pt x="774192" y="1013459"/>
                  </a:lnTo>
                  <a:lnTo>
                    <a:pt x="778764" y="1022603"/>
                  </a:lnTo>
                  <a:lnTo>
                    <a:pt x="783336" y="1014983"/>
                  </a:lnTo>
                  <a:lnTo>
                    <a:pt x="789432" y="1014983"/>
                  </a:lnTo>
                  <a:lnTo>
                    <a:pt x="794004" y="996695"/>
                  </a:lnTo>
                  <a:lnTo>
                    <a:pt x="809244" y="1005839"/>
                  </a:lnTo>
                  <a:lnTo>
                    <a:pt x="813816" y="1002791"/>
                  </a:lnTo>
                  <a:lnTo>
                    <a:pt x="819912" y="998219"/>
                  </a:lnTo>
                  <a:lnTo>
                    <a:pt x="824484" y="982979"/>
                  </a:lnTo>
                  <a:lnTo>
                    <a:pt x="830580" y="986027"/>
                  </a:lnTo>
                  <a:lnTo>
                    <a:pt x="845819" y="979931"/>
                  </a:lnTo>
                  <a:lnTo>
                    <a:pt x="850391" y="961643"/>
                  </a:lnTo>
                  <a:lnTo>
                    <a:pt x="854963" y="944879"/>
                  </a:lnTo>
                  <a:lnTo>
                    <a:pt x="861060" y="922019"/>
                  </a:lnTo>
                  <a:lnTo>
                    <a:pt x="865632" y="934211"/>
                  </a:lnTo>
                  <a:lnTo>
                    <a:pt x="880872" y="908303"/>
                  </a:lnTo>
                  <a:lnTo>
                    <a:pt x="885444" y="903731"/>
                  </a:lnTo>
                  <a:lnTo>
                    <a:pt x="891540" y="918971"/>
                  </a:lnTo>
                  <a:lnTo>
                    <a:pt x="896112" y="899159"/>
                  </a:lnTo>
                  <a:lnTo>
                    <a:pt x="900684" y="890015"/>
                  </a:lnTo>
                  <a:lnTo>
                    <a:pt x="911352" y="888491"/>
                  </a:lnTo>
                  <a:lnTo>
                    <a:pt x="915924" y="890015"/>
                  </a:lnTo>
                  <a:lnTo>
                    <a:pt x="922019" y="865631"/>
                  </a:lnTo>
                  <a:lnTo>
                    <a:pt x="926591" y="856487"/>
                  </a:lnTo>
                  <a:lnTo>
                    <a:pt x="931163" y="856487"/>
                  </a:lnTo>
                  <a:lnTo>
                    <a:pt x="937260" y="888491"/>
                  </a:lnTo>
                  <a:lnTo>
                    <a:pt x="952500" y="883919"/>
                  </a:lnTo>
                  <a:lnTo>
                    <a:pt x="957072" y="896111"/>
                  </a:lnTo>
                  <a:lnTo>
                    <a:pt x="961644" y="896111"/>
                  </a:lnTo>
                  <a:lnTo>
                    <a:pt x="967740" y="914399"/>
                  </a:lnTo>
                  <a:lnTo>
                    <a:pt x="972312" y="906779"/>
                  </a:lnTo>
                  <a:lnTo>
                    <a:pt x="987552" y="900683"/>
                  </a:lnTo>
                  <a:lnTo>
                    <a:pt x="992124" y="911351"/>
                  </a:lnTo>
                  <a:lnTo>
                    <a:pt x="998219" y="890015"/>
                  </a:lnTo>
                  <a:lnTo>
                    <a:pt x="1002791" y="880871"/>
                  </a:lnTo>
                  <a:lnTo>
                    <a:pt x="1007363" y="880871"/>
                  </a:lnTo>
                  <a:lnTo>
                    <a:pt x="1022604" y="874775"/>
                  </a:lnTo>
                  <a:lnTo>
                    <a:pt x="1028700" y="879347"/>
                  </a:lnTo>
                  <a:lnTo>
                    <a:pt x="1033272" y="865631"/>
                  </a:lnTo>
                  <a:lnTo>
                    <a:pt x="1037844" y="870203"/>
                  </a:lnTo>
                  <a:lnTo>
                    <a:pt x="1043940" y="868679"/>
                  </a:lnTo>
                  <a:lnTo>
                    <a:pt x="1059180" y="858011"/>
                  </a:lnTo>
                  <a:lnTo>
                    <a:pt x="1063752" y="864107"/>
                  </a:lnTo>
                  <a:lnTo>
                    <a:pt x="1069848" y="848867"/>
                  </a:lnTo>
                  <a:lnTo>
                    <a:pt x="1074420" y="804671"/>
                  </a:lnTo>
                  <a:lnTo>
                    <a:pt x="1078992" y="800099"/>
                  </a:lnTo>
                  <a:lnTo>
                    <a:pt x="1094232" y="772667"/>
                  </a:lnTo>
                  <a:lnTo>
                    <a:pt x="1100328" y="777239"/>
                  </a:lnTo>
                  <a:lnTo>
                    <a:pt x="1104900" y="765047"/>
                  </a:lnTo>
                  <a:lnTo>
                    <a:pt x="1109472" y="769619"/>
                  </a:lnTo>
                  <a:lnTo>
                    <a:pt x="1115568" y="777239"/>
                  </a:lnTo>
                  <a:lnTo>
                    <a:pt x="1130808" y="746759"/>
                  </a:lnTo>
                  <a:lnTo>
                    <a:pt x="1135380" y="761999"/>
                  </a:lnTo>
                  <a:lnTo>
                    <a:pt x="1139952" y="737615"/>
                  </a:lnTo>
                  <a:lnTo>
                    <a:pt x="1146048" y="720851"/>
                  </a:lnTo>
                  <a:lnTo>
                    <a:pt x="1150620" y="722375"/>
                  </a:lnTo>
                  <a:lnTo>
                    <a:pt x="1165860" y="736091"/>
                  </a:lnTo>
                  <a:lnTo>
                    <a:pt x="1170432" y="717803"/>
                  </a:lnTo>
                  <a:lnTo>
                    <a:pt x="1176528" y="716279"/>
                  </a:lnTo>
                  <a:lnTo>
                    <a:pt x="1181100" y="720851"/>
                  </a:lnTo>
                  <a:lnTo>
                    <a:pt x="1185672" y="688847"/>
                  </a:lnTo>
                  <a:lnTo>
                    <a:pt x="1200912" y="694943"/>
                  </a:lnTo>
                  <a:lnTo>
                    <a:pt x="1207008" y="675131"/>
                  </a:lnTo>
                  <a:lnTo>
                    <a:pt x="1211580" y="669035"/>
                  </a:lnTo>
                  <a:lnTo>
                    <a:pt x="1216152" y="685799"/>
                  </a:lnTo>
                  <a:lnTo>
                    <a:pt x="1222248" y="678179"/>
                  </a:lnTo>
                  <a:lnTo>
                    <a:pt x="1226820" y="678179"/>
                  </a:lnTo>
                  <a:lnTo>
                    <a:pt x="1237488" y="678179"/>
                  </a:lnTo>
                  <a:lnTo>
                    <a:pt x="1242060" y="667511"/>
                  </a:lnTo>
                  <a:lnTo>
                    <a:pt x="1246632" y="661415"/>
                  </a:lnTo>
                  <a:lnTo>
                    <a:pt x="1252728" y="697991"/>
                  </a:lnTo>
                  <a:lnTo>
                    <a:pt x="1257300" y="691895"/>
                  </a:lnTo>
                  <a:lnTo>
                    <a:pt x="1272540" y="714755"/>
                  </a:lnTo>
                  <a:lnTo>
                    <a:pt x="1277112" y="745235"/>
                  </a:lnTo>
                  <a:lnTo>
                    <a:pt x="1283208" y="755903"/>
                  </a:lnTo>
                  <a:lnTo>
                    <a:pt x="1287780" y="771143"/>
                  </a:lnTo>
                  <a:lnTo>
                    <a:pt x="1292352" y="809243"/>
                  </a:lnTo>
                  <a:lnTo>
                    <a:pt x="1309116" y="786383"/>
                  </a:lnTo>
                  <a:lnTo>
                    <a:pt x="1313688" y="775715"/>
                  </a:lnTo>
                  <a:lnTo>
                    <a:pt x="1318260" y="765047"/>
                  </a:lnTo>
                  <a:lnTo>
                    <a:pt x="1324356" y="755903"/>
                  </a:lnTo>
                  <a:lnTo>
                    <a:pt x="1328928" y="745235"/>
                  </a:lnTo>
                  <a:lnTo>
                    <a:pt x="1344168" y="725423"/>
                  </a:lnTo>
                  <a:lnTo>
                    <a:pt x="1348740" y="701039"/>
                  </a:lnTo>
                  <a:lnTo>
                    <a:pt x="1354836" y="742187"/>
                  </a:lnTo>
                  <a:lnTo>
                    <a:pt x="1359408" y="723899"/>
                  </a:lnTo>
                  <a:lnTo>
                    <a:pt x="1363980" y="719327"/>
                  </a:lnTo>
                  <a:lnTo>
                    <a:pt x="1379220" y="717803"/>
                  </a:lnTo>
                  <a:lnTo>
                    <a:pt x="1385316" y="704087"/>
                  </a:lnTo>
                  <a:lnTo>
                    <a:pt x="1389888" y="694943"/>
                  </a:lnTo>
                  <a:lnTo>
                    <a:pt x="1394460" y="675131"/>
                  </a:lnTo>
                  <a:lnTo>
                    <a:pt x="1400556" y="662939"/>
                  </a:lnTo>
                  <a:lnTo>
                    <a:pt x="1415796" y="675131"/>
                  </a:lnTo>
                  <a:lnTo>
                    <a:pt x="1420368" y="675131"/>
                  </a:lnTo>
                  <a:lnTo>
                    <a:pt x="1424940" y="690371"/>
                  </a:lnTo>
                  <a:lnTo>
                    <a:pt x="1431036" y="713231"/>
                  </a:lnTo>
                  <a:lnTo>
                    <a:pt x="1435608" y="739139"/>
                  </a:lnTo>
                  <a:lnTo>
                    <a:pt x="1450848" y="737615"/>
                  </a:lnTo>
                  <a:lnTo>
                    <a:pt x="1455420" y="734567"/>
                  </a:lnTo>
                  <a:lnTo>
                    <a:pt x="1461516" y="720851"/>
                  </a:lnTo>
                  <a:lnTo>
                    <a:pt x="1466088" y="719327"/>
                  </a:lnTo>
                  <a:lnTo>
                    <a:pt x="1470660" y="711707"/>
                  </a:lnTo>
                  <a:lnTo>
                    <a:pt x="1485900" y="722375"/>
                  </a:lnTo>
                  <a:lnTo>
                    <a:pt x="1491996" y="707135"/>
                  </a:lnTo>
                  <a:lnTo>
                    <a:pt x="1496568" y="704087"/>
                  </a:lnTo>
                  <a:lnTo>
                    <a:pt x="1501140" y="704087"/>
                  </a:lnTo>
                  <a:lnTo>
                    <a:pt x="1507236" y="713231"/>
                  </a:lnTo>
                  <a:lnTo>
                    <a:pt x="1522476" y="723899"/>
                  </a:lnTo>
                  <a:lnTo>
                    <a:pt x="1527048" y="716279"/>
                  </a:lnTo>
                  <a:lnTo>
                    <a:pt x="1531620" y="705611"/>
                  </a:lnTo>
                  <a:lnTo>
                    <a:pt x="1537716" y="670559"/>
                  </a:lnTo>
                  <a:lnTo>
                    <a:pt x="1542288" y="679703"/>
                  </a:lnTo>
                  <a:lnTo>
                    <a:pt x="1557528" y="694943"/>
                  </a:lnTo>
                  <a:lnTo>
                    <a:pt x="1563624" y="722375"/>
                  </a:lnTo>
                  <a:lnTo>
                    <a:pt x="1568196" y="701039"/>
                  </a:lnTo>
                  <a:lnTo>
                    <a:pt x="1572768" y="736091"/>
                  </a:lnTo>
                  <a:lnTo>
                    <a:pt x="1578864" y="737615"/>
                  </a:lnTo>
                  <a:lnTo>
                    <a:pt x="1594104" y="736091"/>
                  </a:lnTo>
                  <a:lnTo>
                    <a:pt x="1598676" y="726947"/>
                  </a:lnTo>
                  <a:lnTo>
                    <a:pt x="1603248" y="714755"/>
                  </a:lnTo>
                  <a:lnTo>
                    <a:pt x="1609344" y="696467"/>
                  </a:lnTo>
                  <a:lnTo>
                    <a:pt x="1613916" y="702563"/>
                  </a:lnTo>
                  <a:lnTo>
                    <a:pt x="1629156" y="690371"/>
                  </a:lnTo>
                  <a:lnTo>
                    <a:pt x="1633727" y="684275"/>
                  </a:lnTo>
                  <a:lnTo>
                    <a:pt x="1639824" y="670559"/>
                  </a:lnTo>
                  <a:lnTo>
                    <a:pt x="1644395" y="685799"/>
                  </a:lnTo>
                  <a:lnTo>
                    <a:pt x="1648968" y="682751"/>
                  </a:lnTo>
                  <a:lnTo>
                    <a:pt x="1664208" y="673607"/>
                  </a:lnTo>
                  <a:lnTo>
                    <a:pt x="1670304" y="658367"/>
                  </a:lnTo>
                  <a:lnTo>
                    <a:pt x="1674876" y="665987"/>
                  </a:lnTo>
                  <a:lnTo>
                    <a:pt x="1685544" y="669035"/>
                  </a:lnTo>
                  <a:lnTo>
                    <a:pt x="1690116" y="669035"/>
                  </a:lnTo>
                  <a:lnTo>
                    <a:pt x="1700783" y="688847"/>
                  </a:lnTo>
                  <a:lnTo>
                    <a:pt x="1705356" y="644651"/>
                  </a:lnTo>
                  <a:lnTo>
                    <a:pt x="1709927" y="665987"/>
                  </a:lnTo>
                  <a:lnTo>
                    <a:pt x="1716024" y="664463"/>
                  </a:lnTo>
                  <a:lnTo>
                    <a:pt x="1720595" y="675131"/>
                  </a:lnTo>
                  <a:lnTo>
                    <a:pt x="1735836" y="665987"/>
                  </a:lnTo>
                  <a:lnTo>
                    <a:pt x="1740408" y="664463"/>
                  </a:lnTo>
                  <a:lnTo>
                    <a:pt x="1746504" y="644651"/>
                  </a:lnTo>
                  <a:lnTo>
                    <a:pt x="1751076" y="681227"/>
                  </a:lnTo>
                  <a:lnTo>
                    <a:pt x="1755648" y="643127"/>
                  </a:lnTo>
                  <a:lnTo>
                    <a:pt x="1770888" y="662939"/>
                  </a:lnTo>
                  <a:lnTo>
                    <a:pt x="1776983" y="656843"/>
                  </a:lnTo>
                  <a:lnTo>
                    <a:pt x="1781556" y="664463"/>
                  </a:lnTo>
                  <a:lnTo>
                    <a:pt x="1787652" y="653795"/>
                  </a:lnTo>
                  <a:lnTo>
                    <a:pt x="1792224" y="655319"/>
                  </a:lnTo>
                  <a:lnTo>
                    <a:pt x="1807464" y="659891"/>
                  </a:lnTo>
                  <a:lnTo>
                    <a:pt x="1812036" y="649223"/>
                  </a:lnTo>
                  <a:lnTo>
                    <a:pt x="1822704" y="646175"/>
                  </a:lnTo>
                  <a:lnTo>
                    <a:pt x="1827276" y="632459"/>
                  </a:lnTo>
                  <a:lnTo>
                    <a:pt x="1842516" y="637031"/>
                  </a:lnTo>
                  <a:lnTo>
                    <a:pt x="1848612" y="640079"/>
                  </a:lnTo>
                  <a:lnTo>
                    <a:pt x="1857756" y="629411"/>
                  </a:lnTo>
                  <a:lnTo>
                    <a:pt x="1863852" y="597407"/>
                  </a:lnTo>
                  <a:lnTo>
                    <a:pt x="1879092" y="611123"/>
                  </a:lnTo>
                  <a:lnTo>
                    <a:pt x="1883664" y="618743"/>
                  </a:lnTo>
                  <a:lnTo>
                    <a:pt x="1888236" y="635507"/>
                  </a:lnTo>
                  <a:lnTo>
                    <a:pt x="1894332" y="623315"/>
                  </a:lnTo>
                  <a:lnTo>
                    <a:pt x="1898904" y="605027"/>
                  </a:lnTo>
                  <a:lnTo>
                    <a:pt x="1914144" y="612647"/>
                  </a:lnTo>
                  <a:lnTo>
                    <a:pt x="1918716" y="603503"/>
                  </a:lnTo>
                  <a:lnTo>
                    <a:pt x="1924812" y="591311"/>
                  </a:lnTo>
                  <a:lnTo>
                    <a:pt x="1929383" y="594359"/>
                  </a:lnTo>
                  <a:lnTo>
                    <a:pt x="1933956" y="597407"/>
                  </a:lnTo>
                  <a:lnTo>
                    <a:pt x="1949195" y="595883"/>
                  </a:lnTo>
                  <a:lnTo>
                    <a:pt x="1955292" y="569975"/>
                  </a:lnTo>
                  <a:lnTo>
                    <a:pt x="1959864" y="566927"/>
                  </a:lnTo>
                  <a:lnTo>
                    <a:pt x="1964436" y="560831"/>
                  </a:lnTo>
                  <a:lnTo>
                    <a:pt x="1970532" y="539495"/>
                  </a:lnTo>
                  <a:lnTo>
                    <a:pt x="1985772" y="525779"/>
                  </a:lnTo>
                  <a:lnTo>
                    <a:pt x="1990344" y="534923"/>
                  </a:lnTo>
                  <a:lnTo>
                    <a:pt x="1994916" y="513587"/>
                  </a:lnTo>
                  <a:lnTo>
                    <a:pt x="2001012" y="507491"/>
                  </a:lnTo>
                  <a:lnTo>
                    <a:pt x="2005583" y="495299"/>
                  </a:lnTo>
                  <a:lnTo>
                    <a:pt x="2020824" y="493775"/>
                  </a:lnTo>
                  <a:lnTo>
                    <a:pt x="2026920" y="518159"/>
                  </a:lnTo>
                  <a:lnTo>
                    <a:pt x="2031492" y="527303"/>
                  </a:lnTo>
                  <a:lnTo>
                    <a:pt x="2036064" y="518159"/>
                  </a:lnTo>
                  <a:lnTo>
                    <a:pt x="2042160" y="493775"/>
                  </a:lnTo>
                  <a:lnTo>
                    <a:pt x="2057400" y="481583"/>
                  </a:lnTo>
                  <a:lnTo>
                    <a:pt x="2061972" y="495299"/>
                  </a:lnTo>
                  <a:lnTo>
                    <a:pt x="2066544" y="504443"/>
                  </a:lnTo>
                  <a:lnTo>
                    <a:pt x="2072639" y="501395"/>
                  </a:lnTo>
                  <a:lnTo>
                    <a:pt x="2077212" y="487679"/>
                  </a:lnTo>
                  <a:lnTo>
                    <a:pt x="2092452" y="486155"/>
                  </a:lnTo>
                  <a:lnTo>
                    <a:pt x="2097024" y="473963"/>
                  </a:lnTo>
                  <a:lnTo>
                    <a:pt x="2103120" y="478535"/>
                  </a:lnTo>
                  <a:lnTo>
                    <a:pt x="2107692" y="467867"/>
                  </a:lnTo>
                  <a:lnTo>
                    <a:pt x="2112264" y="449579"/>
                  </a:lnTo>
                  <a:lnTo>
                    <a:pt x="2127504" y="434339"/>
                  </a:lnTo>
                  <a:lnTo>
                    <a:pt x="2133600" y="428243"/>
                  </a:lnTo>
                  <a:lnTo>
                    <a:pt x="2138172" y="428243"/>
                  </a:lnTo>
                  <a:lnTo>
                    <a:pt x="2142744" y="449579"/>
                  </a:lnTo>
                  <a:lnTo>
                    <a:pt x="2148840" y="417575"/>
                  </a:lnTo>
                  <a:lnTo>
                    <a:pt x="2153412" y="416051"/>
                  </a:lnTo>
                  <a:lnTo>
                    <a:pt x="2164080" y="408431"/>
                  </a:lnTo>
                  <a:lnTo>
                    <a:pt x="2168652" y="368807"/>
                  </a:lnTo>
                  <a:lnTo>
                    <a:pt x="2173224" y="350519"/>
                  </a:lnTo>
                  <a:lnTo>
                    <a:pt x="2179320" y="339851"/>
                  </a:lnTo>
                  <a:lnTo>
                    <a:pt x="2183892" y="316991"/>
                  </a:lnTo>
                  <a:lnTo>
                    <a:pt x="2199132" y="426719"/>
                  </a:lnTo>
                  <a:lnTo>
                    <a:pt x="2203704" y="524255"/>
                  </a:lnTo>
                  <a:lnTo>
                    <a:pt x="2209800" y="588263"/>
                  </a:lnTo>
                  <a:lnTo>
                    <a:pt x="2214372" y="704087"/>
                  </a:lnTo>
                  <a:lnTo>
                    <a:pt x="2218944" y="751331"/>
                  </a:lnTo>
                  <a:lnTo>
                    <a:pt x="2234184" y="769619"/>
                  </a:lnTo>
                  <a:lnTo>
                    <a:pt x="2240280" y="937259"/>
                  </a:lnTo>
                  <a:lnTo>
                    <a:pt x="2244852" y="1167383"/>
                  </a:lnTo>
                  <a:lnTo>
                    <a:pt x="2250948" y="1281683"/>
                  </a:lnTo>
                  <a:lnTo>
                    <a:pt x="2255520" y="1310639"/>
                  </a:lnTo>
                  <a:lnTo>
                    <a:pt x="2270760" y="1306067"/>
                  </a:lnTo>
                  <a:lnTo>
                    <a:pt x="2275332" y="1261871"/>
                  </a:lnTo>
                  <a:lnTo>
                    <a:pt x="2281428" y="1187195"/>
                  </a:lnTo>
                  <a:lnTo>
                    <a:pt x="2286000" y="1104899"/>
                  </a:lnTo>
                  <a:lnTo>
                    <a:pt x="2290572" y="1062227"/>
                  </a:lnTo>
                  <a:lnTo>
                    <a:pt x="2305812" y="1011935"/>
                  </a:lnTo>
                  <a:lnTo>
                    <a:pt x="2311908" y="973835"/>
                  </a:lnTo>
                  <a:lnTo>
                    <a:pt x="2316480" y="963167"/>
                  </a:lnTo>
                  <a:lnTo>
                    <a:pt x="2321052" y="967739"/>
                  </a:lnTo>
                  <a:lnTo>
                    <a:pt x="2327148" y="960119"/>
                  </a:lnTo>
                  <a:lnTo>
                    <a:pt x="2342388" y="972311"/>
                  </a:lnTo>
                  <a:lnTo>
                    <a:pt x="2346960" y="946403"/>
                  </a:lnTo>
                  <a:lnTo>
                    <a:pt x="2351532" y="922019"/>
                  </a:lnTo>
                  <a:lnTo>
                    <a:pt x="2357628" y="815339"/>
                  </a:lnTo>
                  <a:lnTo>
                    <a:pt x="2377440" y="752855"/>
                  </a:lnTo>
                  <a:lnTo>
                    <a:pt x="2382012" y="713231"/>
                  </a:lnTo>
                  <a:lnTo>
                    <a:pt x="2388108" y="682751"/>
                  </a:lnTo>
                  <a:lnTo>
                    <a:pt x="2392680" y="673607"/>
                  </a:lnTo>
                  <a:lnTo>
                    <a:pt x="2397252" y="678179"/>
                  </a:lnTo>
                  <a:lnTo>
                    <a:pt x="2412492" y="676655"/>
                  </a:lnTo>
                  <a:lnTo>
                    <a:pt x="2418588" y="676655"/>
                  </a:lnTo>
                  <a:lnTo>
                    <a:pt x="2423160" y="687323"/>
                  </a:lnTo>
                  <a:lnTo>
                    <a:pt x="2427732" y="669035"/>
                  </a:lnTo>
                  <a:lnTo>
                    <a:pt x="2433828" y="662939"/>
                  </a:lnTo>
                  <a:lnTo>
                    <a:pt x="2449068" y="679703"/>
                  </a:lnTo>
                  <a:lnTo>
                    <a:pt x="2453640" y="653795"/>
                  </a:lnTo>
                  <a:lnTo>
                    <a:pt x="2458212" y="643127"/>
                  </a:lnTo>
                  <a:lnTo>
                    <a:pt x="2464308" y="630935"/>
                  </a:lnTo>
                  <a:lnTo>
                    <a:pt x="2468880" y="644651"/>
                  </a:lnTo>
                  <a:lnTo>
                    <a:pt x="2484120" y="646175"/>
                  </a:lnTo>
                  <a:lnTo>
                    <a:pt x="2490216" y="646175"/>
                  </a:lnTo>
                  <a:lnTo>
                    <a:pt x="2494788" y="670559"/>
                  </a:lnTo>
                  <a:lnTo>
                    <a:pt x="2499360" y="644651"/>
                  </a:lnTo>
                  <a:lnTo>
                    <a:pt x="2505456" y="673607"/>
                  </a:lnTo>
                  <a:lnTo>
                    <a:pt x="2520696" y="694943"/>
                  </a:lnTo>
                  <a:lnTo>
                    <a:pt x="2525268" y="670559"/>
                  </a:lnTo>
                  <a:lnTo>
                    <a:pt x="2529840" y="655319"/>
                  </a:lnTo>
                  <a:lnTo>
                    <a:pt x="2535936" y="646175"/>
                  </a:lnTo>
                  <a:lnTo>
                    <a:pt x="2540508" y="646175"/>
                  </a:lnTo>
                  <a:lnTo>
                    <a:pt x="2555748" y="652271"/>
                  </a:lnTo>
                  <a:lnTo>
                    <a:pt x="2560320" y="614171"/>
                  </a:lnTo>
                  <a:lnTo>
                    <a:pt x="2566416" y="574547"/>
                  </a:lnTo>
                  <a:lnTo>
                    <a:pt x="2570988" y="559307"/>
                  </a:lnTo>
                  <a:lnTo>
                    <a:pt x="2575560" y="548639"/>
                  </a:lnTo>
                  <a:lnTo>
                    <a:pt x="2590800" y="547115"/>
                  </a:lnTo>
                  <a:lnTo>
                    <a:pt x="2596896" y="541019"/>
                  </a:lnTo>
                  <a:lnTo>
                    <a:pt x="2601468" y="524255"/>
                  </a:lnTo>
                  <a:lnTo>
                    <a:pt x="2606040" y="519683"/>
                  </a:lnTo>
                  <a:lnTo>
                    <a:pt x="2612136" y="489203"/>
                  </a:lnTo>
                  <a:lnTo>
                    <a:pt x="2621280" y="489203"/>
                  </a:lnTo>
                  <a:lnTo>
                    <a:pt x="2627376" y="484631"/>
                  </a:lnTo>
                  <a:lnTo>
                    <a:pt x="2631948" y="470915"/>
                  </a:lnTo>
                  <a:lnTo>
                    <a:pt x="2636520" y="464819"/>
                  </a:lnTo>
                  <a:lnTo>
                    <a:pt x="2642616" y="464819"/>
                  </a:lnTo>
                  <a:lnTo>
                    <a:pt x="2647188" y="445007"/>
                  </a:lnTo>
                  <a:lnTo>
                    <a:pt x="2662428" y="414527"/>
                  </a:lnTo>
                  <a:lnTo>
                    <a:pt x="2667000" y="408431"/>
                  </a:lnTo>
                  <a:lnTo>
                    <a:pt x="2673096" y="382523"/>
                  </a:lnTo>
                  <a:lnTo>
                    <a:pt x="2677668" y="387095"/>
                  </a:lnTo>
                  <a:lnTo>
                    <a:pt x="2682240" y="400811"/>
                  </a:lnTo>
                  <a:lnTo>
                    <a:pt x="2697480" y="405383"/>
                  </a:lnTo>
                  <a:lnTo>
                    <a:pt x="2703576" y="361187"/>
                  </a:lnTo>
                  <a:lnTo>
                    <a:pt x="2708148" y="348995"/>
                  </a:lnTo>
                  <a:lnTo>
                    <a:pt x="2712720" y="339851"/>
                  </a:lnTo>
                  <a:lnTo>
                    <a:pt x="2718816" y="332231"/>
                  </a:lnTo>
                  <a:lnTo>
                    <a:pt x="2734056" y="336803"/>
                  </a:lnTo>
                  <a:lnTo>
                    <a:pt x="2738628" y="335279"/>
                  </a:lnTo>
                  <a:lnTo>
                    <a:pt x="2744724" y="341375"/>
                  </a:lnTo>
                  <a:lnTo>
                    <a:pt x="2749296" y="345947"/>
                  </a:lnTo>
                  <a:lnTo>
                    <a:pt x="2753868" y="335279"/>
                  </a:lnTo>
                  <a:lnTo>
                    <a:pt x="2769108" y="335279"/>
                  </a:lnTo>
                  <a:lnTo>
                    <a:pt x="2775204" y="332231"/>
                  </a:lnTo>
                  <a:lnTo>
                    <a:pt x="2779776" y="329183"/>
                  </a:lnTo>
                  <a:lnTo>
                    <a:pt x="2784348" y="307847"/>
                  </a:lnTo>
                  <a:lnTo>
                    <a:pt x="2790444" y="307847"/>
                  </a:lnTo>
                  <a:lnTo>
                    <a:pt x="2805684" y="295655"/>
                  </a:lnTo>
                  <a:lnTo>
                    <a:pt x="2810256" y="280415"/>
                  </a:lnTo>
                  <a:lnTo>
                    <a:pt x="2814828" y="280415"/>
                  </a:lnTo>
                  <a:lnTo>
                    <a:pt x="2820924" y="262127"/>
                  </a:lnTo>
                  <a:lnTo>
                    <a:pt x="2825496" y="277367"/>
                  </a:lnTo>
                  <a:lnTo>
                    <a:pt x="2840736" y="272795"/>
                  </a:lnTo>
                  <a:lnTo>
                    <a:pt x="2845308" y="262127"/>
                  </a:lnTo>
                  <a:lnTo>
                    <a:pt x="2851404" y="256031"/>
                  </a:lnTo>
                  <a:lnTo>
                    <a:pt x="2855976" y="242315"/>
                  </a:lnTo>
                  <a:lnTo>
                    <a:pt x="2860548" y="239267"/>
                  </a:lnTo>
                  <a:lnTo>
                    <a:pt x="2875788" y="224027"/>
                  </a:lnTo>
                  <a:lnTo>
                    <a:pt x="2881884" y="204215"/>
                  </a:lnTo>
                  <a:lnTo>
                    <a:pt x="2886456" y="190499"/>
                  </a:lnTo>
                  <a:lnTo>
                    <a:pt x="2891028" y="179831"/>
                  </a:lnTo>
                  <a:lnTo>
                    <a:pt x="2897124" y="185927"/>
                  </a:lnTo>
                  <a:lnTo>
                    <a:pt x="2912364" y="193547"/>
                  </a:lnTo>
                  <a:lnTo>
                    <a:pt x="2916936" y="184403"/>
                  </a:lnTo>
                  <a:lnTo>
                    <a:pt x="2921508" y="179831"/>
                  </a:lnTo>
                  <a:lnTo>
                    <a:pt x="2927604" y="166115"/>
                  </a:lnTo>
                  <a:lnTo>
                    <a:pt x="2932176" y="156971"/>
                  </a:lnTo>
                  <a:lnTo>
                    <a:pt x="2947416" y="160019"/>
                  </a:lnTo>
                  <a:lnTo>
                    <a:pt x="2951988" y="132587"/>
                  </a:lnTo>
                  <a:lnTo>
                    <a:pt x="2958084" y="134111"/>
                  </a:lnTo>
                  <a:lnTo>
                    <a:pt x="2962656" y="123443"/>
                  </a:lnTo>
                  <a:lnTo>
                    <a:pt x="2968752" y="128015"/>
                  </a:lnTo>
                  <a:lnTo>
                    <a:pt x="2983992" y="129539"/>
                  </a:lnTo>
                  <a:lnTo>
                    <a:pt x="2988564" y="160019"/>
                  </a:lnTo>
                  <a:lnTo>
                    <a:pt x="2993136" y="163067"/>
                  </a:lnTo>
                  <a:lnTo>
                    <a:pt x="2999232" y="181355"/>
                  </a:lnTo>
                  <a:lnTo>
                    <a:pt x="3003804" y="187451"/>
                  </a:lnTo>
                  <a:lnTo>
                    <a:pt x="3019044" y="179831"/>
                  </a:lnTo>
                  <a:lnTo>
                    <a:pt x="3023616" y="182879"/>
                  </a:lnTo>
                  <a:lnTo>
                    <a:pt x="3029712" y="185927"/>
                  </a:lnTo>
                  <a:lnTo>
                    <a:pt x="3034284" y="175259"/>
                  </a:lnTo>
                  <a:lnTo>
                    <a:pt x="3038856" y="172211"/>
                  </a:lnTo>
                  <a:lnTo>
                    <a:pt x="3054096" y="172211"/>
                  </a:lnTo>
                  <a:lnTo>
                    <a:pt x="3060192" y="184403"/>
                  </a:lnTo>
                  <a:lnTo>
                    <a:pt x="3064764" y="188975"/>
                  </a:lnTo>
                  <a:lnTo>
                    <a:pt x="3069336" y="213359"/>
                  </a:lnTo>
                  <a:lnTo>
                    <a:pt x="3075432" y="204215"/>
                  </a:lnTo>
                  <a:lnTo>
                    <a:pt x="3090672" y="181355"/>
                  </a:lnTo>
                  <a:lnTo>
                    <a:pt x="3095244" y="163067"/>
                  </a:lnTo>
                  <a:lnTo>
                    <a:pt x="3099816" y="146303"/>
                  </a:lnTo>
                  <a:lnTo>
                    <a:pt x="3105912" y="137159"/>
                  </a:lnTo>
                  <a:lnTo>
                    <a:pt x="3110484" y="184403"/>
                  </a:lnTo>
                  <a:lnTo>
                    <a:pt x="3125724" y="182879"/>
                  </a:lnTo>
                  <a:lnTo>
                    <a:pt x="3130296" y="178307"/>
                  </a:lnTo>
                  <a:lnTo>
                    <a:pt x="3136392" y="185927"/>
                  </a:lnTo>
                  <a:lnTo>
                    <a:pt x="3140964" y="175259"/>
                  </a:lnTo>
                  <a:lnTo>
                    <a:pt x="3145536" y="170687"/>
                  </a:lnTo>
                  <a:lnTo>
                    <a:pt x="3160776" y="167639"/>
                  </a:lnTo>
                  <a:lnTo>
                    <a:pt x="3166872" y="166115"/>
                  </a:lnTo>
                  <a:lnTo>
                    <a:pt x="3171444" y="164591"/>
                  </a:lnTo>
                  <a:lnTo>
                    <a:pt x="3176016" y="164591"/>
                  </a:lnTo>
                  <a:lnTo>
                    <a:pt x="3182112" y="167639"/>
                  </a:lnTo>
                  <a:lnTo>
                    <a:pt x="3197352" y="167639"/>
                  </a:lnTo>
                  <a:lnTo>
                    <a:pt x="3201924" y="167639"/>
                  </a:lnTo>
                  <a:lnTo>
                    <a:pt x="3208020" y="181355"/>
                  </a:lnTo>
                  <a:lnTo>
                    <a:pt x="3212592" y="196595"/>
                  </a:lnTo>
                  <a:lnTo>
                    <a:pt x="3217164" y="208787"/>
                  </a:lnTo>
                  <a:lnTo>
                    <a:pt x="3232404" y="204215"/>
                  </a:lnTo>
                  <a:lnTo>
                    <a:pt x="3238500" y="192023"/>
                  </a:lnTo>
                  <a:lnTo>
                    <a:pt x="3243072" y="196595"/>
                  </a:lnTo>
                  <a:lnTo>
                    <a:pt x="3247644" y="192023"/>
                  </a:lnTo>
                  <a:lnTo>
                    <a:pt x="3253740" y="196595"/>
                  </a:lnTo>
                  <a:lnTo>
                    <a:pt x="3268979" y="208787"/>
                  </a:lnTo>
                  <a:lnTo>
                    <a:pt x="3273552" y="187451"/>
                  </a:lnTo>
                  <a:lnTo>
                    <a:pt x="3278124" y="201167"/>
                  </a:lnTo>
                  <a:lnTo>
                    <a:pt x="3284220" y="184403"/>
                  </a:lnTo>
                  <a:lnTo>
                    <a:pt x="3288791" y="182879"/>
                  </a:lnTo>
                  <a:lnTo>
                    <a:pt x="3304032" y="181355"/>
                  </a:lnTo>
                  <a:lnTo>
                    <a:pt x="3308604" y="155447"/>
                  </a:lnTo>
                  <a:lnTo>
                    <a:pt x="3314700" y="153923"/>
                  </a:lnTo>
                  <a:lnTo>
                    <a:pt x="3319272" y="164591"/>
                  </a:lnTo>
                  <a:lnTo>
                    <a:pt x="3323844" y="164591"/>
                  </a:lnTo>
                  <a:lnTo>
                    <a:pt x="3339084" y="167639"/>
                  </a:lnTo>
                  <a:lnTo>
                    <a:pt x="3345179" y="178307"/>
                  </a:lnTo>
                  <a:lnTo>
                    <a:pt x="3349752" y="184403"/>
                  </a:lnTo>
                  <a:lnTo>
                    <a:pt x="3354324" y="196595"/>
                  </a:lnTo>
                  <a:lnTo>
                    <a:pt x="3360420" y="188975"/>
                  </a:lnTo>
                  <a:lnTo>
                    <a:pt x="3375660" y="173735"/>
                  </a:lnTo>
                  <a:lnTo>
                    <a:pt x="3380232" y="161543"/>
                  </a:lnTo>
                  <a:lnTo>
                    <a:pt x="3384804" y="173735"/>
                  </a:lnTo>
                  <a:lnTo>
                    <a:pt x="3390900" y="199643"/>
                  </a:lnTo>
                  <a:lnTo>
                    <a:pt x="3395472" y="210311"/>
                  </a:lnTo>
                  <a:lnTo>
                    <a:pt x="3400044" y="210311"/>
                  </a:lnTo>
                  <a:lnTo>
                    <a:pt x="3410712" y="202691"/>
                  </a:lnTo>
                  <a:lnTo>
                    <a:pt x="3415284" y="208787"/>
                  </a:lnTo>
                  <a:lnTo>
                    <a:pt x="3421379" y="146303"/>
                  </a:lnTo>
                  <a:lnTo>
                    <a:pt x="3425952" y="129539"/>
                  </a:lnTo>
                  <a:lnTo>
                    <a:pt x="3432048" y="140207"/>
                  </a:lnTo>
                  <a:lnTo>
                    <a:pt x="3447288" y="167639"/>
                  </a:lnTo>
                  <a:lnTo>
                    <a:pt x="3451860" y="169163"/>
                  </a:lnTo>
                  <a:lnTo>
                    <a:pt x="3456432" y="169163"/>
                  </a:lnTo>
                  <a:lnTo>
                    <a:pt x="3462528" y="137159"/>
                  </a:lnTo>
                  <a:lnTo>
                    <a:pt x="3467100" y="140207"/>
                  </a:lnTo>
                  <a:lnTo>
                    <a:pt x="3482340" y="138683"/>
                  </a:lnTo>
                  <a:lnTo>
                    <a:pt x="3486912" y="121919"/>
                  </a:lnTo>
                  <a:lnTo>
                    <a:pt x="3493008" y="114299"/>
                  </a:lnTo>
                  <a:lnTo>
                    <a:pt x="3497579" y="100583"/>
                  </a:lnTo>
                  <a:lnTo>
                    <a:pt x="3502152" y="89915"/>
                  </a:lnTo>
                  <a:lnTo>
                    <a:pt x="3517391" y="99059"/>
                  </a:lnTo>
                  <a:lnTo>
                    <a:pt x="3523488" y="100583"/>
                  </a:lnTo>
                  <a:lnTo>
                    <a:pt x="3528060" y="94487"/>
                  </a:lnTo>
                  <a:lnTo>
                    <a:pt x="3532632" y="94487"/>
                  </a:lnTo>
                  <a:lnTo>
                    <a:pt x="3538728" y="76199"/>
                  </a:lnTo>
                  <a:lnTo>
                    <a:pt x="3553967" y="65531"/>
                  </a:lnTo>
                  <a:lnTo>
                    <a:pt x="3558540" y="89915"/>
                  </a:lnTo>
                  <a:lnTo>
                    <a:pt x="3563112" y="85343"/>
                  </a:lnTo>
                  <a:lnTo>
                    <a:pt x="3569208" y="67055"/>
                  </a:lnTo>
                  <a:lnTo>
                    <a:pt x="3573779" y="85343"/>
                  </a:lnTo>
                  <a:lnTo>
                    <a:pt x="3589020" y="67055"/>
                  </a:lnTo>
                  <a:lnTo>
                    <a:pt x="3593591" y="68579"/>
                  </a:lnTo>
                  <a:lnTo>
                    <a:pt x="3599688" y="89915"/>
                  </a:lnTo>
                  <a:lnTo>
                    <a:pt x="3604260" y="74675"/>
                  </a:lnTo>
                  <a:lnTo>
                    <a:pt x="3608832" y="71627"/>
                  </a:lnTo>
                  <a:lnTo>
                    <a:pt x="3624072" y="67055"/>
                  </a:lnTo>
                  <a:lnTo>
                    <a:pt x="3630167" y="74675"/>
                  </a:lnTo>
                  <a:lnTo>
                    <a:pt x="3634740" y="64007"/>
                  </a:lnTo>
                  <a:lnTo>
                    <a:pt x="3639312" y="60959"/>
                  </a:lnTo>
                  <a:lnTo>
                    <a:pt x="3645408" y="65531"/>
                  </a:lnTo>
                  <a:lnTo>
                    <a:pt x="3660648" y="67055"/>
                  </a:lnTo>
                  <a:lnTo>
                    <a:pt x="3665220" y="53339"/>
                  </a:lnTo>
                  <a:lnTo>
                    <a:pt x="3671316" y="65531"/>
                  </a:lnTo>
                  <a:lnTo>
                    <a:pt x="3675888" y="53339"/>
                  </a:lnTo>
                  <a:lnTo>
                    <a:pt x="3695700" y="47243"/>
                  </a:lnTo>
                  <a:lnTo>
                    <a:pt x="3701796" y="41147"/>
                  </a:lnTo>
                  <a:lnTo>
                    <a:pt x="3706367" y="32003"/>
                  </a:lnTo>
                  <a:lnTo>
                    <a:pt x="3710940" y="22859"/>
                  </a:lnTo>
                  <a:lnTo>
                    <a:pt x="3732276" y="27431"/>
                  </a:lnTo>
                  <a:lnTo>
                    <a:pt x="3736848" y="50291"/>
                  </a:lnTo>
                  <a:lnTo>
                    <a:pt x="3741420" y="86867"/>
                  </a:lnTo>
                  <a:lnTo>
                    <a:pt x="3747516" y="92963"/>
                  </a:lnTo>
                  <a:lnTo>
                    <a:pt x="3752088" y="102107"/>
                  </a:lnTo>
                  <a:lnTo>
                    <a:pt x="3767328" y="112775"/>
                  </a:lnTo>
                  <a:lnTo>
                    <a:pt x="3771900" y="115823"/>
                  </a:lnTo>
                  <a:lnTo>
                    <a:pt x="3777996" y="88391"/>
                  </a:lnTo>
                  <a:lnTo>
                    <a:pt x="3782567" y="100583"/>
                  </a:lnTo>
                  <a:lnTo>
                    <a:pt x="3787140" y="85343"/>
                  </a:lnTo>
                  <a:lnTo>
                    <a:pt x="3802379" y="83819"/>
                  </a:lnTo>
                  <a:lnTo>
                    <a:pt x="3808476" y="79247"/>
                  </a:lnTo>
                  <a:lnTo>
                    <a:pt x="3813048" y="77723"/>
                  </a:lnTo>
                  <a:lnTo>
                    <a:pt x="3817620" y="88391"/>
                  </a:lnTo>
                  <a:lnTo>
                    <a:pt x="3823716" y="86867"/>
                  </a:lnTo>
                  <a:lnTo>
                    <a:pt x="3838955" y="68579"/>
                  </a:lnTo>
                  <a:lnTo>
                    <a:pt x="3843528" y="67055"/>
                  </a:lnTo>
                  <a:lnTo>
                    <a:pt x="3848100" y="62483"/>
                  </a:lnTo>
                  <a:lnTo>
                    <a:pt x="3854196" y="77723"/>
                  </a:lnTo>
                  <a:lnTo>
                    <a:pt x="3858767" y="94487"/>
                  </a:lnTo>
                  <a:lnTo>
                    <a:pt x="3869436" y="94487"/>
                  </a:lnTo>
                  <a:lnTo>
                    <a:pt x="3874008" y="86867"/>
                  </a:lnTo>
                  <a:lnTo>
                    <a:pt x="3878579" y="94487"/>
                  </a:lnTo>
                  <a:lnTo>
                    <a:pt x="3884676" y="100583"/>
                  </a:lnTo>
                  <a:lnTo>
                    <a:pt x="3889248" y="97535"/>
                  </a:lnTo>
                  <a:lnTo>
                    <a:pt x="3893820" y="102107"/>
                  </a:lnTo>
                  <a:lnTo>
                    <a:pt x="3910584" y="92963"/>
                  </a:lnTo>
                  <a:lnTo>
                    <a:pt x="3915155" y="91439"/>
                  </a:lnTo>
                  <a:lnTo>
                    <a:pt x="3919728" y="79247"/>
                  </a:lnTo>
                  <a:lnTo>
                    <a:pt x="3925824" y="80771"/>
                  </a:lnTo>
                  <a:lnTo>
                    <a:pt x="3930396" y="100583"/>
                  </a:lnTo>
                  <a:lnTo>
                    <a:pt x="3945636" y="97535"/>
                  </a:lnTo>
                  <a:lnTo>
                    <a:pt x="3950208" y="135635"/>
                  </a:lnTo>
                  <a:lnTo>
                    <a:pt x="3956304" y="135635"/>
                  </a:lnTo>
                  <a:lnTo>
                    <a:pt x="3960876" y="128015"/>
                  </a:lnTo>
                  <a:lnTo>
                    <a:pt x="3965448" y="152399"/>
                  </a:lnTo>
                  <a:lnTo>
                    <a:pt x="3980688" y="173735"/>
                  </a:lnTo>
                  <a:lnTo>
                    <a:pt x="3986784" y="178307"/>
                  </a:lnTo>
                  <a:lnTo>
                    <a:pt x="3991355" y="187451"/>
                  </a:lnTo>
                  <a:lnTo>
                    <a:pt x="3995928" y="243839"/>
                  </a:lnTo>
                  <a:lnTo>
                    <a:pt x="4002024" y="227075"/>
                  </a:lnTo>
                  <a:lnTo>
                    <a:pt x="4011167" y="224027"/>
                  </a:lnTo>
                  <a:lnTo>
                    <a:pt x="4017264" y="214883"/>
                  </a:lnTo>
                  <a:lnTo>
                    <a:pt x="4021836" y="199643"/>
                  </a:lnTo>
                  <a:lnTo>
                    <a:pt x="4026408" y="227075"/>
                  </a:lnTo>
                  <a:lnTo>
                    <a:pt x="4032504" y="269747"/>
                  </a:lnTo>
                  <a:lnTo>
                    <a:pt x="4037076" y="292607"/>
                  </a:lnTo>
                  <a:lnTo>
                    <a:pt x="4052316" y="321563"/>
                  </a:lnTo>
                  <a:lnTo>
                    <a:pt x="4056888" y="310895"/>
                  </a:lnTo>
                  <a:lnTo>
                    <a:pt x="4062984" y="295655"/>
                  </a:lnTo>
                  <a:lnTo>
                    <a:pt x="4067555" y="288035"/>
                  </a:lnTo>
                  <a:lnTo>
                    <a:pt x="4072128" y="335279"/>
                  </a:lnTo>
                  <a:lnTo>
                    <a:pt x="4087367" y="323087"/>
                  </a:lnTo>
                  <a:lnTo>
                    <a:pt x="4093464" y="326135"/>
                  </a:lnTo>
                  <a:lnTo>
                    <a:pt x="4098036" y="333755"/>
                  </a:lnTo>
                  <a:lnTo>
                    <a:pt x="4102608" y="365759"/>
                  </a:lnTo>
                  <a:lnTo>
                    <a:pt x="4108704" y="364235"/>
                  </a:lnTo>
                  <a:lnTo>
                    <a:pt x="4123944" y="341375"/>
                  </a:lnTo>
                  <a:lnTo>
                    <a:pt x="4128516" y="323087"/>
                  </a:lnTo>
                  <a:lnTo>
                    <a:pt x="4133088" y="313943"/>
                  </a:lnTo>
                  <a:lnTo>
                    <a:pt x="4139184" y="313943"/>
                  </a:lnTo>
                  <a:lnTo>
                    <a:pt x="4143755" y="327659"/>
                  </a:lnTo>
                  <a:lnTo>
                    <a:pt x="4158996" y="348995"/>
                  </a:lnTo>
                  <a:lnTo>
                    <a:pt x="4165091" y="345947"/>
                  </a:lnTo>
                  <a:lnTo>
                    <a:pt x="4169664" y="341375"/>
                  </a:lnTo>
                  <a:lnTo>
                    <a:pt x="4174236" y="306323"/>
                  </a:lnTo>
                  <a:lnTo>
                    <a:pt x="4195572" y="318515"/>
                  </a:lnTo>
                  <a:lnTo>
                    <a:pt x="4200144" y="294131"/>
                  </a:lnTo>
                  <a:lnTo>
                    <a:pt x="4204716" y="289559"/>
                  </a:lnTo>
                  <a:lnTo>
                    <a:pt x="4210812" y="278891"/>
                  </a:lnTo>
                  <a:lnTo>
                    <a:pt x="4215384" y="289559"/>
                  </a:lnTo>
                  <a:lnTo>
                    <a:pt x="4230624" y="292607"/>
                  </a:lnTo>
                  <a:lnTo>
                    <a:pt x="4235196" y="272795"/>
                  </a:lnTo>
                  <a:lnTo>
                    <a:pt x="4241292" y="274319"/>
                  </a:lnTo>
                  <a:lnTo>
                    <a:pt x="4245864" y="228599"/>
                  </a:lnTo>
                  <a:lnTo>
                    <a:pt x="4250436" y="251459"/>
                  </a:lnTo>
                  <a:lnTo>
                    <a:pt x="4265676" y="265175"/>
                  </a:lnTo>
                  <a:lnTo>
                    <a:pt x="4271772" y="254507"/>
                  </a:lnTo>
                  <a:lnTo>
                    <a:pt x="4276344" y="252983"/>
                  </a:lnTo>
                  <a:lnTo>
                    <a:pt x="4280916" y="245363"/>
                  </a:lnTo>
                  <a:lnTo>
                    <a:pt x="4287012" y="246887"/>
                  </a:lnTo>
                  <a:lnTo>
                    <a:pt x="4302252" y="245363"/>
                  </a:lnTo>
                  <a:lnTo>
                    <a:pt x="4306824" y="266699"/>
                  </a:lnTo>
                  <a:lnTo>
                    <a:pt x="4311396" y="263651"/>
                  </a:lnTo>
                  <a:lnTo>
                    <a:pt x="4317492" y="271271"/>
                  </a:lnTo>
                  <a:lnTo>
                    <a:pt x="4322064" y="268223"/>
                  </a:lnTo>
                  <a:lnTo>
                    <a:pt x="4337304" y="252983"/>
                  </a:lnTo>
                  <a:lnTo>
                    <a:pt x="4341876" y="246887"/>
                  </a:lnTo>
                  <a:lnTo>
                    <a:pt x="4347972" y="240791"/>
                  </a:lnTo>
                  <a:lnTo>
                    <a:pt x="4352544" y="231647"/>
                  </a:lnTo>
                  <a:lnTo>
                    <a:pt x="4357116" y="234695"/>
                  </a:lnTo>
                  <a:lnTo>
                    <a:pt x="4372356" y="242315"/>
                  </a:lnTo>
                  <a:lnTo>
                    <a:pt x="4378452" y="254507"/>
                  </a:lnTo>
                  <a:lnTo>
                    <a:pt x="4383024" y="288035"/>
                  </a:lnTo>
                  <a:lnTo>
                    <a:pt x="4389120" y="272795"/>
                  </a:lnTo>
                  <a:lnTo>
                    <a:pt x="4393692" y="252983"/>
                  </a:lnTo>
                  <a:lnTo>
                    <a:pt x="4408932" y="251459"/>
                  </a:lnTo>
                  <a:lnTo>
                    <a:pt x="4413504" y="252983"/>
                  </a:lnTo>
                  <a:lnTo>
                    <a:pt x="4419600" y="274319"/>
                  </a:lnTo>
                  <a:lnTo>
                    <a:pt x="4424172" y="249935"/>
                  </a:lnTo>
                  <a:lnTo>
                    <a:pt x="4428744" y="243839"/>
                  </a:lnTo>
                  <a:lnTo>
                    <a:pt x="4443984" y="231647"/>
                  </a:lnTo>
                  <a:lnTo>
                    <a:pt x="4450080" y="208787"/>
                  </a:lnTo>
                  <a:lnTo>
                    <a:pt x="4454652" y="211835"/>
                  </a:lnTo>
                  <a:lnTo>
                    <a:pt x="4459224" y="227075"/>
                  </a:lnTo>
                  <a:lnTo>
                    <a:pt x="4465320" y="219455"/>
                  </a:lnTo>
                  <a:lnTo>
                    <a:pt x="4480560" y="217931"/>
                  </a:lnTo>
                  <a:lnTo>
                    <a:pt x="4485132" y="224027"/>
                  </a:lnTo>
                  <a:lnTo>
                    <a:pt x="4489704" y="210311"/>
                  </a:lnTo>
                  <a:lnTo>
                    <a:pt x="4495800" y="227075"/>
                  </a:lnTo>
                  <a:lnTo>
                    <a:pt x="4500372" y="196595"/>
                  </a:lnTo>
                  <a:lnTo>
                    <a:pt x="4515612" y="199643"/>
                  </a:lnTo>
                  <a:lnTo>
                    <a:pt x="4520184" y="179831"/>
                  </a:lnTo>
                  <a:lnTo>
                    <a:pt x="4526280" y="161543"/>
                  </a:lnTo>
                  <a:lnTo>
                    <a:pt x="4530852" y="144779"/>
                  </a:lnTo>
                  <a:lnTo>
                    <a:pt x="4535424" y="143255"/>
                  </a:lnTo>
                  <a:lnTo>
                    <a:pt x="4550664" y="155447"/>
                  </a:lnTo>
                  <a:lnTo>
                    <a:pt x="4556760" y="153923"/>
                  </a:lnTo>
                  <a:lnTo>
                    <a:pt x="4561332" y="179831"/>
                  </a:lnTo>
                  <a:lnTo>
                    <a:pt x="4565904" y="153923"/>
                  </a:lnTo>
                  <a:lnTo>
                    <a:pt x="4572000" y="126491"/>
                  </a:lnTo>
                  <a:lnTo>
                    <a:pt x="4587240" y="141731"/>
                  </a:lnTo>
                  <a:lnTo>
                    <a:pt x="4591812" y="137159"/>
                  </a:lnTo>
                  <a:lnTo>
                    <a:pt x="4596384" y="143255"/>
                  </a:lnTo>
                  <a:lnTo>
                    <a:pt x="4602480" y="141731"/>
                  </a:lnTo>
                  <a:lnTo>
                    <a:pt x="4607052" y="158495"/>
                  </a:lnTo>
                  <a:lnTo>
                    <a:pt x="4622292" y="129539"/>
                  </a:lnTo>
                  <a:lnTo>
                    <a:pt x="4628388" y="129539"/>
                  </a:lnTo>
                  <a:lnTo>
                    <a:pt x="4632960" y="112775"/>
                  </a:lnTo>
                  <a:lnTo>
                    <a:pt x="4637532" y="128015"/>
                  </a:lnTo>
                  <a:lnTo>
                    <a:pt x="4643628" y="106679"/>
                  </a:lnTo>
                  <a:lnTo>
                    <a:pt x="4658868" y="105155"/>
                  </a:lnTo>
                  <a:lnTo>
                    <a:pt x="4663440" y="79247"/>
                  </a:lnTo>
                  <a:lnTo>
                    <a:pt x="4668012" y="60959"/>
                  </a:lnTo>
                  <a:lnTo>
                    <a:pt x="4674108" y="54863"/>
                  </a:lnTo>
                  <a:lnTo>
                    <a:pt x="4678680" y="83819"/>
                  </a:lnTo>
                  <a:lnTo>
                    <a:pt x="4693920" y="83819"/>
                  </a:lnTo>
                  <a:lnTo>
                    <a:pt x="4698492" y="106679"/>
                  </a:lnTo>
                  <a:lnTo>
                    <a:pt x="4704588" y="79247"/>
                  </a:lnTo>
                  <a:lnTo>
                    <a:pt x="4709160" y="57911"/>
                  </a:lnTo>
                  <a:lnTo>
                    <a:pt x="4713732" y="60959"/>
                  </a:lnTo>
                  <a:lnTo>
                    <a:pt x="4728972" y="19811"/>
                  </a:lnTo>
                  <a:lnTo>
                    <a:pt x="4735068" y="32003"/>
                  </a:lnTo>
                  <a:lnTo>
                    <a:pt x="4739640" y="56387"/>
                  </a:lnTo>
                  <a:lnTo>
                    <a:pt x="4744212" y="47243"/>
                  </a:lnTo>
                  <a:lnTo>
                    <a:pt x="4750308" y="53339"/>
                  </a:lnTo>
                  <a:lnTo>
                    <a:pt x="4765548" y="47243"/>
                  </a:lnTo>
                  <a:lnTo>
                    <a:pt x="4770120" y="32003"/>
                  </a:lnTo>
                  <a:lnTo>
                    <a:pt x="4774692" y="41147"/>
                  </a:lnTo>
                  <a:lnTo>
                    <a:pt x="4780788" y="39623"/>
                  </a:lnTo>
                  <a:lnTo>
                    <a:pt x="4785360" y="27431"/>
                  </a:lnTo>
                  <a:lnTo>
                    <a:pt x="4789932" y="27431"/>
                  </a:lnTo>
                  <a:lnTo>
                    <a:pt x="4800600" y="0"/>
                  </a:lnTo>
                  <a:lnTo>
                    <a:pt x="4805172" y="1523"/>
                  </a:lnTo>
                  <a:lnTo>
                    <a:pt x="4811268" y="6095"/>
                  </a:lnTo>
                  <a:lnTo>
                    <a:pt x="4815840" y="21335"/>
                  </a:lnTo>
                  <a:lnTo>
                    <a:pt x="4820412" y="54863"/>
                  </a:lnTo>
                  <a:lnTo>
                    <a:pt x="4835652" y="70103"/>
                  </a:lnTo>
                  <a:lnTo>
                    <a:pt x="4841748" y="83819"/>
                  </a:lnTo>
                  <a:lnTo>
                    <a:pt x="4846320" y="82295"/>
                  </a:lnTo>
                  <a:lnTo>
                    <a:pt x="4850892" y="85343"/>
                  </a:lnTo>
                  <a:lnTo>
                    <a:pt x="4856988" y="53339"/>
                  </a:lnTo>
                  <a:lnTo>
                    <a:pt x="4872228" y="38099"/>
                  </a:lnTo>
                  <a:lnTo>
                    <a:pt x="4876800" y="42671"/>
                  </a:lnTo>
                  <a:lnTo>
                    <a:pt x="4882896" y="51815"/>
                  </a:lnTo>
                  <a:lnTo>
                    <a:pt x="4887468" y="42671"/>
                  </a:lnTo>
                  <a:lnTo>
                    <a:pt x="4892040" y="51815"/>
                  </a:lnTo>
                  <a:lnTo>
                    <a:pt x="4907280" y="45719"/>
                  </a:lnTo>
                  <a:lnTo>
                    <a:pt x="4913376" y="56387"/>
                  </a:lnTo>
                  <a:lnTo>
                    <a:pt x="4917948" y="76199"/>
                  </a:lnTo>
                  <a:lnTo>
                    <a:pt x="4922520" y="73151"/>
                  </a:lnTo>
                  <a:lnTo>
                    <a:pt x="4928616" y="56387"/>
                  </a:lnTo>
                  <a:lnTo>
                    <a:pt x="4943856" y="38099"/>
                  </a:lnTo>
                  <a:lnTo>
                    <a:pt x="4948428" y="45719"/>
                  </a:lnTo>
                  <a:lnTo>
                    <a:pt x="4953000" y="42671"/>
                  </a:lnTo>
                  <a:lnTo>
                    <a:pt x="4959096" y="38099"/>
                  </a:lnTo>
                  <a:lnTo>
                    <a:pt x="4963668" y="48767"/>
                  </a:lnTo>
                  <a:lnTo>
                    <a:pt x="4978908" y="47243"/>
                  </a:lnTo>
                  <a:lnTo>
                    <a:pt x="4983480" y="68579"/>
                  </a:lnTo>
                  <a:lnTo>
                    <a:pt x="4989576" y="54863"/>
                  </a:lnTo>
                  <a:lnTo>
                    <a:pt x="4994148" y="36575"/>
                  </a:lnTo>
                  <a:lnTo>
                    <a:pt x="4998720" y="50291"/>
                  </a:lnTo>
                  <a:lnTo>
                    <a:pt x="5013960" y="38099"/>
                  </a:lnTo>
                  <a:lnTo>
                    <a:pt x="5020056" y="19811"/>
                  </a:lnTo>
                  <a:lnTo>
                    <a:pt x="5024628" y="28955"/>
                  </a:lnTo>
                  <a:lnTo>
                    <a:pt x="5029200" y="42671"/>
                  </a:lnTo>
                  <a:lnTo>
                    <a:pt x="5035296" y="56387"/>
                  </a:lnTo>
                  <a:lnTo>
                    <a:pt x="5050536" y="33527"/>
                  </a:lnTo>
                  <a:lnTo>
                    <a:pt x="5055108" y="41147"/>
                  </a:lnTo>
                  <a:lnTo>
                    <a:pt x="5059680" y="42671"/>
                  </a:lnTo>
                  <a:lnTo>
                    <a:pt x="5065776" y="70103"/>
                  </a:lnTo>
                  <a:lnTo>
                    <a:pt x="5070348" y="86867"/>
                  </a:lnTo>
                  <a:lnTo>
                    <a:pt x="5085588" y="91439"/>
                  </a:lnTo>
                  <a:lnTo>
                    <a:pt x="5091684" y="118871"/>
                  </a:lnTo>
                  <a:lnTo>
                    <a:pt x="5096256" y="120395"/>
                  </a:lnTo>
                  <a:lnTo>
                    <a:pt x="5100828" y="121919"/>
                  </a:lnTo>
                  <a:lnTo>
                    <a:pt x="5106924" y="96011"/>
                  </a:lnTo>
                  <a:lnTo>
                    <a:pt x="5122164" y="102107"/>
                  </a:lnTo>
                  <a:lnTo>
                    <a:pt x="5126736" y="121919"/>
                  </a:lnTo>
                  <a:lnTo>
                    <a:pt x="5131308" y="126491"/>
                  </a:lnTo>
                  <a:lnTo>
                    <a:pt x="5137404" y="144779"/>
                  </a:lnTo>
                  <a:lnTo>
                    <a:pt x="5141976" y="161543"/>
                  </a:lnTo>
                  <a:lnTo>
                    <a:pt x="5157216" y="160019"/>
                  </a:lnTo>
                  <a:lnTo>
                    <a:pt x="5161788" y="156971"/>
                  </a:lnTo>
                  <a:lnTo>
                    <a:pt x="5167884" y="144779"/>
                  </a:lnTo>
                  <a:lnTo>
                    <a:pt x="5172456" y="128015"/>
                  </a:lnTo>
                  <a:lnTo>
                    <a:pt x="5177028" y="147827"/>
                  </a:lnTo>
                  <a:lnTo>
                    <a:pt x="5192268" y="150875"/>
                  </a:lnTo>
                  <a:lnTo>
                    <a:pt x="5198364" y="170687"/>
                  </a:lnTo>
                  <a:lnTo>
                    <a:pt x="5202936" y="172211"/>
                  </a:lnTo>
                  <a:lnTo>
                    <a:pt x="5207508" y="190499"/>
                  </a:lnTo>
                  <a:lnTo>
                    <a:pt x="5213604" y="184403"/>
                  </a:lnTo>
                  <a:lnTo>
                    <a:pt x="5228844" y="173735"/>
                  </a:lnTo>
                  <a:lnTo>
                    <a:pt x="5233416" y="163067"/>
                  </a:lnTo>
                  <a:lnTo>
                    <a:pt x="5237988" y="123443"/>
                  </a:lnTo>
                  <a:lnTo>
                    <a:pt x="5244084" y="143255"/>
                  </a:lnTo>
                  <a:lnTo>
                    <a:pt x="5248656" y="141731"/>
                  </a:lnTo>
                  <a:lnTo>
                    <a:pt x="5259324" y="141731"/>
                  </a:lnTo>
                  <a:lnTo>
                    <a:pt x="5263896" y="150875"/>
                  </a:lnTo>
                  <a:lnTo>
                    <a:pt x="5268468" y="140207"/>
                  </a:lnTo>
                  <a:lnTo>
                    <a:pt x="5274564" y="152399"/>
                  </a:lnTo>
                  <a:lnTo>
                    <a:pt x="5279136" y="123443"/>
                  </a:lnTo>
                  <a:lnTo>
                    <a:pt x="5283708" y="88391"/>
                  </a:lnTo>
                  <a:lnTo>
                    <a:pt x="5298948" y="103631"/>
                  </a:lnTo>
                  <a:lnTo>
                    <a:pt x="5305044" y="79247"/>
                  </a:lnTo>
                  <a:lnTo>
                    <a:pt x="5309616" y="129539"/>
                  </a:lnTo>
                  <a:lnTo>
                    <a:pt x="5314188" y="129539"/>
                  </a:lnTo>
                  <a:lnTo>
                    <a:pt x="5320284" y="144779"/>
                  </a:lnTo>
                  <a:lnTo>
                    <a:pt x="5335524" y="170687"/>
                  </a:lnTo>
                  <a:lnTo>
                    <a:pt x="5340096" y="179831"/>
                  </a:lnTo>
                  <a:lnTo>
                    <a:pt x="5346192" y="173735"/>
                  </a:lnTo>
                  <a:lnTo>
                    <a:pt x="5350764" y="164591"/>
                  </a:lnTo>
                  <a:lnTo>
                    <a:pt x="5355336" y="144779"/>
                  </a:lnTo>
                  <a:lnTo>
                    <a:pt x="5370576" y="184403"/>
                  </a:lnTo>
                  <a:lnTo>
                    <a:pt x="5376672" y="208787"/>
                  </a:lnTo>
                  <a:lnTo>
                    <a:pt x="5381244" y="205739"/>
                  </a:lnTo>
                  <a:lnTo>
                    <a:pt x="5385816" y="205739"/>
                  </a:lnTo>
                  <a:lnTo>
                    <a:pt x="5391912" y="160019"/>
                  </a:lnTo>
                  <a:lnTo>
                    <a:pt x="5407152" y="175259"/>
                  </a:lnTo>
                  <a:lnTo>
                    <a:pt x="5411724" y="141731"/>
                  </a:lnTo>
                  <a:lnTo>
                    <a:pt x="5416296" y="143255"/>
                  </a:lnTo>
                  <a:lnTo>
                    <a:pt x="5422392" y="153923"/>
                  </a:lnTo>
                  <a:lnTo>
                    <a:pt x="5426964" y="102107"/>
                  </a:lnTo>
                  <a:lnTo>
                    <a:pt x="5442204" y="134111"/>
                  </a:lnTo>
                  <a:lnTo>
                    <a:pt x="5446776" y="140207"/>
                  </a:lnTo>
                  <a:lnTo>
                    <a:pt x="5452872" y="152399"/>
                  </a:lnTo>
                  <a:lnTo>
                    <a:pt x="5457444" y="141731"/>
                  </a:lnTo>
                  <a:lnTo>
                    <a:pt x="5462016" y="143255"/>
                  </a:lnTo>
                  <a:lnTo>
                    <a:pt x="5477256" y="114299"/>
                  </a:lnTo>
                  <a:lnTo>
                    <a:pt x="5483352" y="128015"/>
                  </a:lnTo>
                  <a:lnTo>
                    <a:pt x="5487924" y="140207"/>
                  </a:lnTo>
                  <a:lnTo>
                    <a:pt x="5492496" y="117347"/>
                  </a:lnTo>
                  <a:lnTo>
                    <a:pt x="5498592" y="111251"/>
                  </a:lnTo>
                  <a:lnTo>
                    <a:pt x="5513832" y="123443"/>
                  </a:lnTo>
                  <a:lnTo>
                    <a:pt x="5518404" y="152399"/>
                  </a:lnTo>
                  <a:lnTo>
                    <a:pt x="5522976" y="134111"/>
                  </a:lnTo>
                  <a:lnTo>
                    <a:pt x="5529072" y="147827"/>
                  </a:lnTo>
                  <a:lnTo>
                    <a:pt x="5548884" y="137159"/>
                  </a:lnTo>
                  <a:lnTo>
                    <a:pt x="5553456" y="131063"/>
                  </a:lnTo>
                  <a:lnTo>
                    <a:pt x="5559552" y="153923"/>
                  </a:lnTo>
                  <a:lnTo>
                    <a:pt x="5564124" y="140207"/>
                  </a:lnTo>
                  <a:lnTo>
                    <a:pt x="5570220" y="132587"/>
                  </a:lnTo>
                  <a:lnTo>
                    <a:pt x="5585460" y="188975"/>
                  </a:lnTo>
                  <a:lnTo>
                    <a:pt x="5590032" y="202691"/>
                  </a:lnTo>
                  <a:lnTo>
                    <a:pt x="5594604" y="216407"/>
                  </a:lnTo>
                  <a:lnTo>
                    <a:pt x="5600700" y="233171"/>
                  </a:lnTo>
                  <a:lnTo>
                    <a:pt x="5605272" y="251459"/>
                  </a:lnTo>
                  <a:lnTo>
                    <a:pt x="5620512" y="260603"/>
                  </a:lnTo>
                  <a:lnTo>
                    <a:pt x="5625084" y="248411"/>
                  </a:lnTo>
                  <a:lnTo>
                    <a:pt x="5631180" y="237743"/>
                  </a:lnTo>
                  <a:lnTo>
                    <a:pt x="5635752" y="236219"/>
                  </a:lnTo>
                  <a:lnTo>
                    <a:pt x="5640324" y="268223"/>
                  </a:lnTo>
                  <a:lnTo>
                    <a:pt x="5655564" y="266699"/>
                  </a:lnTo>
                  <a:lnTo>
                    <a:pt x="5661660" y="315467"/>
                  </a:lnTo>
                  <a:lnTo>
                    <a:pt x="5666232" y="298703"/>
                  </a:lnTo>
                  <a:lnTo>
                    <a:pt x="5670804" y="303275"/>
                  </a:lnTo>
                  <a:lnTo>
                    <a:pt x="5676900" y="280415"/>
                  </a:lnTo>
                  <a:lnTo>
                    <a:pt x="5692140" y="286511"/>
                  </a:lnTo>
                  <a:lnTo>
                    <a:pt x="5696712" y="306323"/>
                  </a:lnTo>
                  <a:lnTo>
                    <a:pt x="5701284" y="326135"/>
                  </a:lnTo>
                  <a:lnTo>
                    <a:pt x="5707380" y="323087"/>
                  </a:lnTo>
                  <a:lnTo>
                    <a:pt x="5711952" y="324611"/>
                  </a:lnTo>
                  <a:lnTo>
                    <a:pt x="5727192" y="321563"/>
                  </a:lnTo>
                  <a:lnTo>
                    <a:pt x="5731764" y="323087"/>
                  </a:lnTo>
                  <a:lnTo>
                    <a:pt x="5737860" y="303275"/>
                  </a:lnTo>
                  <a:lnTo>
                    <a:pt x="5742432" y="338327"/>
                  </a:lnTo>
                  <a:lnTo>
                    <a:pt x="5747004" y="391667"/>
                  </a:lnTo>
                  <a:lnTo>
                    <a:pt x="5762244" y="391667"/>
                  </a:lnTo>
                  <a:lnTo>
                    <a:pt x="5768340" y="403859"/>
                  </a:lnTo>
                  <a:lnTo>
                    <a:pt x="5772912" y="390143"/>
                  </a:lnTo>
                  <a:lnTo>
                    <a:pt x="5777484" y="440435"/>
                  </a:lnTo>
                  <a:lnTo>
                    <a:pt x="5783580" y="419099"/>
                  </a:lnTo>
                  <a:lnTo>
                    <a:pt x="5798820" y="445007"/>
                  </a:lnTo>
                  <a:lnTo>
                    <a:pt x="5803392" y="466343"/>
                  </a:lnTo>
                  <a:lnTo>
                    <a:pt x="5809488" y="477011"/>
                  </a:lnTo>
                  <a:lnTo>
                    <a:pt x="5814060" y="461771"/>
                  </a:lnTo>
                  <a:lnTo>
                    <a:pt x="5818632" y="457199"/>
                  </a:lnTo>
                  <a:lnTo>
                    <a:pt x="5833872" y="455675"/>
                  </a:lnTo>
                  <a:lnTo>
                    <a:pt x="5839968" y="473963"/>
                  </a:lnTo>
                  <a:lnTo>
                    <a:pt x="5844540" y="489203"/>
                  </a:lnTo>
                  <a:lnTo>
                    <a:pt x="5849112" y="513587"/>
                  </a:lnTo>
                  <a:lnTo>
                    <a:pt x="5855208" y="501395"/>
                  </a:lnTo>
                  <a:lnTo>
                    <a:pt x="5870448" y="440435"/>
                  </a:lnTo>
                  <a:lnTo>
                    <a:pt x="5875020" y="394715"/>
                  </a:lnTo>
                  <a:lnTo>
                    <a:pt x="5879592" y="463295"/>
                  </a:lnTo>
                  <a:lnTo>
                    <a:pt x="5885688" y="454151"/>
                  </a:lnTo>
                  <a:lnTo>
                    <a:pt x="5890260" y="423671"/>
                  </a:lnTo>
                  <a:lnTo>
                    <a:pt x="5905500" y="457199"/>
                  </a:lnTo>
                  <a:lnTo>
                    <a:pt x="5910072" y="536447"/>
                  </a:lnTo>
                  <a:lnTo>
                    <a:pt x="5916168" y="559307"/>
                  </a:lnTo>
                  <a:lnTo>
                    <a:pt x="5920740" y="594359"/>
                  </a:lnTo>
                  <a:lnTo>
                    <a:pt x="5925312" y="601979"/>
                  </a:lnTo>
                  <a:lnTo>
                    <a:pt x="5940552" y="665987"/>
                  </a:lnTo>
                  <a:lnTo>
                    <a:pt x="5946648" y="675131"/>
                  </a:lnTo>
                  <a:lnTo>
                    <a:pt x="5951220" y="661415"/>
                  </a:lnTo>
                  <a:lnTo>
                    <a:pt x="5955792" y="630935"/>
                  </a:lnTo>
                  <a:lnTo>
                    <a:pt x="5961888" y="601979"/>
                  </a:lnTo>
                  <a:lnTo>
                    <a:pt x="5977128" y="658367"/>
                  </a:lnTo>
                  <a:lnTo>
                    <a:pt x="5981700" y="676655"/>
                  </a:lnTo>
                  <a:lnTo>
                    <a:pt x="5986272" y="655319"/>
                  </a:lnTo>
                  <a:lnTo>
                    <a:pt x="5992368" y="672083"/>
                  </a:lnTo>
                  <a:lnTo>
                    <a:pt x="5996940" y="725423"/>
                  </a:lnTo>
                  <a:lnTo>
                    <a:pt x="6012180" y="716279"/>
                  </a:lnTo>
                  <a:lnTo>
                    <a:pt x="6016752" y="670559"/>
                  </a:lnTo>
                  <a:lnTo>
                    <a:pt x="6022848" y="647699"/>
                  </a:lnTo>
                  <a:lnTo>
                    <a:pt x="6027420" y="640079"/>
                  </a:lnTo>
                  <a:lnTo>
                    <a:pt x="6031992" y="655319"/>
                  </a:lnTo>
                  <a:lnTo>
                    <a:pt x="6048756" y="658367"/>
                  </a:lnTo>
                  <a:lnTo>
                    <a:pt x="6053328" y="713231"/>
                  </a:lnTo>
                  <a:lnTo>
                    <a:pt x="6057900" y="745235"/>
                  </a:lnTo>
                  <a:lnTo>
                    <a:pt x="6063996" y="766571"/>
                  </a:lnTo>
                  <a:lnTo>
                    <a:pt x="6068568" y="800099"/>
                  </a:lnTo>
                  <a:lnTo>
                    <a:pt x="6083808" y="841247"/>
                  </a:lnTo>
                  <a:lnTo>
                    <a:pt x="6088380" y="822959"/>
                  </a:lnTo>
                  <a:lnTo>
                    <a:pt x="6094476" y="821435"/>
                  </a:lnTo>
                  <a:lnTo>
                    <a:pt x="6099048" y="864107"/>
                  </a:lnTo>
                  <a:lnTo>
                    <a:pt x="6118860" y="886967"/>
                  </a:lnTo>
                  <a:lnTo>
                    <a:pt x="6124956" y="915923"/>
                  </a:lnTo>
                  <a:lnTo>
                    <a:pt x="6129528" y="888491"/>
                  </a:lnTo>
                  <a:lnTo>
                    <a:pt x="6134100" y="925067"/>
                  </a:lnTo>
                  <a:lnTo>
                    <a:pt x="6140196" y="940307"/>
                  </a:lnTo>
                  <a:lnTo>
                    <a:pt x="6155436" y="915923"/>
                  </a:lnTo>
                  <a:lnTo>
                    <a:pt x="6160008" y="896111"/>
                  </a:lnTo>
                  <a:lnTo>
                    <a:pt x="6164580" y="920495"/>
                  </a:lnTo>
                  <a:lnTo>
                    <a:pt x="6170676" y="947927"/>
                  </a:lnTo>
                  <a:lnTo>
                    <a:pt x="6175248" y="963167"/>
                  </a:lnTo>
                  <a:lnTo>
                    <a:pt x="6179820" y="963167"/>
                  </a:lnTo>
                  <a:lnTo>
                    <a:pt x="6190488" y="1011935"/>
                  </a:lnTo>
                  <a:lnTo>
                    <a:pt x="6195060" y="992123"/>
                  </a:lnTo>
                  <a:lnTo>
                    <a:pt x="6201156" y="973835"/>
                  </a:lnTo>
                  <a:lnTo>
                    <a:pt x="6205728" y="1027175"/>
                  </a:lnTo>
                  <a:lnTo>
                    <a:pt x="6210300" y="1053083"/>
                  </a:lnTo>
                  <a:lnTo>
                    <a:pt x="6225540" y="1048511"/>
                  </a:lnTo>
                  <a:lnTo>
                    <a:pt x="6231636" y="1018031"/>
                  </a:lnTo>
                  <a:lnTo>
                    <a:pt x="6236208" y="990599"/>
                  </a:lnTo>
                  <a:lnTo>
                    <a:pt x="6240780" y="963167"/>
                  </a:lnTo>
                  <a:lnTo>
                    <a:pt x="6246876" y="1010411"/>
                  </a:lnTo>
                  <a:lnTo>
                    <a:pt x="6262116" y="992123"/>
                  </a:lnTo>
                  <a:lnTo>
                    <a:pt x="6266688" y="1030223"/>
                  </a:lnTo>
                  <a:lnTo>
                    <a:pt x="6271260" y="1014983"/>
                  </a:lnTo>
                  <a:lnTo>
                    <a:pt x="6277356" y="1008887"/>
                  </a:lnTo>
                  <a:lnTo>
                    <a:pt x="6281928" y="984503"/>
                  </a:lnTo>
                  <a:lnTo>
                    <a:pt x="6297168" y="1005839"/>
                  </a:lnTo>
                  <a:lnTo>
                    <a:pt x="6303264" y="963167"/>
                  </a:lnTo>
                  <a:lnTo>
                    <a:pt x="6307836" y="937259"/>
                  </a:lnTo>
                  <a:lnTo>
                    <a:pt x="6312408" y="909827"/>
                  </a:lnTo>
                  <a:lnTo>
                    <a:pt x="6318504" y="899159"/>
                  </a:lnTo>
                  <a:lnTo>
                    <a:pt x="6333744" y="897635"/>
                  </a:lnTo>
                  <a:lnTo>
                    <a:pt x="6338316" y="923543"/>
                  </a:lnTo>
                  <a:lnTo>
                    <a:pt x="6342888" y="949451"/>
                  </a:lnTo>
                  <a:lnTo>
                    <a:pt x="6348984" y="944879"/>
                  </a:lnTo>
                  <a:lnTo>
                    <a:pt x="6353556" y="961643"/>
                  </a:lnTo>
                  <a:lnTo>
                    <a:pt x="6368796" y="987551"/>
                  </a:lnTo>
                  <a:lnTo>
                    <a:pt x="6373368" y="966215"/>
                  </a:lnTo>
                  <a:lnTo>
                    <a:pt x="6379464" y="982979"/>
                  </a:lnTo>
                  <a:lnTo>
                    <a:pt x="6384036" y="995171"/>
                  </a:lnTo>
                  <a:lnTo>
                    <a:pt x="6388608" y="1063751"/>
                  </a:lnTo>
                  <a:lnTo>
                    <a:pt x="6403848" y="1171955"/>
                  </a:lnTo>
                  <a:lnTo>
                    <a:pt x="6409944" y="1214627"/>
                  </a:lnTo>
                  <a:lnTo>
                    <a:pt x="6414516" y="1173479"/>
                  </a:lnTo>
                  <a:lnTo>
                    <a:pt x="6419088" y="1159763"/>
                  </a:lnTo>
                  <a:lnTo>
                    <a:pt x="6425184" y="1135379"/>
                  </a:lnTo>
                  <a:lnTo>
                    <a:pt x="6440424" y="1133855"/>
                  </a:lnTo>
                  <a:lnTo>
                    <a:pt x="6444996" y="1153667"/>
                  </a:lnTo>
                  <a:lnTo>
                    <a:pt x="6449568" y="1115567"/>
                  </a:lnTo>
                  <a:lnTo>
                    <a:pt x="6455664" y="1091183"/>
                  </a:lnTo>
                  <a:lnTo>
                    <a:pt x="6460236" y="1100327"/>
                  </a:lnTo>
                  <a:lnTo>
                    <a:pt x="6475476" y="1121663"/>
                  </a:lnTo>
                  <a:lnTo>
                    <a:pt x="6480048" y="1139951"/>
                  </a:lnTo>
                  <a:lnTo>
                    <a:pt x="6486144" y="1107947"/>
                  </a:lnTo>
                  <a:lnTo>
                    <a:pt x="6490716" y="1078991"/>
                  </a:lnTo>
                  <a:lnTo>
                    <a:pt x="6495288" y="1054607"/>
                  </a:lnTo>
                  <a:lnTo>
                    <a:pt x="6510528" y="1053083"/>
                  </a:lnTo>
                  <a:lnTo>
                    <a:pt x="6516624" y="1030223"/>
                  </a:lnTo>
                  <a:lnTo>
                    <a:pt x="6521196" y="1060703"/>
                  </a:lnTo>
                  <a:lnTo>
                    <a:pt x="6527292" y="1077467"/>
                  </a:lnTo>
                  <a:lnTo>
                    <a:pt x="6531864" y="1101851"/>
                  </a:lnTo>
                  <a:lnTo>
                    <a:pt x="6547104" y="1060703"/>
                  </a:lnTo>
                  <a:lnTo>
                    <a:pt x="6551676" y="1054607"/>
                  </a:lnTo>
                  <a:lnTo>
                    <a:pt x="6557772" y="1040891"/>
                  </a:lnTo>
                  <a:lnTo>
                    <a:pt x="6562344" y="1065275"/>
                  </a:lnTo>
                  <a:lnTo>
                    <a:pt x="6566916" y="1042415"/>
                  </a:lnTo>
                  <a:lnTo>
                    <a:pt x="6582156" y="1042415"/>
                  </a:lnTo>
                  <a:lnTo>
                    <a:pt x="6588252" y="1059179"/>
                  </a:lnTo>
                  <a:lnTo>
                    <a:pt x="6592824" y="1060703"/>
                  </a:lnTo>
                  <a:lnTo>
                    <a:pt x="6597396" y="1007363"/>
                  </a:lnTo>
                  <a:lnTo>
                    <a:pt x="6603492" y="954023"/>
                  </a:lnTo>
                  <a:lnTo>
                    <a:pt x="6618732" y="972311"/>
                  </a:lnTo>
                  <a:lnTo>
                    <a:pt x="6623304" y="972311"/>
                  </a:lnTo>
                  <a:lnTo>
                    <a:pt x="6627876" y="943355"/>
                  </a:lnTo>
                  <a:lnTo>
                    <a:pt x="6633972" y="911351"/>
                  </a:lnTo>
                  <a:lnTo>
                    <a:pt x="6638544" y="883919"/>
                  </a:lnTo>
                  <a:lnTo>
                    <a:pt x="6649211" y="882395"/>
                  </a:lnTo>
                  <a:lnTo>
                    <a:pt x="6653783" y="867155"/>
                  </a:lnTo>
                  <a:lnTo>
                    <a:pt x="6658356" y="922019"/>
                  </a:lnTo>
                  <a:lnTo>
                    <a:pt x="6664452" y="918971"/>
                  </a:lnTo>
                  <a:lnTo>
                    <a:pt x="6669024" y="890015"/>
                  </a:lnTo>
                  <a:lnTo>
                    <a:pt x="6673596" y="952499"/>
                  </a:lnTo>
                  <a:lnTo>
                    <a:pt x="6688835" y="920495"/>
                  </a:lnTo>
                  <a:lnTo>
                    <a:pt x="6694932" y="938783"/>
                  </a:lnTo>
                  <a:lnTo>
                    <a:pt x="6699504" y="917447"/>
                  </a:lnTo>
                  <a:lnTo>
                    <a:pt x="6704076" y="937259"/>
                  </a:lnTo>
                  <a:lnTo>
                    <a:pt x="6710172" y="911351"/>
                  </a:lnTo>
                  <a:lnTo>
                    <a:pt x="6725411" y="883919"/>
                  </a:lnTo>
                  <a:lnTo>
                    <a:pt x="6729983" y="897635"/>
                  </a:lnTo>
                  <a:lnTo>
                    <a:pt x="6734556" y="934211"/>
                  </a:lnTo>
                  <a:lnTo>
                    <a:pt x="6740652" y="928115"/>
                  </a:lnTo>
                  <a:lnTo>
                    <a:pt x="6745224" y="978407"/>
                  </a:lnTo>
                  <a:lnTo>
                    <a:pt x="6760464" y="1008887"/>
                  </a:lnTo>
                  <a:lnTo>
                    <a:pt x="6766559" y="1014983"/>
                  </a:lnTo>
                  <a:lnTo>
                    <a:pt x="6771132" y="1028699"/>
                  </a:lnTo>
                  <a:lnTo>
                    <a:pt x="6775704" y="992123"/>
                  </a:lnTo>
                  <a:lnTo>
                    <a:pt x="6781800" y="998219"/>
                  </a:lnTo>
                  <a:lnTo>
                    <a:pt x="6797040" y="1039367"/>
                  </a:lnTo>
                  <a:lnTo>
                    <a:pt x="6801611" y="1043939"/>
                  </a:lnTo>
                  <a:lnTo>
                    <a:pt x="6806183" y="1065275"/>
                  </a:lnTo>
                  <a:lnTo>
                    <a:pt x="6812280" y="1126235"/>
                  </a:lnTo>
                  <a:lnTo>
                    <a:pt x="6816852" y="1092707"/>
                  </a:lnTo>
                  <a:lnTo>
                    <a:pt x="6832092" y="1091183"/>
                  </a:lnTo>
                  <a:lnTo>
                    <a:pt x="6836664" y="1153667"/>
                  </a:lnTo>
                  <a:lnTo>
                    <a:pt x="6842759" y="1124711"/>
                  </a:lnTo>
                  <a:lnTo>
                    <a:pt x="6847332" y="1126235"/>
                  </a:lnTo>
                  <a:lnTo>
                    <a:pt x="6851904" y="1126235"/>
                  </a:lnTo>
                  <a:lnTo>
                    <a:pt x="6867144" y="1132331"/>
                  </a:lnTo>
                  <a:lnTo>
                    <a:pt x="6873240" y="1164335"/>
                  </a:lnTo>
                  <a:lnTo>
                    <a:pt x="6877811" y="1162811"/>
                  </a:lnTo>
                  <a:lnTo>
                    <a:pt x="6882383" y="1181099"/>
                  </a:lnTo>
                  <a:lnTo>
                    <a:pt x="6888480" y="1185671"/>
                  </a:lnTo>
                  <a:lnTo>
                    <a:pt x="6903720" y="1197863"/>
                  </a:lnTo>
                  <a:lnTo>
                    <a:pt x="6908292" y="1225295"/>
                  </a:lnTo>
                  <a:lnTo>
                    <a:pt x="6912864" y="1205483"/>
                  </a:lnTo>
                  <a:lnTo>
                    <a:pt x="6918959" y="1281683"/>
                  </a:lnTo>
                  <a:lnTo>
                    <a:pt x="6923532" y="1290827"/>
                  </a:lnTo>
                  <a:lnTo>
                    <a:pt x="6938772" y="1374647"/>
                  </a:lnTo>
                  <a:lnTo>
                    <a:pt x="6943344" y="1427987"/>
                  </a:lnTo>
                  <a:lnTo>
                    <a:pt x="6949440" y="1356359"/>
                  </a:lnTo>
                  <a:lnTo>
                    <a:pt x="6954011" y="1399031"/>
                  </a:lnTo>
                  <a:lnTo>
                    <a:pt x="6958583" y="1392935"/>
                  </a:lnTo>
                  <a:lnTo>
                    <a:pt x="6973824" y="1324355"/>
                  </a:lnTo>
                  <a:lnTo>
                    <a:pt x="6979920" y="1293875"/>
                  </a:lnTo>
                  <a:lnTo>
                    <a:pt x="6984492" y="1341119"/>
                  </a:lnTo>
                  <a:lnTo>
                    <a:pt x="6990588" y="1356359"/>
                  </a:lnTo>
                  <a:lnTo>
                    <a:pt x="6995159" y="1385315"/>
                  </a:lnTo>
                  <a:lnTo>
                    <a:pt x="7010400" y="1383791"/>
                  </a:lnTo>
                  <a:lnTo>
                    <a:pt x="7014972" y="1426463"/>
                  </a:lnTo>
                  <a:lnTo>
                    <a:pt x="7021068" y="1431035"/>
                  </a:lnTo>
                  <a:lnTo>
                    <a:pt x="7025640" y="1452371"/>
                  </a:lnTo>
                  <a:lnTo>
                    <a:pt x="7030211" y="1475231"/>
                  </a:lnTo>
                  <a:lnTo>
                    <a:pt x="7045452" y="1472183"/>
                  </a:lnTo>
                  <a:lnTo>
                    <a:pt x="7051548" y="1452371"/>
                  </a:lnTo>
                  <a:lnTo>
                    <a:pt x="7056120" y="1501139"/>
                  </a:lnTo>
                  <a:lnTo>
                    <a:pt x="7060692" y="1534667"/>
                  </a:lnTo>
                  <a:lnTo>
                    <a:pt x="7066788" y="1533143"/>
                  </a:lnTo>
                  <a:lnTo>
                    <a:pt x="7082028" y="1525523"/>
                  </a:lnTo>
                  <a:lnTo>
                    <a:pt x="7086600" y="1464563"/>
                  </a:lnTo>
                  <a:lnTo>
                    <a:pt x="7091172" y="1437131"/>
                  </a:lnTo>
                  <a:lnTo>
                    <a:pt x="7097268" y="1408175"/>
                  </a:lnTo>
                  <a:lnTo>
                    <a:pt x="7101840" y="1421891"/>
                  </a:lnTo>
                  <a:lnTo>
                    <a:pt x="7117080" y="1440179"/>
                  </a:lnTo>
                  <a:lnTo>
                    <a:pt x="7121652" y="1426463"/>
                  </a:lnTo>
                  <a:lnTo>
                    <a:pt x="7127748" y="1427987"/>
                  </a:lnTo>
                  <a:lnTo>
                    <a:pt x="7132320" y="1461515"/>
                  </a:lnTo>
                  <a:lnTo>
                    <a:pt x="7136892" y="1459991"/>
                  </a:lnTo>
                  <a:lnTo>
                    <a:pt x="7152132" y="1466087"/>
                  </a:lnTo>
                  <a:lnTo>
                    <a:pt x="7158228" y="1431035"/>
                  </a:lnTo>
                  <a:lnTo>
                    <a:pt x="7162800" y="1424939"/>
                  </a:lnTo>
                  <a:lnTo>
                    <a:pt x="7167372" y="1307591"/>
                  </a:lnTo>
                  <a:lnTo>
                    <a:pt x="7173468" y="1306067"/>
                  </a:lnTo>
                  <a:lnTo>
                    <a:pt x="7188708" y="1298447"/>
                  </a:lnTo>
                  <a:lnTo>
                    <a:pt x="7193280" y="1248155"/>
                  </a:lnTo>
                  <a:lnTo>
                    <a:pt x="7197852" y="1211579"/>
                  </a:lnTo>
                  <a:lnTo>
                    <a:pt x="7203948" y="1243583"/>
                  </a:lnTo>
                  <a:lnTo>
                    <a:pt x="7208520" y="1246631"/>
                  </a:lnTo>
                  <a:lnTo>
                    <a:pt x="7223759" y="1245107"/>
                  </a:lnTo>
                  <a:lnTo>
                    <a:pt x="7229856" y="1214627"/>
                  </a:lnTo>
                  <a:lnTo>
                    <a:pt x="7234428" y="1187195"/>
                  </a:lnTo>
                  <a:lnTo>
                    <a:pt x="7239000" y="1185671"/>
                  </a:lnTo>
                  <a:lnTo>
                    <a:pt x="7245096" y="1179575"/>
                  </a:lnTo>
                  <a:lnTo>
                    <a:pt x="7260335" y="1179575"/>
                  </a:lnTo>
                  <a:lnTo>
                    <a:pt x="7264908" y="1205483"/>
                  </a:lnTo>
                  <a:lnTo>
                    <a:pt x="7269480" y="1165859"/>
                  </a:lnTo>
                  <a:lnTo>
                    <a:pt x="7275576" y="1098803"/>
                  </a:lnTo>
                  <a:lnTo>
                    <a:pt x="7280148" y="1083563"/>
                  </a:lnTo>
                  <a:lnTo>
                    <a:pt x="7295388" y="1123187"/>
                  </a:lnTo>
                  <a:lnTo>
                    <a:pt x="7299959" y="1094231"/>
                  </a:lnTo>
                  <a:lnTo>
                    <a:pt x="7306056" y="1054607"/>
                  </a:lnTo>
                  <a:lnTo>
                    <a:pt x="7310628" y="1069847"/>
                  </a:lnTo>
                  <a:lnTo>
                    <a:pt x="7315200" y="1101851"/>
                  </a:lnTo>
                  <a:lnTo>
                    <a:pt x="7330440" y="1104899"/>
                  </a:lnTo>
                  <a:lnTo>
                    <a:pt x="7336535" y="1056131"/>
                  </a:lnTo>
                  <a:lnTo>
                    <a:pt x="7341108" y="1043939"/>
                  </a:lnTo>
                  <a:lnTo>
                    <a:pt x="7345680" y="1039367"/>
                  </a:lnTo>
                  <a:lnTo>
                    <a:pt x="7351776" y="1057655"/>
                  </a:lnTo>
                  <a:lnTo>
                    <a:pt x="7367016" y="1098803"/>
                  </a:lnTo>
                  <a:lnTo>
                    <a:pt x="7371588" y="1139951"/>
                  </a:lnTo>
                  <a:lnTo>
                    <a:pt x="7376159" y="1130807"/>
                  </a:lnTo>
                  <a:lnTo>
                    <a:pt x="7382256" y="1129283"/>
                  </a:lnTo>
                  <a:lnTo>
                    <a:pt x="7386828" y="1149095"/>
                  </a:lnTo>
                  <a:lnTo>
                    <a:pt x="7406640" y="1184147"/>
                  </a:lnTo>
                  <a:lnTo>
                    <a:pt x="7412735" y="1197863"/>
                  </a:lnTo>
                  <a:lnTo>
                    <a:pt x="7417308" y="1179575"/>
                  </a:lnTo>
                  <a:lnTo>
                    <a:pt x="7421880" y="1176527"/>
                  </a:lnTo>
                  <a:lnTo>
                    <a:pt x="7427976" y="1176527"/>
                  </a:lnTo>
                  <a:lnTo>
                    <a:pt x="7443216" y="1164335"/>
                  </a:lnTo>
                  <a:lnTo>
                    <a:pt x="7447788" y="1127759"/>
                  </a:lnTo>
                  <a:lnTo>
                    <a:pt x="7452359" y="1130807"/>
                  </a:lnTo>
                  <a:lnTo>
                    <a:pt x="7458456" y="1071371"/>
                  </a:lnTo>
                  <a:lnTo>
                    <a:pt x="7473696" y="1045463"/>
                  </a:lnTo>
                  <a:lnTo>
                    <a:pt x="7478268" y="1069847"/>
                  </a:lnTo>
                  <a:lnTo>
                    <a:pt x="7484364" y="1025651"/>
                  </a:lnTo>
                  <a:lnTo>
                    <a:pt x="7488935" y="978407"/>
                  </a:lnTo>
                  <a:lnTo>
                    <a:pt x="7493508" y="993647"/>
                  </a:lnTo>
                  <a:lnTo>
                    <a:pt x="7508748" y="992123"/>
                  </a:lnTo>
                  <a:lnTo>
                    <a:pt x="7514844" y="993647"/>
                  </a:lnTo>
                  <a:lnTo>
                    <a:pt x="7519416" y="925067"/>
                  </a:lnTo>
                  <a:lnTo>
                    <a:pt x="7523988" y="938783"/>
                  </a:lnTo>
                  <a:lnTo>
                    <a:pt x="7530083" y="967739"/>
                  </a:lnTo>
                  <a:lnTo>
                    <a:pt x="7545324" y="973835"/>
                  </a:lnTo>
                  <a:lnTo>
                    <a:pt x="7549896" y="946403"/>
                  </a:lnTo>
                  <a:lnTo>
                    <a:pt x="7554468" y="943355"/>
                  </a:lnTo>
                  <a:lnTo>
                    <a:pt x="7560564" y="946403"/>
                  </a:lnTo>
                  <a:lnTo>
                    <a:pt x="7565135" y="952499"/>
                  </a:lnTo>
                  <a:lnTo>
                    <a:pt x="7580376" y="966215"/>
                  </a:lnTo>
                  <a:lnTo>
                    <a:pt x="7584948" y="940307"/>
                  </a:lnTo>
                  <a:lnTo>
                    <a:pt x="7591044" y="900683"/>
                  </a:lnTo>
                  <a:lnTo>
                    <a:pt x="7595616" y="880871"/>
                  </a:lnTo>
                  <a:lnTo>
                    <a:pt x="7600188" y="926591"/>
                  </a:lnTo>
                  <a:lnTo>
                    <a:pt x="7615428" y="966215"/>
                  </a:lnTo>
                  <a:lnTo>
                    <a:pt x="7621524" y="982979"/>
                  </a:lnTo>
                  <a:lnTo>
                    <a:pt x="7626096" y="967739"/>
                  </a:lnTo>
                  <a:lnTo>
                    <a:pt x="7630668" y="995171"/>
                  </a:lnTo>
                  <a:lnTo>
                    <a:pt x="7636764" y="1033271"/>
                  </a:lnTo>
                  <a:lnTo>
                    <a:pt x="7652004" y="1022603"/>
                  </a:lnTo>
                  <a:lnTo>
                    <a:pt x="7656576" y="1040891"/>
                  </a:lnTo>
                  <a:lnTo>
                    <a:pt x="7661148" y="1056131"/>
                  </a:lnTo>
                  <a:lnTo>
                    <a:pt x="7667244" y="1078991"/>
                  </a:lnTo>
                  <a:lnTo>
                    <a:pt x="7671816" y="1075943"/>
                  </a:lnTo>
                  <a:lnTo>
                    <a:pt x="7687056" y="1074419"/>
                  </a:lnTo>
                  <a:lnTo>
                    <a:pt x="7691628" y="1138427"/>
                  </a:lnTo>
                  <a:lnTo>
                    <a:pt x="7697724" y="1129283"/>
                  </a:lnTo>
                  <a:lnTo>
                    <a:pt x="7702296" y="1107947"/>
                  </a:lnTo>
                  <a:lnTo>
                    <a:pt x="7708392" y="1136903"/>
                  </a:lnTo>
                  <a:lnTo>
                    <a:pt x="7723632" y="1126235"/>
                  </a:lnTo>
                  <a:lnTo>
                    <a:pt x="7728204" y="1123187"/>
                  </a:lnTo>
                  <a:lnTo>
                    <a:pt x="7732776" y="1159763"/>
                  </a:lnTo>
                  <a:lnTo>
                    <a:pt x="7738872" y="1176527"/>
                  </a:lnTo>
                  <a:lnTo>
                    <a:pt x="7743444" y="1126235"/>
                  </a:lnTo>
                  <a:lnTo>
                    <a:pt x="7758683" y="1124711"/>
                  </a:lnTo>
                  <a:lnTo>
                    <a:pt x="7763256" y="1132331"/>
                  </a:lnTo>
                  <a:lnTo>
                    <a:pt x="7769352" y="1144523"/>
                  </a:lnTo>
                  <a:lnTo>
                    <a:pt x="7773924" y="1133855"/>
                  </a:lnTo>
                  <a:lnTo>
                    <a:pt x="7778496" y="1077467"/>
                  </a:lnTo>
                  <a:lnTo>
                    <a:pt x="7793735" y="1066799"/>
                  </a:lnTo>
                  <a:lnTo>
                    <a:pt x="7799832" y="1094231"/>
                  </a:lnTo>
                  <a:lnTo>
                    <a:pt x="7804404" y="1060703"/>
                  </a:lnTo>
                  <a:lnTo>
                    <a:pt x="7808976" y="1083563"/>
                  </a:lnTo>
                  <a:lnTo>
                    <a:pt x="7815072" y="1033271"/>
                  </a:lnTo>
                  <a:lnTo>
                    <a:pt x="7830311" y="1046987"/>
                  </a:lnTo>
                  <a:lnTo>
                    <a:pt x="7834883" y="1045463"/>
                  </a:lnTo>
                  <a:lnTo>
                    <a:pt x="7839456" y="978407"/>
                  </a:lnTo>
                  <a:lnTo>
                    <a:pt x="7845552" y="967739"/>
                  </a:lnTo>
                  <a:lnTo>
                    <a:pt x="7850124" y="975359"/>
                  </a:lnTo>
                  <a:lnTo>
                    <a:pt x="7865364" y="1013459"/>
                  </a:lnTo>
                  <a:lnTo>
                    <a:pt x="7869935" y="1021079"/>
                  </a:lnTo>
                  <a:lnTo>
                    <a:pt x="7876032" y="1014983"/>
                  </a:lnTo>
                  <a:lnTo>
                    <a:pt x="7880604" y="993647"/>
                  </a:lnTo>
                  <a:lnTo>
                    <a:pt x="7885176" y="957071"/>
                  </a:lnTo>
                  <a:lnTo>
                    <a:pt x="7900416" y="928115"/>
                  </a:lnTo>
                  <a:lnTo>
                    <a:pt x="7906511" y="903731"/>
                  </a:lnTo>
                  <a:lnTo>
                    <a:pt x="7911083" y="893063"/>
                  </a:lnTo>
                  <a:lnTo>
                    <a:pt x="7915656" y="891539"/>
                  </a:lnTo>
                  <a:lnTo>
                    <a:pt x="7936992" y="934211"/>
                  </a:lnTo>
                  <a:lnTo>
                    <a:pt x="7941564" y="928115"/>
                  </a:lnTo>
                  <a:lnTo>
                    <a:pt x="7947659" y="917447"/>
                  </a:lnTo>
                  <a:lnTo>
                    <a:pt x="7952232" y="926591"/>
                  </a:lnTo>
                  <a:lnTo>
                    <a:pt x="7956804" y="941831"/>
                  </a:lnTo>
                  <a:lnTo>
                    <a:pt x="7972044" y="964691"/>
                  </a:lnTo>
                  <a:lnTo>
                    <a:pt x="7978140" y="950975"/>
                  </a:lnTo>
                  <a:lnTo>
                    <a:pt x="7982711" y="961643"/>
                  </a:lnTo>
                  <a:lnTo>
                    <a:pt x="7987283" y="947927"/>
                  </a:lnTo>
                  <a:lnTo>
                    <a:pt x="7993380" y="958595"/>
                  </a:lnTo>
                  <a:lnTo>
                    <a:pt x="8008620" y="932687"/>
                  </a:lnTo>
                  <a:lnTo>
                    <a:pt x="8013192" y="891539"/>
                  </a:lnTo>
                  <a:lnTo>
                    <a:pt x="8017764" y="917447"/>
                  </a:lnTo>
                  <a:lnTo>
                    <a:pt x="8023859" y="941831"/>
                  </a:lnTo>
                  <a:lnTo>
                    <a:pt x="8028432" y="905255"/>
                  </a:lnTo>
                  <a:lnTo>
                    <a:pt x="8039100" y="903731"/>
                  </a:lnTo>
                  <a:lnTo>
                    <a:pt x="8043672" y="970787"/>
                  </a:lnTo>
                  <a:lnTo>
                    <a:pt x="8048244" y="918971"/>
                  </a:lnTo>
                  <a:lnTo>
                    <a:pt x="8054340" y="894587"/>
                  </a:lnTo>
                  <a:lnTo>
                    <a:pt x="8058911" y="920495"/>
                  </a:lnTo>
                  <a:lnTo>
                    <a:pt x="8063483" y="937259"/>
                  </a:lnTo>
                  <a:lnTo>
                    <a:pt x="8078724" y="967739"/>
                  </a:lnTo>
                  <a:lnTo>
                    <a:pt x="8084820" y="973835"/>
                  </a:lnTo>
                  <a:lnTo>
                    <a:pt x="8089392" y="937259"/>
                  </a:lnTo>
                  <a:lnTo>
                    <a:pt x="8093964" y="920495"/>
                  </a:lnTo>
                  <a:lnTo>
                    <a:pt x="8100059" y="944879"/>
                  </a:lnTo>
                  <a:lnTo>
                    <a:pt x="8115300" y="958595"/>
                  </a:lnTo>
                  <a:lnTo>
                    <a:pt x="8119872" y="976883"/>
                  </a:lnTo>
                  <a:lnTo>
                    <a:pt x="8124444" y="992123"/>
                  </a:lnTo>
                  <a:lnTo>
                    <a:pt x="8130540" y="1016507"/>
                  </a:lnTo>
                  <a:lnTo>
                    <a:pt x="8135111" y="1024127"/>
                  </a:lnTo>
                  <a:lnTo>
                    <a:pt x="8150352" y="1024127"/>
                  </a:lnTo>
                  <a:lnTo>
                    <a:pt x="8154924" y="1014983"/>
                  </a:lnTo>
                  <a:lnTo>
                    <a:pt x="8161020" y="1030223"/>
                  </a:lnTo>
                  <a:lnTo>
                    <a:pt x="8165592" y="1051559"/>
                  </a:lnTo>
                  <a:lnTo>
                    <a:pt x="8171688" y="1050035"/>
                  </a:lnTo>
                  <a:lnTo>
                    <a:pt x="8186928" y="1048511"/>
                  </a:lnTo>
                  <a:lnTo>
                    <a:pt x="8191500" y="992123"/>
                  </a:lnTo>
                  <a:lnTo>
                    <a:pt x="8196072" y="978407"/>
                  </a:lnTo>
                  <a:lnTo>
                    <a:pt x="8202168" y="964691"/>
                  </a:lnTo>
                  <a:lnTo>
                    <a:pt x="8206740" y="986027"/>
                  </a:lnTo>
                  <a:lnTo>
                    <a:pt x="8221980" y="986027"/>
                  </a:lnTo>
                  <a:lnTo>
                    <a:pt x="8226552" y="982979"/>
                  </a:lnTo>
                  <a:lnTo>
                    <a:pt x="8232648" y="1019555"/>
                  </a:lnTo>
                  <a:lnTo>
                    <a:pt x="8237220" y="992123"/>
                  </a:lnTo>
                  <a:lnTo>
                    <a:pt x="8241792" y="1007363"/>
                  </a:lnTo>
                  <a:lnTo>
                    <a:pt x="8257032" y="1001267"/>
                  </a:lnTo>
                  <a:lnTo>
                    <a:pt x="8263128" y="1027175"/>
                  </a:lnTo>
                  <a:lnTo>
                    <a:pt x="8267700" y="1016507"/>
                  </a:lnTo>
                  <a:lnTo>
                    <a:pt x="8272272" y="978407"/>
                  </a:lnTo>
                  <a:lnTo>
                    <a:pt x="8278368" y="989075"/>
                  </a:lnTo>
                  <a:lnTo>
                    <a:pt x="8293608" y="987551"/>
                  </a:lnTo>
                  <a:lnTo>
                    <a:pt x="8298180" y="973835"/>
                  </a:lnTo>
                  <a:lnTo>
                    <a:pt x="8302752" y="969263"/>
                  </a:lnTo>
                  <a:lnTo>
                    <a:pt x="8308848" y="998219"/>
                  </a:lnTo>
                  <a:lnTo>
                    <a:pt x="8313420" y="981455"/>
                  </a:lnTo>
                  <a:lnTo>
                    <a:pt x="8328659" y="969263"/>
                  </a:lnTo>
                  <a:lnTo>
                    <a:pt x="8333232" y="982979"/>
                  </a:lnTo>
                  <a:lnTo>
                    <a:pt x="8339328" y="961643"/>
                  </a:lnTo>
                  <a:lnTo>
                    <a:pt x="8343900" y="1002791"/>
                  </a:lnTo>
                  <a:lnTo>
                    <a:pt x="8348472" y="979931"/>
                  </a:lnTo>
                  <a:lnTo>
                    <a:pt x="8363711" y="990599"/>
                  </a:lnTo>
                  <a:lnTo>
                    <a:pt x="8369808" y="990599"/>
                  </a:lnTo>
                  <a:lnTo>
                    <a:pt x="8374380" y="1014983"/>
                  </a:lnTo>
                  <a:lnTo>
                    <a:pt x="8378952" y="1065275"/>
                  </a:lnTo>
                  <a:lnTo>
                    <a:pt x="8385048" y="1071371"/>
                  </a:lnTo>
                  <a:lnTo>
                    <a:pt x="8400288" y="1048511"/>
                  </a:lnTo>
                  <a:lnTo>
                    <a:pt x="8404860" y="1031747"/>
                  </a:lnTo>
                  <a:lnTo>
                    <a:pt x="8410956" y="976883"/>
                  </a:lnTo>
                  <a:lnTo>
                    <a:pt x="8415528" y="932687"/>
                  </a:lnTo>
                  <a:lnTo>
                    <a:pt x="8420100" y="958595"/>
                  </a:lnTo>
                  <a:lnTo>
                    <a:pt x="8435340" y="954023"/>
                  </a:lnTo>
                  <a:lnTo>
                    <a:pt x="8441436" y="944879"/>
                  </a:lnTo>
                  <a:lnTo>
                    <a:pt x="8446008" y="920495"/>
                  </a:lnTo>
                  <a:lnTo>
                    <a:pt x="8450580" y="960119"/>
                  </a:lnTo>
                  <a:lnTo>
                    <a:pt x="8456676" y="950975"/>
                  </a:lnTo>
                  <a:lnTo>
                    <a:pt x="8471916" y="954023"/>
                  </a:lnTo>
                  <a:lnTo>
                    <a:pt x="8476488" y="957071"/>
                  </a:lnTo>
                  <a:lnTo>
                    <a:pt x="8481060" y="938783"/>
                  </a:lnTo>
                  <a:lnTo>
                    <a:pt x="8487156" y="981455"/>
                  </a:lnTo>
                  <a:lnTo>
                    <a:pt x="8491728" y="961643"/>
                  </a:lnTo>
                  <a:lnTo>
                    <a:pt x="8506968" y="949451"/>
                  </a:lnTo>
                  <a:lnTo>
                    <a:pt x="8511540" y="986027"/>
                  </a:lnTo>
                  <a:lnTo>
                    <a:pt x="8517636" y="1008887"/>
                  </a:lnTo>
                  <a:lnTo>
                    <a:pt x="8522208" y="1053083"/>
                  </a:lnTo>
                  <a:lnTo>
                    <a:pt x="8526780" y="998219"/>
                  </a:lnTo>
                  <a:lnTo>
                    <a:pt x="8542020" y="1008887"/>
                  </a:lnTo>
                  <a:lnTo>
                    <a:pt x="8548116" y="986027"/>
                  </a:lnTo>
                  <a:lnTo>
                    <a:pt x="8552688" y="978407"/>
                  </a:lnTo>
                  <a:lnTo>
                    <a:pt x="8557260" y="1014983"/>
                  </a:lnTo>
                  <a:lnTo>
                    <a:pt x="8563356" y="1039367"/>
                  </a:lnTo>
                  <a:lnTo>
                    <a:pt x="8578596" y="1043939"/>
                  </a:lnTo>
                  <a:lnTo>
                    <a:pt x="8583168" y="1059179"/>
                  </a:lnTo>
                  <a:lnTo>
                    <a:pt x="8587740" y="1083563"/>
                  </a:lnTo>
                  <a:lnTo>
                    <a:pt x="8593836" y="1094231"/>
                  </a:lnTo>
                  <a:lnTo>
                    <a:pt x="8598408" y="1082039"/>
                  </a:lnTo>
                  <a:lnTo>
                    <a:pt x="8613648" y="1112519"/>
                  </a:lnTo>
                  <a:lnTo>
                    <a:pt x="8618220" y="1103375"/>
                  </a:lnTo>
                  <a:lnTo>
                    <a:pt x="8624316" y="1045463"/>
                  </a:lnTo>
                  <a:lnTo>
                    <a:pt x="8628888" y="1057655"/>
                  </a:lnTo>
                  <a:lnTo>
                    <a:pt x="8633460" y="1056131"/>
                  </a:lnTo>
                  <a:lnTo>
                    <a:pt x="8650224" y="1039367"/>
                  </a:lnTo>
                  <a:lnTo>
                    <a:pt x="8654796" y="1002791"/>
                  </a:lnTo>
                  <a:lnTo>
                    <a:pt x="8659368" y="999743"/>
                  </a:lnTo>
                  <a:lnTo>
                    <a:pt x="8665464" y="992123"/>
                  </a:lnTo>
                  <a:lnTo>
                    <a:pt x="8670036" y="1024127"/>
                  </a:lnTo>
                  <a:lnTo>
                    <a:pt x="8685276" y="1022603"/>
                  </a:lnTo>
                  <a:lnTo>
                    <a:pt x="8689848" y="1054607"/>
                  </a:lnTo>
                  <a:lnTo>
                    <a:pt x="8695944" y="1071371"/>
                  </a:lnTo>
                  <a:lnTo>
                    <a:pt x="8700516" y="1054607"/>
                  </a:lnTo>
                  <a:lnTo>
                    <a:pt x="8705088" y="1048511"/>
                  </a:lnTo>
                  <a:lnTo>
                    <a:pt x="8720328" y="1056131"/>
                  </a:lnTo>
                  <a:lnTo>
                    <a:pt x="8726424" y="1051559"/>
                  </a:lnTo>
                  <a:lnTo>
                    <a:pt x="8730996" y="1048511"/>
                  </a:lnTo>
                  <a:lnTo>
                    <a:pt x="8735568" y="1056131"/>
                  </a:lnTo>
                  <a:lnTo>
                    <a:pt x="8741664" y="1069847"/>
                  </a:lnTo>
                  <a:lnTo>
                    <a:pt x="8756904" y="1062227"/>
                  </a:lnTo>
                  <a:lnTo>
                    <a:pt x="8761476" y="1078991"/>
                  </a:lnTo>
                  <a:lnTo>
                    <a:pt x="8766048" y="1075943"/>
                  </a:lnTo>
                  <a:lnTo>
                    <a:pt x="8772144" y="1118615"/>
                  </a:lnTo>
                  <a:lnTo>
                    <a:pt x="8776716" y="1094231"/>
                  </a:lnTo>
                  <a:lnTo>
                    <a:pt x="8791956" y="1130807"/>
                  </a:lnTo>
                  <a:lnTo>
                    <a:pt x="8796528" y="1138427"/>
                  </a:lnTo>
                  <a:lnTo>
                    <a:pt x="8802624" y="1165859"/>
                  </a:lnTo>
                  <a:lnTo>
                    <a:pt x="8807196" y="1161287"/>
                  </a:lnTo>
                  <a:lnTo>
                    <a:pt x="8811768" y="1162811"/>
                  </a:lnTo>
                  <a:lnTo>
                    <a:pt x="8817864" y="1161287"/>
                  </a:lnTo>
                  <a:lnTo>
                    <a:pt x="8827008" y="1208531"/>
                  </a:lnTo>
                  <a:lnTo>
                    <a:pt x="8833104" y="1261871"/>
                  </a:lnTo>
                  <a:lnTo>
                    <a:pt x="8837676" y="1232915"/>
                  </a:lnTo>
                  <a:lnTo>
                    <a:pt x="8842248" y="1229867"/>
                  </a:lnTo>
                  <a:lnTo>
                    <a:pt x="8848344" y="1254251"/>
                  </a:lnTo>
                  <a:lnTo>
                    <a:pt x="8863584" y="1252727"/>
                  </a:lnTo>
                  <a:lnTo>
                    <a:pt x="8868156" y="1190243"/>
                  </a:lnTo>
                  <a:lnTo>
                    <a:pt x="8872728" y="1161287"/>
                  </a:lnTo>
                  <a:lnTo>
                    <a:pt x="8878824" y="1207007"/>
                  </a:lnTo>
                  <a:lnTo>
                    <a:pt x="8883396" y="1176527"/>
                  </a:lnTo>
                  <a:lnTo>
                    <a:pt x="8898636" y="1205483"/>
                  </a:lnTo>
                  <a:lnTo>
                    <a:pt x="8904732" y="1252727"/>
                  </a:lnTo>
                  <a:lnTo>
                    <a:pt x="8909304" y="1284731"/>
                  </a:lnTo>
                  <a:lnTo>
                    <a:pt x="8913876" y="1319783"/>
                  </a:lnTo>
                  <a:lnTo>
                    <a:pt x="8919972" y="1303019"/>
                  </a:lnTo>
                  <a:lnTo>
                    <a:pt x="8935212" y="1277111"/>
                  </a:lnTo>
                  <a:lnTo>
                    <a:pt x="8939784" y="1252727"/>
                  </a:lnTo>
                  <a:lnTo>
                    <a:pt x="8944356" y="1292351"/>
                  </a:lnTo>
                  <a:lnTo>
                    <a:pt x="8950452" y="1258823"/>
                  </a:lnTo>
                  <a:lnTo>
                    <a:pt x="8955024" y="1254251"/>
                  </a:lnTo>
                  <a:lnTo>
                    <a:pt x="8970264" y="1271015"/>
                  </a:lnTo>
                  <a:lnTo>
                    <a:pt x="8974836" y="1281683"/>
                  </a:lnTo>
                  <a:lnTo>
                    <a:pt x="8980932" y="1226819"/>
                  </a:lnTo>
                  <a:lnTo>
                    <a:pt x="8985504" y="1178051"/>
                  </a:lnTo>
                  <a:lnTo>
                    <a:pt x="8990076" y="1130807"/>
                  </a:lnTo>
                  <a:lnTo>
                    <a:pt x="9005316" y="1155191"/>
                  </a:lnTo>
                  <a:lnTo>
                    <a:pt x="9011412" y="1127759"/>
                  </a:lnTo>
                  <a:lnTo>
                    <a:pt x="9015984" y="1101851"/>
                  </a:lnTo>
                  <a:lnTo>
                    <a:pt x="9020556" y="1150619"/>
                  </a:lnTo>
                  <a:lnTo>
                    <a:pt x="9026652" y="1136903"/>
                  </a:lnTo>
                  <a:lnTo>
                    <a:pt x="9041892" y="1129283"/>
                  </a:lnTo>
                  <a:lnTo>
                    <a:pt x="9046464" y="1045463"/>
                  </a:lnTo>
                  <a:lnTo>
                    <a:pt x="9051036" y="1075943"/>
                  </a:lnTo>
                  <a:lnTo>
                    <a:pt x="9057132" y="1036319"/>
                  </a:lnTo>
                  <a:lnTo>
                    <a:pt x="9061704" y="1024127"/>
                  </a:lnTo>
                  <a:lnTo>
                    <a:pt x="9076944" y="1005839"/>
                  </a:lnTo>
                  <a:lnTo>
                    <a:pt x="9081516" y="999743"/>
                  </a:lnTo>
                  <a:lnTo>
                    <a:pt x="9087612" y="993647"/>
                  </a:lnTo>
                  <a:lnTo>
                    <a:pt x="9092184" y="993647"/>
                  </a:lnTo>
                  <a:lnTo>
                    <a:pt x="9096756" y="1011935"/>
                  </a:lnTo>
                  <a:lnTo>
                    <a:pt x="9111996" y="969263"/>
                  </a:lnTo>
                  <a:lnTo>
                    <a:pt x="9118092" y="949451"/>
                  </a:lnTo>
                  <a:lnTo>
                    <a:pt x="9122664" y="909827"/>
                  </a:lnTo>
                  <a:lnTo>
                    <a:pt x="9128760" y="931163"/>
                  </a:lnTo>
                  <a:lnTo>
                    <a:pt x="9133332" y="879347"/>
                  </a:lnTo>
                  <a:lnTo>
                    <a:pt x="9148572" y="894587"/>
                  </a:lnTo>
                  <a:lnTo>
                    <a:pt x="9153144" y="861059"/>
                  </a:lnTo>
                  <a:lnTo>
                    <a:pt x="9159240" y="842771"/>
                  </a:lnTo>
                  <a:lnTo>
                    <a:pt x="9163812" y="850391"/>
                  </a:lnTo>
                  <a:lnTo>
                    <a:pt x="9168384" y="874775"/>
                  </a:lnTo>
                  <a:lnTo>
                    <a:pt x="9183624" y="871727"/>
                  </a:lnTo>
                  <a:lnTo>
                    <a:pt x="9189720" y="850391"/>
                  </a:lnTo>
                  <a:lnTo>
                    <a:pt x="9194292" y="766571"/>
                  </a:lnTo>
                  <a:lnTo>
                    <a:pt x="9198864" y="702563"/>
                  </a:lnTo>
                  <a:lnTo>
                    <a:pt x="9204960" y="708659"/>
                  </a:lnTo>
                  <a:lnTo>
                    <a:pt x="9220200" y="720851"/>
                  </a:lnTo>
                  <a:lnTo>
                    <a:pt x="9224772" y="711707"/>
                  </a:lnTo>
                  <a:lnTo>
                    <a:pt x="9229344" y="688847"/>
                  </a:lnTo>
                  <a:lnTo>
                    <a:pt x="9235440" y="697991"/>
                  </a:lnTo>
                  <a:lnTo>
                    <a:pt x="9240012" y="699515"/>
                  </a:lnTo>
                  <a:lnTo>
                    <a:pt x="9259824" y="691895"/>
                  </a:lnTo>
                  <a:lnTo>
                    <a:pt x="9265920" y="643127"/>
                  </a:lnTo>
                  <a:lnTo>
                    <a:pt x="9270492" y="656843"/>
                  </a:lnTo>
                  <a:lnTo>
                    <a:pt x="9275064" y="670559"/>
                  </a:lnTo>
                  <a:lnTo>
                    <a:pt x="9285732" y="669035"/>
                  </a:lnTo>
                </a:path>
              </a:pathLst>
            </a:custGeom>
            <a:ln w="28575">
              <a:solidFill>
                <a:srgbClr val="EF6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589532" y="1879092"/>
            <a:ext cx="9290685" cy="0"/>
          </a:xfrm>
          <a:custGeom>
            <a:avLst/>
            <a:gdLst/>
            <a:ahLst/>
            <a:cxnLst/>
            <a:rect l="l" t="t" r="r" b="b"/>
            <a:pathLst>
              <a:path w="9290685" h="0">
                <a:moveTo>
                  <a:pt x="0" y="0"/>
                </a:moveTo>
                <a:lnTo>
                  <a:pt x="9290304" y="0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9532" y="4962144"/>
            <a:ext cx="9290685" cy="0"/>
          </a:xfrm>
          <a:custGeom>
            <a:avLst/>
            <a:gdLst/>
            <a:ahLst/>
            <a:cxnLst/>
            <a:rect l="l" t="t" r="r" b="b"/>
            <a:pathLst>
              <a:path w="9290685" h="0">
                <a:moveTo>
                  <a:pt x="0" y="0"/>
                </a:moveTo>
                <a:lnTo>
                  <a:pt x="9290304" y="0"/>
                </a:lnTo>
              </a:path>
            </a:pathLst>
          </a:custGeom>
          <a:ln w="9525">
            <a:solidFill>
              <a:srgbClr val="DADD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192258" y="4331566"/>
            <a:ext cx="279400" cy="722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450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400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92258" y="3817673"/>
            <a:ext cx="27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500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92258" y="1762102"/>
            <a:ext cx="279400" cy="1750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650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600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25">
                <a:solidFill>
                  <a:srgbClr val="393C46"/>
                </a:solidFill>
                <a:latin typeface="Arial"/>
                <a:cs typeface="Arial"/>
              </a:rPr>
              <a:t>550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926" y="5091663"/>
            <a:ext cx="9589208" cy="60624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4549970" y="1209376"/>
            <a:ext cx="2938145" cy="5137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ts val="2185"/>
              </a:lnSpc>
              <a:spcBef>
                <a:spcPts val="110"/>
              </a:spcBef>
            </a:pPr>
            <a:r>
              <a:rPr dirty="0" sz="1850" b="1">
                <a:solidFill>
                  <a:srgbClr val="393C46"/>
                </a:solidFill>
                <a:latin typeface="Arial"/>
                <a:cs typeface="Arial"/>
              </a:rPr>
              <a:t>7-10</a:t>
            </a:r>
            <a:r>
              <a:rPr dirty="0" sz="1850" spc="-8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393C46"/>
                </a:solidFill>
                <a:latin typeface="Arial"/>
                <a:cs typeface="Arial"/>
              </a:rPr>
              <a:t>Year</a:t>
            </a:r>
            <a:r>
              <a:rPr dirty="0" sz="1850" spc="-3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393C46"/>
                </a:solidFill>
                <a:latin typeface="Arial"/>
                <a:cs typeface="Arial"/>
              </a:rPr>
              <a:t>Corporate</a:t>
            </a:r>
            <a:r>
              <a:rPr dirty="0" sz="1850" spc="-55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850" spc="-20" b="1">
                <a:solidFill>
                  <a:srgbClr val="393C46"/>
                </a:solidFill>
                <a:latin typeface="Arial"/>
                <a:cs typeface="Arial"/>
              </a:rPr>
              <a:t>Index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January</a:t>
            </a:r>
            <a:r>
              <a:rPr dirty="0" sz="14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2019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1400" spc="-1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93C46"/>
                </a:solidFill>
                <a:latin typeface="Arial"/>
                <a:cs typeface="Arial"/>
              </a:rPr>
              <a:t>December</a:t>
            </a:r>
            <a:r>
              <a:rPr dirty="0" sz="1400" spc="-35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93C46"/>
                </a:solidFill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2459735" y="3601211"/>
            <a:ext cx="1256030" cy="6908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99060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780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3/6/20</a:t>
            </a:r>
            <a:r>
              <a:rPr dirty="0" sz="11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 3/20/20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</a:pPr>
            <a:r>
              <a:rPr dirty="0" sz="1100" b="1">
                <a:solidFill>
                  <a:srgbClr val="393C46"/>
                </a:solidFill>
                <a:latin typeface="Arial"/>
                <a:cs typeface="Arial"/>
              </a:rPr>
              <a:t>-15.6%</a:t>
            </a:r>
            <a:r>
              <a:rPr dirty="0" sz="11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393C46"/>
                </a:solidFill>
                <a:latin typeface="Arial"/>
                <a:cs typeface="Arial"/>
              </a:rPr>
              <a:t>change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99632" y="3601211"/>
            <a:ext cx="1405255" cy="69088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80010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630"/>
              </a:spcBef>
            </a:pP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8/2/21</a:t>
            </a:r>
            <a:r>
              <a:rPr dirty="0" sz="1100" spc="-40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93C46"/>
                </a:solidFill>
                <a:latin typeface="Arial"/>
                <a:cs typeface="Arial"/>
              </a:rPr>
              <a:t>–</a:t>
            </a:r>
            <a:r>
              <a:rPr dirty="0" sz="1100" spc="-10">
                <a:solidFill>
                  <a:srgbClr val="393C46"/>
                </a:solidFill>
                <a:latin typeface="Arial"/>
                <a:cs typeface="Arial"/>
              </a:rPr>
              <a:t> 10/20/22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</a:pPr>
            <a:r>
              <a:rPr dirty="0" sz="1100" b="1">
                <a:solidFill>
                  <a:srgbClr val="393C46"/>
                </a:solidFill>
                <a:latin typeface="Arial"/>
                <a:cs typeface="Arial"/>
              </a:rPr>
              <a:t>-22.9%</a:t>
            </a:r>
            <a:r>
              <a:rPr dirty="0" sz="1100" spc="-40" b="1">
                <a:solidFill>
                  <a:srgbClr val="393C46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393C46"/>
                </a:solidFill>
                <a:latin typeface="Arial"/>
                <a:cs typeface="Arial"/>
              </a:rPr>
              <a:t>change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969" y="2655822"/>
            <a:ext cx="36188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Time,</a:t>
            </a:r>
            <a:r>
              <a:rPr dirty="0" sz="4000" spc="-130"/>
              <a:t> </a:t>
            </a:r>
            <a:r>
              <a:rPr dirty="0" sz="4000"/>
              <a:t>not</a:t>
            </a:r>
            <a:r>
              <a:rPr dirty="0" sz="4000" spc="-135"/>
              <a:t> </a:t>
            </a:r>
            <a:r>
              <a:rPr dirty="0" sz="4000" spc="-10"/>
              <a:t>timing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93C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Meredith Lemoine</dc:creator>
  <dc:title>2021 Essentials of Wealth Planning</dc:title>
  <dcterms:created xsi:type="dcterms:W3CDTF">2024-09-05T17:17:23Z</dcterms:created>
  <dcterms:modified xsi:type="dcterms:W3CDTF">2024-09-05T17:17:23Z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Confidential</vt:lpwstr>
  </property>
  <property fmtid="{D5CDD505-2E9C-101B-9397-08002B2CF9AE}" pid="3" name="ContentTypeId">
    <vt:lpwstr>0x010100A361D8DE4C7CD74DBFEE5F7E74784FE4</vt:lpwstr>
  </property>
  <property fmtid="{D5CDD505-2E9C-101B-9397-08002B2CF9AE}" pid="4" name="Created">
    <vt:filetime>2024-01-26T00:00:00Z</vt:filetime>
  </property>
  <property fmtid="{D5CDD505-2E9C-101B-9397-08002B2CF9AE}" pid="5" name="Creator">
    <vt:lpwstr>Acrobat PDFMaker 23 for PowerPoint</vt:lpwstr>
  </property>
  <property fmtid="{D5CDD505-2E9C-101B-9397-08002B2CF9AE}" pid="6" name="LastSaved">
    <vt:filetime>2024-09-05T00:00:00Z</vt:filetime>
  </property>
  <property fmtid="{D5CDD505-2E9C-101B-9397-08002B2CF9AE}" pid="7" name="MSIP_Label_3b1b38f6-a494-4f7f-aecc-7f4c744381a1_Application">
    <vt:lpwstr>Microsoft Azure Information Protection</vt:lpwstr>
  </property>
  <property fmtid="{D5CDD505-2E9C-101B-9397-08002B2CF9AE}" pid="8" name="MSIP_Label_3b1b38f6-a494-4f7f-aecc-7f4c744381a1_Enabled">
    <vt:lpwstr>True</vt:lpwstr>
  </property>
  <property fmtid="{D5CDD505-2E9C-101B-9397-08002B2CF9AE}" pid="9" name="MSIP_Label_3b1b38f6-a494-4f7f-aecc-7f4c744381a1_Extended_MSFT_Method">
    <vt:lpwstr>Manual</vt:lpwstr>
  </property>
  <property fmtid="{D5CDD505-2E9C-101B-9397-08002B2CF9AE}" pid="10" name="MSIP_Label_3b1b38f6-a494-4f7f-aecc-7f4c744381a1_Name">
    <vt:lpwstr>Public</vt:lpwstr>
  </property>
  <property fmtid="{D5CDD505-2E9C-101B-9397-08002B2CF9AE}" pid="11" name="MSIP_Label_3b1b38f6-a494-4f7f-aecc-7f4c744381a1_Owner">
    <vt:lpwstr>Meredith.Lemoine@janushenderson.com</vt:lpwstr>
  </property>
  <property fmtid="{D5CDD505-2E9C-101B-9397-08002B2CF9AE}" pid="12" name="MSIP_Label_3b1b38f6-a494-4f7f-aecc-7f4c744381a1_SetDate">
    <vt:lpwstr>2020-11-24T22:45:03.3714533Z</vt:lpwstr>
  </property>
  <property fmtid="{D5CDD505-2E9C-101B-9397-08002B2CF9AE}" pid="13" name="MSIP_Label_3b1b38f6-a494-4f7f-aecc-7f4c744381a1_SiteId">
    <vt:lpwstr>09d5c224-c624-4040-ba7b-dcfa64d7b17a</vt:lpwstr>
  </property>
  <property fmtid="{D5CDD505-2E9C-101B-9397-08002B2CF9AE}" pid="14" name="MSIP_Label_afcddd43-8c7c-4abe-8fa4-d188c81eadb1_Application">
    <vt:lpwstr>Microsoft Azure Information Protection</vt:lpwstr>
  </property>
  <property fmtid="{D5CDD505-2E9C-101B-9397-08002B2CF9AE}" pid="15" name="MSIP_Label_afcddd43-8c7c-4abe-8fa4-d188c81eadb1_Enabled">
    <vt:lpwstr>True</vt:lpwstr>
  </property>
  <property fmtid="{D5CDD505-2E9C-101B-9397-08002B2CF9AE}" pid="16" name="MSIP_Label_afcddd43-8c7c-4abe-8fa4-d188c81eadb1_Extended_MSFT_Method">
    <vt:lpwstr>Automatic</vt:lpwstr>
  </property>
  <property fmtid="{D5CDD505-2E9C-101B-9397-08002B2CF9AE}" pid="17" name="MSIP_Label_afcddd43-8c7c-4abe-8fa4-d188c81eadb1_Name">
    <vt:lpwstr>Confidential</vt:lpwstr>
  </property>
  <property fmtid="{D5CDD505-2E9C-101B-9397-08002B2CF9AE}" pid="18" name="MSIP_Label_afcddd43-8c7c-4abe-8fa4-d188c81eadb1_Owner">
    <vt:lpwstr>Catherine.Quinn@HDS.Int</vt:lpwstr>
  </property>
  <property fmtid="{D5CDD505-2E9C-101B-9397-08002B2CF9AE}" pid="19" name="MSIP_Label_afcddd43-8c7c-4abe-8fa4-d188c81eadb1_SetDate">
    <vt:lpwstr>2020-01-17T11:18:56.6003561Z</vt:lpwstr>
  </property>
  <property fmtid="{D5CDD505-2E9C-101B-9397-08002B2CF9AE}" pid="20" name="MSIP_Label_afcddd43-8c7c-4abe-8fa4-d188c81eadb1_SiteId">
    <vt:lpwstr>c5fb477d-6f95-4b6f-a174-acc68564fad6</vt:lpwstr>
  </property>
  <property fmtid="{D5CDD505-2E9C-101B-9397-08002B2CF9AE}" pid="21" name="Producer">
    <vt:lpwstr>Adobe PDF Library 23.8.234</vt:lpwstr>
  </property>
  <property fmtid="{D5CDD505-2E9C-101B-9397-08002B2CF9AE}" pid="22" name="Sensitivity">
    <vt:lpwstr>Public Confidential</vt:lpwstr>
  </property>
  <property fmtid="{D5CDD505-2E9C-101B-9397-08002B2CF9AE}" pid="23" name="_SIProp12DataClass+3c061b4c-9313-485b-a367-01b135411931">
    <vt:lpwstr>v=1.2&gt;I=3c061b4c-9313-485b-a367-01b135411931&amp;N=Confidential&amp;V=1.2&amp;U=System&amp;C=&amp;A=ASSOCIATED</vt:lpwstr>
  </property>
</Properties>
</file>