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notesSlides/notesSlide6.xml" ContentType="application/vnd.openxmlformats-officedocument.presentationml.notesSlide+xml"/>
  <Override PartName="/ppt/charts/chart1.xml" ContentType="application/vnd.openxmlformats-officedocument.drawingml.chart+xml"/>
  <Override PartName="/ppt/tags/tag11.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0.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ppt/tags/tag16.xml" ContentType="application/vnd.openxmlformats-officedocument.presentationml.tags+xml"/>
  <Override PartName="/ppt/notesSlides/notesSlide1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3.xml" ContentType="application/vnd.openxmlformats-officedocument.presentationml.notesSlide+xml"/>
  <Override PartName="/ppt/charts/chart2.xml" ContentType="application/vnd.openxmlformats-officedocument.drawingml.chart+xml"/>
  <Override PartName="/ppt/tags/tag20.xml" ContentType="application/vnd.openxmlformats-officedocument.presentationml.tags+xml"/>
  <Override PartName="/ppt/notesSlides/notesSlide14.xml" ContentType="application/vnd.openxmlformats-officedocument.presentationml.notesSlide+xml"/>
  <Override PartName="/ppt/tags/tag21.xml" ContentType="application/vnd.openxmlformats-officedocument.presentationml.tags+xml"/>
  <Override PartName="/ppt/notesSlides/notesSlide15.xml" ContentType="application/vnd.openxmlformats-officedocument.presentationml.notesSlide+xml"/>
  <Override PartName="/ppt/tags/tag22.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23.xml" ContentType="application/vnd.openxmlformats-officedocument.presentationml.tags+xml"/>
  <Override PartName="/ppt/notesSlides/notesSlide18.xml" ContentType="application/vnd.openxmlformats-officedocument.presentationml.notesSlide+xml"/>
  <Override PartName="/ppt/tags/tag24.xml" ContentType="application/vnd.openxmlformats-officedocument.presentationml.tags+xml"/>
  <Override PartName="/ppt/notesSlides/notesSlide19.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0.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21.xml" ContentType="application/vnd.openxmlformats-officedocument.presentationml.notesSlide+xml"/>
  <Override PartName="/ppt/tags/tag31.xml" ContentType="application/vnd.openxmlformats-officedocument.presentationml.tags+xml"/>
  <Override PartName="/ppt/notesSlides/notesSlide22.xml" ContentType="application/vnd.openxmlformats-officedocument.presentationml.notesSlide+xml"/>
  <Override PartName="/ppt/tags/tag32.xml" ContentType="application/vnd.openxmlformats-officedocument.presentationml.tags+xml"/>
  <Override PartName="/ppt/notesSlides/notesSlide23.xml" ContentType="application/vnd.openxmlformats-officedocument.presentationml.notesSlide+xml"/>
  <Override PartName="/ppt/tags/tag33.xml" ContentType="application/vnd.openxmlformats-officedocument.presentationml.tags+xml"/>
  <Override PartName="/ppt/notesSlides/notesSlide24.xml" ContentType="application/vnd.openxmlformats-officedocument.presentationml.notesSlide+xml"/>
  <Override PartName="/ppt/tags/tag34.xml" ContentType="application/vnd.openxmlformats-officedocument.presentationml.tags+xml"/>
  <Override PartName="/ppt/notesSlides/notesSlide25.xml" ContentType="application/vnd.openxmlformats-officedocument.presentationml.notesSlide+xml"/>
  <Override PartName="/ppt/tags/tag35.xml" ContentType="application/vnd.openxmlformats-officedocument.presentationml.tags+xml"/>
  <Override PartName="/ppt/notesSlides/notesSlide26.xml" ContentType="application/vnd.openxmlformats-officedocument.presentationml.notesSlide+xml"/>
  <Override PartName="/ppt/tags/tag36.xml" ContentType="application/vnd.openxmlformats-officedocument.presentationml.tags+xml"/>
  <Override PartName="/ppt/notesSlides/notesSlide27.xml" ContentType="application/vnd.openxmlformats-officedocument.presentationml.notesSlide+xml"/>
  <Override PartName="/ppt/tags/tag37.xml" ContentType="application/vnd.openxmlformats-officedocument.presentationml.tags+xml"/>
  <Override PartName="/ppt/notesSlides/notesSlide28.xml" ContentType="application/vnd.openxmlformats-officedocument.presentationml.notesSlide+xml"/>
  <Override PartName="/ppt/tags/tag38.xml" ContentType="application/vnd.openxmlformats-officedocument.presentationml.tags+xml"/>
  <Override PartName="/ppt/notesSlides/notesSlide29.xml" ContentType="application/vnd.openxmlformats-officedocument.presentationml.notesSlide+xml"/>
  <Override PartName="/ppt/tags/tag39.xml" ContentType="application/vnd.openxmlformats-officedocument.presentationml.tags+xml"/>
  <Override PartName="/ppt/notesSlides/notesSlide30.xml" ContentType="application/vnd.openxmlformats-officedocument.presentationml.notesSlide+xml"/>
  <Override PartName="/ppt/tags/tag40.xml" ContentType="application/vnd.openxmlformats-officedocument.presentationml.tags+xml"/>
  <Override PartName="/ppt/notesSlides/notesSlide31.xml" ContentType="application/vnd.openxmlformats-officedocument.presentationml.notesSlide+xml"/>
  <Override PartName="/ppt/tags/tag41.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4"/>
  </p:sldMasterIdLst>
  <p:notesMasterIdLst>
    <p:notesMasterId r:id="rId38"/>
  </p:notesMasterIdLst>
  <p:handoutMasterIdLst>
    <p:handoutMasterId r:id="rId39"/>
  </p:handoutMasterIdLst>
  <p:sldIdLst>
    <p:sldId id="288" r:id="rId5"/>
    <p:sldId id="260" r:id="rId6"/>
    <p:sldId id="261" r:id="rId7"/>
    <p:sldId id="262" r:id="rId8"/>
    <p:sldId id="263" r:id="rId9"/>
    <p:sldId id="264" r:id="rId10"/>
    <p:sldId id="266" r:id="rId11"/>
    <p:sldId id="267" r:id="rId12"/>
    <p:sldId id="289" r:id="rId13"/>
    <p:sldId id="290" r:id="rId14"/>
    <p:sldId id="291" r:id="rId15"/>
    <p:sldId id="292" r:id="rId16"/>
    <p:sldId id="293" r:id="rId17"/>
    <p:sldId id="294" r:id="rId18"/>
    <p:sldId id="296" r:id="rId19"/>
    <p:sldId id="297" r:id="rId20"/>
    <p:sldId id="339"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 id="313" r:id="rId36"/>
    <p:sldId id="287" r:id="rId37"/>
  </p:sldIdLst>
  <p:sldSz cx="12192000" cy="6858000"/>
  <p:notesSz cx="6985000" cy="9283700"/>
  <p:custDataLst>
    <p:tags r:id="rId40"/>
  </p:custDataLst>
  <p:defaultTextStyle>
    <a:defPPr>
      <a:defRPr lang="en-US"/>
    </a:defPPr>
    <a:lvl1pPr algn="l" rtl="0" fontAlgn="base">
      <a:spcBef>
        <a:spcPct val="0"/>
      </a:spcBef>
      <a:spcAft>
        <a:spcPct val="0"/>
      </a:spcAft>
      <a:defRPr sz="1500" kern="1200">
        <a:solidFill>
          <a:schemeClr val="tx1"/>
        </a:solidFill>
        <a:latin typeface="Arial" pitchFamily="34" charset="0"/>
        <a:ea typeface="ＭＳ Ｐゴシック"/>
        <a:cs typeface="ＭＳ Ｐゴシック"/>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15:guide id="1" orient="horz" pos="4080" userDrawn="1">
          <p15:clr>
            <a:srgbClr val="A4A3A4"/>
          </p15:clr>
        </p15:guide>
        <p15:guide id="2" orient="horz" pos="137" userDrawn="1">
          <p15:clr>
            <a:srgbClr val="A4A3A4"/>
          </p15:clr>
        </p15:guide>
        <p15:guide id="3" orient="horz" pos="1385" userDrawn="1">
          <p15:clr>
            <a:srgbClr val="A4A3A4"/>
          </p15:clr>
        </p15:guide>
        <p15:guide id="4" orient="horz" pos="628" userDrawn="1">
          <p15:clr>
            <a:srgbClr val="A4A3A4"/>
          </p15:clr>
        </p15:guide>
        <p15:guide id="5" orient="horz" pos="4176" userDrawn="1">
          <p15:clr>
            <a:srgbClr val="A4A3A4"/>
          </p15:clr>
        </p15:guide>
        <p15:guide id="6" orient="horz" pos="419" userDrawn="1">
          <p15:clr>
            <a:srgbClr val="A4A3A4"/>
          </p15:clr>
        </p15:guide>
        <p15:guide id="7" orient="horz" pos="1580" userDrawn="1">
          <p15:clr>
            <a:srgbClr val="A4A3A4"/>
          </p15:clr>
        </p15:guide>
        <p15:guide id="9" orient="horz" pos="3821" userDrawn="1">
          <p15:clr>
            <a:srgbClr val="A4A3A4"/>
          </p15:clr>
        </p15:guide>
        <p15:guide id="10" orient="horz" pos="3689" userDrawn="1">
          <p15:clr>
            <a:srgbClr val="A4A3A4"/>
          </p15:clr>
        </p15:guide>
        <p15:guide id="11" orient="horz" pos="2460" userDrawn="1">
          <p15:clr>
            <a:srgbClr val="A4A3A4"/>
          </p15:clr>
        </p15:guide>
        <p15:guide id="12" orient="horz" pos="2315" userDrawn="1">
          <p15:clr>
            <a:srgbClr val="A4A3A4"/>
          </p15:clr>
        </p15:guide>
        <p15:guide id="13" pos="7411" userDrawn="1">
          <p15:clr>
            <a:srgbClr val="A4A3A4"/>
          </p15:clr>
        </p15:guide>
        <p15:guide id="15" pos="347" userDrawn="1">
          <p15:clr>
            <a:srgbClr val="A4A3A4"/>
          </p15:clr>
        </p15:guide>
        <p15:guide id="16" pos="3672" userDrawn="1">
          <p15:clr>
            <a:srgbClr val="A4A3A4"/>
          </p15:clr>
        </p15:guide>
        <p15:guide id="18" pos="737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8C91"/>
    <a:srgbClr val="000000"/>
    <a:srgbClr val="298FC2"/>
    <a:srgbClr val="E8EAEA"/>
    <a:srgbClr val="333F48"/>
    <a:srgbClr val="CC0066"/>
    <a:srgbClr val="47525B"/>
    <a:srgbClr val="7A9B3D"/>
    <a:srgbClr val="343E48"/>
    <a:srgbClr val="F6F7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12" autoAdjust="0"/>
    <p:restoredTop sz="84192" autoAdjust="0"/>
  </p:normalViewPr>
  <p:slideViewPr>
    <p:cSldViewPr snapToGrid="0" showGuides="1">
      <p:cViewPr varScale="1">
        <p:scale>
          <a:sx n="66" d="100"/>
          <a:sy n="66" d="100"/>
        </p:scale>
        <p:origin x="512" y="40"/>
      </p:cViewPr>
      <p:guideLst>
        <p:guide orient="horz" pos="4080"/>
        <p:guide orient="horz" pos="137"/>
        <p:guide orient="horz" pos="1385"/>
        <p:guide orient="horz" pos="628"/>
        <p:guide orient="horz" pos="4176"/>
        <p:guide orient="horz" pos="419"/>
        <p:guide orient="horz" pos="1580"/>
        <p:guide orient="horz" pos="3821"/>
        <p:guide orient="horz" pos="3689"/>
        <p:guide orient="horz" pos="2460"/>
        <p:guide orient="horz" pos="2315"/>
        <p:guide pos="7411"/>
        <p:guide pos="347"/>
        <p:guide pos="3672"/>
        <p:guide pos="7379"/>
      </p:guideLst>
    </p:cSldViewPr>
  </p:slideViewPr>
  <p:outlineViewPr>
    <p:cViewPr>
      <p:scale>
        <a:sx n="33" d="100"/>
        <a:sy n="33" d="100"/>
      </p:scale>
      <p:origin x="0" y="5964"/>
    </p:cViewPr>
  </p:outlineViewPr>
  <p:notesTextViewPr>
    <p:cViewPr>
      <p:scale>
        <a:sx n="100" d="100"/>
        <a:sy n="100" d="100"/>
      </p:scale>
      <p:origin x="0" y="0"/>
    </p:cViewPr>
  </p:notesTextViewPr>
  <p:sorterViewPr>
    <p:cViewPr>
      <p:scale>
        <a:sx n="66" d="100"/>
        <a:sy n="66" d="100"/>
      </p:scale>
      <p:origin x="0" y="10992"/>
    </p:cViewPr>
  </p:sorterViewPr>
  <p:notesViewPr>
    <p:cSldViewPr snapToGrid="0" showGuides="1">
      <p:cViewPr>
        <p:scale>
          <a:sx n="130" d="100"/>
          <a:sy n="130" d="100"/>
        </p:scale>
        <p:origin x="2790" y="-9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mn1\fidfile\fs1268\JOBS\369,000-369,999\369409_&#63743;_Soc_Sec_Update_PPT\Resources&#61480;\Copy%20of%20Individual%20Social%20Security%20Scenarios.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679462928219805E-2"/>
          <c:y val="7.3373115065596198E-2"/>
          <c:w val="0.91482708063457996"/>
          <c:h val="0.86530556604889797"/>
        </c:manualLayout>
      </c:layout>
      <c:lineChart>
        <c:grouping val="standard"/>
        <c:varyColors val="0"/>
        <c:ser>
          <c:idx val="0"/>
          <c:order val="0"/>
          <c:tx>
            <c:v>Age 62</c:v>
          </c:tx>
          <c:spPr>
            <a:ln w="44450">
              <a:solidFill>
                <a:srgbClr val="768692"/>
              </a:solidFill>
            </a:ln>
          </c:spPr>
          <c:marker>
            <c:symbol val="none"/>
          </c:marker>
          <c:dPt>
            <c:idx val="50"/>
            <c:bubble3D val="0"/>
            <c:extLst>
              <c:ext xmlns:c16="http://schemas.microsoft.com/office/drawing/2014/chart" uri="{C3380CC4-5D6E-409C-BE32-E72D297353CC}">
                <c16:uniqueId val="{00000000-8E00-014C-A992-BAC190E4ECCF}"/>
              </c:ext>
            </c:extLst>
          </c:dPt>
          <c:cat>
            <c:numRef>
              <c:f>'[Copy of Individual Social Security Scenarios.xlsx]BE'!$B$9:$B$285</c:f>
              <c:numCache>
                <c:formatCode>0.000</c:formatCode>
                <c:ptCount val="277"/>
                <c:pt idx="0">
                  <c:v>62</c:v>
                </c:pt>
                <c:pt idx="1">
                  <c:v>62.083333333333343</c:v>
                </c:pt>
                <c:pt idx="2">
                  <c:v>62.166666666666359</c:v>
                </c:pt>
                <c:pt idx="3">
                  <c:v>62.25</c:v>
                </c:pt>
                <c:pt idx="4">
                  <c:v>62.333333333333343</c:v>
                </c:pt>
                <c:pt idx="5">
                  <c:v>62.416666666666202</c:v>
                </c:pt>
                <c:pt idx="6">
                  <c:v>62.5</c:v>
                </c:pt>
                <c:pt idx="7">
                  <c:v>62.583333333333343</c:v>
                </c:pt>
                <c:pt idx="8">
                  <c:v>62.666666666666337</c:v>
                </c:pt>
                <c:pt idx="9">
                  <c:v>62.75</c:v>
                </c:pt>
                <c:pt idx="10">
                  <c:v>62.833333333333343</c:v>
                </c:pt>
                <c:pt idx="11">
                  <c:v>62.916666666666202</c:v>
                </c:pt>
                <c:pt idx="12">
                  <c:v>63</c:v>
                </c:pt>
                <c:pt idx="13">
                  <c:v>63.083333333333343</c:v>
                </c:pt>
                <c:pt idx="14">
                  <c:v>63.166666666666359</c:v>
                </c:pt>
                <c:pt idx="15">
                  <c:v>63.25</c:v>
                </c:pt>
                <c:pt idx="16">
                  <c:v>63.333333333333343</c:v>
                </c:pt>
                <c:pt idx="17">
                  <c:v>63.416666666666202</c:v>
                </c:pt>
                <c:pt idx="18">
                  <c:v>63.5</c:v>
                </c:pt>
                <c:pt idx="19">
                  <c:v>63.583333333333343</c:v>
                </c:pt>
                <c:pt idx="20">
                  <c:v>63.666666666666337</c:v>
                </c:pt>
                <c:pt idx="21">
                  <c:v>63.75</c:v>
                </c:pt>
                <c:pt idx="22">
                  <c:v>63.833333333333343</c:v>
                </c:pt>
                <c:pt idx="23">
                  <c:v>63.916666666666202</c:v>
                </c:pt>
                <c:pt idx="24">
                  <c:v>64</c:v>
                </c:pt>
                <c:pt idx="25">
                  <c:v>64.083333333333002</c:v>
                </c:pt>
                <c:pt idx="26">
                  <c:v>64.166666666666671</c:v>
                </c:pt>
                <c:pt idx="27">
                  <c:v>64.25</c:v>
                </c:pt>
                <c:pt idx="28">
                  <c:v>64.333333333333002</c:v>
                </c:pt>
                <c:pt idx="29">
                  <c:v>64.4166666666667</c:v>
                </c:pt>
                <c:pt idx="30">
                  <c:v>64.5</c:v>
                </c:pt>
                <c:pt idx="31">
                  <c:v>64.583333333333002</c:v>
                </c:pt>
                <c:pt idx="32">
                  <c:v>64.666666666666671</c:v>
                </c:pt>
                <c:pt idx="33">
                  <c:v>64.75</c:v>
                </c:pt>
                <c:pt idx="34">
                  <c:v>64.833333333333002</c:v>
                </c:pt>
                <c:pt idx="35">
                  <c:v>64.9166666666667</c:v>
                </c:pt>
                <c:pt idx="36">
                  <c:v>65</c:v>
                </c:pt>
                <c:pt idx="37">
                  <c:v>65.083333333333002</c:v>
                </c:pt>
                <c:pt idx="38">
                  <c:v>65.166666666666671</c:v>
                </c:pt>
                <c:pt idx="39">
                  <c:v>65.25</c:v>
                </c:pt>
                <c:pt idx="40">
                  <c:v>65.333333333333002</c:v>
                </c:pt>
                <c:pt idx="41">
                  <c:v>65.4166666666667</c:v>
                </c:pt>
                <c:pt idx="42">
                  <c:v>65.5</c:v>
                </c:pt>
                <c:pt idx="43">
                  <c:v>65.583333333333002</c:v>
                </c:pt>
                <c:pt idx="44">
                  <c:v>65.666666666666671</c:v>
                </c:pt>
                <c:pt idx="45">
                  <c:v>65.75</c:v>
                </c:pt>
                <c:pt idx="46">
                  <c:v>65.833333333333002</c:v>
                </c:pt>
                <c:pt idx="47">
                  <c:v>65.9166666666667</c:v>
                </c:pt>
                <c:pt idx="48">
                  <c:v>66</c:v>
                </c:pt>
                <c:pt idx="49">
                  <c:v>66.083333333333002</c:v>
                </c:pt>
                <c:pt idx="50">
                  <c:v>66.166666666666671</c:v>
                </c:pt>
                <c:pt idx="51">
                  <c:v>66.25</c:v>
                </c:pt>
                <c:pt idx="52">
                  <c:v>66.333333333333002</c:v>
                </c:pt>
                <c:pt idx="53">
                  <c:v>66.4166666666667</c:v>
                </c:pt>
                <c:pt idx="54">
                  <c:v>66.5</c:v>
                </c:pt>
                <c:pt idx="55">
                  <c:v>66.583333333333002</c:v>
                </c:pt>
                <c:pt idx="56">
                  <c:v>66.666666666666671</c:v>
                </c:pt>
                <c:pt idx="57">
                  <c:v>66.75</c:v>
                </c:pt>
                <c:pt idx="58">
                  <c:v>66.833333333333002</c:v>
                </c:pt>
                <c:pt idx="59">
                  <c:v>66.9166666666667</c:v>
                </c:pt>
                <c:pt idx="60">
                  <c:v>67</c:v>
                </c:pt>
                <c:pt idx="61">
                  <c:v>67.083333333333002</c:v>
                </c:pt>
                <c:pt idx="62">
                  <c:v>67.166666666666671</c:v>
                </c:pt>
                <c:pt idx="63">
                  <c:v>67.25</c:v>
                </c:pt>
                <c:pt idx="64">
                  <c:v>67.333333333333002</c:v>
                </c:pt>
                <c:pt idx="65">
                  <c:v>67.4166666666667</c:v>
                </c:pt>
                <c:pt idx="66">
                  <c:v>67.5</c:v>
                </c:pt>
                <c:pt idx="67">
                  <c:v>67.583333333333002</c:v>
                </c:pt>
                <c:pt idx="68">
                  <c:v>67.666666666666671</c:v>
                </c:pt>
                <c:pt idx="69">
                  <c:v>67.75</c:v>
                </c:pt>
                <c:pt idx="70">
                  <c:v>67.833333333333002</c:v>
                </c:pt>
                <c:pt idx="71">
                  <c:v>67.9166666666667</c:v>
                </c:pt>
                <c:pt idx="72">
                  <c:v>68</c:v>
                </c:pt>
                <c:pt idx="73">
                  <c:v>68.083333333333002</c:v>
                </c:pt>
                <c:pt idx="74">
                  <c:v>68.166666666666671</c:v>
                </c:pt>
                <c:pt idx="75">
                  <c:v>68.25</c:v>
                </c:pt>
                <c:pt idx="76">
                  <c:v>68.333333333333002</c:v>
                </c:pt>
                <c:pt idx="77">
                  <c:v>68.4166666666667</c:v>
                </c:pt>
                <c:pt idx="78">
                  <c:v>68.5</c:v>
                </c:pt>
                <c:pt idx="79">
                  <c:v>68.583333333333002</c:v>
                </c:pt>
                <c:pt idx="80">
                  <c:v>68.666666666666671</c:v>
                </c:pt>
                <c:pt idx="81">
                  <c:v>68.75</c:v>
                </c:pt>
                <c:pt idx="82">
                  <c:v>68.833333333333002</c:v>
                </c:pt>
                <c:pt idx="83">
                  <c:v>68.9166666666667</c:v>
                </c:pt>
                <c:pt idx="84">
                  <c:v>69</c:v>
                </c:pt>
                <c:pt idx="85">
                  <c:v>69.083333333333002</c:v>
                </c:pt>
                <c:pt idx="86">
                  <c:v>69.166666666666671</c:v>
                </c:pt>
                <c:pt idx="87">
                  <c:v>69.25</c:v>
                </c:pt>
                <c:pt idx="88">
                  <c:v>69.333333333333002</c:v>
                </c:pt>
                <c:pt idx="89">
                  <c:v>69.4166666666667</c:v>
                </c:pt>
                <c:pt idx="90">
                  <c:v>69.5</c:v>
                </c:pt>
                <c:pt idx="91">
                  <c:v>69.583333333333002</c:v>
                </c:pt>
                <c:pt idx="92">
                  <c:v>69.666666666666671</c:v>
                </c:pt>
                <c:pt idx="93">
                  <c:v>69.75</c:v>
                </c:pt>
                <c:pt idx="94">
                  <c:v>69.833333333333002</c:v>
                </c:pt>
                <c:pt idx="95">
                  <c:v>69.9166666666667</c:v>
                </c:pt>
                <c:pt idx="96">
                  <c:v>70</c:v>
                </c:pt>
                <c:pt idx="97">
                  <c:v>70.083333333333002</c:v>
                </c:pt>
                <c:pt idx="98">
                  <c:v>70.166666666666671</c:v>
                </c:pt>
                <c:pt idx="99">
                  <c:v>70.25</c:v>
                </c:pt>
                <c:pt idx="100">
                  <c:v>70.333333333333002</c:v>
                </c:pt>
                <c:pt idx="101">
                  <c:v>70.4166666666667</c:v>
                </c:pt>
                <c:pt idx="102">
                  <c:v>70.5</c:v>
                </c:pt>
                <c:pt idx="103">
                  <c:v>70.583333333333002</c:v>
                </c:pt>
                <c:pt idx="104">
                  <c:v>70.666666666666671</c:v>
                </c:pt>
                <c:pt idx="105">
                  <c:v>70.75</c:v>
                </c:pt>
                <c:pt idx="106">
                  <c:v>70.833333333333002</c:v>
                </c:pt>
                <c:pt idx="107">
                  <c:v>70.9166666666667</c:v>
                </c:pt>
                <c:pt idx="108">
                  <c:v>71</c:v>
                </c:pt>
                <c:pt idx="109">
                  <c:v>71.083333333333002</c:v>
                </c:pt>
                <c:pt idx="110">
                  <c:v>71.166666666666671</c:v>
                </c:pt>
                <c:pt idx="111">
                  <c:v>71.25</c:v>
                </c:pt>
                <c:pt idx="112">
                  <c:v>71.333333333333002</c:v>
                </c:pt>
                <c:pt idx="113">
                  <c:v>71.4166666666667</c:v>
                </c:pt>
                <c:pt idx="114">
                  <c:v>71.5</c:v>
                </c:pt>
                <c:pt idx="115">
                  <c:v>71.583333333333002</c:v>
                </c:pt>
                <c:pt idx="116">
                  <c:v>71.666666666666671</c:v>
                </c:pt>
                <c:pt idx="117">
                  <c:v>71.75</c:v>
                </c:pt>
                <c:pt idx="118">
                  <c:v>71.833333333333002</c:v>
                </c:pt>
                <c:pt idx="119">
                  <c:v>71.9166666666667</c:v>
                </c:pt>
                <c:pt idx="120">
                  <c:v>72</c:v>
                </c:pt>
                <c:pt idx="121">
                  <c:v>72.083333333333002</c:v>
                </c:pt>
                <c:pt idx="122">
                  <c:v>72.166666666666671</c:v>
                </c:pt>
                <c:pt idx="123">
                  <c:v>72.25</c:v>
                </c:pt>
                <c:pt idx="124">
                  <c:v>72.333333333333002</c:v>
                </c:pt>
                <c:pt idx="125">
                  <c:v>72.4166666666667</c:v>
                </c:pt>
                <c:pt idx="126">
                  <c:v>72.5</c:v>
                </c:pt>
                <c:pt idx="127">
                  <c:v>72.583333333333002</c:v>
                </c:pt>
                <c:pt idx="128">
                  <c:v>72.666666666666671</c:v>
                </c:pt>
                <c:pt idx="129">
                  <c:v>72.75</c:v>
                </c:pt>
                <c:pt idx="130">
                  <c:v>72.833333333333002</c:v>
                </c:pt>
                <c:pt idx="131">
                  <c:v>72.9166666666667</c:v>
                </c:pt>
                <c:pt idx="132">
                  <c:v>73</c:v>
                </c:pt>
                <c:pt idx="133">
                  <c:v>73.083333333333002</c:v>
                </c:pt>
                <c:pt idx="134">
                  <c:v>73.166666666666671</c:v>
                </c:pt>
                <c:pt idx="135">
                  <c:v>73.25</c:v>
                </c:pt>
                <c:pt idx="136">
                  <c:v>73.333333333333002</c:v>
                </c:pt>
                <c:pt idx="137">
                  <c:v>73.4166666666667</c:v>
                </c:pt>
                <c:pt idx="138">
                  <c:v>73.5</c:v>
                </c:pt>
                <c:pt idx="139">
                  <c:v>73.583333333333002</c:v>
                </c:pt>
                <c:pt idx="140">
                  <c:v>73.666666666666671</c:v>
                </c:pt>
                <c:pt idx="141">
                  <c:v>73.75</c:v>
                </c:pt>
                <c:pt idx="142">
                  <c:v>73.833333333333002</c:v>
                </c:pt>
                <c:pt idx="143">
                  <c:v>73.9166666666667</c:v>
                </c:pt>
                <c:pt idx="144">
                  <c:v>74</c:v>
                </c:pt>
                <c:pt idx="145">
                  <c:v>74.083333333333002</c:v>
                </c:pt>
                <c:pt idx="146">
                  <c:v>74.166666666666671</c:v>
                </c:pt>
                <c:pt idx="147">
                  <c:v>74.25</c:v>
                </c:pt>
                <c:pt idx="148">
                  <c:v>74.333333333333002</c:v>
                </c:pt>
                <c:pt idx="149">
                  <c:v>74.4166666666667</c:v>
                </c:pt>
                <c:pt idx="150">
                  <c:v>74.5</c:v>
                </c:pt>
                <c:pt idx="151">
                  <c:v>74.583333333333002</c:v>
                </c:pt>
                <c:pt idx="152">
                  <c:v>74.666666666666671</c:v>
                </c:pt>
                <c:pt idx="153">
                  <c:v>74.75</c:v>
                </c:pt>
                <c:pt idx="154">
                  <c:v>74.833333333333002</c:v>
                </c:pt>
                <c:pt idx="155">
                  <c:v>74.9166666666667</c:v>
                </c:pt>
                <c:pt idx="156">
                  <c:v>75</c:v>
                </c:pt>
                <c:pt idx="157">
                  <c:v>75.083333333333002</c:v>
                </c:pt>
                <c:pt idx="158">
                  <c:v>75.166666666666671</c:v>
                </c:pt>
                <c:pt idx="159">
                  <c:v>75.25</c:v>
                </c:pt>
                <c:pt idx="160">
                  <c:v>75.333333333333002</c:v>
                </c:pt>
                <c:pt idx="161">
                  <c:v>75.4166666666667</c:v>
                </c:pt>
                <c:pt idx="162">
                  <c:v>75.5</c:v>
                </c:pt>
                <c:pt idx="163">
                  <c:v>75.583333333333002</c:v>
                </c:pt>
                <c:pt idx="164">
                  <c:v>75.666666666666671</c:v>
                </c:pt>
                <c:pt idx="165">
                  <c:v>75.75</c:v>
                </c:pt>
                <c:pt idx="166">
                  <c:v>75.833333333333002</c:v>
                </c:pt>
                <c:pt idx="167">
                  <c:v>75.9166666666667</c:v>
                </c:pt>
                <c:pt idx="168">
                  <c:v>76</c:v>
                </c:pt>
                <c:pt idx="169">
                  <c:v>76.083333333333002</c:v>
                </c:pt>
                <c:pt idx="170">
                  <c:v>76.166666666666671</c:v>
                </c:pt>
                <c:pt idx="171">
                  <c:v>76.25</c:v>
                </c:pt>
                <c:pt idx="172">
                  <c:v>76.333333333333002</c:v>
                </c:pt>
                <c:pt idx="173">
                  <c:v>76.4166666666667</c:v>
                </c:pt>
                <c:pt idx="174">
                  <c:v>76.5</c:v>
                </c:pt>
                <c:pt idx="175">
                  <c:v>76.583333333333002</c:v>
                </c:pt>
                <c:pt idx="176">
                  <c:v>76.666666666666671</c:v>
                </c:pt>
                <c:pt idx="177">
                  <c:v>76.75</c:v>
                </c:pt>
                <c:pt idx="178">
                  <c:v>76.833333333333002</c:v>
                </c:pt>
                <c:pt idx="179">
                  <c:v>76.9166666666667</c:v>
                </c:pt>
                <c:pt idx="180">
                  <c:v>77</c:v>
                </c:pt>
                <c:pt idx="181">
                  <c:v>77.083333333333002</c:v>
                </c:pt>
                <c:pt idx="182">
                  <c:v>77.166666666666671</c:v>
                </c:pt>
                <c:pt idx="183">
                  <c:v>77.25</c:v>
                </c:pt>
                <c:pt idx="184">
                  <c:v>77.333333333333002</c:v>
                </c:pt>
                <c:pt idx="185">
                  <c:v>77.4166666666667</c:v>
                </c:pt>
                <c:pt idx="186">
                  <c:v>77.5</c:v>
                </c:pt>
                <c:pt idx="187">
                  <c:v>77.583333333333002</c:v>
                </c:pt>
                <c:pt idx="188">
                  <c:v>77.666666666666671</c:v>
                </c:pt>
                <c:pt idx="189">
                  <c:v>77.75</c:v>
                </c:pt>
                <c:pt idx="190">
                  <c:v>77.833333333333002</c:v>
                </c:pt>
                <c:pt idx="191">
                  <c:v>77.9166666666667</c:v>
                </c:pt>
                <c:pt idx="192">
                  <c:v>78</c:v>
                </c:pt>
                <c:pt idx="193">
                  <c:v>78.083333333333002</c:v>
                </c:pt>
                <c:pt idx="194">
                  <c:v>78.166666666666671</c:v>
                </c:pt>
                <c:pt idx="195">
                  <c:v>78.25</c:v>
                </c:pt>
                <c:pt idx="196">
                  <c:v>78.333333333333002</c:v>
                </c:pt>
                <c:pt idx="197">
                  <c:v>78.4166666666667</c:v>
                </c:pt>
                <c:pt idx="198">
                  <c:v>78.5</c:v>
                </c:pt>
                <c:pt idx="199">
                  <c:v>78.583333333333002</c:v>
                </c:pt>
                <c:pt idx="200">
                  <c:v>78.666666666666671</c:v>
                </c:pt>
                <c:pt idx="201">
                  <c:v>78.75</c:v>
                </c:pt>
                <c:pt idx="202">
                  <c:v>78.833333333333002</c:v>
                </c:pt>
                <c:pt idx="203">
                  <c:v>78.9166666666667</c:v>
                </c:pt>
                <c:pt idx="204">
                  <c:v>79</c:v>
                </c:pt>
                <c:pt idx="205">
                  <c:v>79.083333333333002</c:v>
                </c:pt>
                <c:pt idx="206">
                  <c:v>79.166666666666671</c:v>
                </c:pt>
                <c:pt idx="207">
                  <c:v>79.25</c:v>
                </c:pt>
                <c:pt idx="208">
                  <c:v>79.333333333333002</c:v>
                </c:pt>
                <c:pt idx="209">
                  <c:v>79.4166666666667</c:v>
                </c:pt>
                <c:pt idx="210">
                  <c:v>79.5</c:v>
                </c:pt>
                <c:pt idx="211">
                  <c:v>79.583333333333002</c:v>
                </c:pt>
                <c:pt idx="212">
                  <c:v>79.666666666666671</c:v>
                </c:pt>
                <c:pt idx="213">
                  <c:v>79.75</c:v>
                </c:pt>
                <c:pt idx="214">
                  <c:v>79.833333333333002</c:v>
                </c:pt>
                <c:pt idx="215">
                  <c:v>79.9166666666667</c:v>
                </c:pt>
                <c:pt idx="216">
                  <c:v>80</c:v>
                </c:pt>
                <c:pt idx="217">
                  <c:v>80.083333333333002</c:v>
                </c:pt>
                <c:pt idx="218">
                  <c:v>80.166666666666671</c:v>
                </c:pt>
                <c:pt idx="219">
                  <c:v>80.25</c:v>
                </c:pt>
                <c:pt idx="220">
                  <c:v>80.333333333333002</c:v>
                </c:pt>
                <c:pt idx="221">
                  <c:v>80.4166666666667</c:v>
                </c:pt>
                <c:pt idx="222">
                  <c:v>80.5</c:v>
                </c:pt>
                <c:pt idx="223">
                  <c:v>80.583333333333002</c:v>
                </c:pt>
                <c:pt idx="224">
                  <c:v>80.666666666666671</c:v>
                </c:pt>
                <c:pt idx="225">
                  <c:v>80.75</c:v>
                </c:pt>
                <c:pt idx="226">
                  <c:v>80.833333333333002</c:v>
                </c:pt>
                <c:pt idx="227">
                  <c:v>80.9166666666667</c:v>
                </c:pt>
                <c:pt idx="228">
                  <c:v>81</c:v>
                </c:pt>
                <c:pt idx="229">
                  <c:v>81.083333333333002</c:v>
                </c:pt>
                <c:pt idx="230">
                  <c:v>81.166666666666671</c:v>
                </c:pt>
                <c:pt idx="231">
                  <c:v>81.25</c:v>
                </c:pt>
                <c:pt idx="232">
                  <c:v>81.333333333333002</c:v>
                </c:pt>
                <c:pt idx="233">
                  <c:v>81.4166666666667</c:v>
                </c:pt>
                <c:pt idx="234">
                  <c:v>81.5</c:v>
                </c:pt>
                <c:pt idx="235">
                  <c:v>81.583333333333002</c:v>
                </c:pt>
                <c:pt idx="236">
                  <c:v>81.666666666666671</c:v>
                </c:pt>
                <c:pt idx="237">
                  <c:v>81.75</c:v>
                </c:pt>
                <c:pt idx="238">
                  <c:v>81.833333333333002</c:v>
                </c:pt>
                <c:pt idx="239">
                  <c:v>81.9166666666667</c:v>
                </c:pt>
                <c:pt idx="240" formatCode="0.0">
                  <c:v>82</c:v>
                </c:pt>
                <c:pt idx="241" formatCode="0.0">
                  <c:v>82.083333333333002</c:v>
                </c:pt>
                <c:pt idx="242" formatCode="0.0">
                  <c:v>82.166666666666671</c:v>
                </c:pt>
                <c:pt idx="243" formatCode="0.0">
                  <c:v>82.25</c:v>
                </c:pt>
                <c:pt idx="244" formatCode="0.0">
                  <c:v>82.333333333333002</c:v>
                </c:pt>
                <c:pt idx="245" formatCode="0.0">
                  <c:v>82.4166666666667</c:v>
                </c:pt>
                <c:pt idx="246" formatCode="0.0">
                  <c:v>82.5</c:v>
                </c:pt>
                <c:pt idx="247" formatCode="0.0">
                  <c:v>82.583333333333002</c:v>
                </c:pt>
                <c:pt idx="248" formatCode="0.0">
                  <c:v>82.666666666666671</c:v>
                </c:pt>
                <c:pt idx="249" formatCode="0.0">
                  <c:v>82.75</c:v>
                </c:pt>
                <c:pt idx="250" formatCode="0.0">
                  <c:v>82.833333333333002</c:v>
                </c:pt>
                <c:pt idx="251" formatCode="0.0">
                  <c:v>82.9166666666667</c:v>
                </c:pt>
                <c:pt idx="252" formatCode="0.0">
                  <c:v>83</c:v>
                </c:pt>
                <c:pt idx="253" formatCode="0.0">
                  <c:v>83.083333333333002</c:v>
                </c:pt>
                <c:pt idx="254" formatCode="0.0">
                  <c:v>83.166666666666671</c:v>
                </c:pt>
                <c:pt idx="255" formatCode="0.0">
                  <c:v>83.25</c:v>
                </c:pt>
                <c:pt idx="256" formatCode="0.0">
                  <c:v>83.333333333333002</c:v>
                </c:pt>
                <c:pt idx="257" formatCode="0.0">
                  <c:v>83.4166666666667</c:v>
                </c:pt>
                <c:pt idx="258" formatCode="0.0">
                  <c:v>83.5</c:v>
                </c:pt>
                <c:pt idx="259" formatCode="0.0">
                  <c:v>83.583333333333002</c:v>
                </c:pt>
                <c:pt idx="260" formatCode="0.0">
                  <c:v>83.666666666666671</c:v>
                </c:pt>
                <c:pt idx="261" formatCode="0.0">
                  <c:v>83.75</c:v>
                </c:pt>
                <c:pt idx="262" formatCode="0.0">
                  <c:v>83.833333333333002</c:v>
                </c:pt>
                <c:pt idx="263" formatCode="0.0">
                  <c:v>83.9166666666667</c:v>
                </c:pt>
                <c:pt idx="264" formatCode="0.0">
                  <c:v>84</c:v>
                </c:pt>
                <c:pt idx="265" formatCode="0.0">
                  <c:v>84.083333333333002</c:v>
                </c:pt>
                <c:pt idx="266" formatCode="0.0">
                  <c:v>84.166666666666671</c:v>
                </c:pt>
                <c:pt idx="267" formatCode="0.0">
                  <c:v>84.25</c:v>
                </c:pt>
                <c:pt idx="268" formatCode="0.0">
                  <c:v>84.333333333333002</c:v>
                </c:pt>
                <c:pt idx="269" formatCode="0.0">
                  <c:v>84.4166666666667</c:v>
                </c:pt>
                <c:pt idx="270" formatCode="0.0">
                  <c:v>84.5</c:v>
                </c:pt>
                <c:pt idx="271" formatCode="0.0">
                  <c:v>84.583333333333002</c:v>
                </c:pt>
                <c:pt idx="272" formatCode="0.0">
                  <c:v>84.666666666666671</c:v>
                </c:pt>
                <c:pt idx="273" formatCode="0.0">
                  <c:v>84.75</c:v>
                </c:pt>
                <c:pt idx="274" formatCode="0.0">
                  <c:v>84.833333333333002</c:v>
                </c:pt>
                <c:pt idx="275" formatCode="0.0">
                  <c:v>84.9166666666667</c:v>
                </c:pt>
                <c:pt idx="276" formatCode="0.0">
                  <c:v>85</c:v>
                </c:pt>
              </c:numCache>
            </c:numRef>
          </c:cat>
          <c:val>
            <c:numRef>
              <c:f>'[Copy of Individual Social Security Scenarios.xlsx]BE'!$D$9:$D$285</c:f>
              <c:numCache>
                <c:formatCode>_("$"* #,##0_);_("$"* \(#,##0\);_("$"* "-"??_);_(@_)</c:formatCode>
                <c:ptCount val="277"/>
                <c:pt idx="0">
                  <c:v>1500</c:v>
                </c:pt>
                <c:pt idx="1">
                  <c:v>3000</c:v>
                </c:pt>
                <c:pt idx="2">
                  <c:v>4500</c:v>
                </c:pt>
                <c:pt idx="3">
                  <c:v>6000</c:v>
                </c:pt>
                <c:pt idx="4">
                  <c:v>7500</c:v>
                </c:pt>
                <c:pt idx="5">
                  <c:v>9000</c:v>
                </c:pt>
                <c:pt idx="6">
                  <c:v>10500</c:v>
                </c:pt>
                <c:pt idx="7">
                  <c:v>12000</c:v>
                </c:pt>
                <c:pt idx="8">
                  <c:v>13500</c:v>
                </c:pt>
                <c:pt idx="9">
                  <c:v>15000</c:v>
                </c:pt>
                <c:pt idx="10">
                  <c:v>16500</c:v>
                </c:pt>
                <c:pt idx="11">
                  <c:v>18000</c:v>
                </c:pt>
                <c:pt idx="12">
                  <c:v>19500</c:v>
                </c:pt>
                <c:pt idx="13">
                  <c:v>21000</c:v>
                </c:pt>
                <c:pt idx="14">
                  <c:v>22500</c:v>
                </c:pt>
                <c:pt idx="15">
                  <c:v>24000</c:v>
                </c:pt>
                <c:pt idx="16">
                  <c:v>25500</c:v>
                </c:pt>
                <c:pt idx="17">
                  <c:v>27000</c:v>
                </c:pt>
                <c:pt idx="18">
                  <c:v>28500</c:v>
                </c:pt>
                <c:pt idx="19">
                  <c:v>30000</c:v>
                </c:pt>
                <c:pt idx="20">
                  <c:v>31500</c:v>
                </c:pt>
                <c:pt idx="21">
                  <c:v>33000</c:v>
                </c:pt>
                <c:pt idx="22">
                  <c:v>34500</c:v>
                </c:pt>
                <c:pt idx="23">
                  <c:v>36000</c:v>
                </c:pt>
                <c:pt idx="24">
                  <c:v>37500</c:v>
                </c:pt>
                <c:pt idx="25">
                  <c:v>39000</c:v>
                </c:pt>
                <c:pt idx="26">
                  <c:v>40500</c:v>
                </c:pt>
                <c:pt idx="27">
                  <c:v>42000</c:v>
                </c:pt>
                <c:pt idx="28">
                  <c:v>43500</c:v>
                </c:pt>
                <c:pt idx="29">
                  <c:v>45000</c:v>
                </c:pt>
                <c:pt idx="30">
                  <c:v>46500</c:v>
                </c:pt>
                <c:pt idx="31">
                  <c:v>48000</c:v>
                </c:pt>
                <c:pt idx="32">
                  <c:v>49500</c:v>
                </c:pt>
                <c:pt idx="33">
                  <c:v>51000</c:v>
                </c:pt>
                <c:pt idx="34">
                  <c:v>52500</c:v>
                </c:pt>
                <c:pt idx="35">
                  <c:v>54000</c:v>
                </c:pt>
                <c:pt idx="36">
                  <c:v>55500</c:v>
                </c:pt>
                <c:pt idx="37">
                  <c:v>57000</c:v>
                </c:pt>
                <c:pt idx="38">
                  <c:v>58500</c:v>
                </c:pt>
                <c:pt idx="39">
                  <c:v>60000</c:v>
                </c:pt>
                <c:pt idx="40">
                  <c:v>61500</c:v>
                </c:pt>
                <c:pt idx="41">
                  <c:v>63000</c:v>
                </c:pt>
                <c:pt idx="42">
                  <c:v>64500</c:v>
                </c:pt>
                <c:pt idx="43">
                  <c:v>66000</c:v>
                </c:pt>
                <c:pt idx="44">
                  <c:v>67500</c:v>
                </c:pt>
                <c:pt idx="45">
                  <c:v>69000</c:v>
                </c:pt>
                <c:pt idx="46">
                  <c:v>70500</c:v>
                </c:pt>
                <c:pt idx="47">
                  <c:v>72000</c:v>
                </c:pt>
                <c:pt idx="48">
                  <c:v>73500</c:v>
                </c:pt>
                <c:pt idx="49">
                  <c:v>75000</c:v>
                </c:pt>
                <c:pt idx="50">
                  <c:v>76500</c:v>
                </c:pt>
                <c:pt idx="51">
                  <c:v>78000</c:v>
                </c:pt>
                <c:pt idx="52">
                  <c:v>79500</c:v>
                </c:pt>
                <c:pt idx="53">
                  <c:v>81000</c:v>
                </c:pt>
                <c:pt idx="54">
                  <c:v>82500</c:v>
                </c:pt>
                <c:pt idx="55">
                  <c:v>84000</c:v>
                </c:pt>
                <c:pt idx="56">
                  <c:v>85500</c:v>
                </c:pt>
                <c:pt idx="57">
                  <c:v>87000</c:v>
                </c:pt>
                <c:pt idx="58">
                  <c:v>88500</c:v>
                </c:pt>
                <c:pt idx="59">
                  <c:v>90000</c:v>
                </c:pt>
                <c:pt idx="60">
                  <c:v>91500</c:v>
                </c:pt>
                <c:pt idx="61">
                  <c:v>93000</c:v>
                </c:pt>
                <c:pt idx="62">
                  <c:v>94500</c:v>
                </c:pt>
                <c:pt idx="63">
                  <c:v>96000</c:v>
                </c:pt>
                <c:pt idx="64">
                  <c:v>97500</c:v>
                </c:pt>
                <c:pt idx="65">
                  <c:v>99000</c:v>
                </c:pt>
                <c:pt idx="66">
                  <c:v>100500</c:v>
                </c:pt>
                <c:pt idx="67">
                  <c:v>102000</c:v>
                </c:pt>
                <c:pt idx="68">
                  <c:v>103500</c:v>
                </c:pt>
                <c:pt idx="69">
                  <c:v>105000</c:v>
                </c:pt>
                <c:pt idx="70">
                  <c:v>106500</c:v>
                </c:pt>
                <c:pt idx="71">
                  <c:v>108000</c:v>
                </c:pt>
                <c:pt idx="72">
                  <c:v>109500</c:v>
                </c:pt>
                <c:pt idx="73">
                  <c:v>111000</c:v>
                </c:pt>
                <c:pt idx="74">
                  <c:v>112500</c:v>
                </c:pt>
                <c:pt idx="75">
                  <c:v>114000</c:v>
                </c:pt>
                <c:pt idx="76">
                  <c:v>115500</c:v>
                </c:pt>
                <c:pt idx="77">
                  <c:v>117000</c:v>
                </c:pt>
                <c:pt idx="78">
                  <c:v>118500</c:v>
                </c:pt>
                <c:pt idx="79">
                  <c:v>120000</c:v>
                </c:pt>
                <c:pt idx="80">
                  <c:v>121500</c:v>
                </c:pt>
                <c:pt idx="81">
                  <c:v>123000</c:v>
                </c:pt>
                <c:pt idx="82">
                  <c:v>124500</c:v>
                </c:pt>
                <c:pt idx="83">
                  <c:v>126000</c:v>
                </c:pt>
                <c:pt idx="84">
                  <c:v>127500</c:v>
                </c:pt>
                <c:pt idx="85">
                  <c:v>129000</c:v>
                </c:pt>
                <c:pt idx="86">
                  <c:v>130500</c:v>
                </c:pt>
                <c:pt idx="87">
                  <c:v>132000</c:v>
                </c:pt>
                <c:pt idx="88">
                  <c:v>133500</c:v>
                </c:pt>
                <c:pt idx="89">
                  <c:v>135000</c:v>
                </c:pt>
                <c:pt idx="90">
                  <c:v>136500</c:v>
                </c:pt>
                <c:pt idx="91">
                  <c:v>138000</c:v>
                </c:pt>
                <c:pt idx="92">
                  <c:v>139500</c:v>
                </c:pt>
                <c:pt idx="93">
                  <c:v>141000</c:v>
                </c:pt>
                <c:pt idx="94">
                  <c:v>142500</c:v>
                </c:pt>
                <c:pt idx="95">
                  <c:v>144000</c:v>
                </c:pt>
                <c:pt idx="96">
                  <c:v>145500</c:v>
                </c:pt>
                <c:pt idx="97">
                  <c:v>147000</c:v>
                </c:pt>
                <c:pt idx="98">
                  <c:v>148500</c:v>
                </c:pt>
                <c:pt idx="99">
                  <c:v>150000</c:v>
                </c:pt>
                <c:pt idx="100">
                  <c:v>151500</c:v>
                </c:pt>
                <c:pt idx="101">
                  <c:v>153000</c:v>
                </c:pt>
                <c:pt idx="102">
                  <c:v>154500</c:v>
                </c:pt>
                <c:pt idx="103">
                  <c:v>156000</c:v>
                </c:pt>
                <c:pt idx="104">
                  <c:v>157500</c:v>
                </c:pt>
                <c:pt idx="105">
                  <c:v>159000</c:v>
                </c:pt>
                <c:pt idx="106">
                  <c:v>160500</c:v>
                </c:pt>
                <c:pt idx="107">
                  <c:v>162000</c:v>
                </c:pt>
                <c:pt idx="108">
                  <c:v>163500</c:v>
                </c:pt>
                <c:pt idx="109">
                  <c:v>165000</c:v>
                </c:pt>
                <c:pt idx="110">
                  <c:v>166500</c:v>
                </c:pt>
                <c:pt idx="111">
                  <c:v>168000</c:v>
                </c:pt>
                <c:pt idx="112">
                  <c:v>169500</c:v>
                </c:pt>
                <c:pt idx="113">
                  <c:v>171000</c:v>
                </c:pt>
                <c:pt idx="114">
                  <c:v>172500</c:v>
                </c:pt>
                <c:pt idx="115">
                  <c:v>174000</c:v>
                </c:pt>
                <c:pt idx="116">
                  <c:v>175500</c:v>
                </c:pt>
                <c:pt idx="117">
                  <c:v>177000</c:v>
                </c:pt>
                <c:pt idx="118">
                  <c:v>178500</c:v>
                </c:pt>
                <c:pt idx="119">
                  <c:v>180000</c:v>
                </c:pt>
                <c:pt idx="120">
                  <c:v>181500</c:v>
                </c:pt>
                <c:pt idx="121">
                  <c:v>183000</c:v>
                </c:pt>
                <c:pt idx="122">
                  <c:v>184500</c:v>
                </c:pt>
                <c:pt idx="123">
                  <c:v>186000</c:v>
                </c:pt>
                <c:pt idx="124">
                  <c:v>187500</c:v>
                </c:pt>
                <c:pt idx="125">
                  <c:v>189000</c:v>
                </c:pt>
                <c:pt idx="126">
                  <c:v>190500</c:v>
                </c:pt>
                <c:pt idx="127">
                  <c:v>192000</c:v>
                </c:pt>
                <c:pt idx="128">
                  <c:v>193500</c:v>
                </c:pt>
                <c:pt idx="129">
                  <c:v>195000</c:v>
                </c:pt>
                <c:pt idx="130">
                  <c:v>196500</c:v>
                </c:pt>
                <c:pt idx="131">
                  <c:v>198000</c:v>
                </c:pt>
                <c:pt idx="132">
                  <c:v>199500</c:v>
                </c:pt>
                <c:pt idx="133">
                  <c:v>201000</c:v>
                </c:pt>
                <c:pt idx="134">
                  <c:v>202500</c:v>
                </c:pt>
                <c:pt idx="135">
                  <c:v>204000</c:v>
                </c:pt>
                <c:pt idx="136">
                  <c:v>205500</c:v>
                </c:pt>
                <c:pt idx="137">
                  <c:v>207000</c:v>
                </c:pt>
                <c:pt idx="138">
                  <c:v>208500</c:v>
                </c:pt>
                <c:pt idx="139">
                  <c:v>210000</c:v>
                </c:pt>
                <c:pt idx="140">
                  <c:v>211500</c:v>
                </c:pt>
                <c:pt idx="141">
                  <c:v>213000</c:v>
                </c:pt>
                <c:pt idx="142">
                  <c:v>214500</c:v>
                </c:pt>
                <c:pt idx="143">
                  <c:v>216000</c:v>
                </c:pt>
                <c:pt idx="144">
                  <c:v>217500</c:v>
                </c:pt>
                <c:pt idx="145">
                  <c:v>219000</c:v>
                </c:pt>
                <c:pt idx="146">
                  <c:v>220500</c:v>
                </c:pt>
                <c:pt idx="147">
                  <c:v>222000</c:v>
                </c:pt>
                <c:pt idx="148">
                  <c:v>223500</c:v>
                </c:pt>
                <c:pt idx="149">
                  <c:v>225000</c:v>
                </c:pt>
                <c:pt idx="150">
                  <c:v>226500</c:v>
                </c:pt>
                <c:pt idx="151">
                  <c:v>228000</c:v>
                </c:pt>
                <c:pt idx="152">
                  <c:v>229500</c:v>
                </c:pt>
                <c:pt idx="153">
                  <c:v>231000</c:v>
                </c:pt>
                <c:pt idx="154">
                  <c:v>232500</c:v>
                </c:pt>
                <c:pt idx="155">
                  <c:v>234000</c:v>
                </c:pt>
                <c:pt idx="156">
                  <c:v>235500</c:v>
                </c:pt>
                <c:pt idx="157">
                  <c:v>237000</c:v>
                </c:pt>
                <c:pt idx="158">
                  <c:v>238500</c:v>
                </c:pt>
                <c:pt idx="159">
                  <c:v>240000</c:v>
                </c:pt>
                <c:pt idx="160">
                  <c:v>241500</c:v>
                </c:pt>
                <c:pt idx="161">
                  <c:v>243000</c:v>
                </c:pt>
                <c:pt idx="162">
                  <c:v>244500</c:v>
                </c:pt>
                <c:pt idx="163">
                  <c:v>246000</c:v>
                </c:pt>
                <c:pt idx="164">
                  <c:v>247500</c:v>
                </c:pt>
                <c:pt idx="165">
                  <c:v>249000</c:v>
                </c:pt>
                <c:pt idx="166">
                  <c:v>250500</c:v>
                </c:pt>
                <c:pt idx="167">
                  <c:v>252000</c:v>
                </c:pt>
                <c:pt idx="168">
                  <c:v>253500</c:v>
                </c:pt>
                <c:pt idx="169">
                  <c:v>255000</c:v>
                </c:pt>
                <c:pt idx="170">
                  <c:v>256500</c:v>
                </c:pt>
                <c:pt idx="171">
                  <c:v>258000</c:v>
                </c:pt>
                <c:pt idx="172">
                  <c:v>259500</c:v>
                </c:pt>
                <c:pt idx="173">
                  <c:v>261000</c:v>
                </c:pt>
                <c:pt idx="174">
                  <c:v>262500</c:v>
                </c:pt>
                <c:pt idx="175">
                  <c:v>264000</c:v>
                </c:pt>
                <c:pt idx="176">
                  <c:v>265500</c:v>
                </c:pt>
                <c:pt idx="177">
                  <c:v>267000</c:v>
                </c:pt>
                <c:pt idx="178">
                  <c:v>268500</c:v>
                </c:pt>
                <c:pt idx="179">
                  <c:v>270000</c:v>
                </c:pt>
                <c:pt idx="180">
                  <c:v>271500</c:v>
                </c:pt>
                <c:pt idx="181">
                  <c:v>273000</c:v>
                </c:pt>
                <c:pt idx="182">
                  <c:v>274500</c:v>
                </c:pt>
                <c:pt idx="183">
                  <c:v>276000</c:v>
                </c:pt>
                <c:pt idx="184">
                  <c:v>277500</c:v>
                </c:pt>
                <c:pt idx="185">
                  <c:v>279000</c:v>
                </c:pt>
                <c:pt idx="186">
                  <c:v>280500</c:v>
                </c:pt>
                <c:pt idx="187">
                  <c:v>282000</c:v>
                </c:pt>
                <c:pt idx="188">
                  <c:v>283500</c:v>
                </c:pt>
                <c:pt idx="189">
                  <c:v>285000</c:v>
                </c:pt>
                <c:pt idx="190">
                  <c:v>286500</c:v>
                </c:pt>
                <c:pt idx="191">
                  <c:v>288000</c:v>
                </c:pt>
                <c:pt idx="192">
                  <c:v>289500</c:v>
                </c:pt>
                <c:pt idx="193">
                  <c:v>291000</c:v>
                </c:pt>
                <c:pt idx="194">
                  <c:v>292500</c:v>
                </c:pt>
                <c:pt idx="195">
                  <c:v>294000</c:v>
                </c:pt>
                <c:pt idx="196">
                  <c:v>295500</c:v>
                </c:pt>
                <c:pt idx="197">
                  <c:v>297000</c:v>
                </c:pt>
                <c:pt idx="198">
                  <c:v>298500</c:v>
                </c:pt>
                <c:pt idx="199">
                  <c:v>300000</c:v>
                </c:pt>
                <c:pt idx="200">
                  <c:v>301500</c:v>
                </c:pt>
                <c:pt idx="201">
                  <c:v>303000</c:v>
                </c:pt>
                <c:pt idx="202">
                  <c:v>304500</c:v>
                </c:pt>
                <c:pt idx="203">
                  <c:v>306000</c:v>
                </c:pt>
                <c:pt idx="204">
                  <c:v>307500</c:v>
                </c:pt>
                <c:pt idx="205">
                  <c:v>309000</c:v>
                </c:pt>
                <c:pt idx="206">
                  <c:v>310500</c:v>
                </c:pt>
                <c:pt idx="207">
                  <c:v>312000</c:v>
                </c:pt>
                <c:pt idx="208">
                  <c:v>313500</c:v>
                </c:pt>
                <c:pt idx="209">
                  <c:v>315000</c:v>
                </c:pt>
                <c:pt idx="210">
                  <c:v>316500</c:v>
                </c:pt>
                <c:pt idx="211">
                  <c:v>318000</c:v>
                </c:pt>
                <c:pt idx="212">
                  <c:v>319500</c:v>
                </c:pt>
                <c:pt idx="213">
                  <c:v>321000</c:v>
                </c:pt>
                <c:pt idx="214">
                  <c:v>322500</c:v>
                </c:pt>
                <c:pt idx="215">
                  <c:v>324000</c:v>
                </c:pt>
                <c:pt idx="216">
                  <c:v>325500</c:v>
                </c:pt>
                <c:pt idx="217">
                  <c:v>327000</c:v>
                </c:pt>
                <c:pt idx="218">
                  <c:v>328500</c:v>
                </c:pt>
                <c:pt idx="219">
                  <c:v>330000</c:v>
                </c:pt>
                <c:pt idx="220">
                  <c:v>331500</c:v>
                </c:pt>
                <c:pt idx="221">
                  <c:v>333000</c:v>
                </c:pt>
                <c:pt idx="222">
                  <c:v>334500</c:v>
                </c:pt>
                <c:pt idx="223">
                  <c:v>336000</c:v>
                </c:pt>
                <c:pt idx="224">
                  <c:v>337500</c:v>
                </c:pt>
                <c:pt idx="225">
                  <c:v>339000</c:v>
                </c:pt>
                <c:pt idx="226">
                  <c:v>340500</c:v>
                </c:pt>
                <c:pt idx="227">
                  <c:v>342000</c:v>
                </c:pt>
                <c:pt idx="228">
                  <c:v>343500</c:v>
                </c:pt>
                <c:pt idx="229">
                  <c:v>345000</c:v>
                </c:pt>
                <c:pt idx="230">
                  <c:v>346500</c:v>
                </c:pt>
                <c:pt idx="231">
                  <c:v>348000</c:v>
                </c:pt>
                <c:pt idx="232">
                  <c:v>349500</c:v>
                </c:pt>
                <c:pt idx="233">
                  <c:v>351000</c:v>
                </c:pt>
                <c:pt idx="234">
                  <c:v>352500</c:v>
                </c:pt>
                <c:pt idx="235">
                  <c:v>354000</c:v>
                </c:pt>
                <c:pt idx="236">
                  <c:v>355500</c:v>
                </c:pt>
                <c:pt idx="237">
                  <c:v>357000</c:v>
                </c:pt>
                <c:pt idx="238">
                  <c:v>358500</c:v>
                </c:pt>
                <c:pt idx="239">
                  <c:v>360000</c:v>
                </c:pt>
                <c:pt idx="240">
                  <c:v>361500</c:v>
                </c:pt>
                <c:pt idx="241">
                  <c:v>363000</c:v>
                </c:pt>
                <c:pt idx="242">
                  <c:v>364500</c:v>
                </c:pt>
                <c:pt idx="243">
                  <c:v>366000</c:v>
                </c:pt>
                <c:pt idx="244">
                  <c:v>367500</c:v>
                </c:pt>
                <c:pt idx="245">
                  <c:v>369000</c:v>
                </c:pt>
                <c:pt idx="246">
                  <c:v>370500</c:v>
                </c:pt>
                <c:pt idx="247">
                  <c:v>372000</c:v>
                </c:pt>
                <c:pt idx="248">
                  <c:v>373500</c:v>
                </c:pt>
                <c:pt idx="249">
                  <c:v>375000</c:v>
                </c:pt>
                <c:pt idx="250">
                  <c:v>376500</c:v>
                </c:pt>
                <c:pt idx="251">
                  <c:v>378000</c:v>
                </c:pt>
                <c:pt idx="252">
                  <c:v>379500</c:v>
                </c:pt>
                <c:pt idx="253">
                  <c:v>381000</c:v>
                </c:pt>
                <c:pt idx="254">
                  <c:v>382500</c:v>
                </c:pt>
                <c:pt idx="255">
                  <c:v>384000</c:v>
                </c:pt>
                <c:pt idx="256">
                  <c:v>385500</c:v>
                </c:pt>
                <c:pt idx="257">
                  <c:v>387000</c:v>
                </c:pt>
                <c:pt idx="258">
                  <c:v>388500</c:v>
                </c:pt>
                <c:pt idx="259">
                  <c:v>390000</c:v>
                </c:pt>
                <c:pt idx="260">
                  <c:v>391500</c:v>
                </c:pt>
                <c:pt idx="261">
                  <c:v>393000</c:v>
                </c:pt>
                <c:pt idx="262">
                  <c:v>394500</c:v>
                </c:pt>
                <c:pt idx="263">
                  <c:v>396000</c:v>
                </c:pt>
                <c:pt idx="264">
                  <c:v>397500</c:v>
                </c:pt>
                <c:pt idx="265">
                  <c:v>399000</c:v>
                </c:pt>
                <c:pt idx="266">
                  <c:v>400500</c:v>
                </c:pt>
                <c:pt idx="267">
                  <c:v>402000</c:v>
                </c:pt>
                <c:pt idx="268">
                  <c:v>403500</c:v>
                </c:pt>
                <c:pt idx="269">
                  <c:v>405000</c:v>
                </c:pt>
                <c:pt idx="270">
                  <c:v>406500</c:v>
                </c:pt>
                <c:pt idx="271">
                  <c:v>408000</c:v>
                </c:pt>
                <c:pt idx="272">
                  <c:v>409500</c:v>
                </c:pt>
                <c:pt idx="273">
                  <c:v>411000</c:v>
                </c:pt>
                <c:pt idx="274">
                  <c:v>412500</c:v>
                </c:pt>
                <c:pt idx="275">
                  <c:v>414000</c:v>
                </c:pt>
                <c:pt idx="276">
                  <c:v>415500</c:v>
                </c:pt>
              </c:numCache>
            </c:numRef>
          </c:val>
          <c:smooth val="0"/>
          <c:extLst>
            <c:ext xmlns:c16="http://schemas.microsoft.com/office/drawing/2014/chart" uri="{C3380CC4-5D6E-409C-BE32-E72D297353CC}">
              <c16:uniqueId val="{00000001-8E00-014C-A992-BAC190E4ECCF}"/>
            </c:ext>
          </c:extLst>
        </c:ser>
        <c:ser>
          <c:idx val="1"/>
          <c:order val="1"/>
          <c:tx>
            <c:v>Age 70</c:v>
          </c:tx>
          <c:spPr>
            <a:ln w="44450">
              <a:solidFill>
                <a:schemeClr val="accent1"/>
              </a:solidFill>
            </a:ln>
          </c:spPr>
          <c:marker>
            <c:symbol val="none"/>
          </c:marker>
          <c:cat>
            <c:numRef>
              <c:f>'[Copy of Individual Social Security Scenarios.xlsx]BE'!$B$9:$B$285</c:f>
              <c:numCache>
                <c:formatCode>0.000</c:formatCode>
                <c:ptCount val="277"/>
                <c:pt idx="0">
                  <c:v>62</c:v>
                </c:pt>
                <c:pt idx="1">
                  <c:v>62.083333333333343</c:v>
                </c:pt>
                <c:pt idx="2">
                  <c:v>62.166666666666359</c:v>
                </c:pt>
                <c:pt idx="3">
                  <c:v>62.25</c:v>
                </c:pt>
                <c:pt idx="4">
                  <c:v>62.333333333333343</c:v>
                </c:pt>
                <c:pt idx="5">
                  <c:v>62.416666666666202</c:v>
                </c:pt>
                <c:pt idx="6">
                  <c:v>62.5</c:v>
                </c:pt>
                <c:pt idx="7">
                  <c:v>62.583333333333343</c:v>
                </c:pt>
                <c:pt idx="8">
                  <c:v>62.666666666666337</c:v>
                </c:pt>
                <c:pt idx="9">
                  <c:v>62.75</c:v>
                </c:pt>
                <c:pt idx="10">
                  <c:v>62.833333333333343</c:v>
                </c:pt>
                <c:pt idx="11">
                  <c:v>62.916666666666202</c:v>
                </c:pt>
                <c:pt idx="12">
                  <c:v>63</c:v>
                </c:pt>
                <c:pt idx="13">
                  <c:v>63.083333333333343</c:v>
                </c:pt>
                <c:pt idx="14">
                  <c:v>63.166666666666359</c:v>
                </c:pt>
                <c:pt idx="15">
                  <c:v>63.25</c:v>
                </c:pt>
                <c:pt idx="16">
                  <c:v>63.333333333333343</c:v>
                </c:pt>
                <c:pt idx="17">
                  <c:v>63.416666666666202</c:v>
                </c:pt>
                <c:pt idx="18">
                  <c:v>63.5</c:v>
                </c:pt>
                <c:pt idx="19">
                  <c:v>63.583333333333343</c:v>
                </c:pt>
                <c:pt idx="20">
                  <c:v>63.666666666666337</c:v>
                </c:pt>
                <c:pt idx="21">
                  <c:v>63.75</c:v>
                </c:pt>
                <c:pt idx="22">
                  <c:v>63.833333333333343</c:v>
                </c:pt>
                <c:pt idx="23">
                  <c:v>63.916666666666202</c:v>
                </c:pt>
                <c:pt idx="24">
                  <c:v>64</c:v>
                </c:pt>
                <c:pt idx="25">
                  <c:v>64.083333333333002</c:v>
                </c:pt>
                <c:pt idx="26">
                  <c:v>64.166666666666671</c:v>
                </c:pt>
                <c:pt idx="27">
                  <c:v>64.25</c:v>
                </c:pt>
                <c:pt idx="28">
                  <c:v>64.333333333333002</c:v>
                </c:pt>
                <c:pt idx="29">
                  <c:v>64.4166666666667</c:v>
                </c:pt>
                <c:pt idx="30">
                  <c:v>64.5</c:v>
                </c:pt>
                <c:pt idx="31">
                  <c:v>64.583333333333002</c:v>
                </c:pt>
                <c:pt idx="32">
                  <c:v>64.666666666666671</c:v>
                </c:pt>
                <c:pt idx="33">
                  <c:v>64.75</c:v>
                </c:pt>
                <c:pt idx="34">
                  <c:v>64.833333333333002</c:v>
                </c:pt>
                <c:pt idx="35">
                  <c:v>64.9166666666667</c:v>
                </c:pt>
                <c:pt idx="36">
                  <c:v>65</c:v>
                </c:pt>
                <c:pt idx="37">
                  <c:v>65.083333333333002</c:v>
                </c:pt>
                <c:pt idx="38">
                  <c:v>65.166666666666671</c:v>
                </c:pt>
                <c:pt idx="39">
                  <c:v>65.25</c:v>
                </c:pt>
                <c:pt idx="40">
                  <c:v>65.333333333333002</c:v>
                </c:pt>
                <c:pt idx="41">
                  <c:v>65.4166666666667</c:v>
                </c:pt>
                <c:pt idx="42">
                  <c:v>65.5</c:v>
                </c:pt>
                <c:pt idx="43">
                  <c:v>65.583333333333002</c:v>
                </c:pt>
                <c:pt idx="44">
                  <c:v>65.666666666666671</c:v>
                </c:pt>
                <c:pt idx="45">
                  <c:v>65.75</c:v>
                </c:pt>
                <c:pt idx="46">
                  <c:v>65.833333333333002</c:v>
                </c:pt>
                <c:pt idx="47">
                  <c:v>65.9166666666667</c:v>
                </c:pt>
                <c:pt idx="48">
                  <c:v>66</c:v>
                </c:pt>
                <c:pt idx="49">
                  <c:v>66.083333333333002</c:v>
                </c:pt>
                <c:pt idx="50">
                  <c:v>66.166666666666671</c:v>
                </c:pt>
                <c:pt idx="51">
                  <c:v>66.25</c:v>
                </c:pt>
                <c:pt idx="52">
                  <c:v>66.333333333333002</c:v>
                </c:pt>
                <c:pt idx="53">
                  <c:v>66.4166666666667</c:v>
                </c:pt>
                <c:pt idx="54">
                  <c:v>66.5</c:v>
                </c:pt>
                <c:pt idx="55">
                  <c:v>66.583333333333002</c:v>
                </c:pt>
                <c:pt idx="56">
                  <c:v>66.666666666666671</c:v>
                </c:pt>
                <c:pt idx="57">
                  <c:v>66.75</c:v>
                </c:pt>
                <c:pt idx="58">
                  <c:v>66.833333333333002</c:v>
                </c:pt>
                <c:pt idx="59">
                  <c:v>66.9166666666667</c:v>
                </c:pt>
                <c:pt idx="60">
                  <c:v>67</c:v>
                </c:pt>
                <c:pt idx="61">
                  <c:v>67.083333333333002</c:v>
                </c:pt>
                <c:pt idx="62">
                  <c:v>67.166666666666671</c:v>
                </c:pt>
                <c:pt idx="63">
                  <c:v>67.25</c:v>
                </c:pt>
                <c:pt idx="64">
                  <c:v>67.333333333333002</c:v>
                </c:pt>
                <c:pt idx="65">
                  <c:v>67.4166666666667</c:v>
                </c:pt>
                <c:pt idx="66">
                  <c:v>67.5</c:v>
                </c:pt>
                <c:pt idx="67">
                  <c:v>67.583333333333002</c:v>
                </c:pt>
                <c:pt idx="68">
                  <c:v>67.666666666666671</c:v>
                </c:pt>
                <c:pt idx="69">
                  <c:v>67.75</c:v>
                </c:pt>
                <c:pt idx="70">
                  <c:v>67.833333333333002</c:v>
                </c:pt>
                <c:pt idx="71">
                  <c:v>67.9166666666667</c:v>
                </c:pt>
                <c:pt idx="72">
                  <c:v>68</c:v>
                </c:pt>
                <c:pt idx="73">
                  <c:v>68.083333333333002</c:v>
                </c:pt>
                <c:pt idx="74">
                  <c:v>68.166666666666671</c:v>
                </c:pt>
                <c:pt idx="75">
                  <c:v>68.25</c:v>
                </c:pt>
                <c:pt idx="76">
                  <c:v>68.333333333333002</c:v>
                </c:pt>
                <c:pt idx="77">
                  <c:v>68.4166666666667</c:v>
                </c:pt>
                <c:pt idx="78">
                  <c:v>68.5</c:v>
                </c:pt>
                <c:pt idx="79">
                  <c:v>68.583333333333002</c:v>
                </c:pt>
                <c:pt idx="80">
                  <c:v>68.666666666666671</c:v>
                </c:pt>
                <c:pt idx="81">
                  <c:v>68.75</c:v>
                </c:pt>
                <c:pt idx="82">
                  <c:v>68.833333333333002</c:v>
                </c:pt>
                <c:pt idx="83">
                  <c:v>68.9166666666667</c:v>
                </c:pt>
                <c:pt idx="84">
                  <c:v>69</c:v>
                </c:pt>
                <c:pt idx="85">
                  <c:v>69.083333333333002</c:v>
                </c:pt>
                <c:pt idx="86">
                  <c:v>69.166666666666671</c:v>
                </c:pt>
                <c:pt idx="87">
                  <c:v>69.25</c:v>
                </c:pt>
                <c:pt idx="88">
                  <c:v>69.333333333333002</c:v>
                </c:pt>
                <c:pt idx="89">
                  <c:v>69.4166666666667</c:v>
                </c:pt>
                <c:pt idx="90">
                  <c:v>69.5</c:v>
                </c:pt>
                <c:pt idx="91">
                  <c:v>69.583333333333002</c:v>
                </c:pt>
                <c:pt idx="92">
                  <c:v>69.666666666666671</c:v>
                </c:pt>
                <c:pt idx="93">
                  <c:v>69.75</c:v>
                </c:pt>
                <c:pt idx="94">
                  <c:v>69.833333333333002</c:v>
                </c:pt>
                <c:pt idx="95">
                  <c:v>69.9166666666667</c:v>
                </c:pt>
                <c:pt idx="96">
                  <c:v>70</c:v>
                </c:pt>
                <c:pt idx="97">
                  <c:v>70.083333333333002</c:v>
                </c:pt>
                <c:pt idx="98">
                  <c:v>70.166666666666671</c:v>
                </c:pt>
                <c:pt idx="99">
                  <c:v>70.25</c:v>
                </c:pt>
                <c:pt idx="100">
                  <c:v>70.333333333333002</c:v>
                </c:pt>
                <c:pt idx="101">
                  <c:v>70.4166666666667</c:v>
                </c:pt>
                <c:pt idx="102">
                  <c:v>70.5</c:v>
                </c:pt>
                <c:pt idx="103">
                  <c:v>70.583333333333002</c:v>
                </c:pt>
                <c:pt idx="104">
                  <c:v>70.666666666666671</c:v>
                </c:pt>
                <c:pt idx="105">
                  <c:v>70.75</c:v>
                </c:pt>
                <c:pt idx="106">
                  <c:v>70.833333333333002</c:v>
                </c:pt>
                <c:pt idx="107">
                  <c:v>70.9166666666667</c:v>
                </c:pt>
                <c:pt idx="108">
                  <c:v>71</c:v>
                </c:pt>
                <c:pt idx="109">
                  <c:v>71.083333333333002</c:v>
                </c:pt>
                <c:pt idx="110">
                  <c:v>71.166666666666671</c:v>
                </c:pt>
                <c:pt idx="111">
                  <c:v>71.25</c:v>
                </c:pt>
                <c:pt idx="112">
                  <c:v>71.333333333333002</c:v>
                </c:pt>
                <c:pt idx="113">
                  <c:v>71.4166666666667</c:v>
                </c:pt>
                <c:pt idx="114">
                  <c:v>71.5</c:v>
                </c:pt>
                <c:pt idx="115">
                  <c:v>71.583333333333002</c:v>
                </c:pt>
                <c:pt idx="116">
                  <c:v>71.666666666666671</c:v>
                </c:pt>
                <c:pt idx="117">
                  <c:v>71.75</c:v>
                </c:pt>
                <c:pt idx="118">
                  <c:v>71.833333333333002</c:v>
                </c:pt>
                <c:pt idx="119">
                  <c:v>71.9166666666667</c:v>
                </c:pt>
                <c:pt idx="120">
                  <c:v>72</c:v>
                </c:pt>
                <c:pt idx="121">
                  <c:v>72.083333333333002</c:v>
                </c:pt>
                <c:pt idx="122">
                  <c:v>72.166666666666671</c:v>
                </c:pt>
                <c:pt idx="123">
                  <c:v>72.25</c:v>
                </c:pt>
                <c:pt idx="124">
                  <c:v>72.333333333333002</c:v>
                </c:pt>
                <c:pt idx="125">
                  <c:v>72.4166666666667</c:v>
                </c:pt>
                <c:pt idx="126">
                  <c:v>72.5</c:v>
                </c:pt>
                <c:pt idx="127">
                  <c:v>72.583333333333002</c:v>
                </c:pt>
                <c:pt idx="128">
                  <c:v>72.666666666666671</c:v>
                </c:pt>
                <c:pt idx="129">
                  <c:v>72.75</c:v>
                </c:pt>
                <c:pt idx="130">
                  <c:v>72.833333333333002</c:v>
                </c:pt>
                <c:pt idx="131">
                  <c:v>72.9166666666667</c:v>
                </c:pt>
                <c:pt idx="132">
                  <c:v>73</c:v>
                </c:pt>
                <c:pt idx="133">
                  <c:v>73.083333333333002</c:v>
                </c:pt>
                <c:pt idx="134">
                  <c:v>73.166666666666671</c:v>
                </c:pt>
                <c:pt idx="135">
                  <c:v>73.25</c:v>
                </c:pt>
                <c:pt idx="136">
                  <c:v>73.333333333333002</c:v>
                </c:pt>
                <c:pt idx="137">
                  <c:v>73.4166666666667</c:v>
                </c:pt>
                <c:pt idx="138">
                  <c:v>73.5</c:v>
                </c:pt>
                <c:pt idx="139">
                  <c:v>73.583333333333002</c:v>
                </c:pt>
                <c:pt idx="140">
                  <c:v>73.666666666666671</c:v>
                </c:pt>
                <c:pt idx="141">
                  <c:v>73.75</c:v>
                </c:pt>
                <c:pt idx="142">
                  <c:v>73.833333333333002</c:v>
                </c:pt>
                <c:pt idx="143">
                  <c:v>73.9166666666667</c:v>
                </c:pt>
                <c:pt idx="144">
                  <c:v>74</c:v>
                </c:pt>
                <c:pt idx="145">
                  <c:v>74.083333333333002</c:v>
                </c:pt>
                <c:pt idx="146">
                  <c:v>74.166666666666671</c:v>
                </c:pt>
                <c:pt idx="147">
                  <c:v>74.25</c:v>
                </c:pt>
                <c:pt idx="148">
                  <c:v>74.333333333333002</c:v>
                </c:pt>
                <c:pt idx="149">
                  <c:v>74.4166666666667</c:v>
                </c:pt>
                <c:pt idx="150">
                  <c:v>74.5</c:v>
                </c:pt>
                <c:pt idx="151">
                  <c:v>74.583333333333002</c:v>
                </c:pt>
                <c:pt idx="152">
                  <c:v>74.666666666666671</c:v>
                </c:pt>
                <c:pt idx="153">
                  <c:v>74.75</c:v>
                </c:pt>
                <c:pt idx="154">
                  <c:v>74.833333333333002</c:v>
                </c:pt>
                <c:pt idx="155">
                  <c:v>74.9166666666667</c:v>
                </c:pt>
                <c:pt idx="156">
                  <c:v>75</c:v>
                </c:pt>
                <c:pt idx="157">
                  <c:v>75.083333333333002</c:v>
                </c:pt>
                <c:pt idx="158">
                  <c:v>75.166666666666671</c:v>
                </c:pt>
                <c:pt idx="159">
                  <c:v>75.25</c:v>
                </c:pt>
                <c:pt idx="160">
                  <c:v>75.333333333333002</c:v>
                </c:pt>
                <c:pt idx="161">
                  <c:v>75.4166666666667</c:v>
                </c:pt>
                <c:pt idx="162">
                  <c:v>75.5</c:v>
                </c:pt>
                <c:pt idx="163">
                  <c:v>75.583333333333002</c:v>
                </c:pt>
                <c:pt idx="164">
                  <c:v>75.666666666666671</c:v>
                </c:pt>
                <c:pt idx="165">
                  <c:v>75.75</c:v>
                </c:pt>
                <c:pt idx="166">
                  <c:v>75.833333333333002</c:v>
                </c:pt>
                <c:pt idx="167">
                  <c:v>75.9166666666667</c:v>
                </c:pt>
                <c:pt idx="168">
                  <c:v>76</c:v>
                </c:pt>
                <c:pt idx="169">
                  <c:v>76.083333333333002</c:v>
                </c:pt>
                <c:pt idx="170">
                  <c:v>76.166666666666671</c:v>
                </c:pt>
                <c:pt idx="171">
                  <c:v>76.25</c:v>
                </c:pt>
                <c:pt idx="172">
                  <c:v>76.333333333333002</c:v>
                </c:pt>
                <c:pt idx="173">
                  <c:v>76.4166666666667</c:v>
                </c:pt>
                <c:pt idx="174">
                  <c:v>76.5</c:v>
                </c:pt>
                <c:pt idx="175">
                  <c:v>76.583333333333002</c:v>
                </c:pt>
                <c:pt idx="176">
                  <c:v>76.666666666666671</c:v>
                </c:pt>
                <c:pt idx="177">
                  <c:v>76.75</c:v>
                </c:pt>
                <c:pt idx="178">
                  <c:v>76.833333333333002</c:v>
                </c:pt>
                <c:pt idx="179">
                  <c:v>76.9166666666667</c:v>
                </c:pt>
                <c:pt idx="180">
                  <c:v>77</c:v>
                </c:pt>
                <c:pt idx="181">
                  <c:v>77.083333333333002</c:v>
                </c:pt>
                <c:pt idx="182">
                  <c:v>77.166666666666671</c:v>
                </c:pt>
                <c:pt idx="183">
                  <c:v>77.25</c:v>
                </c:pt>
                <c:pt idx="184">
                  <c:v>77.333333333333002</c:v>
                </c:pt>
                <c:pt idx="185">
                  <c:v>77.4166666666667</c:v>
                </c:pt>
                <c:pt idx="186">
                  <c:v>77.5</c:v>
                </c:pt>
                <c:pt idx="187">
                  <c:v>77.583333333333002</c:v>
                </c:pt>
                <c:pt idx="188">
                  <c:v>77.666666666666671</c:v>
                </c:pt>
                <c:pt idx="189">
                  <c:v>77.75</c:v>
                </c:pt>
                <c:pt idx="190">
                  <c:v>77.833333333333002</c:v>
                </c:pt>
                <c:pt idx="191">
                  <c:v>77.9166666666667</c:v>
                </c:pt>
                <c:pt idx="192">
                  <c:v>78</c:v>
                </c:pt>
                <c:pt idx="193">
                  <c:v>78.083333333333002</c:v>
                </c:pt>
                <c:pt idx="194">
                  <c:v>78.166666666666671</c:v>
                </c:pt>
                <c:pt idx="195">
                  <c:v>78.25</c:v>
                </c:pt>
                <c:pt idx="196">
                  <c:v>78.333333333333002</c:v>
                </c:pt>
                <c:pt idx="197">
                  <c:v>78.4166666666667</c:v>
                </c:pt>
                <c:pt idx="198">
                  <c:v>78.5</c:v>
                </c:pt>
                <c:pt idx="199">
                  <c:v>78.583333333333002</c:v>
                </c:pt>
                <c:pt idx="200">
                  <c:v>78.666666666666671</c:v>
                </c:pt>
                <c:pt idx="201">
                  <c:v>78.75</c:v>
                </c:pt>
                <c:pt idx="202">
                  <c:v>78.833333333333002</c:v>
                </c:pt>
                <c:pt idx="203">
                  <c:v>78.9166666666667</c:v>
                </c:pt>
                <c:pt idx="204">
                  <c:v>79</c:v>
                </c:pt>
                <c:pt idx="205">
                  <c:v>79.083333333333002</c:v>
                </c:pt>
                <c:pt idx="206">
                  <c:v>79.166666666666671</c:v>
                </c:pt>
                <c:pt idx="207">
                  <c:v>79.25</c:v>
                </c:pt>
                <c:pt idx="208">
                  <c:v>79.333333333333002</c:v>
                </c:pt>
                <c:pt idx="209">
                  <c:v>79.4166666666667</c:v>
                </c:pt>
                <c:pt idx="210">
                  <c:v>79.5</c:v>
                </c:pt>
                <c:pt idx="211">
                  <c:v>79.583333333333002</c:v>
                </c:pt>
                <c:pt idx="212">
                  <c:v>79.666666666666671</c:v>
                </c:pt>
                <c:pt idx="213">
                  <c:v>79.75</c:v>
                </c:pt>
                <c:pt idx="214">
                  <c:v>79.833333333333002</c:v>
                </c:pt>
                <c:pt idx="215">
                  <c:v>79.9166666666667</c:v>
                </c:pt>
                <c:pt idx="216">
                  <c:v>80</c:v>
                </c:pt>
                <c:pt idx="217">
                  <c:v>80.083333333333002</c:v>
                </c:pt>
                <c:pt idx="218">
                  <c:v>80.166666666666671</c:v>
                </c:pt>
                <c:pt idx="219">
                  <c:v>80.25</c:v>
                </c:pt>
                <c:pt idx="220">
                  <c:v>80.333333333333002</c:v>
                </c:pt>
                <c:pt idx="221">
                  <c:v>80.4166666666667</c:v>
                </c:pt>
                <c:pt idx="222">
                  <c:v>80.5</c:v>
                </c:pt>
                <c:pt idx="223">
                  <c:v>80.583333333333002</c:v>
                </c:pt>
                <c:pt idx="224">
                  <c:v>80.666666666666671</c:v>
                </c:pt>
                <c:pt idx="225">
                  <c:v>80.75</c:v>
                </c:pt>
                <c:pt idx="226">
                  <c:v>80.833333333333002</c:v>
                </c:pt>
                <c:pt idx="227">
                  <c:v>80.9166666666667</c:v>
                </c:pt>
                <c:pt idx="228">
                  <c:v>81</c:v>
                </c:pt>
                <c:pt idx="229">
                  <c:v>81.083333333333002</c:v>
                </c:pt>
                <c:pt idx="230">
                  <c:v>81.166666666666671</c:v>
                </c:pt>
                <c:pt idx="231">
                  <c:v>81.25</c:v>
                </c:pt>
                <c:pt idx="232">
                  <c:v>81.333333333333002</c:v>
                </c:pt>
                <c:pt idx="233">
                  <c:v>81.4166666666667</c:v>
                </c:pt>
                <c:pt idx="234">
                  <c:v>81.5</c:v>
                </c:pt>
                <c:pt idx="235">
                  <c:v>81.583333333333002</c:v>
                </c:pt>
                <c:pt idx="236">
                  <c:v>81.666666666666671</c:v>
                </c:pt>
                <c:pt idx="237">
                  <c:v>81.75</c:v>
                </c:pt>
                <c:pt idx="238">
                  <c:v>81.833333333333002</c:v>
                </c:pt>
                <c:pt idx="239">
                  <c:v>81.9166666666667</c:v>
                </c:pt>
                <c:pt idx="240" formatCode="0.0">
                  <c:v>82</c:v>
                </c:pt>
                <c:pt idx="241" formatCode="0.0">
                  <c:v>82.083333333333002</c:v>
                </c:pt>
                <c:pt idx="242" formatCode="0.0">
                  <c:v>82.166666666666671</c:v>
                </c:pt>
                <c:pt idx="243" formatCode="0.0">
                  <c:v>82.25</c:v>
                </c:pt>
                <c:pt idx="244" formatCode="0.0">
                  <c:v>82.333333333333002</c:v>
                </c:pt>
                <c:pt idx="245" formatCode="0.0">
                  <c:v>82.4166666666667</c:v>
                </c:pt>
                <c:pt idx="246" formatCode="0.0">
                  <c:v>82.5</c:v>
                </c:pt>
                <c:pt idx="247" formatCode="0.0">
                  <c:v>82.583333333333002</c:v>
                </c:pt>
                <c:pt idx="248" formatCode="0.0">
                  <c:v>82.666666666666671</c:v>
                </c:pt>
                <c:pt idx="249" formatCode="0.0">
                  <c:v>82.75</c:v>
                </c:pt>
                <c:pt idx="250" formatCode="0.0">
                  <c:v>82.833333333333002</c:v>
                </c:pt>
                <c:pt idx="251" formatCode="0.0">
                  <c:v>82.9166666666667</c:v>
                </c:pt>
                <c:pt idx="252" formatCode="0.0">
                  <c:v>83</c:v>
                </c:pt>
                <c:pt idx="253" formatCode="0.0">
                  <c:v>83.083333333333002</c:v>
                </c:pt>
                <c:pt idx="254" formatCode="0.0">
                  <c:v>83.166666666666671</c:v>
                </c:pt>
                <c:pt idx="255" formatCode="0.0">
                  <c:v>83.25</c:v>
                </c:pt>
                <c:pt idx="256" formatCode="0.0">
                  <c:v>83.333333333333002</c:v>
                </c:pt>
                <c:pt idx="257" formatCode="0.0">
                  <c:v>83.4166666666667</c:v>
                </c:pt>
                <c:pt idx="258" formatCode="0.0">
                  <c:v>83.5</c:v>
                </c:pt>
                <c:pt idx="259" formatCode="0.0">
                  <c:v>83.583333333333002</c:v>
                </c:pt>
                <c:pt idx="260" formatCode="0.0">
                  <c:v>83.666666666666671</c:v>
                </c:pt>
                <c:pt idx="261" formatCode="0.0">
                  <c:v>83.75</c:v>
                </c:pt>
                <c:pt idx="262" formatCode="0.0">
                  <c:v>83.833333333333002</c:v>
                </c:pt>
                <c:pt idx="263" formatCode="0.0">
                  <c:v>83.9166666666667</c:v>
                </c:pt>
                <c:pt idx="264" formatCode="0.0">
                  <c:v>84</c:v>
                </c:pt>
                <c:pt idx="265" formatCode="0.0">
                  <c:v>84.083333333333002</c:v>
                </c:pt>
                <c:pt idx="266" formatCode="0.0">
                  <c:v>84.166666666666671</c:v>
                </c:pt>
                <c:pt idx="267" formatCode="0.0">
                  <c:v>84.25</c:v>
                </c:pt>
                <c:pt idx="268" formatCode="0.0">
                  <c:v>84.333333333333002</c:v>
                </c:pt>
                <c:pt idx="269" formatCode="0.0">
                  <c:v>84.4166666666667</c:v>
                </c:pt>
                <c:pt idx="270" formatCode="0.0">
                  <c:v>84.5</c:v>
                </c:pt>
                <c:pt idx="271" formatCode="0.0">
                  <c:v>84.583333333333002</c:v>
                </c:pt>
                <c:pt idx="272" formatCode="0.0">
                  <c:v>84.666666666666671</c:v>
                </c:pt>
                <c:pt idx="273" formatCode="0.0">
                  <c:v>84.75</c:v>
                </c:pt>
                <c:pt idx="274" formatCode="0.0">
                  <c:v>84.833333333333002</c:v>
                </c:pt>
                <c:pt idx="275" formatCode="0.0">
                  <c:v>84.9166666666667</c:v>
                </c:pt>
                <c:pt idx="276" formatCode="0.0">
                  <c:v>85</c:v>
                </c:pt>
              </c:numCache>
            </c:numRef>
          </c:cat>
          <c:val>
            <c:numRef>
              <c:f>'[Copy of Individual Social Security Scenarios.xlsx]BE'!$K$9:$K$285</c:f>
              <c:numCache>
                <c:formatCode>_("$"* #,##0_);_("$"* \(#,##0\);_("$"* "-"??_);_(@_)</c:formatCode>
                <c:ptCount val="27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2640</c:v>
                </c:pt>
                <c:pt idx="97">
                  <c:v>5280</c:v>
                </c:pt>
                <c:pt idx="98">
                  <c:v>7920</c:v>
                </c:pt>
                <c:pt idx="99">
                  <c:v>10560</c:v>
                </c:pt>
                <c:pt idx="100">
                  <c:v>13200</c:v>
                </c:pt>
                <c:pt idx="101">
                  <c:v>15840</c:v>
                </c:pt>
                <c:pt idx="102">
                  <c:v>18480</c:v>
                </c:pt>
                <c:pt idx="103">
                  <c:v>21120</c:v>
                </c:pt>
                <c:pt idx="104">
                  <c:v>23760</c:v>
                </c:pt>
                <c:pt idx="105">
                  <c:v>26400</c:v>
                </c:pt>
                <c:pt idx="106">
                  <c:v>29040</c:v>
                </c:pt>
                <c:pt idx="107">
                  <c:v>31680</c:v>
                </c:pt>
                <c:pt idx="108">
                  <c:v>34320</c:v>
                </c:pt>
                <c:pt idx="109">
                  <c:v>36960</c:v>
                </c:pt>
                <c:pt idx="110">
                  <c:v>39600</c:v>
                </c:pt>
                <c:pt idx="111">
                  <c:v>42240</c:v>
                </c:pt>
                <c:pt idx="112">
                  <c:v>44880</c:v>
                </c:pt>
                <c:pt idx="113">
                  <c:v>47520</c:v>
                </c:pt>
                <c:pt idx="114">
                  <c:v>50160</c:v>
                </c:pt>
                <c:pt idx="115">
                  <c:v>52800</c:v>
                </c:pt>
                <c:pt idx="116">
                  <c:v>55440</c:v>
                </c:pt>
                <c:pt idx="117">
                  <c:v>58080</c:v>
                </c:pt>
                <c:pt idx="118">
                  <c:v>60720</c:v>
                </c:pt>
                <c:pt idx="119">
                  <c:v>63360</c:v>
                </c:pt>
                <c:pt idx="120">
                  <c:v>66000</c:v>
                </c:pt>
                <c:pt idx="121">
                  <c:v>68640</c:v>
                </c:pt>
                <c:pt idx="122">
                  <c:v>71280</c:v>
                </c:pt>
                <c:pt idx="123">
                  <c:v>73920</c:v>
                </c:pt>
                <c:pt idx="124">
                  <c:v>76560</c:v>
                </c:pt>
                <c:pt idx="125">
                  <c:v>79200</c:v>
                </c:pt>
                <c:pt idx="126">
                  <c:v>81840</c:v>
                </c:pt>
                <c:pt idx="127">
                  <c:v>84480</c:v>
                </c:pt>
                <c:pt idx="128">
                  <c:v>87120</c:v>
                </c:pt>
                <c:pt idx="129">
                  <c:v>89760</c:v>
                </c:pt>
                <c:pt idx="130">
                  <c:v>92400</c:v>
                </c:pt>
                <c:pt idx="131">
                  <c:v>95040</c:v>
                </c:pt>
                <c:pt idx="132">
                  <c:v>97680</c:v>
                </c:pt>
                <c:pt idx="133">
                  <c:v>100320</c:v>
                </c:pt>
                <c:pt idx="134">
                  <c:v>102960</c:v>
                </c:pt>
                <c:pt idx="135">
                  <c:v>105600</c:v>
                </c:pt>
                <c:pt idx="136">
                  <c:v>108240</c:v>
                </c:pt>
                <c:pt idx="137">
                  <c:v>110880</c:v>
                </c:pt>
                <c:pt idx="138">
                  <c:v>113520</c:v>
                </c:pt>
                <c:pt idx="139">
                  <c:v>116160</c:v>
                </c:pt>
                <c:pt idx="140">
                  <c:v>118800</c:v>
                </c:pt>
                <c:pt idx="141">
                  <c:v>121440</c:v>
                </c:pt>
                <c:pt idx="142">
                  <c:v>124080</c:v>
                </c:pt>
                <c:pt idx="143">
                  <c:v>126720</c:v>
                </c:pt>
                <c:pt idx="144">
                  <c:v>129360</c:v>
                </c:pt>
                <c:pt idx="145">
                  <c:v>132000</c:v>
                </c:pt>
                <c:pt idx="146">
                  <c:v>134640</c:v>
                </c:pt>
                <c:pt idx="147">
                  <c:v>137280</c:v>
                </c:pt>
                <c:pt idx="148">
                  <c:v>139920</c:v>
                </c:pt>
                <c:pt idx="149">
                  <c:v>142560</c:v>
                </c:pt>
                <c:pt idx="150">
                  <c:v>145200</c:v>
                </c:pt>
                <c:pt idx="151">
                  <c:v>147840</c:v>
                </c:pt>
                <c:pt idx="152">
                  <c:v>150480</c:v>
                </c:pt>
                <c:pt idx="153">
                  <c:v>153120</c:v>
                </c:pt>
                <c:pt idx="154">
                  <c:v>155760</c:v>
                </c:pt>
                <c:pt idx="155">
                  <c:v>158400</c:v>
                </c:pt>
                <c:pt idx="156">
                  <c:v>161040</c:v>
                </c:pt>
                <c:pt idx="157">
                  <c:v>163680</c:v>
                </c:pt>
                <c:pt idx="158">
                  <c:v>166320</c:v>
                </c:pt>
                <c:pt idx="159">
                  <c:v>168960</c:v>
                </c:pt>
                <c:pt idx="160">
                  <c:v>171600</c:v>
                </c:pt>
                <c:pt idx="161">
                  <c:v>174240</c:v>
                </c:pt>
                <c:pt idx="162">
                  <c:v>176880</c:v>
                </c:pt>
                <c:pt idx="163">
                  <c:v>179520</c:v>
                </c:pt>
                <c:pt idx="164">
                  <c:v>182160</c:v>
                </c:pt>
                <c:pt idx="165">
                  <c:v>184800</c:v>
                </c:pt>
                <c:pt idx="166">
                  <c:v>187440</c:v>
                </c:pt>
                <c:pt idx="167">
                  <c:v>190080</c:v>
                </c:pt>
                <c:pt idx="168">
                  <c:v>192720</c:v>
                </c:pt>
                <c:pt idx="169">
                  <c:v>195360</c:v>
                </c:pt>
                <c:pt idx="170">
                  <c:v>198000</c:v>
                </c:pt>
                <c:pt idx="171">
                  <c:v>200640</c:v>
                </c:pt>
                <c:pt idx="172">
                  <c:v>203280</c:v>
                </c:pt>
                <c:pt idx="173">
                  <c:v>205920</c:v>
                </c:pt>
                <c:pt idx="174">
                  <c:v>208560</c:v>
                </c:pt>
                <c:pt idx="175">
                  <c:v>211200</c:v>
                </c:pt>
                <c:pt idx="176">
                  <c:v>213840</c:v>
                </c:pt>
                <c:pt idx="177">
                  <c:v>216480</c:v>
                </c:pt>
                <c:pt idx="178">
                  <c:v>219120</c:v>
                </c:pt>
                <c:pt idx="179">
                  <c:v>221760</c:v>
                </c:pt>
                <c:pt idx="180">
                  <c:v>224400</c:v>
                </c:pt>
                <c:pt idx="181">
                  <c:v>227040</c:v>
                </c:pt>
                <c:pt idx="182">
                  <c:v>229680</c:v>
                </c:pt>
                <c:pt idx="183">
                  <c:v>232320</c:v>
                </c:pt>
                <c:pt idx="184">
                  <c:v>234960</c:v>
                </c:pt>
                <c:pt idx="185">
                  <c:v>237600</c:v>
                </c:pt>
                <c:pt idx="186">
                  <c:v>240240</c:v>
                </c:pt>
                <c:pt idx="187">
                  <c:v>242880</c:v>
                </c:pt>
                <c:pt idx="188">
                  <c:v>245520</c:v>
                </c:pt>
                <c:pt idx="189">
                  <c:v>248160</c:v>
                </c:pt>
                <c:pt idx="190">
                  <c:v>250800</c:v>
                </c:pt>
                <c:pt idx="191">
                  <c:v>253440</c:v>
                </c:pt>
                <c:pt idx="192">
                  <c:v>256080</c:v>
                </c:pt>
                <c:pt idx="193">
                  <c:v>258720</c:v>
                </c:pt>
                <c:pt idx="194">
                  <c:v>261360</c:v>
                </c:pt>
                <c:pt idx="195">
                  <c:v>264000</c:v>
                </c:pt>
                <c:pt idx="196">
                  <c:v>266640</c:v>
                </c:pt>
                <c:pt idx="197">
                  <c:v>269280</c:v>
                </c:pt>
                <c:pt idx="198">
                  <c:v>271920</c:v>
                </c:pt>
                <c:pt idx="199">
                  <c:v>274560</c:v>
                </c:pt>
                <c:pt idx="200">
                  <c:v>277200</c:v>
                </c:pt>
                <c:pt idx="201">
                  <c:v>279840</c:v>
                </c:pt>
                <c:pt idx="202">
                  <c:v>282480</c:v>
                </c:pt>
                <c:pt idx="203">
                  <c:v>285120</c:v>
                </c:pt>
                <c:pt idx="204">
                  <c:v>287760</c:v>
                </c:pt>
                <c:pt idx="205">
                  <c:v>290400</c:v>
                </c:pt>
                <c:pt idx="206">
                  <c:v>293040</c:v>
                </c:pt>
                <c:pt idx="207">
                  <c:v>295680</c:v>
                </c:pt>
                <c:pt idx="208">
                  <c:v>298320</c:v>
                </c:pt>
                <c:pt idx="209">
                  <c:v>300960</c:v>
                </c:pt>
                <c:pt idx="210">
                  <c:v>303600</c:v>
                </c:pt>
                <c:pt idx="211">
                  <c:v>306240</c:v>
                </c:pt>
                <c:pt idx="212">
                  <c:v>308880</c:v>
                </c:pt>
                <c:pt idx="213">
                  <c:v>311520</c:v>
                </c:pt>
                <c:pt idx="214">
                  <c:v>314160</c:v>
                </c:pt>
                <c:pt idx="215">
                  <c:v>316800</c:v>
                </c:pt>
                <c:pt idx="216">
                  <c:v>319440</c:v>
                </c:pt>
                <c:pt idx="217">
                  <c:v>322080</c:v>
                </c:pt>
                <c:pt idx="218">
                  <c:v>324720</c:v>
                </c:pt>
                <c:pt idx="219">
                  <c:v>327360</c:v>
                </c:pt>
                <c:pt idx="220">
                  <c:v>330000</c:v>
                </c:pt>
                <c:pt idx="221">
                  <c:v>332640</c:v>
                </c:pt>
                <c:pt idx="222">
                  <c:v>335280</c:v>
                </c:pt>
                <c:pt idx="223">
                  <c:v>337920</c:v>
                </c:pt>
                <c:pt idx="224">
                  <c:v>340560</c:v>
                </c:pt>
                <c:pt idx="225">
                  <c:v>343200</c:v>
                </c:pt>
                <c:pt idx="226">
                  <c:v>345840</c:v>
                </c:pt>
                <c:pt idx="227">
                  <c:v>348480</c:v>
                </c:pt>
                <c:pt idx="228">
                  <c:v>351120</c:v>
                </c:pt>
                <c:pt idx="229">
                  <c:v>353760</c:v>
                </c:pt>
                <c:pt idx="230">
                  <c:v>356400</c:v>
                </c:pt>
                <c:pt idx="231">
                  <c:v>359040</c:v>
                </c:pt>
                <c:pt idx="232">
                  <c:v>361680</c:v>
                </c:pt>
                <c:pt idx="233">
                  <c:v>364320</c:v>
                </c:pt>
                <c:pt idx="234">
                  <c:v>366960</c:v>
                </c:pt>
                <c:pt idx="235">
                  <c:v>369600</c:v>
                </c:pt>
                <c:pt idx="236">
                  <c:v>372240</c:v>
                </c:pt>
                <c:pt idx="237">
                  <c:v>374880</c:v>
                </c:pt>
                <c:pt idx="238">
                  <c:v>377520</c:v>
                </c:pt>
                <c:pt idx="239">
                  <c:v>380160</c:v>
                </c:pt>
                <c:pt idx="240">
                  <c:v>382800</c:v>
                </c:pt>
                <c:pt idx="241">
                  <c:v>385440</c:v>
                </c:pt>
                <c:pt idx="242">
                  <c:v>388080</c:v>
                </c:pt>
                <c:pt idx="243">
                  <c:v>390720</c:v>
                </c:pt>
                <c:pt idx="244">
                  <c:v>393360</c:v>
                </c:pt>
                <c:pt idx="245">
                  <c:v>396000</c:v>
                </c:pt>
                <c:pt idx="246">
                  <c:v>398640</c:v>
                </c:pt>
                <c:pt idx="247">
                  <c:v>401280</c:v>
                </c:pt>
                <c:pt idx="248">
                  <c:v>403920</c:v>
                </c:pt>
                <c:pt idx="249">
                  <c:v>406560</c:v>
                </c:pt>
                <c:pt idx="250">
                  <c:v>409200</c:v>
                </c:pt>
                <c:pt idx="251">
                  <c:v>411840</c:v>
                </c:pt>
                <c:pt idx="252">
                  <c:v>414480</c:v>
                </c:pt>
                <c:pt idx="253">
                  <c:v>417120</c:v>
                </c:pt>
                <c:pt idx="254">
                  <c:v>419760</c:v>
                </c:pt>
                <c:pt idx="255">
                  <c:v>422400</c:v>
                </c:pt>
                <c:pt idx="256">
                  <c:v>425040</c:v>
                </c:pt>
                <c:pt idx="257">
                  <c:v>427680</c:v>
                </c:pt>
                <c:pt idx="258">
                  <c:v>430320</c:v>
                </c:pt>
                <c:pt idx="259">
                  <c:v>432960</c:v>
                </c:pt>
                <c:pt idx="260">
                  <c:v>435600</c:v>
                </c:pt>
                <c:pt idx="261">
                  <c:v>438240</c:v>
                </c:pt>
                <c:pt idx="262">
                  <c:v>440880</c:v>
                </c:pt>
                <c:pt idx="263">
                  <c:v>443520</c:v>
                </c:pt>
                <c:pt idx="264">
                  <c:v>446160</c:v>
                </c:pt>
                <c:pt idx="265">
                  <c:v>448800</c:v>
                </c:pt>
                <c:pt idx="266">
                  <c:v>451440</c:v>
                </c:pt>
                <c:pt idx="267">
                  <c:v>454080</c:v>
                </c:pt>
                <c:pt idx="268">
                  <c:v>456720</c:v>
                </c:pt>
                <c:pt idx="269">
                  <c:v>459360</c:v>
                </c:pt>
                <c:pt idx="270">
                  <c:v>462000</c:v>
                </c:pt>
                <c:pt idx="271">
                  <c:v>464640</c:v>
                </c:pt>
                <c:pt idx="272">
                  <c:v>467280</c:v>
                </c:pt>
                <c:pt idx="273">
                  <c:v>469920</c:v>
                </c:pt>
                <c:pt idx="274">
                  <c:v>472560</c:v>
                </c:pt>
                <c:pt idx="275">
                  <c:v>475200</c:v>
                </c:pt>
                <c:pt idx="276">
                  <c:v>477840</c:v>
                </c:pt>
              </c:numCache>
            </c:numRef>
          </c:val>
          <c:smooth val="0"/>
          <c:extLst>
            <c:ext xmlns:c16="http://schemas.microsoft.com/office/drawing/2014/chart" uri="{C3380CC4-5D6E-409C-BE32-E72D297353CC}">
              <c16:uniqueId val="{00000002-8E00-014C-A992-BAC190E4ECCF}"/>
            </c:ext>
          </c:extLst>
        </c:ser>
        <c:ser>
          <c:idx val="2"/>
          <c:order val="2"/>
          <c:tx>
            <c:v>Age 66</c:v>
          </c:tx>
          <c:spPr>
            <a:ln w="44450">
              <a:solidFill>
                <a:schemeClr val="accent3"/>
              </a:solidFill>
            </a:ln>
          </c:spPr>
          <c:marker>
            <c:symbol val="none"/>
          </c:marker>
          <c:val>
            <c:numRef>
              <c:f>'[Copy of Individual Social Security Scenarios.xlsx]BE'!$F$9:$F$285</c:f>
              <c:numCache>
                <c:formatCode>_("$"* #,##0_);_("$"* \(#,##0\);_("$"* "-"??_);_(@_)</c:formatCode>
                <c:ptCount val="27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formatCode="_(&quot;$&quot;* #,##0.00_);_(&quot;$&quot;* \(#,##0.00\);_(&quot;$&quot;* &quot;-&quot;??_);_(@_)">
                  <c:v>2000</c:v>
                </c:pt>
                <c:pt idx="49" formatCode="_(&quot;$&quot;* #,##0.00_);_(&quot;$&quot;* \(#,##0.00\);_(&quot;$&quot;* &quot;-&quot;??_);_(@_)">
                  <c:v>4000</c:v>
                </c:pt>
                <c:pt idx="50" formatCode="_(&quot;$&quot;* #,##0.00_);_(&quot;$&quot;* \(#,##0.00\);_(&quot;$&quot;* &quot;-&quot;??_);_(@_)">
                  <c:v>6000</c:v>
                </c:pt>
                <c:pt idx="51" formatCode="_(&quot;$&quot;* #,##0.00_);_(&quot;$&quot;* \(#,##0.00\);_(&quot;$&quot;* &quot;-&quot;??_);_(@_)">
                  <c:v>8000</c:v>
                </c:pt>
                <c:pt idx="52" formatCode="_(&quot;$&quot;* #,##0.00_);_(&quot;$&quot;* \(#,##0.00\);_(&quot;$&quot;* &quot;-&quot;??_);_(@_)">
                  <c:v>10000</c:v>
                </c:pt>
                <c:pt idx="53" formatCode="_(&quot;$&quot;* #,##0.00_);_(&quot;$&quot;* \(#,##0.00\);_(&quot;$&quot;* &quot;-&quot;??_);_(@_)">
                  <c:v>12000</c:v>
                </c:pt>
                <c:pt idx="54" formatCode="_(&quot;$&quot;* #,##0.00_);_(&quot;$&quot;* \(#,##0.00\);_(&quot;$&quot;* &quot;-&quot;??_);_(@_)">
                  <c:v>14000</c:v>
                </c:pt>
                <c:pt idx="55" formatCode="_(&quot;$&quot;* #,##0.00_);_(&quot;$&quot;* \(#,##0.00\);_(&quot;$&quot;* &quot;-&quot;??_);_(@_)">
                  <c:v>16000</c:v>
                </c:pt>
                <c:pt idx="56" formatCode="_(&quot;$&quot;* #,##0.00_);_(&quot;$&quot;* \(#,##0.00\);_(&quot;$&quot;* &quot;-&quot;??_);_(@_)">
                  <c:v>18000</c:v>
                </c:pt>
                <c:pt idx="57" formatCode="_(&quot;$&quot;* #,##0.00_);_(&quot;$&quot;* \(#,##0.00\);_(&quot;$&quot;* &quot;-&quot;??_);_(@_)">
                  <c:v>20000</c:v>
                </c:pt>
                <c:pt idx="58" formatCode="_(&quot;$&quot;* #,##0.00_);_(&quot;$&quot;* \(#,##0.00\);_(&quot;$&quot;* &quot;-&quot;??_);_(@_)">
                  <c:v>22000</c:v>
                </c:pt>
                <c:pt idx="59" formatCode="_(&quot;$&quot;* #,##0.00_);_(&quot;$&quot;* \(#,##0.00\);_(&quot;$&quot;* &quot;-&quot;??_);_(@_)">
                  <c:v>24000</c:v>
                </c:pt>
                <c:pt idx="60" formatCode="_(&quot;$&quot;* #,##0.00_);_(&quot;$&quot;* \(#,##0.00\);_(&quot;$&quot;* &quot;-&quot;??_);_(@_)">
                  <c:v>26000</c:v>
                </c:pt>
                <c:pt idx="61" formatCode="_(&quot;$&quot;* #,##0.00_);_(&quot;$&quot;* \(#,##0.00\);_(&quot;$&quot;* &quot;-&quot;??_);_(@_)">
                  <c:v>28000</c:v>
                </c:pt>
                <c:pt idx="62" formatCode="_(&quot;$&quot;* #,##0.00_);_(&quot;$&quot;* \(#,##0.00\);_(&quot;$&quot;* &quot;-&quot;??_);_(@_)">
                  <c:v>30000</c:v>
                </c:pt>
                <c:pt idx="63" formatCode="_(&quot;$&quot;* #,##0.00_);_(&quot;$&quot;* \(#,##0.00\);_(&quot;$&quot;* &quot;-&quot;??_);_(@_)">
                  <c:v>32000</c:v>
                </c:pt>
                <c:pt idx="64" formatCode="_(&quot;$&quot;* #,##0.00_);_(&quot;$&quot;* \(#,##0.00\);_(&quot;$&quot;* &quot;-&quot;??_);_(@_)">
                  <c:v>34000</c:v>
                </c:pt>
                <c:pt idx="65" formatCode="_(&quot;$&quot;* #,##0.00_);_(&quot;$&quot;* \(#,##0.00\);_(&quot;$&quot;* &quot;-&quot;??_);_(@_)">
                  <c:v>36000</c:v>
                </c:pt>
                <c:pt idx="66" formatCode="_(&quot;$&quot;* #,##0.00_);_(&quot;$&quot;* \(#,##0.00\);_(&quot;$&quot;* &quot;-&quot;??_);_(@_)">
                  <c:v>38000</c:v>
                </c:pt>
                <c:pt idx="67" formatCode="_(&quot;$&quot;* #,##0.00_);_(&quot;$&quot;* \(#,##0.00\);_(&quot;$&quot;* &quot;-&quot;??_);_(@_)">
                  <c:v>40000</c:v>
                </c:pt>
                <c:pt idx="68" formatCode="_(&quot;$&quot;* #,##0.00_);_(&quot;$&quot;* \(#,##0.00\);_(&quot;$&quot;* &quot;-&quot;??_);_(@_)">
                  <c:v>42000</c:v>
                </c:pt>
                <c:pt idx="69" formatCode="_(&quot;$&quot;* #,##0.00_);_(&quot;$&quot;* \(#,##0.00\);_(&quot;$&quot;* &quot;-&quot;??_);_(@_)">
                  <c:v>44000</c:v>
                </c:pt>
                <c:pt idx="70" formatCode="_(&quot;$&quot;* #,##0.00_);_(&quot;$&quot;* \(#,##0.00\);_(&quot;$&quot;* &quot;-&quot;??_);_(@_)">
                  <c:v>46000</c:v>
                </c:pt>
                <c:pt idx="71" formatCode="_(&quot;$&quot;* #,##0.00_);_(&quot;$&quot;* \(#,##0.00\);_(&quot;$&quot;* &quot;-&quot;??_);_(@_)">
                  <c:v>48000</c:v>
                </c:pt>
                <c:pt idx="72" formatCode="_(&quot;$&quot;* #,##0.00_);_(&quot;$&quot;* \(#,##0.00\);_(&quot;$&quot;* &quot;-&quot;??_);_(@_)">
                  <c:v>50000</c:v>
                </c:pt>
                <c:pt idx="73" formatCode="_(&quot;$&quot;* #,##0.00_);_(&quot;$&quot;* \(#,##0.00\);_(&quot;$&quot;* &quot;-&quot;??_);_(@_)">
                  <c:v>52000</c:v>
                </c:pt>
                <c:pt idx="74" formatCode="_(&quot;$&quot;* #,##0.00_);_(&quot;$&quot;* \(#,##0.00\);_(&quot;$&quot;* &quot;-&quot;??_);_(@_)">
                  <c:v>54000</c:v>
                </c:pt>
                <c:pt idx="75" formatCode="_(&quot;$&quot;* #,##0.00_);_(&quot;$&quot;* \(#,##0.00\);_(&quot;$&quot;* &quot;-&quot;??_);_(@_)">
                  <c:v>56000</c:v>
                </c:pt>
                <c:pt idx="76" formatCode="_(&quot;$&quot;* #,##0.00_);_(&quot;$&quot;* \(#,##0.00\);_(&quot;$&quot;* &quot;-&quot;??_);_(@_)">
                  <c:v>58000</c:v>
                </c:pt>
                <c:pt idx="77" formatCode="_(&quot;$&quot;* #,##0.00_);_(&quot;$&quot;* \(#,##0.00\);_(&quot;$&quot;* &quot;-&quot;??_);_(@_)">
                  <c:v>60000</c:v>
                </c:pt>
                <c:pt idx="78" formatCode="_(&quot;$&quot;* #,##0.00_);_(&quot;$&quot;* \(#,##0.00\);_(&quot;$&quot;* &quot;-&quot;??_);_(@_)">
                  <c:v>62000</c:v>
                </c:pt>
                <c:pt idx="79" formatCode="_(&quot;$&quot;* #,##0.00_);_(&quot;$&quot;* \(#,##0.00\);_(&quot;$&quot;* &quot;-&quot;??_);_(@_)">
                  <c:v>64000</c:v>
                </c:pt>
                <c:pt idx="80" formatCode="_(&quot;$&quot;* #,##0.00_);_(&quot;$&quot;* \(#,##0.00\);_(&quot;$&quot;* &quot;-&quot;??_);_(@_)">
                  <c:v>66000</c:v>
                </c:pt>
                <c:pt idx="81" formatCode="_(&quot;$&quot;* #,##0.00_);_(&quot;$&quot;* \(#,##0.00\);_(&quot;$&quot;* &quot;-&quot;??_);_(@_)">
                  <c:v>68000</c:v>
                </c:pt>
                <c:pt idx="82" formatCode="_(&quot;$&quot;* #,##0.00_);_(&quot;$&quot;* \(#,##0.00\);_(&quot;$&quot;* &quot;-&quot;??_);_(@_)">
                  <c:v>70000</c:v>
                </c:pt>
                <c:pt idx="83" formatCode="_(&quot;$&quot;* #,##0.00_);_(&quot;$&quot;* \(#,##0.00\);_(&quot;$&quot;* &quot;-&quot;??_);_(@_)">
                  <c:v>72000</c:v>
                </c:pt>
                <c:pt idx="84" formatCode="_(&quot;$&quot;* #,##0.00_);_(&quot;$&quot;* \(#,##0.00\);_(&quot;$&quot;* &quot;-&quot;??_);_(@_)">
                  <c:v>74000</c:v>
                </c:pt>
                <c:pt idx="85" formatCode="_(&quot;$&quot;* #,##0.00_);_(&quot;$&quot;* \(#,##0.00\);_(&quot;$&quot;* &quot;-&quot;??_);_(@_)">
                  <c:v>76000</c:v>
                </c:pt>
                <c:pt idx="86" formatCode="_(&quot;$&quot;* #,##0.00_);_(&quot;$&quot;* \(#,##0.00\);_(&quot;$&quot;* &quot;-&quot;??_);_(@_)">
                  <c:v>78000</c:v>
                </c:pt>
                <c:pt idx="87" formatCode="_(&quot;$&quot;* #,##0.00_);_(&quot;$&quot;* \(#,##0.00\);_(&quot;$&quot;* &quot;-&quot;??_);_(@_)">
                  <c:v>80000</c:v>
                </c:pt>
                <c:pt idx="88" formatCode="_(&quot;$&quot;* #,##0.00_);_(&quot;$&quot;* \(#,##0.00\);_(&quot;$&quot;* &quot;-&quot;??_);_(@_)">
                  <c:v>82000</c:v>
                </c:pt>
                <c:pt idx="89" formatCode="_(&quot;$&quot;* #,##0.00_);_(&quot;$&quot;* \(#,##0.00\);_(&quot;$&quot;* &quot;-&quot;??_);_(@_)">
                  <c:v>84000</c:v>
                </c:pt>
                <c:pt idx="90" formatCode="_(&quot;$&quot;* #,##0.00_);_(&quot;$&quot;* \(#,##0.00\);_(&quot;$&quot;* &quot;-&quot;??_);_(@_)">
                  <c:v>86000</c:v>
                </c:pt>
                <c:pt idx="91" formatCode="_(&quot;$&quot;* #,##0.00_);_(&quot;$&quot;* \(#,##0.00\);_(&quot;$&quot;* &quot;-&quot;??_);_(@_)">
                  <c:v>88000</c:v>
                </c:pt>
                <c:pt idx="92" formatCode="_(&quot;$&quot;* #,##0.00_);_(&quot;$&quot;* \(#,##0.00\);_(&quot;$&quot;* &quot;-&quot;??_);_(@_)">
                  <c:v>90000</c:v>
                </c:pt>
                <c:pt idx="93" formatCode="_(&quot;$&quot;* #,##0.00_);_(&quot;$&quot;* \(#,##0.00\);_(&quot;$&quot;* &quot;-&quot;??_);_(@_)">
                  <c:v>92000</c:v>
                </c:pt>
                <c:pt idx="94" formatCode="_(&quot;$&quot;* #,##0.00_);_(&quot;$&quot;* \(#,##0.00\);_(&quot;$&quot;* &quot;-&quot;??_);_(@_)">
                  <c:v>94000</c:v>
                </c:pt>
                <c:pt idx="95" formatCode="_(&quot;$&quot;* #,##0.00_);_(&quot;$&quot;* \(#,##0.00\);_(&quot;$&quot;* &quot;-&quot;??_);_(@_)">
                  <c:v>96000</c:v>
                </c:pt>
                <c:pt idx="96" formatCode="_(&quot;$&quot;* #,##0.00_);_(&quot;$&quot;* \(#,##0.00\);_(&quot;$&quot;* &quot;-&quot;??_);_(@_)">
                  <c:v>98000</c:v>
                </c:pt>
                <c:pt idx="97" formatCode="_(&quot;$&quot;* #,##0.00_);_(&quot;$&quot;* \(#,##0.00\);_(&quot;$&quot;* &quot;-&quot;??_);_(@_)">
                  <c:v>100000</c:v>
                </c:pt>
                <c:pt idx="98" formatCode="_(&quot;$&quot;* #,##0.00_);_(&quot;$&quot;* \(#,##0.00\);_(&quot;$&quot;* &quot;-&quot;??_);_(@_)">
                  <c:v>102000</c:v>
                </c:pt>
                <c:pt idx="99" formatCode="_(&quot;$&quot;* #,##0.00_);_(&quot;$&quot;* \(#,##0.00\);_(&quot;$&quot;* &quot;-&quot;??_);_(@_)">
                  <c:v>104000</c:v>
                </c:pt>
                <c:pt idx="100" formatCode="_(&quot;$&quot;* #,##0.00_);_(&quot;$&quot;* \(#,##0.00\);_(&quot;$&quot;* &quot;-&quot;??_);_(@_)">
                  <c:v>106000</c:v>
                </c:pt>
                <c:pt idx="101" formatCode="_(&quot;$&quot;* #,##0.00_);_(&quot;$&quot;* \(#,##0.00\);_(&quot;$&quot;* &quot;-&quot;??_);_(@_)">
                  <c:v>108000</c:v>
                </c:pt>
                <c:pt idx="102" formatCode="_(&quot;$&quot;* #,##0.00_);_(&quot;$&quot;* \(#,##0.00\);_(&quot;$&quot;* &quot;-&quot;??_);_(@_)">
                  <c:v>110000</c:v>
                </c:pt>
                <c:pt idx="103" formatCode="_(&quot;$&quot;* #,##0.00_);_(&quot;$&quot;* \(#,##0.00\);_(&quot;$&quot;* &quot;-&quot;??_);_(@_)">
                  <c:v>112000</c:v>
                </c:pt>
                <c:pt idx="104" formatCode="_(&quot;$&quot;* #,##0.00_);_(&quot;$&quot;* \(#,##0.00\);_(&quot;$&quot;* &quot;-&quot;??_);_(@_)">
                  <c:v>114000</c:v>
                </c:pt>
                <c:pt idx="105" formatCode="_(&quot;$&quot;* #,##0.00_);_(&quot;$&quot;* \(#,##0.00\);_(&quot;$&quot;* &quot;-&quot;??_);_(@_)">
                  <c:v>116000</c:v>
                </c:pt>
                <c:pt idx="106" formatCode="_(&quot;$&quot;* #,##0.00_);_(&quot;$&quot;* \(#,##0.00\);_(&quot;$&quot;* &quot;-&quot;??_);_(@_)">
                  <c:v>118000</c:v>
                </c:pt>
                <c:pt idx="107" formatCode="_(&quot;$&quot;* #,##0.00_);_(&quot;$&quot;* \(#,##0.00\);_(&quot;$&quot;* &quot;-&quot;??_);_(@_)">
                  <c:v>120000</c:v>
                </c:pt>
                <c:pt idx="108" formatCode="_(&quot;$&quot;* #,##0.00_);_(&quot;$&quot;* \(#,##0.00\);_(&quot;$&quot;* &quot;-&quot;??_);_(@_)">
                  <c:v>122000</c:v>
                </c:pt>
                <c:pt idx="109" formatCode="_(&quot;$&quot;* #,##0.00_);_(&quot;$&quot;* \(#,##0.00\);_(&quot;$&quot;* &quot;-&quot;??_);_(@_)">
                  <c:v>124000</c:v>
                </c:pt>
                <c:pt idx="110" formatCode="_(&quot;$&quot;* #,##0.00_);_(&quot;$&quot;* \(#,##0.00\);_(&quot;$&quot;* &quot;-&quot;??_);_(@_)">
                  <c:v>126000</c:v>
                </c:pt>
                <c:pt idx="111" formatCode="_(&quot;$&quot;* #,##0.00_);_(&quot;$&quot;* \(#,##0.00\);_(&quot;$&quot;* &quot;-&quot;??_);_(@_)">
                  <c:v>128000</c:v>
                </c:pt>
                <c:pt idx="112" formatCode="_(&quot;$&quot;* #,##0.00_);_(&quot;$&quot;* \(#,##0.00\);_(&quot;$&quot;* &quot;-&quot;??_);_(@_)">
                  <c:v>130000</c:v>
                </c:pt>
                <c:pt idx="113" formatCode="_(&quot;$&quot;* #,##0.00_);_(&quot;$&quot;* \(#,##0.00\);_(&quot;$&quot;* &quot;-&quot;??_);_(@_)">
                  <c:v>132000</c:v>
                </c:pt>
                <c:pt idx="114" formatCode="_(&quot;$&quot;* #,##0.00_);_(&quot;$&quot;* \(#,##0.00\);_(&quot;$&quot;* &quot;-&quot;??_);_(@_)">
                  <c:v>134000</c:v>
                </c:pt>
                <c:pt idx="115" formatCode="_(&quot;$&quot;* #,##0.00_);_(&quot;$&quot;* \(#,##0.00\);_(&quot;$&quot;* &quot;-&quot;??_);_(@_)">
                  <c:v>136000</c:v>
                </c:pt>
                <c:pt idx="116" formatCode="_(&quot;$&quot;* #,##0.00_);_(&quot;$&quot;* \(#,##0.00\);_(&quot;$&quot;* &quot;-&quot;??_);_(@_)">
                  <c:v>138000</c:v>
                </c:pt>
                <c:pt idx="117" formatCode="_(&quot;$&quot;* #,##0.00_);_(&quot;$&quot;* \(#,##0.00\);_(&quot;$&quot;* &quot;-&quot;??_);_(@_)">
                  <c:v>140000</c:v>
                </c:pt>
                <c:pt idx="118" formatCode="_(&quot;$&quot;* #,##0.00_);_(&quot;$&quot;* \(#,##0.00\);_(&quot;$&quot;* &quot;-&quot;??_);_(@_)">
                  <c:v>142000</c:v>
                </c:pt>
                <c:pt idx="119" formatCode="_(&quot;$&quot;* #,##0.00_);_(&quot;$&quot;* \(#,##0.00\);_(&quot;$&quot;* &quot;-&quot;??_);_(@_)">
                  <c:v>144000</c:v>
                </c:pt>
                <c:pt idx="120" formatCode="_(&quot;$&quot;* #,##0.00_);_(&quot;$&quot;* \(#,##0.00\);_(&quot;$&quot;* &quot;-&quot;??_);_(@_)">
                  <c:v>146000</c:v>
                </c:pt>
                <c:pt idx="121" formatCode="_(&quot;$&quot;* #,##0.00_);_(&quot;$&quot;* \(#,##0.00\);_(&quot;$&quot;* &quot;-&quot;??_);_(@_)">
                  <c:v>148000</c:v>
                </c:pt>
                <c:pt idx="122" formatCode="_(&quot;$&quot;* #,##0.00_);_(&quot;$&quot;* \(#,##0.00\);_(&quot;$&quot;* &quot;-&quot;??_);_(@_)">
                  <c:v>150000</c:v>
                </c:pt>
                <c:pt idx="123" formatCode="_(&quot;$&quot;* #,##0.00_);_(&quot;$&quot;* \(#,##0.00\);_(&quot;$&quot;* &quot;-&quot;??_);_(@_)">
                  <c:v>152000</c:v>
                </c:pt>
                <c:pt idx="124" formatCode="_(&quot;$&quot;* #,##0.00_);_(&quot;$&quot;* \(#,##0.00\);_(&quot;$&quot;* &quot;-&quot;??_);_(@_)">
                  <c:v>154000</c:v>
                </c:pt>
                <c:pt idx="125" formatCode="_(&quot;$&quot;* #,##0.00_);_(&quot;$&quot;* \(#,##0.00\);_(&quot;$&quot;* &quot;-&quot;??_);_(@_)">
                  <c:v>156000</c:v>
                </c:pt>
                <c:pt idx="126" formatCode="_(&quot;$&quot;* #,##0.00_);_(&quot;$&quot;* \(#,##0.00\);_(&quot;$&quot;* &quot;-&quot;??_);_(@_)">
                  <c:v>158000</c:v>
                </c:pt>
                <c:pt idx="127" formatCode="_(&quot;$&quot;* #,##0.00_);_(&quot;$&quot;* \(#,##0.00\);_(&quot;$&quot;* &quot;-&quot;??_);_(@_)">
                  <c:v>160000</c:v>
                </c:pt>
                <c:pt idx="128" formatCode="_(&quot;$&quot;* #,##0.00_);_(&quot;$&quot;* \(#,##0.00\);_(&quot;$&quot;* &quot;-&quot;??_);_(@_)">
                  <c:v>162000</c:v>
                </c:pt>
                <c:pt idx="129" formatCode="_(&quot;$&quot;* #,##0.00_);_(&quot;$&quot;* \(#,##0.00\);_(&quot;$&quot;* &quot;-&quot;??_);_(@_)">
                  <c:v>164000</c:v>
                </c:pt>
                <c:pt idx="130" formatCode="_(&quot;$&quot;* #,##0.00_);_(&quot;$&quot;* \(#,##0.00\);_(&quot;$&quot;* &quot;-&quot;??_);_(@_)">
                  <c:v>166000</c:v>
                </c:pt>
                <c:pt idx="131" formatCode="_(&quot;$&quot;* #,##0.00_);_(&quot;$&quot;* \(#,##0.00\);_(&quot;$&quot;* &quot;-&quot;??_);_(@_)">
                  <c:v>168000</c:v>
                </c:pt>
                <c:pt idx="132" formatCode="_(&quot;$&quot;* #,##0.00_);_(&quot;$&quot;* \(#,##0.00\);_(&quot;$&quot;* &quot;-&quot;??_);_(@_)">
                  <c:v>170000</c:v>
                </c:pt>
                <c:pt idx="133" formatCode="_(&quot;$&quot;* #,##0.00_);_(&quot;$&quot;* \(#,##0.00\);_(&quot;$&quot;* &quot;-&quot;??_);_(@_)">
                  <c:v>172000</c:v>
                </c:pt>
                <c:pt idx="134" formatCode="_(&quot;$&quot;* #,##0.00_);_(&quot;$&quot;* \(#,##0.00\);_(&quot;$&quot;* &quot;-&quot;??_);_(@_)">
                  <c:v>174000</c:v>
                </c:pt>
                <c:pt idx="135" formatCode="_(&quot;$&quot;* #,##0.00_);_(&quot;$&quot;* \(#,##0.00\);_(&quot;$&quot;* &quot;-&quot;??_);_(@_)">
                  <c:v>176000</c:v>
                </c:pt>
                <c:pt idx="136" formatCode="_(&quot;$&quot;* #,##0.00_);_(&quot;$&quot;* \(#,##0.00\);_(&quot;$&quot;* &quot;-&quot;??_);_(@_)">
                  <c:v>178000</c:v>
                </c:pt>
                <c:pt idx="137" formatCode="_(&quot;$&quot;* #,##0.00_);_(&quot;$&quot;* \(#,##0.00\);_(&quot;$&quot;* &quot;-&quot;??_);_(@_)">
                  <c:v>180000</c:v>
                </c:pt>
                <c:pt idx="138" formatCode="_(&quot;$&quot;* #,##0.00_);_(&quot;$&quot;* \(#,##0.00\);_(&quot;$&quot;* &quot;-&quot;??_);_(@_)">
                  <c:v>182000</c:v>
                </c:pt>
                <c:pt idx="139" formatCode="_(&quot;$&quot;* #,##0.00_);_(&quot;$&quot;* \(#,##0.00\);_(&quot;$&quot;* &quot;-&quot;??_);_(@_)">
                  <c:v>184000</c:v>
                </c:pt>
                <c:pt idx="140" formatCode="_(&quot;$&quot;* #,##0.00_);_(&quot;$&quot;* \(#,##0.00\);_(&quot;$&quot;* &quot;-&quot;??_);_(@_)">
                  <c:v>186000</c:v>
                </c:pt>
                <c:pt idx="141" formatCode="_(&quot;$&quot;* #,##0.00_);_(&quot;$&quot;* \(#,##0.00\);_(&quot;$&quot;* &quot;-&quot;??_);_(@_)">
                  <c:v>188000</c:v>
                </c:pt>
                <c:pt idx="142" formatCode="_(&quot;$&quot;* #,##0.00_);_(&quot;$&quot;* \(#,##0.00\);_(&quot;$&quot;* &quot;-&quot;??_);_(@_)">
                  <c:v>190000</c:v>
                </c:pt>
                <c:pt idx="143" formatCode="_(&quot;$&quot;* #,##0.00_);_(&quot;$&quot;* \(#,##0.00\);_(&quot;$&quot;* &quot;-&quot;??_);_(@_)">
                  <c:v>192000</c:v>
                </c:pt>
                <c:pt idx="144" formatCode="_(&quot;$&quot;* #,##0.00_);_(&quot;$&quot;* \(#,##0.00\);_(&quot;$&quot;* &quot;-&quot;??_);_(@_)">
                  <c:v>194000</c:v>
                </c:pt>
                <c:pt idx="145" formatCode="_(&quot;$&quot;* #,##0.00_);_(&quot;$&quot;* \(#,##0.00\);_(&quot;$&quot;* &quot;-&quot;??_);_(@_)">
                  <c:v>196000</c:v>
                </c:pt>
                <c:pt idx="146" formatCode="_(&quot;$&quot;* #,##0.00_);_(&quot;$&quot;* \(#,##0.00\);_(&quot;$&quot;* &quot;-&quot;??_);_(@_)">
                  <c:v>198000</c:v>
                </c:pt>
                <c:pt idx="147" formatCode="_(&quot;$&quot;* #,##0.00_);_(&quot;$&quot;* \(#,##0.00\);_(&quot;$&quot;* &quot;-&quot;??_);_(@_)">
                  <c:v>200000</c:v>
                </c:pt>
                <c:pt idx="148" formatCode="_(&quot;$&quot;* #,##0.00_);_(&quot;$&quot;* \(#,##0.00\);_(&quot;$&quot;* &quot;-&quot;??_);_(@_)">
                  <c:v>202000</c:v>
                </c:pt>
                <c:pt idx="149" formatCode="_(&quot;$&quot;* #,##0.00_);_(&quot;$&quot;* \(#,##0.00\);_(&quot;$&quot;* &quot;-&quot;??_);_(@_)">
                  <c:v>204000</c:v>
                </c:pt>
                <c:pt idx="150" formatCode="_(&quot;$&quot;* #,##0.00_);_(&quot;$&quot;* \(#,##0.00\);_(&quot;$&quot;* &quot;-&quot;??_);_(@_)">
                  <c:v>206000</c:v>
                </c:pt>
                <c:pt idx="151" formatCode="_(&quot;$&quot;* #,##0.00_);_(&quot;$&quot;* \(#,##0.00\);_(&quot;$&quot;* &quot;-&quot;??_);_(@_)">
                  <c:v>208000</c:v>
                </c:pt>
                <c:pt idx="152" formatCode="_(&quot;$&quot;* #,##0.00_);_(&quot;$&quot;* \(#,##0.00\);_(&quot;$&quot;* &quot;-&quot;??_);_(@_)">
                  <c:v>210000</c:v>
                </c:pt>
                <c:pt idx="153" formatCode="_(&quot;$&quot;* #,##0.00_);_(&quot;$&quot;* \(#,##0.00\);_(&quot;$&quot;* &quot;-&quot;??_);_(@_)">
                  <c:v>212000</c:v>
                </c:pt>
                <c:pt idx="154" formatCode="_(&quot;$&quot;* #,##0.00_);_(&quot;$&quot;* \(#,##0.00\);_(&quot;$&quot;* &quot;-&quot;??_);_(@_)">
                  <c:v>214000</c:v>
                </c:pt>
                <c:pt idx="155" formatCode="_(&quot;$&quot;* #,##0.00_);_(&quot;$&quot;* \(#,##0.00\);_(&quot;$&quot;* &quot;-&quot;??_);_(@_)">
                  <c:v>216000</c:v>
                </c:pt>
                <c:pt idx="156" formatCode="_(&quot;$&quot;* #,##0.00_);_(&quot;$&quot;* \(#,##0.00\);_(&quot;$&quot;* &quot;-&quot;??_);_(@_)">
                  <c:v>218000</c:v>
                </c:pt>
                <c:pt idx="157" formatCode="_(&quot;$&quot;* #,##0.00_);_(&quot;$&quot;* \(#,##0.00\);_(&quot;$&quot;* &quot;-&quot;??_);_(@_)">
                  <c:v>220000</c:v>
                </c:pt>
                <c:pt idx="158" formatCode="_(&quot;$&quot;* #,##0.00_);_(&quot;$&quot;* \(#,##0.00\);_(&quot;$&quot;* &quot;-&quot;??_);_(@_)">
                  <c:v>222000</c:v>
                </c:pt>
                <c:pt idx="159" formatCode="_(&quot;$&quot;* #,##0.00_);_(&quot;$&quot;* \(#,##0.00\);_(&quot;$&quot;* &quot;-&quot;??_);_(@_)">
                  <c:v>224000</c:v>
                </c:pt>
                <c:pt idx="160" formatCode="_(&quot;$&quot;* #,##0.00_);_(&quot;$&quot;* \(#,##0.00\);_(&quot;$&quot;* &quot;-&quot;??_);_(@_)">
                  <c:v>226000</c:v>
                </c:pt>
                <c:pt idx="161" formatCode="_(&quot;$&quot;* #,##0.00_);_(&quot;$&quot;* \(#,##0.00\);_(&quot;$&quot;* &quot;-&quot;??_);_(@_)">
                  <c:v>228000</c:v>
                </c:pt>
                <c:pt idx="162" formatCode="_(&quot;$&quot;* #,##0.00_);_(&quot;$&quot;* \(#,##0.00\);_(&quot;$&quot;* &quot;-&quot;??_);_(@_)">
                  <c:v>230000</c:v>
                </c:pt>
                <c:pt idx="163" formatCode="_(&quot;$&quot;* #,##0.00_);_(&quot;$&quot;* \(#,##0.00\);_(&quot;$&quot;* &quot;-&quot;??_);_(@_)">
                  <c:v>232000</c:v>
                </c:pt>
                <c:pt idx="164" formatCode="_(&quot;$&quot;* #,##0.00_);_(&quot;$&quot;* \(#,##0.00\);_(&quot;$&quot;* &quot;-&quot;??_);_(@_)">
                  <c:v>234000</c:v>
                </c:pt>
                <c:pt idx="165" formatCode="_(&quot;$&quot;* #,##0.00_);_(&quot;$&quot;* \(#,##0.00\);_(&quot;$&quot;* &quot;-&quot;??_);_(@_)">
                  <c:v>236000</c:v>
                </c:pt>
                <c:pt idx="166" formatCode="_(&quot;$&quot;* #,##0.00_);_(&quot;$&quot;* \(#,##0.00\);_(&quot;$&quot;* &quot;-&quot;??_);_(@_)">
                  <c:v>238000</c:v>
                </c:pt>
                <c:pt idx="167" formatCode="_(&quot;$&quot;* #,##0.00_);_(&quot;$&quot;* \(#,##0.00\);_(&quot;$&quot;* &quot;-&quot;??_);_(@_)">
                  <c:v>240000</c:v>
                </c:pt>
                <c:pt idx="168" formatCode="_(&quot;$&quot;* #,##0.00_);_(&quot;$&quot;* \(#,##0.00\);_(&quot;$&quot;* &quot;-&quot;??_);_(@_)">
                  <c:v>242000</c:v>
                </c:pt>
                <c:pt idx="169" formatCode="_(&quot;$&quot;* #,##0.00_);_(&quot;$&quot;* \(#,##0.00\);_(&quot;$&quot;* &quot;-&quot;??_);_(@_)">
                  <c:v>244000</c:v>
                </c:pt>
                <c:pt idx="170" formatCode="_(&quot;$&quot;* #,##0.00_);_(&quot;$&quot;* \(#,##0.00\);_(&quot;$&quot;* &quot;-&quot;??_);_(@_)">
                  <c:v>246000</c:v>
                </c:pt>
                <c:pt idx="171" formatCode="_(&quot;$&quot;* #,##0.00_);_(&quot;$&quot;* \(#,##0.00\);_(&quot;$&quot;* &quot;-&quot;??_);_(@_)">
                  <c:v>248000</c:v>
                </c:pt>
                <c:pt idx="172" formatCode="_(&quot;$&quot;* #,##0.00_);_(&quot;$&quot;* \(#,##0.00\);_(&quot;$&quot;* &quot;-&quot;??_);_(@_)">
                  <c:v>250000</c:v>
                </c:pt>
                <c:pt idx="173" formatCode="_(&quot;$&quot;* #,##0.00_);_(&quot;$&quot;* \(#,##0.00\);_(&quot;$&quot;* &quot;-&quot;??_);_(@_)">
                  <c:v>252000</c:v>
                </c:pt>
                <c:pt idx="174" formatCode="_(&quot;$&quot;* #,##0.00_);_(&quot;$&quot;* \(#,##0.00\);_(&quot;$&quot;* &quot;-&quot;??_);_(@_)">
                  <c:v>254000</c:v>
                </c:pt>
                <c:pt idx="175" formatCode="_(&quot;$&quot;* #,##0.00_);_(&quot;$&quot;* \(#,##0.00\);_(&quot;$&quot;* &quot;-&quot;??_);_(@_)">
                  <c:v>256000</c:v>
                </c:pt>
                <c:pt idx="176" formatCode="_(&quot;$&quot;* #,##0.00_);_(&quot;$&quot;* \(#,##0.00\);_(&quot;$&quot;* &quot;-&quot;??_);_(@_)">
                  <c:v>258000</c:v>
                </c:pt>
                <c:pt idx="177" formatCode="_(&quot;$&quot;* #,##0.00_);_(&quot;$&quot;* \(#,##0.00\);_(&quot;$&quot;* &quot;-&quot;??_);_(@_)">
                  <c:v>260000</c:v>
                </c:pt>
                <c:pt idx="178" formatCode="_(&quot;$&quot;* #,##0.00_);_(&quot;$&quot;* \(#,##0.00\);_(&quot;$&quot;* &quot;-&quot;??_);_(@_)">
                  <c:v>262000</c:v>
                </c:pt>
                <c:pt idx="179" formatCode="_(&quot;$&quot;* #,##0.00_);_(&quot;$&quot;* \(#,##0.00\);_(&quot;$&quot;* &quot;-&quot;??_);_(@_)">
                  <c:v>264000</c:v>
                </c:pt>
                <c:pt idx="180" formatCode="_(&quot;$&quot;* #,##0.00_);_(&quot;$&quot;* \(#,##0.00\);_(&quot;$&quot;* &quot;-&quot;??_);_(@_)">
                  <c:v>266000</c:v>
                </c:pt>
                <c:pt idx="181" formatCode="_(&quot;$&quot;* #,##0.00_);_(&quot;$&quot;* \(#,##0.00\);_(&quot;$&quot;* &quot;-&quot;??_);_(@_)">
                  <c:v>268000</c:v>
                </c:pt>
                <c:pt idx="182" formatCode="_(&quot;$&quot;* #,##0.00_);_(&quot;$&quot;* \(#,##0.00\);_(&quot;$&quot;* &quot;-&quot;??_);_(@_)">
                  <c:v>270000</c:v>
                </c:pt>
                <c:pt idx="183" formatCode="_(&quot;$&quot;* #,##0.00_);_(&quot;$&quot;* \(#,##0.00\);_(&quot;$&quot;* &quot;-&quot;??_);_(@_)">
                  <c:v>272000</c:v>
                </c:pt>
                <c:pt idx="184" formatCode="_(&quot;$&quot;* #,##0.00_);_(&quot;$&quot;* \(#,##0.00\);_(&quot;$&quot;* &quot;-&quot;??_);_(@_)">
                  <c:v>274000</c:v>
                </c:pt>
                <c:pt idx="185" formatCode="_(&quot;$&quot;* #,##0.00_);_(&quot;$&quot;* \(#,##0.00\);_(&quot;$&quot;* &quot;-&quot;??_);_(@_)">
                  <c:v>276000</c:v>
                </c:pt>
                <c:pt idx="186" formatCode="_(&quot;$&quot;* #,##0.00_);_(&quot;$&quot;* \(#,##0.00\);_(&quot;$&quot;* &quot;-&quot;??_);_(@_)">
                  <c:v>278000</c:v>
                </c:pt>
                <c:pt idx="187" formatCode="_(&quot;$&quot;* #,##0.00_);_(&quot;$&quot;* \(#,##0.00\);_(&quot;$&quot;* &quot;-&quot;??_);_(@_)">
                  <c:v>280000</c:v>
                </c:pt>
                <c:pt idx="188" formatCode="_(&quot;$&quot;* #,##0.00_);_(&quot;$&quot;* \(#,##0.00\);_(&quot;$&quot;* &quot;-&quot;??_);_(@_)">
                  <c:v>282000</c:v>
                </c:pt>
                <c:pt idx="189" formatCode="_(&quot;$&quot;* #,##0.00_);_(&quot;$&quot;* \(#,##0.00\);_(&quot;$&quot;* &quot;-&quot;??_);_(@_)">
                  <c:v>284000</c:v>
                </c:pt>
                <c:pt idx="190" formatCode="_(&quot;$&quot;* #,##0.00_);_(&quot;$&quot;* \(#,##0.00\);_(&quot;$&quot;* &quot;-&quot;??_);_(@_)">
                  <c:v>286000</c:v>
                </c:pt>
                <c:pt idx="191" formatCode="_(&quot;$&quot;* #,##0.00_);_(&quot;$&quot;* \(#,##0.00\);_(&quot;$&quot;* &quot;-&quot;??_);_(@_)">
                  <c:v>288000</c:v>
                </c:pt>
                <c:pt idx="192" formatCode="_(&quot;$&quot;* #,##0.00_);_(&quot;$&quot;* \(#,##0.00\);_(&quot;$&quot;* &quot;-&quot;??_);_(@_)">
                  <c:v>290000</c:v>
                </c:pt>
                <c:pt idx="193" formatCode="_(&quot;$&quot;* #,##0.00_);_(&quot;$&quot;* \(#,##0.00\);_(&quot;$&quot;* &quot;-&quot;??_);_(@_)">
                  <c:v>292000</c:v>
                </c:pt>
                <c:pt idx="194" formatCode="_(&quot;$&quot;* #,##0.00_);_(&quot;$&quot;* \(#,##0.00\);_(&quot;$&quot;* &quot;-&quot;??_);_(@_)">
                  <c:v>294000</c:v>
                </c:pt>
                <c:pt idx="195" formatCode="_(&quot;$&quot;* #,##0.00_);_(&quot;$&quot;* \(#,##0.00\);_(&quot;$&quot;* &quot;-&quot;??_);_(@_)">
                  <c:v>296000</c:v>
                </c:pt>
                <c:pt idx="196" formatCode="_(&quot;$&quot;* #,##0.00_);_(&quot;$&quot;* \(#,##0.00\);_(&quot;$&quot;* &quot;-&quot;??_);_(@_)">
                  <c:v>298000</c:v>
                </c:pt>
                <c:pt idx="197" formatCode="_(&quot;$&quot;* #,##0.00_);_(&quot;$&quot;* \(#,##0.00\);_(&quot;$&quot;* &quot;-&quot;??_);_(@_)">
                  <c:v>300000</c:v>
                </c:pt>
                <c:pt idx="198" formatCode="_(&quot;$&quot;* #,##0.00_);_(&quot;$&quot;* \(#,##0.00\);_(&quot;$&quot;* &quot;-&quot;??_);_(@_)">
                  <c:v>302000</c:v>
                </c:pt>
                <c:pt idx="199" formatCode="_(&quot;$&quot;* #,##0.00_);_(&quot;$&quot;* \(#,##0.00\);_(&quot;$&quot;* &quot;-&quot;??_);_(@_)">
                  <c:v>304000</c:v>
                </c:pt>
                <c:pt idx="200" formatCode="_(&quot;$&quot;* #,##0.00_);_(&quot;$&quot;* \(#,##0.00\);_(&quot;$&quot;* &quot;-&quot;??_);_(@_)">
                  <c:v>306000</c:v>
                </c:pt>
                <c:pt idx="201" formatCode="_(&quot;$&quot;* #,##0.00_);_(&quot;$&quot;* \(#,##0.00\);_(&quot;$&quot;* &quot;-&quot;??_);_(@_)">
                  <c:v>308000</c:v>
                </c:pt>
                <c:pt idx="202" formatCode="_(&quot;$&quot;* #,##0.00_);_(&quot;$&quot;* \(#,##0.00\);_(&quot;$&quot;* &quot;-&quot;??_);_(@_)">
                  <c:v>310000</c:v>
                </c:pt>
                <c:pt idx="203" formatCode="_(&quot;$&quot;* #,##0.00_);_(&quot;$&quot;* \(#,##0.00\);_(&quot;$&quot;* &quot;-&quot;??_);_(@_)">
                  <c:v>312000</c:v>
                </c:pt>
                <c:pt idx="204" formatCode="_(&quot;$&quot;* #,##0.00_);_(&quot;$&quot;* \(#,##0.00\);_(&quot;$&quot;* &quot;-&quot;??_);_(@_)">
                  <c:v>314000</c:v>
                </c:pt>
                <c:pt idx="205" formatCode="_(&quot;$&quot;* #,##0.00_);_(&quot;$&quot;* \(#,##0.00\);_(&quot;$&quot;* &quot;-&quot;??_);_(@_)">
                  <c:v>316000</c:v>
                </c:pt>
                <c:pt idx="206" formatCode="_(&quot;$&quot;* #,##0.00_);_(&quot;$&quot;* \(#,##0.00\);_(&quot;$&quot;* &quot;-&quot;??_);_(@_)">
                  <c:v>318000</c:v>
                </c:pt>
                <c:pt idx="207" formatCode="_(&quot;$&quot;* #,##0.00_);_(&quot;$&quot;* \(#,##0.00\);_(&quot;$&quot;* &quot;-&quot;??_);_(@_)">
                  <c:v>320000</c:v>
                </c:pt>
                <c:pt idx="208" formatCode="_(&quot;$&quot;* #,##0.00_);_(&quot;$&quot;* \(#,##0.00\);_(&quot;$&quot;* &quot;-&quot;??_);_(@_)">
                  <c:v>322000</c:v>
                </c:pt>
                <c:pt idx="209" formatCode="_(&quot;$&quot;* #,##0.00_);_(&quot;$&quot;* \(#,##0.00\);_(&quot;$&quot;* &quot;-&quot;??_);_(@_)">
                  <c:v>324000</c:v>
                </c:pt>
                <c:pt idx="210" formatCode="_(&quot;$&quot;* #,##0.00_);_(&quot;$&quot;* \(#,##0.00\);_(&quot;$&quot;* &quot;-&quot;??_);_(@_)">
                  <c:v>326000</c:v>
                </c:pt>
                <c:pt idx="211" formatCode="_(&quot;$&quot;* #,##0.00_);_(&quot;$&quot;* \(#,##0.00\);_(&quot;$&quot;* &quot;-&quot;??_);_(@_)">
                  <c:v>328000</c:v>
                </c:pt>
                <c:pt idx="212" formatCode="_(&quot;$&quot;* #,##0.00_);_(&quot;$&quot;* \(#,##0.00\);_(&quot;$&quot;* &quot;-&quot;??_);_(@_)">
                  <c:v>330000</c:v>
                </c:pt>
                <c:pt idx="213" formatCode="_(&quot;$&quot;* #,##0.00_);_(&quot;$&quot;* \(#,##0.00\);_(&quot;$&quot;* &quot;-&quot;??_);_(@_)">
                  <c:v>332000</c:v>
                </c:pt>
                <c:pt idx="214" formatCode="_(&quot;$&quot;* #,##0.00_);_(&quot;$&quot;* \(#,##0.00\);_(&quot;$&quot;* &quot;-&quot;??_);_(@_)">
                  <c:v>334000</c:v>
                </c:pt>
                <c:pt idx="215" formatCode="_(&quot;$&quot;* #,##0.00_);_(&quot;$&quot;* \(#,##0.00\);_(&quot;$&quot;* &quot;-&quot;??_);_(@_)">
                  <c:v>336000</c:v>
                </c:pt>
                <c:pt idx="216" formatCode="_(&quot;$&quot;* #,##0.00_);_(&quot;$&quot;* \(#,##0.00\);_(&quot;$&quot;* &quot;-&quot;??_);_(@_)">
                  <c:v>338000</c:v>
                </c:pt>
                <c:pt idx="217" formatCode="_(&quot;$&quot;* #,##0.00_);_(&quot;$&quot;* \(#,##0.00\);_(&quot;$&quot;* &quot;-&quot;??_);_(@_)">
                  <c:v>340000</c:v>
                </c:pt>
                <c:pt idx="218" formatCode="_(&quot;$&quot;* #,##0.00_);_(&quot;$&quot;* \(#,##0.00\);_(&quot;$&quot;* &quot;-&quot;??_);_(@_)">
                  <c:v>342000</c:v>
                </c:pt>
                <c:pt idx="219" formatCode="_(&quot;$&quot;* #,##0.00_);_(&quot;$&quot;* \(#,##0.00\);_(&quot;$&quot;* &quot;-&quot;??_);_(@_)">
                  <c:v>344000</c:v>
                </c:pt>
                <c:pt idx="220" formatCode="_(&quot;$&quot;* #,##0.00_);_(&quot;$&quot;* \(#,##0.00\);_(&quot;$&quot;* &quot;-&quot;??_);_(@_)">
                  <c:v>346000</c:v>
                </c:pt>
                <c:pt idx="221" formatCode="_(&quot;$&quot;* #,##0.00_);_(&quot;$&quot;* \(#,##0.00\);_(&quot;$&quot;* &quot;-&quot;??_);_(@_)">
                  <c:v>348000</c:v>
                </c:pt>
                <c:pt idx="222" formatCode="_(&quot;$&quot;* #,##0.00_);_(&quot;$&quot;* \(#,##0.00\);_(&quot;$&quot;* &quot;-&quot;??_);_(@_)">
                  <c:v>350000</c:v>
                </c:pt>
                <c:pt idx="223" formatCode="_(&quot;$&quot;* #,##0.00_);_(&quot;$&quot;* \(#,##0.00\);_(&quot;$&quot;* &quot;-&quot;??_);_(@_)">
                  <c:v>352000</c:v>
                </c:pt>
                <c:pt idx="224" formatCode="_(&quot;$&quot;* #,##0.00_);_(&quot;$&quot;* \(#,##0.00\);_(&quot;$&quot;* &quot;-&quot;??_);_(@_)">
                  <c:v>354000</c:v>
                </c:pt>
                <c:pt idx="225" formatCode="_(&quot;$&quot;* #,##0.00_);_(&quot;$&quot;* \(#,##0.00\);_(&quot;$&quot;* &quot;-&quot;??_);_(@_)">
                  <c:v>356000</c:v>
                </c:pt>
                <c:pt idx="226" formatCode="_(&quot;$&quot;* #,##0.00_);_(&quot;$&quot;* \(#,##0.00\);_(&quot;$&quot;* &quot;-&quot;??_);_(@_)">
                  <c:v>358000</c:v>
                </c:pt>
                <c:pt idx="227" formatCode="_(&quot;$&quot;* #,##0.00_);_(&quot;$&quot;* \(#,##0.00\);_(&quot;$&quot;* &quot;-&quot;??_);_(@_)">
                  <c:v>360000</c:v>
                </c:pt>
                <c:pt idx="228" formatCode="_(&quot;$&quot;* #,##0.00_);_(&quot;$&quot;* \(#,##0.00\);_(&quot;$&quot;* &quot;-&quot;??_);_(@_)">
                  <c:v>362000</c:v>
                </c:pt>
                <c:pt idx="229" formatCode="_(&quot;$&quot;* #,##0.00_);_(&quot;$&quot;* \(#,##0.00\);_(&quot;$&quot;* &quot;-&quot;??_);_(@_)">
                  <c:v>364000</c:v>
                </c:pt>
                <c:pt idx="230" formatCode="_(&quot;$&quot;* #,##0.00_);_(&quot;$&quot;* \(#,##0.00\);_(&quot;$&quot;* &quot;-&quot;??_);_(@_)">
                  <c:v>366000</c:v>
                </c:pt>
                <c:pt idx="231" formatCode="_(&quot;$&quot;* #,##0.00_);_(&quot;$&quot;* \(#,##0.00\);_(&quot;$&quot;* &quot;-&quot;??_);_(@_)">
                  <c:v>368000</c:v>
                </c:pt>
                <c:pt idx="232" formatCode="_(&quot;$&quot;* #,##0.00_);_(&quot;$&quot;* \(#,##0.00\);_(&quot;$&quot;* &quot;-&quot;??_);_(@_)">
                  <c:v>370000</c:v>
                </c:pt>
                <c:pt idx="233" formatCode="_(&quot;$&quot;* #,##0.00_);_(&quot;$&quot;* \(#,##0.00\);_(&quot;$&quot;* &quot;-&quot;??_);_(@_)">
                  <c:v>372000</c:v>
                </c:pt>
                <c:pt idx="234" formatCode="_(&quot;$&quot;* #,##0.00_);_(&quot;$&quot;* \(#,##0.00\);_(&quot;$&quot;* &quot;-&quot;??_);_(@_)">
                  <c:v>374000</c:v>
                </c:pt>
                <c:pt idx="235" formatCode="_(&quot;$&quot;* #,##0.00_);_(&quot;$&quot;* \(#,##0.00\);_(&quot;$&quot;* &quot;-&quot;??_);_(@_)">
                  <c:v>376000</c:v>
                </c:pt>
                <c:pt idx="236" formatCode="_(&quot;$&quot;* #,##0.00_);_(&quot;$&quot;* \(#,##0.00\);_(&quot;$&quot;* &quot;-&quot;??_);_(@_)">
                  <c:v>378000</c:v>
                </c:pt>
                <c:pt idx="237" formatCode="_(&quot;$&quot;* #,##0.00_);_(&quot;$&quot;* \(#,##0.00\);_(&quot;$&quot;* &quot;-&quot;??_);_(@_)">
                  <c:v>380000</c:v>
                </c:pt>
                <c:pt idx="238" formatCode="_(&quot;$&quot;* #,##0.00_);_(&quot;$&quot;* \(#,##0.00\);_(&quot;$&quot;* &quot;-&quot;??_);_(@_)">
                  <c:v>382000</c:v>
                </c:pt>
                <c:pt idx="239" formatCode="_(&quot;$&quot;* #,##0.00_);_(&quot;$&quot;* \(#,##0.00\);_(&quot;$&quot;* &quot;-&quot;??_);_(@_)">
                  <c:v>384000</c:v>
                </c:pt>
                <c:pt idx="240" formatCode="_(&quot;$&quot;* #,##0.00_);_(&quot;$&quot;* \(#,##0.00\);_(&quot;$&quot;* &quot;-&quot;??_);_(@_)">
                  <c:v>386000</c:v>
                </c:pt>
                <c:pt idx="241" formatCode="_(&quot;$&quot;* #,##0.00_);_(&quot;$&quot;* \(#,##0.00\);_(&quot;$&quot;* &quot;-&quot;??_);_(@_)">
                  <c:v>388000</c:v>
                </c:pt>
                <c:pt idx="242" formatCode="_(&quot;$&quot;* #,##0.00_);_(&quot;$&quot;* \(#,##0.00\);_(&quot;$&quot;* &quot;-&quot;??_);_(@_)">
                  <c:v>390000</c:v>
                </c:pt>
                <c:pt idx="243" formatCode="_(&quot;$&quot;* #,##0.00_);_(&quot;$&quot;* \(#,##0.00\);_(&quot;$&quot;* &quot;-&quot;??_);_(@_)">
                  <c:v>392000</c:v>
                </c:pt>
                <c:pt idx="244" formatCode="_(&quot;$&quot;* #,##0.00_);_(&quot;$&quot;* \(#,##0.00\);_(&quot;$&quot;* &quot;-&quot;??_);_(@_)">
                  <c:v>394000</c:v>
                </c:pt>
                <c:pt idx="245" formatCode="_(&quot;$&quot;* #,##0.00_);_(&quot;$&quot;* \(#,##0.00\);_(&quot;$&quot;* &quot;-&quot;??_);_(@_)">
                  <c:v>396000</c:v>
                </c:pt>
                <c:pt idx="246" formatCode="_(&quot;$&quot;* #,##0.00_);_(&quot;$&quot;* \(#,##0.00\);_(&quot;$&quot;* &quot;-&quot;??_);_(@_)">
                  <c:v>398000</c:v>
                </c:pt>
                <c:pt idx="247" formatCode="_(&quot;$&quot;* #,##0.00_);_(&quot;$&quot;* \(#,##0.00\);_(&quot;$&quot;* &quot;-&quot;??_);_(@_)">
                  <c:v>400000</c:v>
                </c:pt>
                <c:pt idx="248" formatCode="_(&quot;$&quot;* #,##0.00_);_(&quot;$&quot;* \(#,##0.00\);_(&quot;$&quot;* &quot;-&quot;??_);_(@_)">
                  <c:v>402000</c:v>
                </c:pt>
                <c:pt idx="249" formatCode="_(&quot;$&quot;* #,##0.00_);_(&quot;$&quot;* \(#,##0.00\);_(&quot;$&quot;* &quot;-&quot;??_);_(@_)">
                  <c:v>404000</c:v>
                </c:pt>
                <c:pt idx="250" formatCode="_(&quot;$&quot;* #,##0.00_);_(&quot;$&quot;* \(#,##0.00\);_(&quot;$&quot;* &quot;-&quot;??_);_(@_)">
                  <c:v>406000</c:v>
                </c:pt>
                <c:pt idx="251" formatCode="_(&quot;$&quot;* #,##0.00_);_(&quot;$&quot;* \(#,##0.00\);_(&quot;$&quot;* &quot;-&quot;??_);_(@_)">
                  <c:v>408000</c:v>
                </c:pt>
                <c:pt idx="252" formatCode="_(&quot;$&quot;* #,##0.00_);_(&quot;$&quot;* \(#,##0.00\);_(&quot;$&quot;* &quot;-&quot;??_);_(@_)">
                  <c:v>410000</c:v>
                </c:pt>
                <c:pt idx="253" formatCode="_(&quot;$&quot;* #,##0.00_);_(&quot;$&quot;* \(#,##0.00\);_(&quot;$&quot;* &quot;-&quot;??_);_(@_)">
                  <c:v>412000</c:v>
                </c:pt>
                <c:pt idx="254" formatCode="_(&quot;$&quot;* #,##0.00_);_(&quot;$&quot;* \(#,##0.00\);_(&quot;$&quot;* &quot;-&quot;??_);_(@_)">
                  <c:v>414000</c:v>
                </c:pt>
                <c:pt idx="255" formatCode="_(&quot;$&quot;* #,##0.00_);_(&quot;$&quot;* \(#,##0.00\);_(&quot;$&quot;* &quot;-&quot;??_);_(@_)">
                  <c:v>416000</c:v>
                </c:pt>
                <c:pt idx="256" formatCode="_(&quot;$&quot;* #,##0.00_);_(&quot;$&quot;* \(#,##0.00\);_(&quot;$&quot;* &quot;-&quot;??_);_(@_)">
                  <c:v>418000</c:v>
                </c:pt>
                <c:pt idx="257" formatCode="_(&quot;$&quot;* #,##0.00_);_(&quot;$&quot;* \(#,##0.00\);_(&quot;$&quot;* &quot;-&quot;??_);_(@_)">
                  <c:v>420000</c:v>
                </c:pt>
                <c:pt idx="258" formatCode="_(&quot;$&quot;* #,##0.00_);_(&quot;$&quot;* \(#,##0.00\);_(&quot;$&quot;* &quot;-&quot;??_);_(@_)">
                  <c:v>422000</c:v>
                </c:pt>
                <c:pt idx="259" formatCode="_(&quot;$&quot;* #,##0.00_);_(&quot;$&quot;* \(#,##0.00\);_(&quot;$&quot;* &quot;-&quot;??_);_(@_)">
                  <c:v>424000</c:v>
                </c:pt>
                <c:pt idx="260" formatCode="_(&quot;$&quot;* #,##0.00_);_(&quot;$&quot;* \(#,##0.00\);_(&quot;$&quot;* &quot;-&quot;??_);_(@_)">
                  <c:v>426000</c:v>
                </c:pt>
                <c:pt idx="261" formatCode="_(&quot;$&quot;* #,##0.00_);_(&quot;$&quot;* \(#,##0.00\);_(&quot;$&quot;* &quot;-&quot;??_);_(@_)">
                  <c:v>428000</c:v>
                </c:pt>
                <c:pt idx="262" formatCode="_(&quot;$&quot;* #,##0.00_);_(&quot;$&quot;* \(#,##0.00\);_(&quot;$&quot;* &quot;-&quot;??_);_(@_)">
                  <c:v>430000</c:v>
                </c:pt>
                <c:pt idx="263" formatCode="_(&quot;$&quot;* #,##0.00_);_(&quot;$&quot;* \(#,##0.00\);_(&quot;$&quot;* &quot;-&quot;??_);_(@_)">
                  <c:v>432000</c:v>
                </c:pt>
                <c:pt idx="264" formatCode="_(&quot;$&quot;* #,##0.00_);_(&quot;$&quot;* \(#,##0.00\);_(&quot;$&quot;* &quot;-&quot;??_);_(@_)">
                  <c:v>434000</c:v>
                </c:pt>
                <c:pt idx="265" formatCode="_(&quot;$&quot;* #,##0.00_);_(&quot;$&quot;* \(#,##0.00\);_(&quot;$&quot;* &quot;-&quot;??_);_(@_)">
                  <c:v>436000</c:v>
                </c:pt>
                <c:pt idx="266" formatCode="_(&quot;$&quot;* #,##0.00_);_(&quot;$&quot;* \(#,##0.00\);_(&quot;$&quot;* &quot;-&quot;??_);_(@_)">
                  <c:v>438000</c:v>
                </c:pt>
                <c:pt idx="267" formatCode="_(&quot;$&quot;* #,##0.00_);_(&quot;$&quot;* \(#,##0.00\);_(&quot;$&quot;* &quot;-&quot;??_);_(@_)">
                  <c:v>440000</c:v>
                </c:pt>
                <c:pt idx="268" formatCode="_(&quot;$&quot;* #,##0.00_);_(&quot;$&quot;* \(#,##0.00\);_(&quot;$&quot;* &quot;-&quot;??_);_(@_)">
                  <c:v>442000</c:v>
                </c:pt>
                <c:pt idx="269" formatCode="_(&quot;$&quot;* #,##0.00_);_(&quot;$&quot;* \(#,##0.00\);_(&quot;$&quot;* &quot;-&quot;??_);_(@_)">
                  <c:v>444000</c:v>
                </c:pt>
                <c:pt idx="270" formatCode="_(&quot;$&quot;* #,##0.00_);_(&quot;$&quot;* \(#,##0.00\);_(&quot;$&quot;* &quot;-&quot;??_);_(@_)">
                  <c:v>446000</c:v>
                </c:pt>
                <c:pt idx="271" formatCode="_(&quot;$&quot;* #,##0.00_);_(&quot;$&quot;* \(#,##0.00\);_(&quot;$&quot;* &quot;-&quot;??_);_(@_)">
                  <c:v>448000</c:v>
                </c:pt>
                <c:pt idx="272" formatCode="_(&quot;$&quot;* #,##0.00_);_(&quot;$&quot;* \(#,##0.00\);_(&quot;$&quot;* &quot;-&quot;??_);_(@_)">
                  <c:v>450000</c:v>
                </c:pt>
                <c:pt idx="273" formatCode="_(&quot;$&quot;* #,##0.00_);_(&quot;$&quot;* \(#,##0.00\);_(&quot;$&quot;* &quot;-&quot;??_);_(@_)">
                  <c:v>452000</c:v>
                </c:pt>
                <c:pt idx="274" formatCode="_(&quot;$&quot;* #,##0.00_);_(&quot;$&quot;* \(#,##0.00\);_(&quot;$&quot;* &quot;-&quot;??_);_(@_)">
                  <c:v>454000</c:v>
                </c:pt>
                <c:pt idx="275" formatCode="_(&quot;$&quot;* #,##0.00_);_(&quot;$&quot;* \(#,##0.00\);_(&quot;$&quot;* &quot;-&quot;??_);_(@_)">
                  <c:v>456000</c:v>
                </c:pt>
                <c:pt idx="276" formatCode="_(&quot;$&quot;* #,##0.00_);_(&quot;$&quot;* \(#,##0.00\);_(&quot;$&quot;* &quot;-&quot;??_);_(@_)">
                  <c:v>458000</c:v>
                </c:pt>
              </c:numCache>
            </c:numRef>
          </c:val>
          <c:smooth val="0"/>
          <c:extLst>
            <c:ext xmlns:c16="http://schemas.microsoft.com/office/drawing/2014/chart" uri="{C3380CC4-5D6E-409C-BE32-E72D297353CC}">
              <c16:uniqueId val="{00000003-8E00-014C-A992-BAC190E4ECCF}"/>
            </c:ext>
          </c:extLst>
        </c:ser>
        <c:dLbls>
          <c:showLegendKey val="0"/>
          <c:showVal val="0"/>
          <c:showCatName val="0"/>
          <c:showSerName val="0"/>
          <c:showPercent val="0"/>
          <c:showBubbleSize val="0"/>
        </c:dLbls>
        <c:smooth val="0"/>
        <c:axId val="139424128"/>
        <c:axId val="139425664"/>
      </c:lineChart>
      <c:catAx>
        <c:axId val="139424128"/>
        <c:scaling>
          <c:orientation val="minMax"/>
        </c:scaling>
        <c:delete val="0"/>
        <c:axPos val="b"/>
        <c:numFmt formatCode="0" sourceLinked="0"/>
        <c:majorTickMark val="none"/>
        <c:minorTickMark val="none"/>
        <c:tickLblPos val="none"/>
        <c:spPr>
          <a:ln w="38100">
            <a:solidFill>
              <a:srgbClr val="BFBFBF"/>
            </a:solidFill>
          </a:ln>
        </c:spPr>
        <c:txPr>
          <a:bodyPr/>
          <a:lstStyle/>
          <a:p>
            <a:pPr>
              <a:defRPr b="1">
                <a:solidFill>
                  <a:srgbClr val="7F7F7F"/>
                </a:solidFill>
              </a:defRPr>
            </a:pPr>
            <a:endParaRPr lang="en-US"/>
          </a:p>
        </c:txPr>
        <c:crossAx val="139425664"/>
        <c:crosses val="autoZero"/>
        <c:auto val="1"/>
        <c:lblAlgn val="ctr"/>
        <c:lblOffset val="100"/>
        <c:tickLblSkip val="12"/>
        <c:tickMarkSkip val="12"/>
        <c:noMultiLvlLbl val="0"/>
      </c:catAx>
      <c:valAx>
        <c:axId val="139425664"/>
        <c:scaling>
          <c:orientation val="minMax"/>
          <c:max val="500000"/>
        </c:scaling>
        <c:delete val="0"/>
        <c:axPos val="l"/>
        <c:majorGridlines>
          <c:spPr>
            <a:ln w="6350">
              <a:solidFill>
                <a:schemeClr val="bg1">
                  <a:lumMod val="85000"/>
                </a:schemeClr>
              </a:solidFill>
            </a:ln>
          </c:spPr>
        </c:majorGridlines>
        <c:numFmt formatCode="&quot;$&quot;#,##0" sourceLinked="0"/>
        <c:majorTickMark val="out"/>
        <c:minorTickMark val="none"/>
        <c:tickLblPos val="nextTo"/>
        <c:spPr>
          <a:ln>
            <a:noFill/>
          </a:ln>
        </c:spPr>
        <c:txPr>
          <a:bodyPr/>
          <a:lstStyle/>
          <a:p>
            <a:pPr>
              <a:defRPr sz="1400" b="0">
                <a:solidFill>
                  <a:schemeClr val="tx1"/>
                </a:solidFill>
              </a:defRPr>
            </a:pPr>
            <a:endParaRPr lang="en-US"/>
          </a:p>
        </c:txPr>
        <c:crossAx val="139424128"/>
        <c:crosses val="autoZero"/>
        <c:crossBetween val="between"/>
        <c:majorUnit val="100000"/>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3657549718526801"/>
          <c:y val="5.1664965656726076E-2"/>
          <c:w val="0.86342450281473193"/>
          <c:h val="0.88397146507168767"/>
        </c:manualLayout>
      </c:layout>
      <c:barChart>
        <c:barDir val="col"/>
        <c:grouping val="stacked"/>
        <c:varyColors val="0"/>
        <c:ser>
          <c:idx val="0"/>
          <c:order val="0"/>
          <c:tx>
            <c:strRef>
              <c:f>Sheet1!$B$1</c:f>
              <c:strCache>
                <c:ptCount val="1"/>
                <c:pt idx="0">
                  <c:v>Series 1</c:v>
                </c:pt>
              </c:strCache>
            </c:strRef>
          </c:tx>
          <c:spPr>
            <a:solidFill>
              <a:schemeClr val="accent5"/>
            </a:solidFill>
            <a:effectLst/>
          </c:spPr>
          <c:invertIfNegative val="0"/>
          <c:dPt>
            <c:idx val="1"/>
            <c:invertIfNegative val="0"/>
            <c:bubble3D val="0"/>
            <c:spPr>
              <a:solidFill>
                <a:schemeClr val="accent3"/>
              </a:solidFill>
              <a:effectLst/>
            </c:spPr>
            <c:extLst>
              <c:ext xmlns:c16="http://schemas.microsoft.com/office/drawing/2014/chart" uri="{C3380CC4-5D6E-409C-BE32-E72D297353CC}">
                <c16:uniqueId val="{00000001-22CF-A141-8F1F-DC05383038BE}"/>
              </c:ext>
            </c:extLst>
          </c:dPt>
          <c:dPt>
            <c:idx val="2"/>
            <c:invertIfNegative val="0"/>
            <c:bubble3D val="0"/>
            <c:spPr>
              <a:solidFill>
                <a:schemeClr val="accent1"/>
              </a:solidFill>
              <a:effectLst/>
            </c:spPr>
            <c:extLst>
              <c:ext xmlns:c16="http://schemas.microsoft.com/office/drawing/2014/chart" uri="{C3380CC4-5D6E-409C-BE32-E72D297353CC}">
                <c16:uniqueId val="{00000003-22CF-A141-8F1F-DC05383038BE}"/>
              </c:ext>
            </c:extLst>
          </c:dPt>
          <c:cat>
            <c:numRef>
              <c:f>Sheet1!$A$2:$A$4</c:f>
              <c:numCache>
                <c:formatCode>General</c:formatCode>
                <c:ptCount val="3"/>
              </c:numCache>
            </c:numRef>
          </c:cat>
          <c:val>
            <c:numRef>
              <c:f>Sheet1!$B$2:$B$4</c:f>
              <c:numCache>
                <c:formatCode>"$"#,##0</c:formatCode>
                <c:ptCount val="3"/>
                <c:pt idx="0">
                  <c:v>376200</c:v>
                </c:pt>
                <c:pt idx="1">
                  <c:v>410400</c:v>
                </c:pt>
                <c:pt idx="2">
                  <c:v>421344</c:v>
                </c:pt>
              </c:numCache>
            </c:numRef>
          </c:val>
          <c:extLst>
            <c:ext xmlns:c16="http://schemas.microsoft.com/office/drawing/2014/chart" uri="{C3380CC4-5D6E-409C-BE32-E72D297353CC}">
              <c16:uniqueId val="{00000004-22CF-A141-8F1F-DC05383038BE}"/>
            </c:ext>
          </c:extLst>
        </c:ser>
        <c:ser>
          <c:idx val="1"/>
          <c:order val="1"/>
          <c:tx>
            <c:strRef>
              <c:f>Sheet1!$C$1</c:f>
              <c:strCache>
                <c:ptCount val="1"/>
                <c:pt idx="0">
                  <c:v>Series 2</c:v>
                </c:pt>
              </c:strCache>
            </c:strRef>
          </c:tx>
          <c:spPr>
            <a:solidFill>
              <a:schemeClr val="bg1">
                <a:lumMod val="65000"/>
              </a:schemeClr>
            </a:solidFill>
            <a:effectLst/>
          </c:spPr>
          <c:invertIfNegative val="0"/>
          <c:dPt>
            <c:idx val="0"/>
            <c:invertIfNegative val="0"/>
            <c:bubble3D val="0"/>
            <c:spPr>
              <a:solidFill>
                <a:srgbClr val="919EA8"/>
              </a:solidFill>
              <a:effectLst/>
            </c:spPr>
            <c:extLst>
              <c:ext xmlns:c16="http://schemas.microsoft.com/office/drawing/2014/chart" uri="{C3380CC4-5D6E-409C-BE32-E72D297353CC}">
                <c16:uniqueId val="{00000006-22CF-A141-8F1F-DC05383038BE}"/>
              </c:ext>
            </c:extLst>
          </c:dPt>
          <c:dPt>
            <c:idx val="1"/>
            <c:invertIfNegative val="0"/>
            <c:bubble3D val="0"/>
            <c:spPr>
              <a:solidFill>
                <a:srgbClr val="94AE3C"/>
              </a:solidFill>
              <a:effectLst/>
            </c:spPr>
            <c:extLst>
              <c:ext xmlns:c16="http://schemas.microsoft.com/office/drawing/2014/chart" uri="{C3380CC4-5D6E-409C-BE32-E72D297353CC}">
                <c16:uniqueId val="{00000008-22CF-A141-8F1F-DC05383038BE}"/>
              </c:ext>
            </c:extLst>
          </c:dPt>
          <c:dPt>
            <c:idx val="2"/>
            <c:invertIfNegative val="0"/>
            <c:bubble3D val="0"/>
            <c:spPr>
              <a:solidFill>
                <a:srgbClr val="53A5CE"/>
              </a:solidFill>
              <a:effectLst/>
            </c:spPr>
            <c:extLst>
              <c:ext xmlns:c16="http://schemas.microsoft.com/office/drawing/2014/chart" uri="{C3380CC4-5D6E-409C-BE32-E72D297353CC}">
                <c16:uniqueId val="{0000000A-22CF-A141-8F1F-DC05383038BE}"/>
              </c:ext>
            </c:extLst>
          </c:dPt>
          <c:cat>
            <c:numRef>
              <c:f>Sheet1!$A$2:$A$4</c:f>
              <c:numCache>
                <c:formatCode>General</c:formatCode>
                <c:ptCount val="3"/>
              </c:numCache>
            </c:numRef>
          </c:cat>
          <c:val>
            <c:numRef>
              <c:f>Sheet1!$C$2:$C$4</c:f>
              <c:numCache>
                <c:formatCode>"$"#,##0</c:formatCode>
                <c:ptCount val="3"/>
                <c:pt idx="0">
                  <c:v>178200</c:v>
                </c:pt>
                <c:pt idx="1">
                  <c:v>205200</c:v>
                </c:pt>
                <c:pt idx="2">
                  <c:v>199584</c:v>
                </c:pt>
              </c:numCache>
            </c:numRef>
          </c:val>
          <c:extLst>
            <c:ext xmlns:c16="http://schemas.microsoft.com/office/drawing/2014/chart" uri="{C3380CC4-5D6E-409C-BE32-E72D297353CC}">
              <c16:uniqueId val="{0000000B-22CF-A141-8F1F-DC05383038BE}"/>
            </c:ext>
          </c:extLst>
        </c:ser>
        <c:ser>
          <c:idx val="2"/>
          <c:order val="2"/>
          <c:tx>
            <c:strRef>
              <c:f>Sheet1!$D$1</c:f>
              <c:strCache>
                <c:ptCount val="1"/>
                <c:pt idx="0">
                  <c:v>Series 3</c:v>
                </c:pt>
              </c:strCache>
            </c:strRef>
          </c:tx>
          <c:spPr>
            <a:solidFill>
              <a:schemeClr val="bg2">
                <a:lumMod val="20000"/>
                <a:lumOff val="80000"/>
              </a:schemeClr>
            </a:solidFill>
            <a:effectLst/>
          </c:spPr>
          <c:invertIfNegative val="0"/>
          <c:dPt>
            <c:idx val="0"/>
            <c:invertIfNegative val="0"/>
            <c:bubble3D val="0"/>
            <c:spPr>
              <a:solidFill>
                <a:srgbClr val="ADB6BE"/>
              </a:solidFill>
              <a:effectLst/>
            </c:spPr>
            <c:extLst>
              <c:ext xmlns:c16="http://schemas.microsoft.com/office/drawing/2014/chart" uri="{C3380CC4-5D6E-409C-BE32-E72D297353CC}">
                <c16:uniqueId val="{0000000D-22CF-A141-8F1F-DC05383038BE}"/>
              </c:ext>
            </c:extLst>
          </c:dPt>
          <c:dPt>
            <c:idx val="1"/>
            <c:invertIfNegative val="0"/>
            <c:bubble3D val="0"/>
            <c:spPr>
              <a:solidFill>
                <a:srgbClr val="AFC267"/>
              </a:solidFill>
              <a:effectLst/>
            </c:spPr>
            <c:extLst>
              <c:ext xmlns:c16="http://schemas.microsoft.com/office/drawing/2014/chart" uri="{C3380CC4-5D6E-409C-BE32-E72D297353CC}">
                <c16:uniqueId val="{0000000F-22CF-A141-8F1F-DC05383038BE}"/>
              </c:ext>
            </c:extLst>
          </c:dPt>
          <c:dPt>
            <c:idx val="2"/>
            <c:invertIfNegative val="0"/>
            <c:bubble3D val="0"/>
            <c:spPr>
              <a:solidFill>
                <a:srgbClr val="80BCDA"/>
              </a:solidFill>
              <a:effectLst/>
            </c:spPr>
            <c:extLst>
              <c:ext xmlns:c16="http://schemas.microsoft.com/office/drawing/2014/chart" uri="{C3380CC4-5D6E-409C-BE32-E72D297353CC}">
                <c16:uniqueId val="{00000011-22CF-A141-8F1F-DC05383038BE}"/>
              </c:ext>
            </c:extLst>
          </c:dPt>
          <c:cat>
            <c:numRef>
              <c:f>Sheet1!$A$2:$A$4</c:f>
              <c:numCache>
                <c:formatCode>General</c:formatCode>
                <c:ptCount val="3"/>
              </c:numCache>
            </c:numRef>
          </c:cat>
          <c:val>
            <c:numRef>
              <c:f>Sheet1!$D$2:$D$4</c:f>
              <c:numCache>
                <c:formatCode>"$"#,##0</c:formatCode>
                <c:ptCount val="3"/>
                <c:pt idx="0">
                  <c:v>85500</c:v>
                </c:pt>
                <c:pt idx="1">
                  <c:v>114000</c:v>
                </c:pt>
                <c:pt idx="2">
                  <c:v>150480</c:v>
                </c:pt>
              </c:numCache>
            </c:numRef>
          </c:val>
          <c:extLst>
            <c:ext xmlns:c16="http://schemas.microsoft.com/office/drawing/2014/chart" uri="{C3380CC4-5D6E-409C-BE32-E72D297353CC}">
              <c16:uniqueId val="{00000012-22CF-A141-8F1F-DC05383038BE}"/>
            </c:ext>
          </c:extLst>
        </c:ser>
        <c:dLbls>
          <c:showLegendKey val="0"/>
          <c:showVal val="0"/>
          <c:showCatName val="0"/>
          <c:showSerName val="0"/>
          <c:showPercent val="0"/>
          <c:showBubbleSize val="0"/>
        </c:dLbls>
        <c:gapWidth val="69"/>
        <c:overlap val="100"/>
        <c:axId val="142521088"/>
        <c:axId val="142522624"/>
      </c:barChart>
      <c:catAx>
        <c:axId val="142521088"/>
        <c:scaling>
          <c:orientation val="minMax"/>
        </c:scaling>
        <c:delete val="0"/>
        <c:axPos val="b"/>
        <c:numFmt formatCode="General" sourceLinked="1"/>
        <c:majorTickMark val="none"/>
        <c:minorTickMark val="none"/>
        <c:tickLblPos val="nextTo"/>
        <c:spPr>
          <a:ln w="28575" cmpd="sng">
            <a:solidFill>
              <a:srgbClr val="BFBFBF"/>
            </a:solidFill>
          </a:ln>
        </c:spPr>
        <c:crossAx val="142522624"/>
        <c:crosses val="autoZero"/>
        <c:auto val="1"/>
        <c:lblAlgn val="ctr"/>
        <c:lblOffset val="100"/>
        <c:noMultiLvlLbl val="0"/>
      </c:catAx>
      <c:valAx>
        <c:axId val="142522624"/>
        <c:scaling>
          <c:orientation val="minMax"/>
          <c:max val="800000"/>
        </c:scaling>
        <c:delete val="0"/>
        <c:axPos val="l"/>
        <c:numFmt formatCode="&quot;$&quot;#,##0" sourceLinked="1"/>
        <c:majorTickMark val="out"/>
        <c:minorTickMark val="none"/>
        <c:tickLblPos val="nextTo"/>
        <c:spPr>
          <a:ln>
            <a:noFill/>
          </a:ln>
        </c:spPr>
        <c:txPr>
          <a:bodyPr/>
          <a:lstStyle/>
          <a:p>
            <a:pPr>
              <a:defRPr sz="1600" b="0">
                <a:solidFill>
                  <a:schemeClr val="tx1"/>
                </a:solidFill>
              </a:defRPr>
            </a:pPr>
            <a:endParaRPr lang="en-US"/>
          </a:p>
        </c:txPr>
        <c:crossAx val="142521088"/>
        <c:crosses val="autoZero"/>
        <c:crossBetween val="between"/>
        <c:majorUnit val="200000"/>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3027137" cy="463571"/>
          </a:xfrm>
          <a:prstGeom prst="rect">
            <a:avLst/>
          </a:prstGeom>
          <a:noFill/>
          <a:ln w="9525">
            <a:noFill/>
            <a:miter lim="800000"/>
            <a:headEnd/>
            <a:tailEnd/>
          </a:ln>
        </p:spPr>
        <p:txBody>
          <a:bodyPr vert="horz" wrap="square" lIns="87891" tIns="43946" rIns="87891" bIns="43946" numCol="1" anchor="t" anchorCtr="0" compatLnSpc="1">
            <a:prstTxWarp prst="textNoShape">
              <a:avLst/>
            </a:prstTxWarp>
          </a:bodyPr>
          <a:lstStyle>
            <a:lvl1pPr algn="l" eaLnBrk="1" hangingPunct="1">
              <a:defRPr>
                <a:latin typeface="Arial" charset="0"/>
                <a:ea typeface="ＭＳ Ｐゴシック" pitchFamily="1" charset="-128"/>
                <a:cs typeface="+mn-cs"/>
              </a:defRPr>
            </a:lvl1pPr>
          </a:lstStyle>
          <a:p>
            <a:pPr>
              <a:defRPr/>
            </a:pPr>
            <a:endParaRPr lang="en-US"/>
          </a:p>
        </p:txBody>
      </p:sp>
      <p:sp>
        <p:nvSpPr>
          <p:cNvPr id="142339" name="Rectangle 3"/>
          <p:cNvSpPr>
            <a:spLocks noGrp="1" noChangeArrowheads="1"/>
          </p:cNvSpPr>
          <p:nvPr>
            <p:ph type="dt" sz="quarter" idx="1"/>
          </p:nvPr>
        </p:nvSpPr>
        <p:spPr bwMode="auto">
          <a:xfrm>
            <a:off x="3956348" y="0"/>
            <a:ext cx="3027137" cy="463571"/>
          </a:xfrm>
          <a:prstGeom prst="rect">
            <a:avLst/>
          </a:prstGeom>
          <a:noFill/>
          <a:ln w="9525">
            <a:noFill/>
            <a:miter lim="800000"/>
            <a:headEnd/>
            <a:tailEnd/>
          </a:ln>
        </p:spPr>
        <p:txBody>
          <a:bodyPr vert="horz" wrap="square" lIns="87891" tIns="43946" rIns="87891" bIns="43946" numCol="1" anchor="t" anchorCtr="0" compatLnSpc="1">
            <a:prstTxWarp prst="textNoShape">
              <a:avLst/>
            </a:prstTxWarp>
          </a:bodyPr>
          <a:lstStyle>
            <a:lvl1pPr algn="r" eaLnBrk="1" hangingPunct="1">
              <a:defRPr>
                <a:latin typeface="Arial" charset="0"/>
                <a:ea typeface="ＭＳ Ｐゴシック" pitchFamily="1" charset="-128"/>
                <a:cs typeface="+mn-cs"/>
              </a:defRPr>
            </a:lvl1pPr>
          </a:lstStyle>
          <a:p>
            <a:pPr>
              <a:defRPr/>
            </a:pPr>
            <a:endParaRPr lang="en-US"/>
          </a:p>
        </p:txBody>
      </p:sp>
      <p:sp>
        <p:nvSpPr>
          <p:cNvPr id="142340" name="Rectangle 4"/>
          <p:cNvSpPr>
            <a:spLocks noGrp="1" noChangeArrowheads="1"/>
          </p:cNvSpPr>
          <p:nvPr>
            <p:ph type="ftr" sz="quarter" idx="2"/>
          </p:nvPr>
        </p:nvSpPr>
        <p:spPr bwMode="auto">
          <a:xfrm>
            <a:off x="0" y="8818595"/>
            <a:ext cx="3027137" cy="463571"/>
          </a:xfrm>
          <a:prstGeom prst="rect">
            <a:avLst/>
          </a:prstGeom>
          <a:noFill/>
          <a:ln w="9525">
            <a:noFill/>
            <a:miter lim="800000"/>
            <a:headEnd/>
            <a:tailEnd/>
          </a:ln>
        </p:spPr>
        <p:txBody>
          <a:bodyPr vert="horz" wrap="square" lIns="87891" tIns="43946" rIns="87891" bIns="43946" numCol="1" anchor="b" anchorCtr="0" compatLnSpc="1">
            <a:prstTxWarp prst="textNoShape">
              <a:avLst/>
            </a:prstTxWarp>
          </a:bodyPr>
          <a:lstStyle>
            <a:lvl1pPr algn="l" eaLnBrk="1" hangingPunct="1">
              <a:defRPr>
                <a:latin typeface="Arial" charset="0"/>
                <a:ea typeface="ＭＳ Ｐゴシック" pitchFamily="1" charset="-128"/>
                <a:cs typeface="+mn-cs"/>
              </a:defRPr>
            </a:lvl1pPr>
          </a:lstStyle>
          <a:p>
            <a:pPr>
              <a:defRPr/>
            </a:pPr>
            <a:endParaRPr lang="en-US"/>
          </a:p>
        </p:txBody>
      </p:sp>
      <p:sp>
        <p:nvSpPr>
          <p:cNvPr id="142341" name="Rectangle 5"/>
          <p:cNvSpPr>
            <a:spLocks noGrp="1" noChangeArrowheads="1"/>
          </p:cNvSpPr>
          <p:nvPr>
            <p:ph type="sldNum" sz="quarter" idx="3"/>
          </p:nvPr>
        </p:nvSpPr>
        <p:spPr bwMode="auto">
          <a:xfrm>
            <a:off x="3956348" y="8818595"/>
            <a:ext cx="3027137" cy="463571"/>
          </a:xfrm>
          <a:prstGeom prst="rect">
            <a:avLst/>
          </a:prstGeom>
          <a:noFill/>
          <a:ln w="9525">
            <a:noFill/>
            <a:miter lim="800000"/>
            <a:headEnd/>
            <a:tailEnd/>
          </a:ln>
        </p:spPr>
        <p:txBody>
          <a:bodyPr vert="horz" wrap="square" lIns="87891" tIns="43946" rIns="87891" bIns="43946" numCol="1" anchor="b" anchorCtr="0" compatLnSpc="1">
            <a:prstTxWarp prst="textNoShape">
              <a:avLst/>
            </a:prstTxWarp>
          </a:bodyPr>
          <a:lstStyle>
            <a:lvl1pPr algn="r" eaLnBrk="1" hangingPunct="1">
              <a:defRPr>
                <a:latin typeface="Arial" charset="0"/>
                <a:ea typeface="ＭＳ Ｐゴシック" pitchFamily="1" charset="-128"/>
                <a:cs typeface="+mn-cs"/>
              </a:defRPr>
            </a:lvl1pPr>
          </a:lstStyle>
          <a:p>
            <a:pPr>
              <a:defRPr/>
            </a:pPr>
            <a:fld id="{FCE8AFCD-0F02-46B4-AB12-05EFAED838FF}" type="slidenum">
              <a:rPr lang="en-US"/>
              <a:pPr>
                <a:defRPr/>
              </a:pPr>
              <a:t>‹#›</a:t>
            </a:fld>
            <a:endParaRPr lang="en-US"/>
          </a:p>
        </p:txBody>
      </p:sp>
    </p:spTree>
    <p:extLst>
      <p:ext uri="{BB962C8B-B14F-4D97-AF65-F5344CB8AC3E}">
        <p14:creationId xmlns:p14="http://schemas.microsoft.com/office/powerpoint/2010/main" val="489486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27137" cy="463571"/>
          </a:xfrm>
          <a:prstGeom prst="rect">
            <a:avLst/>
          </a:prstGeom>
          <a:noFill/>
          <a:ln w="9525">
            <a:noFill/>
            <a:miter lim="800000"/>
            <a:headEnd/>
            <a:tailEnd/>
          </a:ln>
        </p:spPr>
        <p:txBody>
          <a:bodyPr vert="horz" wrap="square" lIns="92906" tIns="46453" rIns="92906" bIns="46453" numCol="1" anchor="t" anchorCtr="0" compatLnSpc="1">
            <a:prstTxWarp prst="textNoShape">
              <a:avLst/>
            </a:prstTxWarp>
          </a:bodyPr>
          <a:lstStyle>
            <a:lvl1pPr algn="l" defTabSz="929760" eaLnBrk="1" hangingPunct="1">
              <a:defRPr>
                <a:latin typeface="Arial" charset="0"/>
                <a:ea typeface="ＭＳ Ｐゴシック" pitchFamily="1" charset="-128"/>
                <a:cs typeface="+mn-cs"/>
              </a:defRPr>
            </a:lvl1pPr>
          </a:lstStyle>
          <a:p>
            <a:pPr>
              <a:defRPr/>
            </a:pPr>
            <a:endParaRPr lang="en-US"/>
          </a:p>
        </p:txBody>
      </p:sp>
      <p:sp>
        <p:nvSpPr>
          <p:cNvPr id="18435" name="Rectangle 3"/>
          <p:cNvSpPr>
            <a:spLocks noGrp="1" noChangeArrowheads="1"/>
          </p:cNvSpPr>
          <p:nvPr>
            <p:ph type="dt" idx="1"/>
          </p:nvPr>
        </p:nvSpPr>
        <p:spPr bwMode="auto">
          <a:xfrm>
            <a:off x="3956348" y="0"/>
            <a:ext cx="3027137" cy="463571"/>
          </a:xfrm>
          <a:prstGeom prst="rect">
            <a:avLst/>
          </a:prstGeom>
          <a:noFill/>
          <a:ln w="9525">
            <a:noFill/>
            <a:miter lim="800000"/>
            <a:headEnd/>
            <a:tailEnd/>
          </a:ln>
        </p:spPr>
        <p:txBody>
          <a:bodyPr vert="horz" wrap="square" lIns="92906" tIns="46453" rIns="92906" bIns="46453" numCol="1" anchor="t" anchorCtr="0" compatLnSpc="1">
            <a:prstTxWarp prst="textNoShape">
              <a:avLst/>
            </a:prstTxWarp>
          </a:bodyPr>
          <a:lstStyle>
            <a:lvl1pPr algn="r" defTabSz="929760" eaLnBrk="1" hangingPunct="1">
              <a:defRPr>
                <a:latin typeface="Arial" charset="0"/>
                <a:ea typeface="ＭＳ Ｐゴシック" pitchFamily="1" charset="-128"/>
                <a:cs typeface="+mn-cs"/>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398463" y="696913"/>
            <a:ext cx="6188075" cy="348138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98804" y="4410065"/>
            <a:ext cx="5587394" cy="4176744"/>
          </a:xfrm>
          <a:prstGeom prst="rect">
            <a:avLst/>
          </a:prstGeom>
          <a:noFill/>
          <a:ln w="9525">
            <a:noFill/>
            <a:miter lim="800000"/>
            <a:headEnd/>
            <a:tailEnd/>
          </a:ln>
        </p:spPr>
        <p:txBody>
          <a:bodyPr vert="horz" wrap="square" lIns="92906" tIns="46453" rIns="92906" bIns="4645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818595"/>
            <a:ext cx="3027137" cy="463571"/>
          </a:xfrm>
          <a:prstGeom prst="rect">
            <a:avLst/>
          </a:prstGeom>
          <a:noFill/>
          <a:ln w="9525">
            <a:noFill/>
            <a:miter lim="800000"/>
            <a:headEnd/>
            <a:tailEnd/>
          </a:ln>
        </p:spPr>
        <p:txBody>
          <a:bodyPr vert="horz" wrap="square" lIns="92906" tIns="46453" rIns="92906" bIns="46453" numCol="1" anchor="b" anchorCtr="0" compatLnSpc="1">
            <a:prstTxWarp prst="textNoShape">
              <a:avLst/>
            </a:prstTxWarp>
          </a:bodyPr>
          <a:lstStyle>
            <a:lvl1pPr algn="l" defTabSz="929760" eaLnBrk="1" hangingPunct="1">
              <a:defRPr>
                <a:latin typeface="Arial" charset="0"/>
                <a:ea typeface="ＭＳ Ｐゴシック" pitchFamily="1" charset="-128"/>
                <a:cs typeface="+mn-cs"/>
              </a:defRPr>
            </a:lvl1pPr>
          </a:lstStyle>
          <a:p>
            <a:pPr>
              <a:defRPr/>
            </a:pPr>
            <a:endParaRPr lang="en-US"/>
          </a:p>
        </p:txBody>
      </p:sp>
      <p:sp>
        <p:nvSpPr>
          <p:cNvPr id="18439" name="Rectangle 7"/>
          <p:cNvSpPr>
            <a:spLocks noGrp="1" noChangeArrowheads="1"/>
          </p:cNvSpPr>
          <p:nvPr>
            <p:ph type="sldNum" sz="quarter" idx="5"/>
          </p:nvPr>
        </p:nvSpPr>
        <p:spPr bwMode="auto">
          <a:xfrm>
            <a:off x="3956348" y="8818595"/>
            <a:ext cx="3027137" cy="463571"/>
          </a:xfrm>
          <a:prstGeom prst="rect">
            <a:avLst/>
          </a:prstGeom>
          <a:noFill/>
          <a:ln w="9525">
            <a:noFill/>
            <a:miter lim="800000"/>
            <a:headEnd/>
            <a:tailEnd/>
          </a:ln>
        </p:spPr>
        <p:txBody>
          <a:bodyPr vert="horz" wrap="square" lIns="92906" tIns="46453" rIns="92906" bIns="46453" numCol="1" anchor="b" anchorCtr="0" compatLnSpc="1">
            <a:prstTxWarp prst="textNoShape">
              <a:avLst/>
            </a:prstTxWarp>
          </a:bodyPr>
          <a:lstStyle>
            <a:lvl1pPr algn="r" defTabSz="929760" eaLnBrk="1" hangingPunct="1">
              <a:defRPr>
                <a:latin typeface="Arial" charset="0"/>
                <a:ea typeface="ＭＳ Ｐゴシック" pitchFamily="1" charset="-128"/>
                <a:cs typeface="+mn-cs"/>
              </a:defRPr>
            </a:lvl1pPr>
          </a:lstStyle>
          <a:p>
            <a:pPr>
              <a:defRPr/>
            </a:pPr>
            <a:fld id="{8203C9FA-C4BE-486E-85AA-ABBD1B25667F}" type="slidenum">
              <a:rPr lang="en-US"/>
              <a:pPr>
                <a:defRPr/>
              </a:pPr>
              <a:t>‹#›</a:t>
            </a:fld>
            <a:endParaRPr lang="en-US"/>
          </a:p>
        </p:txBody>
      </p:sp>
    </p:spTree>
    <p:extLst>
      <p:ext uri="{BB962C8B-B14F-4D97-AF65-F5344CB8AC3E}">
        <p14:creationId xmlns:p14="http://schemas.microsoft.com/office/powerpoint/2010/main" val="16655425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Arial" charset="0"/>
        <a:ea typeface="+mn-ea"/>
        <a:cs typeface="+mn-cs"/>
      </a:defRPr>
    </a:lvl1pPr>
    <a:lvl2pPr marL="566038" algn="l" rtl="0" eaLnBrk="0" fontAlgn="base" hangingPunct="0">
      <a:spcBef>
        <a:spcPct val="30000"/>
      </a:spcBef>
      <a:spcAft>
        <a:spcPct val="0"/>
      </a:spcAft>
      <a:defRPr sz="1500" kern="1200">
        <a:solidFill>
          <a:schemeClr val="tx1"/>
        </a:solidFill>
        <a:latin typeface="Arial" charset="0"/>
        <a:ea typeface="+mn-ea"/>
        <a:cs typeface="+mn-cs"/>
      </a:defRPr>
    </a:lvl2pPr>
    <a:lvl3pPr marL="1132076" algn="l" rtl="0" eaLnBrk="0" fontAlgn="base" hangingPunct="0">
      <a:spcBef>
        <a:spcPct val="30000"/>
      </a:spcBef>
      <a:spcAft>
        <a:spcPct val="0"/>
      </a:spcAft>
      <a:defRPr sz="1500" kern="1200">
        <a:solidFill>
          <a:schemeClr val="tx1"/>
        </a:solidFill>
        <a:latin typeface="Arial" charset="0"/>
        <a:ea typeface="+mn-ea"/>
        <a:cs typeface="+mn-cs"/>
      </a:defRPr>
    </a:lvl3pPr>
    <a:lvl4pPr marL="1698112" algn="l" rtl="0" eaLnBrk="0" fontAlgn="base" hangingPunct="0">
      <a:spcBef>
        <a:spcPct val="30000"/>
      </a:spcBef>
      <a:spcAft>
        <a:spcPct val="0"/>
      </a:spcAft>
      <a:defRPr sz="1500" kern="1200">
        <a:solidFill>
          <a:schemeClr val="tx1"/>
        </a:solidFill>
        <a:latin typeface="Arial" charset="0"/>
        <a:ea typeface="+mn-ea"/>
        <a:cs typeface="+mn-cs"/>
      </a:defRPr>
    </a:lvl4pPr>
    <a:lvl5pPr marL="2264150" algn="l" rtl="0" eaLnBrk="0" fontAlgn="base" hangingPunct="0">
      <a:spcBef>
        <a:spcPct val="30000"/>
      </a:spcBef>
      <a:spcAft>
        <a:spcPct val="0"/>
      </a:spcAft>
      <a:defRPr sz="1500" kern="1200">
        <a:solidFill>
          <a:schemeClr val="tx1"/>
        </a:solidFill>
        <a:latin typeface="Arial" charset="0"/>
        <a:ea typeface="+mn-ea"/>
        <a:cs typeface="+mn-cs"/>
      </a:defRPr>
    </a:lvl5pPr>
    <a:lvl6pPr marL="2830188" algn="l" defTabSz="1132076" rtl="0" eaLnBrk="1" latinLnBrk="0" hangingPunct="1">
      <a:defRPr sz="1500" kern="1200">
        <a:solidFill>
          <a:schemeClr val="tx1"/>
        </a:solidFill>
        <a:latin typeface="+mn-lt"/>
        <a:ea typeface="+mn-ea"/>
        <a:cs typeface="+mn-cs"/>
      </a:defRPr>
    </a:lvl6pPr>
    <a:lvl7pPr marL="3396226" algn="l" defTabSz="1132076" rtl="0" eaLnBrk="1" latinLnBrk="0" hangingPunct="1">
      <a:defRPr sz="1500" kern="1200">
        <a:solidFill>
          <a:schemeClr val="tx1"/>
        </a:solidFill>
        <a:latin typeface="+mn-lt"/>
        <a:ea typeface="+mn-ea"/>
        <a:cs typeface="+mn-cs"/>
      </a:defRPr>
    </a:lvl7pPr>
    <a:lvl8pPr marL="3962262" algn="l" defTabSz="1132076" rtl="0" eaLnBrk="1" latinLnBrk="0" hangingPunct="1">
      <a:defRPr sz="1500" kern="1200">
        <a:solidFill>
          <a:schemeClr val="tx1"/>
        </a:solidFill>
        <a:latin typeface="+mn-lt"/>
        <a:ea typeface="+mn-ea"/>
        <a:cs typeface="+mn-cs"/>
      </a:defRPr>
    </a:lvl8pPr>
    <a:lvl9pPr marL="4528300" algn="l" defTabSz="1132076"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203C9FA-C4BE-486E-85AA-ABBD1B25667F}" type="slidenum">
              <a:rPr lang="en-US" smtClean="0"/>
              <a:pPr>
                <a:defRPr/>
              </a:pPr>
              <a:t>1</a:t>
            </a:fld>
            <a:endParaRPr lang="en-US"/>
          </a:p>
        </p:txBody>
      </p:sp>
    </p:spTree>
    <p:extLst>
      <p:ext uri="{BB962C8B-B14F-4D97-AF65-F5344CB8AC3E}">
        <p14:creationId xmlns:p14="http://schemas.microsoft.com/office/powerpoint/2010/main" val="4264395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sz="1200" dirty="0">
                <a:latin typeface="Arial" pitchFamily="34" charset="0"/>
                <a:ea typeface="ＭＳ Ｐゴシック" pitchFamily="34" charset="-128"/>
              </a:rPr>
              <a:t>Your benefits may be taxed depending on the amount of your provisional income. Provisional income includes one-half of Social Security benefits plus modified adjusted gross income (MAGI). This amount includes all income, plus certain deductions. </a:t>
            </a:r>
          </a:p>
          <a:p>
            <a:pPr>
              <a:spcBef>
                <a:spcPts val="520"/>
              </a:spcBef>
              <a:spcAft>
                <a:spcPts val="0"/>
              </a:spcAft>
            </a:pPr>
            <a:r>
              <a:rPr lang="en-US" altLang="en-US" sz="1200" dirty="0">
                <a:latin typeface="Arial" pitchFamily="34" charset="0"/>
                <a:ea typeface="ＭＳ Ｐゴシック" pitchFamily="34" charset="-128"/>
              </a:rPr>
              <a:t>Reduce your exposure by leveraging tax-deferred vehicles, such as annuities, to reduce the amount of capital gains, dividends, and investment income that can impact provisional income.</a:t>
            </a:r>
          </a:p>
          <a:p>
            <a:pPr>
              <a:spcBef>
                <a:spcPts val="520"/>
              </a:spcBef>
              <a:spcAft>
                <a:spcPts val="0"/>
              </a:spcAft>
            </a:pPr>
            <a:r>
              <a:rPr lang="en-US" altLang="en-US" sz="1200" dirty="0">
                <a:latin typeface="Arial" pitchFamily="34" charset="0"/>
                <a:ea typeface="ＭＳ Ｐゴシック" pitchFamily="34" charset="-128"/>
              </a:rPr>
              <a:t>Remember Fidelity does not provide legal or tax advice. This information is general in nature and should not be considered legal or tax advice. </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10</a:t>
            </a:fld>
            <a:endParaRPr lang="en-US"/>
          </a:p>
        </p:txBody>
      </p:sp>
    </p:spTree>
    <p:extLst>
      <p:ext uri="{BB962C8B-B14F-4D97-AF65-F5344CB8AC3E}">
        <p14:creationId xmlns:p14="http://schemas.microsoft.com/office/powerpoint/2010/main" val="1882809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sz="1200" dirty="0">
                <a:latin typeface="Arial" pitchFamily="34" charset="0"/>
                <a:ea typeface="ＭＳ Ｐゴシック" pitchFamily="34" charset="-128"/>
              </a:rPr>
              <a:t>The taxation threshold changes depending on whether you are married or not, which brings us to our next important consideration: Are you planning with a spouse?</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11</a:t>
            </a:fld>
            <a:endParaRPr lang="en-US"/>
          </a:p>
        </p:txBody>
      </p:sp>
    </p:spTree>
    <p:extLst>
      <p:ext uri="{BB962C8B-B14F-4D97-AF65-F5344CB8AC3E}">
        <p14:creationId xmlns:p14="http://schemas.microsoft.com/office/powerpoint/2010/main" val="2403504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sz="1200" dirty="0">
                <a:latin typeface="Arial" pitchFamily="34" charset="0"/>
                <a:ea typeface="ＭＳ Ｐゴシック" pitchFamily="34" charset="-128"/>
              </a:rPr>
              <a:t>Single filers have a straightforward approach. However, if you are married, there are several spousal benefits available. </a:t>
            </a:r>
          </a:p>
          <a:p>
            <a:pPr>
              <a:spcBef>
                <a:spcPts val="520"/>
              </a:spcBef>
              <a:spcAft>
                <a:spcPts val="0"/>
              </a:spcAft>
            </a:pPr>
            <a:r>
              <a:rPr lang="en-US" altLang="en-US" sz="1200" dirty="0">
                <a:latin typeface="Arial" pitchFamily="34" charset="0"/>
                <a:ea typeface="ＭＳ Ｐゴシック" pitchFamily="34" charset="-128"/>
              </a:rPr>
              <a:t>Based on when you collect, spousal benefits can impact the total amount taken home. </a:t>
            </a:r>
          </a:p>
          <a:p>
            <a:pPr marL="0" marR="0" lvl="0" indent="0" algn="l" defTabSz="914400" rtl="0" eaLnBrk="0" fontAlgn="base" latinLnBrk="0" hangingPunct="0">
              <a:lnSpc>
                <a:spcPct val="100000"/>
              </a:lnSpc>
              <a:spcBef>
                <a:spcPts val="520"/>
              </a:spcBef>
              <a:spcAft>
                <a:spcPts val="0"/>
              </a:spcAft>
              <a:buClrTx/>
              <a:buSzTx/>
              <a:buFontTx/>
              <a:buNone/>
              <a:tabLst/>
              <a:defRPr/>
            </a:pPr>
            <a:r>
              <a:rPr lang="en-US" sz="1200" kern="1200" dirty="0">
                <a:solidFill>
                  <a:schemeClr val="tx1"/>
                </a:solidFill>
                <a:effectLst/>
                <a:latin typeface="Arial" charset="0"/>
                <a:ea typeface="+mn-ea"/>
                <a:cs typeface="+mn-cs"/>
              </a:rPr>
              <a:t>Spousal benefit is reduced if it is filed for prior to FRA. However, a spouse receiving their </a:t>
            </a:r>
            <a:r>
              <a:rPr lang="en-US" sz="1200" i="1" kern="1200" dirty="0">
                <a:solidFill>
                  <a:schemeClr val="tx1"/>
                </a:solidFill>
                <a:effectLst/>
                <a:latin typeface="Arial" charset="0"/>
                <a:ea typeface="+mn-ea"/>
                <a:cs typeface="+mn-cs"/>
              </a:rPr>
              <a:t>own</a:t>
            </a:r>
            <a:r>
              <a:rPr lang="en-US" sz="1200" kern="1200" dirty="0">
                <a:solidFill>
                  <a:schemeClr val="tx1"/>
                </a:solidFill>
                <a:effectLst/>
                <a:latin typeface="Arial" charset="0"/>
                <a:ea typeface="+mn-ea"/>
                <a:cs typeface="+mn-cs"/>
              </a:rPr>
              <a:t> benefit prior to their FRA doesn’t necessarily reduce the </a:t>
            </a:r>
            <a:r>
              <a:rPr lang="en-US" sz="1200" i="1" kern="1200" dirty="0">
                <a:solidFill>
                  <a:schemeClr val="tx1"/>
                </a:solidFill>
                <a:effectLst/>
                <a:latin typeface="Arial" charset="0"/>
                <a:ea typeface="+mn-ea"/>
                <a:cs typeface="+mn-cs"/>
              </a:rPr>
              <a:t>spousal</a:t>
            </a:r>
            <a:r>
              <a:rPr lang="en-US" sz="1200" kern="1200" dirty="0">
                <a:solidFill>
                  <a:schemeClr val="tx1"/>
                </a:solidFill>
                <a:effectLst/>
                <a:latin typeface="Arial" charset="0"/>
                <a:ea typeface="+mn-ea"/>
                <a:cs typeface="+mn-cs"/>
              </a:rPr>
              <a:t> benefit. </a:t>
            </a:r>
            <a:endParaRPr lang="en-US" altLang="en-US" sz="1050" dirty="0">
              <a:latin typeface="Arial" pitchFamily="34" charset="0"/>
              <a:ea typeface="ＭＳ Ｐゴシック" pitchFamily="34" charset="-128"/>
            </a:endParaRPr>
          </a:p>
          <a:p>
            <a:pPr>
              <a:spcBef>
                <a:spcPts val="520"/>
              </a:spcBef>
              <a:spcAft>
                <a:spcPts val="0"/>
              </a:spcAft>
            </a:pPr>
            <a:r>
              <a:rPr lang="en-US" altLang="en-US" sz="1200" dirty="0">
                <a:latin typeface="Arial" pitchFamily="34" charset="0"/>
                <a:ea typeface="ＭＳ Ｐゴシック" pitchFamily="34" charset="-128"/>
              </a:rPr>
              <a:t>There is no incentive to wait beyond FRA, as you do not receive delayed retirement credits.</a:t>
            </a:r>
          </a:p>
          <a:p>
            <a:pPr>
              <a:spcBef>
                <a:spcPts val="520"/>
              </a:spcBef>
              <a:spcAft>
                <a:spcPts val="0"/>
              </a:spcAft>
            </a:pPr>
            <a:r>
              <a:rPr lang="en-US" altLang="en-US" sz="1200" dirty="0">
                <a:latin typeface="Arial" pitchFamily="34" charset="0"/>
                <a:ea typeface="ＭＳ Ｐゴシック" pitchFamily="34" charset="-128"/>
              </a:rPr>
              <a:t>Spousal benefits will be impacted by when each party starts to collect, as well as any difference in earnings. In order to demonstrate, let</a:t>
            </a:r>
            <a:r>
              <a:rPr lang="en-US" altLang="ja-JP" sz="1200" dirty="0">
                <a:latin typeface="Arial" pitchFamily="34" charset="0"/>
                <a:ea typeface="+mn-ea"/>
              </a:rPr>
              <a:t>’s go over several scenarios using a hypothetical couple who are of the same relative age and who have made a disproportionate amount of income.</a:t>
            </a:r>
            <a:endParaRPr lang="en-US" altLang="en-US" sz="1200" dirty="0">
              <a:latin typeface="Arial" pitchFamily="34" charset="0"/>
              <a:ea typeface="+mn-ea"/>
            </a:endParaRP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12</a:t>
            </a:fld>
            <a:endParaRPr lang="en-US"/>
          </a:p>
        </p:txBody>
      </p:sp>
    </p:spTree>
    <p:extLst>
      <p:ext uri="{BB962C8B-B14F-4D97-AF65-F5344CB8AC3E}">
        <p14:creationId xmlns:p14="http://schemas.microsoft.com/office/powerpoint/2010/main" val="35121680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sz="1200" dirty="0">
                <a:latin typeface="Arial" pitchFamily="34" charset="0"/>
                <a:ea typeface="ＭＳ Ｐゴシック" pitchFamily="34" charset="-128"/>
              </a:rPr>
              <a:t>Let's look at the difference</a:t>
            </a:r>
            <a:r>
              <a:rPr lang="en-US" altLang="ja-JP" sz="1200" dirty="0">
                <a:latin typeface="Arial" pitchFamily="34" charset="0"/>
                <a:ea typeface="+mn-ea"/>
              </a:rPr>
              <a:t>—</a:t>
            </a:r>
            <a:r>
              <a:rPr lang="en-US" altLang="en-US" sz="1200" dirty="0">
                <a:latin typeface="Arial" pitchFamily="34" charset="0"/>
                <a:ea typeface="ＭＳ Ｐゴシック" pitchFamily="34" charset="-128"/>
              </a:rPr>
              <a:t>in dollar terms</a:t>
            </a:r>
            <a:r>
              <a:rPr lang="en-US" altLang="ja-JP" sz="1200" dirty="0">
                <a:latin typeface="Arial" pitchFamily="34" charset="0"/>
                <a:ea typeface="+mn-ea"/>
              </a:rPr>
              <a:t>—</a:t>
            </a:r>
            <a:r>
              <a:rPr lang="en-US" altLang="en-US" sz="1200" dirty="0">
                <a:latin typeface="Arial" pitchFamily="34" charset="0"/>
                <a:ea typeface="ＭＳ Ｐゴシック" pitchFamily="34" charset="-128"/>
              </a:rPr>
              <a:t>of a hypothetical couple's benefits if they decided to start collecting when both are age 62, at full retirement age of 66, or if they wait until they are both age 70. In our simplified scenario, the higher-earning working spouse lives to age 84, and the lower-earning spouse lives to age 89.</a:t>
            </a:r>
          </a:p>
          <a:p>
            <a:pPr>
              <a:spcBef>
                <a:spcPts val="520"/>
              </a:spcBef>
              <a:spcAft>
                <a:spcPts val="0"/>
              </a:spcAft>
            </a:pPr>
            <a:r>
              <a:rPr lang="en-US" altLang="en-US" sz="1200" dirty="0">
                <a:latin typeface="Arial" pitchFamily="34" charset="0"/>
                <a:ea typeface="ＭＳ Ｐゴシック" pitchFamily="34" charset="-128"/>
              </a:rPr>
              <a:t>Their benefits over their retirement lifetime</a:t>
            </a:r>
            <a:r>
              <a:rPr lang="en-US" altLang="ja-JP" sz="1200" dirty="0">
                <a:latin typeface="Arial" pitchFamily="34" charset="0"/>
                <a:ea typeface="+mn-ea"/>
              </a:rPr>
              <a:t>—</a:t>
            </a:r>
            <a:r>
              <a:rPr lang="en-US" altLang="en-US" sz="1200" dirty="0">
                <a:latin typeface="Arial" pitchFamily="34" charset="0"/>
                <a:ea typeface="ＭＳ Ｐゴシック" pitchFamily="34" charset="-128"/>
              </a:rPr>
              <a:t>until the lower-earning spouse passes away</a:t>
            </a:r>
            <a:r>
              <a:rPr lang="en-US" altLang="ja-JP" sz="1200" dirty="0">
                <a:latin typeface="Arial" pitchFamily="34" charset="0"/>
                <a:ea typeface="+mn-ea"/>
              </a:rPr>
              <a:t>—</a:t>
            </a:r>
            <a:r>
              <a:rPr lang="en-US" altLang="en-US" sz="1200" dirty="0">
                <a:latin typeface="Arial" pitchFamily="34" charset="0"/>
                <a:ea typeface="ＭＳ Ｐゴシック" pitchFamily="34" charset="-128"/>
              </a:rPr>
              <a:t>can change quite dramatically. For example:</a:t>
            </a:r>
          </a:p>
          <a:p>
            <a:pPr>
              <a:spcBef>
                <a:spcPts val="520"/>
              </a:spcBef>
              <a:spcAft>
                <a:spcPts val="0"/>
              </a:spcAft>
            </a:pPr>
            <a:r>
              <a:rPr lang="en-US" altLang="en-US" sz="1200" dirty="0">
                <a:latin typeface="Arial" pitchFamily="34" charset="0"/>
                <a:ea typeface="ＭＳ Ｐゴシック" pitchFamily="34" charset="-128"/>
              </a:rPr>
              <a:t>• If the couple starts taking benefits at age 62, the total they may receive is $649,140</a:t>
            </a:r>
          </a:p>
          <a:p>
            <a:pPr>
              <a:spcBef>
                <a:spcPts val="520"/>
              </a:spcBef>
              <a:spcAft>
                <a:spcPts val="0"/>
              </a:spcAft>
            </a:pPr>
            <a:r>
              <a:rPr lang="en-US" altLang="en-US" sz="1200" dirty="0">
                <a:latin typeface="Arial" pitchFamily="34" charset="0"/>
                <a:ea typeface="ＭＳ Ｐゴシック" pitchFamily="34" charset="-128"/>
              </a:rPr>
              <a:t>• If they start taking benefits at 66, the total they may receive is $729,600</a:t>
            </a:r>
          </a:p>
          <a:p>
            <a:pPr>
              <a:spcBef>
                <a:spcPts val="520"/>
              </a:spcBef>
              <a:spcAft>
                <a:spcPts val="0"/>
              </a:spcAft>
            </a:pPr>
            <a:r>
              <a:rPr lang="en-US" altLang="en-US" sz="1200" dirty="0">
                <a:latin typeface="Arial" pitchFamily="34" charset="0"/>
                <a:ea typeface="ＭＳ Ｐゴシック" pitchFamily="34" charset="-128"/>
              </a:rPr>
              <a:t>• By postponing taking benefits until age 70, their lifetime benefit total is $771,408</a:t>
            </a:r>
          </a:p>
          <a:p>
            <a:pPr>
              <a:spcBef>
                <a:spcPts val="520"/>
              </a:spcBef>
              <a:spcAft>
                <a:spcPts val="0"/>
              </a:spcAft>
            </a:pPr>
            <a:r>
              <a:rPr lang="en-US" altLang="en-US" sz="1200" dirty="0">
                <a:latin typeface="Arial" pitchFamily="34" charset="0"/>
                <a:ea typeface="ＭＳ Ｐゴシック" pitchFamily="34" charset="-128"/>
              </a:rPr>
              <a:t>It's worth noting that delaying taking Social Security benefits is potentially even more effective when the lower-earning spouse earns about 50% or more of the higher-earning working spouse's Social Security benefit.</a:t>
            </a:r>
          </a:p>
          <a:p>
            <a:pPr>
              <a:spcBef>
                <a:spcPts val="520"/>
              </a:spcBef>
              <a:spcAft>
                <a:spcPts val="0"/>
              </a:spcAft>
            </a:pPr>
            <a:r>
              <a:rPr lang="en-US" altLang="en-US" sz="1200" dirty="0">
                <a:latin typeface="Arial" pitchFamily="34" charset="0"/>
                <a:ea typeface="ＭＳ Ｐゴシック" pitchFamily="34" charset="-128"/>
              </a:rPr>
              <a:t>If the couple lives beyond the life expectancy assumptions in this example, age 84 and 89, respectively, the value of delaying grows in importance. </a:t>
            </a:r>
          </a:p>
          <a:p>
            <a:pPr>
              <a:spcBef>
                <a:spcPts val="520"/>
              </a:spcBef>
              <a:spcAft>
                <a:spcPts val="0"/>
              </a:spcAft>
            </a:pPr>
            <a:r>
              <a:rPr lang="en-US" altLang="en-US" sz="1200" dirty="0">
                <a:latin typeface="Arial" pitchFamily="34" charset="0"/>
                <a:ea typeface="ＭＳ Ｐゴシック" pitchFamily="34" charset="-128"/>
              </a:rPr>
              <a:t>Now let's discuss strategies you may consider that provide the greatest amount of benefits.</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13</a:t>
            </a:fld>
            <a:endParaRPr lang="en-US"/>
          </a:p>
        </p:txBody>
      </p:sp>
    </p:spTree>
    <p:extLst>
      <p:ext uri="{BB962C8B-B14F-4D97-AF65-F5344CB8AC3E}">
        <p14:creationId xmlns:p14="http://schemas.microsoft.com/office/powerpoint/2010/main" val="1950275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dirty="0">
                <a:latin typeface="Arial" pitchFamily="34" charset="0"/>
                <a:ea typeface="ＭＳ Ｐゴシック" pitchFamily="34" charset="-128"/>
              </a:rPr>
              <a:t>Let's take a look at three</a:t>
            </a:r>
            <a:r>
              <a:rPr lang="en-US" altLang="en-US" baseline="0" dirty="0">
                <a:latin typeface="Arial" pitchFamily="34" charset="0"/>
                <a:ea typeface="ＭＳ Ｐゴシック" pitchFamily="34" charset="-128"/>
              </a:rPr>
              <a:t> </a:t>
            </a:r>
            <a:r>
              <a:rPr lang="en-US" altLang="en-US" dirty="0">
                <a:latin typeface="Arial" pitchFamily="34" charset="0"/>
                <a:ea typeface="ＭＳ Ｐゴシック" pitchFamily="34" charset="-128"/>
              </a:rPr>
              <a:t>opportunities and strategies that may help individuals and/or couples increase their Social Security benefits.</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14</a:t>
            </a:fld>
            <a:endParaRPr lang="en-US"/>
          </a:p>
        </p:txBody>
      </p:sp>
    </p:spTree>
    <p:extLst>
      <p:ext uri="{BB962C8B-B14F-4D97-AF65-F5344CB8AC3E}">
        <p14:creationId xmlns:p14="http://schemas.microsoft.com/office/powerpoint/2010/main" val="1792998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sz="1200" dirty="0"/>
              <a:t>This scenario can help address two points: the importance of maximizing the survivor benefit,</a:t>
            </a:r>
            <a:r>
              <a:rPr lang="en-US" sz="1200" baseline="0" dirty="0"/>
              <a:t> </a:t>
            </a:r>
            <a:r>
              <a:rPr lang="en-US" sz="1200" dirty="0"/>
              <a:t>and, if clients are trying to maximize their cumulative lifetime benefit, the life expectancies of the spouses if only one (perhaps the spouse with a shorter life expectancy) has qualified for a worker benefit.</a:t>
            </a:r>
            <a:endParaRPr lang="en-US" altLang="en-US" sz="1200" dirty="0">
              <a:latin typeface="Arial" pitchFamily="34" charset="0"/>
              <a:ea typeface="ＭＳ Ｐゴシック" pitchFamily="34" charset="-128"/>
            </a:endParaRPr>
          </a:p>
          <a:p>
            <a:pPr>
              <a:spcBef>
                <a:spcPts val="520"/>
              </a:spcBef>
              <a:spcAft>
                <a:spcPts val="0"/>
              </a:spcAft>
            </a:pPr>
            <a:endParaRPr lang="en-US" altLang="en-US" sz="1200" dirty="0">
              <a:latin typeface="Arial" pitchFamily="34" charset="0"/>
              <a:ea typeface="ＭＳ Ｐゴシック" pitchFamily="34" charset="-128"/>
            </a:endParaRP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15</a:t>
            </a:fld>
            <a:endParaRPr lang="en-US"/>
          </a:p>
        </p:txBody>
      </p:sp>
    </p:spTree>
    <p:extLst>
      <p:ext uri="{BB962C8B-B14F-4D97-AF65-F5344CB8AC3E}">
        <p14:creationId xmlns:p14="http://schemas.microsoft.com/office/powerpoint/2010/main" val="20845930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Aft>
                <a:spcPts val="364"/>
              </a:spcAft>
            </a:pPr>
            <a:r>
              <a:rPr lang="en-US" altLang="en-US" dirty="0">
                <a:latin typeface="Arial" pitchFamily="34" charset="0"/>
                <a:ea typeface="ＭＳ Ｐゴシック" pitchFamily="34" charset="-128"/>
              </a:rPr>
              <a:t>If your client was divorced, he or</a:t>
            </a:r>
            <a:r>
              <a:rPr lang="en-US" altLang="en-US" baseline="0" dirty="0">
                <a:latin typeface="Arial" pitchFamily="34" charset="0"/>
                <a:ea typeface="ＭＳ Ｐゴシック" pitchFamily="34" charset="-128"/>
              </a:rPr>
              <a:t> she</a:t>
            </a:r>
            <a:r>
              <a:rPr lang="en-US" altLang="en-US" dirty="0">
                <a:latin typeface="Arial" pitchFamily="34" charset="0"/>
                <a:ea typeface="ＭＳ Ｐゴシック" pitchFamily="34" charset="-128"/>
              </a:rPr>
              <a:t> may be eligible for former spousal benefits, as long as the requirements are met. Additionally, if your client dies, his or her ex-spouse may be eligible for benefits if a different set of requirements is met.</a:t>
            </a:r>
          </a:p>
          <a:p>
            <a:endParaRPr lang="en-US" dirty="0"/>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16</a:t>
            </a:fld>
            <a:endParaRPr lang="en-US"/>
          </a:p>
        </p:txBody>
      </p:sp>
    </p:spTree>
    <p:extLst>
      <p:ext uri="{BB962C8B-B14F-4D97-AF65-F5344CB8AC3E}">
        <p14:creationId xmlns:p14="http://schemas.microsoft.com/office/powerpoint/2010/main" val="25285851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altLang="en-US" sz="1400" dirty="0"/>
              <a:t>SLIDE OBJECTIVE  </a:t>
            </a:r>
          </a:p>
          <a:p>
            <a:r>
              <a:rPr lang="en-US" altLang="en-US" sz="1400" dirty="0"/>
              <a:t>Illustrate how dependable and other income sources should be matched up with essential and discretionary expenses.</a:t>
            </a:r>
          </a:p>
          <a:p>
            <a:r>
              <a:rPr lang="en-US" altLang="en-US" sz="1400" dirty="0"/>
              <a:t>NOTE TO PRESENTER</a:t>
            </a:r>
          </a:p>
          <a:p>
            <a:r>
              <a:rPr lang="en-US" altLang="en-US" sz="1400" dirty="0"/>
              <a:t>Discuss the strategy shown on the slide, keeping primary focus on covering health care with dependable income.</a:t>
            </a:r>
          </a:p>
          <a:p>
            <a:r>
              <a:rPr lang="en-US" altLang="en-US" sz="1400" dirty="0"/>
              <a:t>Health care is an essential expense.</a:t>
            </a:r>
          </a:p>
        </p:txBody>
      </p:sp>
      <p:sp>
        <p:nvSpPr>
          <p:cNvPr id="4" name="Slide Number Placeholder 3"/>
          <p:cNvSpPr>
            <a:spLocks noGrp="1"/>
          </p:cNvSpPr>
          <p:nvPr>
            <p:ph type="sldNum" sz="quarter" idx="10"/>
          </p:nvPr>
        </p:nvSpPr>
        <p:spPr/>
        <p:txBody>
          <a:bodyPr/>
          <a:lstStyle/>
          <a:p>
            <a:fld id="{8203C9FA-C4BE-486E-85AA-ABBD1B25667F}" type="slidenum">
              <a:rPr lang="en-US" smtClean="0"/>
              <a:pPr/>
              <a:t>17</a:t>
            </a:fld>
            <a:endParaRPr lang="en-US"/>
          </a:p>
        </p:txBody>
      </p:sp>
      <p:sp>
        <p:nvSpPr>
          <p:cNvPr id="7" name="Slide Image Placeholder 6">
            <a:extLst>
              <a:ext uri="{FF2B5EF4-FFF2-40B4-BE49-F238E27FC236}">
                <a16:creationId xmlns:a16="http://schemas.microsoft.com/office/drawing/2014/main" id="{0E0BD13E-C2AE-4014-89B6-40458B405EA2}"/>
              </a:ext>
            </a:extLst>
          </p:cNvPr>
          <p:cNvSpPr>
            <a:spLocks noGrp="1" noRot="1" noChangeAspect="1"/>
          </p:cNvSpPr>
          <p:nvPr>
            <p:ph type="sldImg"/>
          </p:nvPr>
        </p:nvSpPr>
        <p:spPr/>
      </p:sp>
    </p:spTree>
    <p:extLst>
      <p:ext uri="{BB962C8B-B14F-4D97-AF65-F5344CB8AC3E}">
        <p14:creationId xmlns:p14="http://schemas.microsoft.com/office/powerpoint/2010/main" val="716206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r>
              <a:rPr lang="en-US" dirty="0"/>
              <a:t>People are living longer. Assuming that you don’t have a pension, how do you budget so that you don’t run out of savings and investments too soon, and have to live on Social Security alone? </a:t>
            </a:r>
          </a:p>
          <a:p>
            <a:pPr>
              <a:spcBef>
                <a:spcPts val="520"/>
              </a:spcBef>
              <a:spcAft>
                <a:spcPts val="0"/>
              </a:spcAft>
            </a:pPr>
            <a:r>
              <a:rPr lang="en-US" dirty="0"/>
              <a:t>Sit down with your financial representative soon. If you are close to retirement, you may want to discuss a retirement income plan. If retirement is a long way off, you may want to discuss ways to potentially improve your investment strategy so that you are better prepared to meet your needs in retirement.</a:t>
            </a:r>
            <a:endParaRPr lang="en-US" altLang="en-US" dirty="0">
              <a:latin typeface="Arial" pitchFamily="34" charset="0"/>
              <a:ea typeface="ＭＳ Ｐゴシック" pitchFamily="34" charset="-128"/>
            </a:endParaRP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18</a:t>
            </a:fld>
            <a:endParaRPr lang="en-US"/>
          </a:p>
        </p:txBody>
      </p:sp>
    </p:spTree>
    <p:extLst>
      <p:ext uri="{BB962C8B-B14F-4D97-AF65-F5344CB8AC3E}">
        <p14:creationId xmlns:p14="http://schemas.microsoft.com/office/powerpoint/2010/main" val="5845582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1" dirty="0">
                <a:solidFill>
                  <a:srgbClr val="298FC2"/>
                </a:solidFill>
                <a:latin typeface="Arial" pitchFamily="34" charset="0"/>
                <a:ea typeface="ＭＳ Ｐゴシック" pitchFamily="34" charset="-128"/>
              </a:rPr>
              <a:t>OPTIONAL SLIDE</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19</a:t>
            </a:fld>
            <a:endParaRPr lang="en-US"/>
          </a:p>
        </p:txBody>
      </p:sp>
    </p:spTree>
    <p:extLst>
      <p:ext uri="{BB962C8B-B14F-4D97-AF65-F5344CB8AC3E}">
        <p14:creationId xmlns:p14="http://schemas.microsoft.com/office/powerpoint/2010/main" val="1715777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364"/>
              </a:spcAft>
            </a:pPr>
            <a:r>
              <a:rPr lang="en-US" altLang="en-US" b="1" dirty="0">
                <a:latin typeface="Arial" pitchFamily="34" charset="0"/>
                <a:ea typeface="ＭＳ Ｐゴシック" pitchFamily="34" charset="-128"/>
              </a:rPr>
              <a:t>SLIDE OBJECTIVE</a:t>
            </a:r>
          </a:p>
          <a:p>
            <a:pPr>
              <a:spcBef>
                <a:spcPts val="520"/>
              </a:spcBef>
              <a:spcAft>
                <a:spcPts val="364"/>
              </a:spcAft>
            </a:pPr>
            <a:r>
              <a:rPr lang="en-US" altLang="en-US" dirty="0">
                <a:latin typeface="Arial" pitchFamily="34" charset="0"/>
                <a:ea typeface="ＭＳ Ｐゴシック" pitchFamily="34" charset="-128"/>
              </a:rPr>
              <a:t>Review of the agenda.</a:t>
            </a:r>
          </a:p>
          <a:p>
            <a:pPr>
              <a:spcBef>
                <a:spcPts val="520"/>
              </a:spcBef>
              <a:spcAft>
                <a:spcPts val="364"/>
              </a:spcAft>
            </a:pPr>
            <a:r>
              <a:rPr lang="en-US" altLang="en-US" b="1" dirty="0">
                <a:solidFill>
                  <a:srgbClr val="5482AB"/>
                </a:solidFill>
                <a:latin typeface="Arial" pitchFamily="34" charset="0"/>
                <a:ea typeface="ＭＳ Ｐゴシック" pitchFamily="34" charset="-128"/>
              </a:rPr>
              <a:t>NOTE TO PRESENTER</a:t>
            </a:r>
          </a:p>
          <a:p>
            <a:pPr>
              <a:spcBef>
                <a:spcPts val="520"/>
              </a:spcBef>
              <a:spcAft>
                <a:spcPts val="364"/>
              </a:spcAft>
            </a:pPr>
            <a:r>
              <a:rPr lang="en-US" altLang="en-US" dirty="0">
                <a:latin typeface="Arial" pitchFamily="34" charset="0"/>
                <a:ea typeface="ＭＳ Ｐゴシック" pitchFamily="34" charset="-128"/>
              </a:rPr>
              <a:t>Provide a brief overview of what will be examined, and why this information is important to the audience members, their spouses, and families.</a:t>
            </a:r>
          </a:p>
          <a:p>
            <a:pPr>
              <a:spcBef>
                <a:spcPts val="520"/>
              </a:spcBef>
              <a:spcAft>
                <a:spcPts val="0"/>
              </a:spcAft>
            </a:pPr>
            <a:endParaRPr lang="en-US" altLang="en-US" dirty="0">
              <a:latin typeface="Arial" pitchFamily="34" charset="0"/>
              <a:ea typeface="ＭＳ Ｐゴシック" pitchFamily="34" charset="-128"/>
            </a:endParaRPr>
          </a:p>
          <a:p>
            <a:endParaRPr lang="en-US" dirty="0"/>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a:t>
            </a:fld>
            <a:endParaRPr lang="en-US"/>
          </a:p>
        </p:txBody>
      </p:sp>
    </p:spTree>
    <p:extLst>
      <p:ext uri="{BB962C8B-B14F-4D97-AF65-F5344CB8AC3E}">
        <p14:creationId xmlns:p14="http://schemas.microsoft.com/office/powerpoint/2010/main" val="25397648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364"/>
              </a:spcAft>
            </a:pPr>
            <a:r>
              <a:rPr lang="en-US" altLang="en-US" sz="1200" dirty="0">
                <a:latin typeface="Arial" pitchFamily="34" charset="0"/>
                <a:ea typeface="ＭＳ Ｐゴシック" pitchFamily="34" charset="-128"/>
              </a:rPr>
              <a:t>How it works: If client reached FRA and is ready to retire with spouse, he may be able to achieve a gain in payments by initially claiming spousal benefits, allowing benefits to grow, and then switching to them later. </a:t>
            </a:r>
          </a:p>
          <a:p>
            <a:pPr>
              <a:spcBef>
                <a:spcPts val="520"/>
              </a:spcBef>
              <a:spcAft>
                <a:spcPts val="0"/>
              </a:spcAft>
            </a:pPr>
            <a:r>
              <a:rPr lang="en-US" altLang="en-US" sz="1200" dirty="0">
                <a:latin typeface="Arial" pitchFamily="34" charset="0"/>
                <a:ea typeface="ＭＳ Ｐゴシック" pitchFamily="34" charset="-128"/>
              </a:rPr>
              <a:t>This strategy is most useful if benefits at FRA are higher than the spouse’s benefits</a:t>
            </a:r>
            <a:r>
              <a:rPr lang="en-US" altLang="ja-JP" sz="1200" dirty="0">
                <a:latin typeface="Arial" pitchFamily="34" charset="0"/>
                <a:ea typeface="+mn-ea"/>
              </a:rPr>
              <a:t>—</a:t>
            </a:r>
            <a:r>
              <a:rPr lang="en-US" altLang="en-US" sz="1200" dirty="0">
                <a:latin typeface="Arial" pitchFamily="34" charset="0"/>
                <a:ea typeface="ＭＳ Ｐゴシック" pitchFamily="34" charset="-128"/>
              </a:rPr>
              <a:t>but not so much higher that the spouse would be better off with the Social Security spousal benefit. (That’s an important distinction from the file-and-suspend strategy.) </a:t>
            </a:r>
          </a:p>
          <a:p>
            <a:pPr>
              <a:spcBef>
                <a:spcPts val="520"/>
              </a:spcBef>
              <a:spcAft>
                <a:spcPts val="0"/>
              </a:spcAft>
            </a:pPr>
            <a:r>
              <a:rPr lang="en-US" sz="1200" dirty="0"/>
              <a:t>In this example, </a:t>
            </a:r>
            <a:r>
              <a:rPr lang="en-US" altLang="en-US" sz="1200" dirty="0">
                <a:latin typeface="Arial" pitchFamily="34" charset="0"/>
                <a:ea typeface="ＭＳ Ｐゴシック" pitchFamily="34" charset="-128"/>
              </a:rPr>
              <a:t>Laura is 66 and eligible for $2,000 per month in Social Security now, while Greg is 62 and is due to collect $1,000 a month at FRA. If they both retire now and take benefits, she’ll get $2,000 and he’ll receive $750</a:t>
            </a:r>
            <a:r>
              <a:rPr lang="en-US" altLang="en-US" sz="1200" baseline="0" dirty="0">
                <a:latin typeface="Arial" pitchFamily="34" charset="0"/>
                <a:ea typeface="ＭＳ Ｐゴシック" pitchFamily="34" charset="-128"/>
              </a:rPr>
              <a:t> </a:t>
            </a:r>
            <a:r>
              <a:rPr lang="en-US" altLang="en-US" sz="1200" dirty="0">
                <a:latin typeface="Arial" pitchFamily="34" charset="0"/>
                <a:ea typeface="ＭＳ Ｐゴシック" pitchFamily="34" charset="-128"/>
              </a:rPr>
              <a:t>($2,750 a month). But suppose Laura claims only a spousal benefit now, and delays taking benefits until age 70. That means, initially, they will get just $1,250 a month: his $750 plus her $500 (she gets 50% of his $1,000 FRA benefit, not 50% of the reduced benefit at age 62). But in four years, Laura’s monthly benefits will jump to $2,640 based on her work history, giving the couple a total of $3,390 a month. </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20</a:t>
            </a:fld>
            <a:endParaRPr lang="en-US"/>
          </a:p>
        </p:txBody>
      </p:sp>
    </p:spTree>
    <p:extLst>
      <p:ext uri="{BB962C8B-B14F-4D97-AF65-F5344CB8AC3E}">
        <p14:creationId xmlns:p14="http://schemas.microsoft.com/office/powerpoint/2010/main" val="12610875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pPr>
            <a:r>
              <a:rPr lang="en-US" altLang="en-US" b="1" dirty="0">
                <a:solidFill>
                  <a:srgbClr val="298FC2"/>
                </a:solidFill>
                <a:latin typeface="Arial" pitchFamily="34" charset="0"/>
                <a:ea typeface="ＭＳ Ｐゴシック" pitchFamily="34" charset="-128"/>
              </a:rPr>
              <a:t>OPTIONAL SLIDE</a:t>
            </a:r>
          </a:p>
          <a:p>
            <a:pPr>
              <a:spcBef>
                <a:spcPts val="520"/>
              </a:spcBef>
            </a:pPr>
            <a:r>
              <a:rPr lang="en-US" altLang="en-US" b="1" dirty="0">
                <a:solidFill>
                  <a:srgbClr val="298FC2"/>
                </a:solidFill>
                <a:latin typeface="Arial" pitchFamily="34" charset="0"/>
                <a:ea typeface="ＭＳ Ｐゴシック" pitchFamily="34" charset="-128"/>
              </a:rPr>
              <a:t>SPEAKING NOTES</a:t>
            </a:r>
          </a:p>
          <a:p>
            <a:pPr>
              <a:spcBef>
                <a:spcPts val="520"/>
              </a:spcBef>
            </a:pPr>
            <a:r>
              <a:rPr lang="en-US" altLang="en-US" b="0" dirty="0">
                <a:latin typeface="Arial" pitchFamily="34" charset="0"/>
                <a:ea typeface="ＭＳ Ｐゴシック" pitchFamily="34" charset="-128"/>
              </a:rPr>
              <a:t>Spousal</a:t>
            </a:r>
            <a:r>
              <a:rPr lang="en-US" altLang="en-US" b="0" baseline="0" dirty="0">
                <a:latin typeface="Arial" pitchFamily="34" charset="0"/>
                <a:ea typeface="ＭＳ Ｐゴシック" pitchFamily="34" charset="-128"/>
              </a:rPr>
              <a:t> benefits will vary depending on the situation and the age at which the person files for benefits. The later the person files, the larger their benefit and spousal benefit may be. </a:t>
            </a:r>
            <a:endParaRPr lang="en-US" altLang="en-US" b="0" dirty="0">
              <a:latin typeface="Arial" pitchFamily="34" charset="0"/>
              <a:ea typeface="ＭＳ Ｐゴシック" pitchFamily="34" charset="-128"/>
            </a:endParaRP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21</a:t>
            </a:fld>
            <a:endParaRPr lang="en-US"/>
          </a:p>
        </p:txBody>
      </p:sp>
    </p:spTree>
    <p:extLst>
      <p:ext uri="{BB962C8B-B14F-4D97-AF65-F5344CB8AC3E}">
        <p14:creationId xmlns:p14="http://schemas.microsoft.com/office/powerpoint/2010/main" val="27042038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a:xfrm>
            <a:off x="698803" y="4641850"/>
            <a:ext cx="5587394" cy="4176744"/>
          </a:xfrm>
        </p:spPr>
        <p:txBody>
          <a:bodyPr/>
          <a:lstStyle/>
          <a:p>
            <a:pPr defTabSz="914377">
              <a:spcBef>
                <a:spcPts val="400"/>
              </a:spcBef>
              <a:spcAft>
                <a:spcPts val="0"/>
              </a:spcAft>
              <a:defRPr/>
            </a:pPr>
            <a:r>
              <a:rPr lang="en-US" altLang="en-US" sz="1050" b="1" dirty="0">
                <a:latin typeface="Arial" pitchFamily="34" charset="0"/>
                <a:ea typeface="ＭＳ Ｐゴシック" pitchFamily="34" charset="-128"/>
              </a:rPr>
              <a:t>The Windfall Elimination Provision</a:t>
            </a:r>
            <a:r>
              <a:rPr lang="en-US" altLang="en-US" sz="1050" dirty="0">
                <a:latin typeface="Arial" pitchFamily="34" charset="0"/>
                <a:ea typeface="ＭＳ Ｐゴシック" pitchFamily="34" charset="-128"/>
              </a:rPr>
              <a:t> primarily affects you if </a:t>
            </a:r>
            <a:r>
              <a:rPr lang="en-US" sz="1050" dirty="0"/>
              <a:t>you </a:t>
            </a:r>
            <a:r>
              <a:rPr lang="en-US" altLang="en-US" sz="1050" dirty="0">
                <a:latin typeface="Arial" pitchFamily="34" charset="0"/>
                <a:ea typeface="ＭＳ Ｐゴシック" pitchFamily="34" charset="-128"/>
              </a:rPr>
              <a:t>earned a pension in any job where you did not pay Social Security taxes</a:t>
            </a:r>
            <a:r>
              <a:rPr lang="en-US" altLang="ja-JP" sz="1050" dirty="0">
                <a:latin typeface="Arial" pitchFamily="34" charset="0"/>
                <a:ea typeface="+mn-ea"/>
              </a:rPr>
              <a:t>—</a:t>
            </a:r>
            <a:r>
              <a:rPr lang="en-US" altLang="en-US" sz="1050" b="1" i="1" dirty="0">
                <a:latin typeface="Arial" pitchFamily="34" charset="0"/>
                <a:ea typeface="ＭＳ Ｐゴシック" pitchFamily="34" charset="-128"/>
              </a:rPr>
              <a:t>and</a:t>
            </a:r>
            <a:r>
              <a:rPr lang="en-US" altLang="en-US" sz="1050" dirty="0">
                <a:latin typeface="Arial" pitchFamily="34" charset="0"/>
                <a:ea typeface="ＭＳ Ｐゴシック" pitchFamily="34" charset="-128"/>
              </a:rPr>
              <a:t> you also worked in other jobs long enough (10 years or 40 quarters) to qualify for a Social Security retirement or disability benefit. </a:t>
            </a:r>
            <a:r>
              <a:rPr lang="en-US" altLang="en-US" sz="1050" b="1" dirty="0">
                <a:latin typeface="Arial" pitchFamily="34" charset="0"/>
                <a:ea typeface="ＭＳ Ｐゴシック" pitchFamily="34" charset="-128"/>
              </a:rPr>
              <a:t>A modified formula</a:t>
            </a:r>
            <a:r>
              <a:rPr lang="en-US" altLang="en-US" sz="1050" dirty="0">
                <a:latin typeface="Arial" pitchFamily="34" charset="0"/>
                <a:ea typeface="ＭＳ Ｐゴシック" pitchFamily="34" charset="-128"/>
              </a:rPr>
              <a:t> is used to calculate the benefit amount, resulting in a lower Social Security benefit. However, the reduction in Social Security benefits cannot exceed 50% of those benefits.</a:t>
            </a:r>
          </a:p>
          <a:p>
            <a:pPr>
              <a:spcBef>
                <a:spcPts val="400"/>
              </a:spcBef>
              <a:spcAft>
                <a:spcPts val="0"/>
              </a:spcAft>
            </a:pPr>
            <a:r>
              <a:rPr lang="en-US" altLang="en-US" sz="1050" b="1" dirty="0">
                <a:latin typeface="Arial" pitchFamily="34" charset="0"/>
                <a:ea typeface="ＭＳ Ｐゴシック" pitchFamily="34" charset="-128"/>
              </a:rPr>
              <a:t>Here’</a:t>
            </a:r>
            <a:r>
              <a:rPr lang="en-US" altLang="ja-JP" sz="1050" b="1" dirty="0">
                <a:latin typeface="Arial" pitchFamily="34" charset="0"/>
                <a:ea typeface="+mn-ea"/>
              </a:rPr>
              <a:t>s how the WEP modified formula works:</a:t>
            </a:r>
          </a:p>
          <a:p>
            <a:pPr>
              <a:spcBef>
                <a:spcPts val="400"/>
              </a:spcBef>
              <a:spcAft>
                <a:spcPts val="0"/>
              </a:spcAft>
            </a:pPr>
            <a:r>
              <a:rPr lang="en-US" altLang="en-US" sz="1050" dirty="0">
                <a:latin typeface="Arial" pitchFamily="34" charset="0"/>
                <a:ea typeface="ＭＳ Ｐゴシック" pitchFamily="34" charset="-128"/>
              </a:rPr>
              <a:t>Social Security benefits are based on a worker’</a:t>
            </a:r>
            <a:r>
              <a:rPr lang="en-US" altLang="ja-JP" sz="1050" dirty="0">
                <a:latin typeface="Arial" pitchFamily="34" charset="0"/>
                <a:ea typeface="+mn-ea"/>
              </a:rPr>
              <a:t>s </a:t>
            </a:r>
            <a:r>
              <a:rPr lang="en-US" altLang="ja-JP" sz="1050" b="1" dirty="0">
                <a:latin typeface="Arial" pitchFamily="34" charset="0"/>
                <a:ea typeface="+mn-ea"/>
              </a:rPr>
              <a:t>Average Indexed Monthly Earnings (AIME)</a:t>
            </a:r>
            <a:r>
              <a:rPr lang="en-US" altLang="ja-JP" sz="1050" dirty="0">
                <a:latin typeface="Arial" pitchFamily="34" charset="0"/>
                <a:ea typeface="+mn-ea"/>
              </a:rPr>
              <a:t>—found by totaling the highest 35 years of earnings and then dividing them by 35 and then further dividing that number by 12.</a:t>
            </a:r>
          </a:p>
          <a:p>
            <a:pPr>
              <a:spcBef>
                <a:spcPts val="400"/>
              </a:spcBef>
              <a:spcAft>
                <a:spcPts val="0"/>
              </a:spcAft>
            </a:pPr>
            <a:r>
              <a:rPr lang="en-US" altLang="en-US" sz="1050" dirty="0">
                <a:latin typeface="Arial" pitchFamily="34" charset="0"/>
                <a:ea typeface="ＭＳ Ｐゴシック" pitchFamily="34" charset="-128"/>
              </a:rPr>
              <a:t>The </a:t>
            </a:r>
            <a:r>
              <a:rPr lang="en-US" altLang="en-US" sz="1050" b="1" dirty="0">
                <a:latin typeface="Arial" pitchFamily="34" charset="0"/>
                <a:ea typeface="ＭＳ Ｐゴシック" pitchFamily="34" charset="-128"/>
              </a:rPr>
              <a:t>Social Security Benefits Formula</a:t>
            </a:r>
            <a:r>
              <a:rPr lang="en-US" altLang="en-US" sz="1050" dirty="0">
                <a:latin typeface="Arial" pitchFamily="34" charset="0"/>
                <a:ea typeface="ＭＳ Ｐゴシック" pitchFamily="34" charset="-128"/>
              </a:rPr>
              <a:t> is found by applying three different percentages. These are: 90%, 32%, and 15%. </a:t>
            </a:r>
          </a:p>
          <a:p>
            <a:pPr>
              <a:spcBef>
                <a:spcPts val="400"/>
              </a:spcBef>
              <a:spcAft>
                <a:spcPts val="0"/>
              </a:spcAft>
            </a:pPr>
            <a:r>
              <a:rPr lang="en-US" altLang="en-US" sz="1050" dirty="0">
                <a:latin typeface="Arial" pitchFamily="34" charset="0"/>
                <a:ea typeface="ＭＳ Ｐゴシック" pitchFamily="34" charset="-128"/>
                <a:cs typeface="Arial" panose="020B0604020202020204" pitchFamily="34" charset="0"/>
              </a:rPr>
              <a:t>For example, for a worker who turns 62 </a:t>
            </a:r>
            <a:r>
              <a:rPr lang="en-US" sz="1050" dirty="0">
                <a:latin typeface="Arial" panose="020B0604020202020204" pitchFamily="34" charset="0"/>
                <a:cs typeface="Arial" panose="020B0604020202020204" pitchFamily="34" charset="0"/>
              </a:rPr>
              <a:t>in 2022</a:t>
            </a:r>
            <a:r>
              <a:rPr lang="en-US" altLang="en-US" sz="1050" dirty="0">
                <a:latin typeface="Arial" pitchFamily="34" charset="0"/>
                <a:ea typeface="ＭＳ Ｐゴシック" pitchFamily="34" charset="-128"/>
                <a:cs typeface="Arial" panose="020B0604020202020204" pitchFamily="34" charset="0"/>
              </a:rPr>
              <a:t>, the first $1,024 of average monthly earnings is multiplied by </a:t>
            </a:r>
            <a:r>
              <a:rPr lang="en-US" altLang="en-US" sz="1050" b="1" dirty="0">
                <a:latin typeface="Arial" pitchFamily="34" charset="0"/>
                <a:ea typeface="ＭＳ Ｐゴシック" pitchFamily="34" charset="-128"/>
                <a:cs typeface="Arial" panose="020B0604020202020204" pitchFamily="34" charset="0"/>
              </a:rPr>
              <a:t>90 percent</a:t>
            </a:r>
            <a:r>
              <a:rPr lang="en-US" altLang="en-US" sz="1050" dirty="0">
                <a:latin typeface="Arial" pitchFamily="34" charset="0"/>
                <a:ea typeface="ＭＳ Ｐゴシック" pitchFamily="34" charset="-128"/>
                <a:cs typeface="Arial" panose="020B0604020202020204" pitchFamily="34" charset="0"/>
              </a:rPr>
              <a:t>; the next $6,172 by </a:t>
            </a:r>
            <a:r>
              <a:rPr lang="en-US" altLang="en-US" sz="1050" b="1" dirty="0">
                <a:latin typeface="Arial" pitchFamily="34" charset="0"/>
                <a:ea typeface="ＭＳ Ｐゴシック" pitchFamily="34" charset="-128"/>
                <a:cs typeface="Arial" panose="020B0604020202020204" pitchFamily="34" charset="0"/>
              </a:rPr>
              <a:t>32 percent</a:t>
            </a:r>
            <a:r>
              <a:rPr lang="en-US" altLang="en-US" sz="1050" dirty="0">
                <a:latin typeface="Arial" pitchFamily="34" charset="0"/>
                <a:ea typeface="ＭＳ Ｐゴシック" pitchFamily="34" charset="-128"/>
                <a:cs typeface="Arial" panose="020B0604020202020204" pitchFamily="34" charset="0"/>
              </a:rPr>
              <a:t>; and the remainder by</a:t>
            </a:r>
            <a:r>
              <a:rPr lang="en-US" altLang="en-US" sz="1050" b="1" dirty="0">
                <a:latin typeface="Arial" pitchFamily="34" charset="0"/>
                <a:ea typeface="ＭＳ Ｐゴシック" pitchFamily="34" charset="-128"/>
                <a:cs typeface="Arial" panose="020B0604020202020204" pitchFamily="34" charset="0"/>
              </a:rPr>
              <a:t> 15 percent. The sum of the three amounts equals the total monthly payment amount. </a:t>
            </a:r>
          </a:p>
          <a:p>
            <a:pPr>
              <a:spcBef>
                <a:spcPts val="400"/>
              </a:spcBef>
              <a:spcAft>
                <a:spcPts val="0"/>
              </a:spcAft>
            </a:pPr>
            <a:r>
              <a:rPr lang="en-US" altLang="en-US" sz="1050" b="1" dirty="0">
                <a:latin typeface="Arial" pitchFamily="34" charset="0"/>
                <a:ea typeface="ＭＳ Ｐゴシック" pitchFamily="34" charset="-128"/>
              </a:rPr>
              <a:t>IN THE WEP: </a:t>
            </a:r>
            <a:r>
              <a:rPr lang="en-US" altLang="en-US" sz="1050" dirty="0">
                <a:latin typeface="Arial" pitchFamily="34" charset="0"/>
                <a:ea typeface="ＭＳ Ｐゴシック" pitchFamily="34" charset="-128"/>
              </a:rPr>
              <a:t>In the modified formula under the WEP, the 90% multiplier on the first $1,024 of average monthly earnings is reduced to </a:t>
            </a:r>
            <a:r>
              <a:rPr lang="en-US" altLang="en-US" sz="1050" b="1" dirty="0">
                <a:latin typeface="Arial" pitchFamily="34" charset="0"/>
                <a:ea typeface="ＭＳ Ｐゴシック" pitchFamily="34" charset="-128"/>
              </a:rPr>
              <a:t>40%</a:t>
            </a:r>
            <a:r>
              <a:rPr lang="en-US" altLang="en-US" sz="1050" dirty="0">
                <a:latin typeface="Arial" pitchFamily="34" charset="0"/>
                <a:ea typeface="ＭＳ Ｐゴシック" pitchFamily="34" charset="-128"/>
              </a:rPr>
              <a:t> for retirees who worked in Social Security-covered employment </a:t>
            </a:r>
            <a:r>
              <a:rPr lang="en-US" altLang="en-US" sz="1050" b="1" dirty="0">
                <a:latin typeface="Arial" pitchFamily="34" charset="0"/>
                <a:ea typeface="ＭＳ Ｐゴシック" pitchFamily="34" charset="-128"/>
              </a:rPr>
              <a:t>for a period of less than 20 years.  </a:t>
            </a:r>
            <a:r>
              <a:rPr lang="en-US" altLang="en-US" sz="1050" dirty="0">
                <a:latin typeface="Arial" pitchFamily="34" charset="0"/>
                <a:ea typeface="ＭＳ Ｐゴシック" pitchFamily="34" charset="-128"/>
              </a:rPr>
              <a:t>So, to sum up the WEP, if you have a pension and are collecting Social Security benefits</a:t>
            </a:r>
            <a:r>
              <a:rPr lang="en-US" altLang="ja-JP" sz="1050" dirty="0">
                <a:latin typeface="Arial" pitchFamily="34" charset="0"/>
                <a:ea typeface="+mn-ea"/>
              </a:rPr>
              <a:t>—</a:t>
            </a:r>
            <a:r>
              <a:rPr lang="en-US" altLang="en-US" sz="1050" dirty="0">
                <a:latin typeface="Arial" pitchFamily="34" charset="0"/>
                <a:ea typeface="ＭＳ Ｐゴシック" pitchFamily="34" charset="-128"/>
              </a:rPr>
              <a:t>and they did not pay into Social Security at the job where you qualified for a pension</a:t>
            </a:r>
            <a:r>
              <a:rPr lang="en-US" altLang="ja-JP" sz="1050" dirty="0">
                <a:latin typeface="Arial" pitchFamily="34" charset="0"/>
                <a:ea typeface="+mn-ea"/>
              </a:rPr>
              <a:t>—</a:t>
            </a:r>
            <a:r>
              <a:rPr lang="en-US" altLang="en-US" sz="1050" dirty="0">
                <a:latin typeface="Arial" pitchFamily="34" charset="0"/>
                <a:ea typeface="ＭＳ Ｐゴシック" pitchFamily="34" charset="-128"/>
              </a:rPr>
              <a:t>your monthly Social Security benefit may be reduced.</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22</a:t>
            </a:fld>
            <a:endParaRPr lang="en-US"/>
          </a:p>
        </p:txBody>
      </p:sp>
    </p:spTree>
    <p:extLst>
      <p:ext uri="{BB962C8B-B14F-4D97-AF65-F5344CB8AC3E}">
        <p14:creationId xmlns:p14="http://schemas.microsoft.com/office/powerpoint/2010/main" val="2914144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23</a:t>
            </a:fld>
            <a:endParaRPr lang="en-US"/>
          </a:p>
        </p:txBody>
      </p:sp>
    </p:spTree>
    <p:extLst>
      <p:ext uri="{BB962C8B-B14F-4D97-AF65-F5344CB8AC3E}">
        <p14:creationId xmlns:p14="http://schemas.microsoft.com/office/powerpoint/2010/main" val="15304304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24</a:t>
            </a:fld>
            <a:endParaRPr lang="en-US"/>
          </a:p>
        </p:txBody>
      </p:sp>
    </p:spTree>
    <p:extLst>
      <p:ext uri="{BB962C8B-B14F-4D97-AF65-F5344CB8AC3E}">
        <p14:creationId xmlns:p14="http://schemas.microsoft.com/office/powerpoint/2010/main" val="474372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25</a:t>
            </a:fld>
            <a:endParaRPr lang="en-US"/>
          </a:p>
        </p:txBody>
      </p:sp>
    </p:spTree>
    <p:extLst>
      <p:ext uri="{BB962C8B-B14F-4D97-AF65-F5344CB8AC3E}">
        <p14:creationId xmlns:p14="http://schemas.microsoft.com/office/powerpoint/2010/main" val="1508696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26</a:t>
            </a:fld>
            <a:endParaRPr lang="en-US"/>
          </a:p>
        </p:txBody>
      </p:sp>
    </p:spTree>
    <p:extLst>
      <p:ext uri="{BB962C8B-B14F-4D97-AF65-F5344CB8AC3E}">
        <p14:creationId xmlns:p14="http://schemas.microsoft.com/office/powerpoint/2010/main" val="1534612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27</a:t>
            </a:fld>
            <a:endParaRPr lang="en-US"/>
          </a:p>
        </p:txBody>
      </p:sp>
    </p:spTree>
    <p:extLst>
      <p:ext uri="{BB962C8B-B14F-4D97-AF65-F5344CB8AC3E}">
        <p14:creationId xmlns:p14="http://schemas.microsoft.com/office/powerpoint/2010/main" val="16714324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28</a:t>
            </a:fld>
            <a:endParaRPr lang="en-US"/>
          </a:p>
        </p:txBody>
      </p:sp>
    </p:spTree>
    <p:extLst>
      <p:ext uri="{BB962C8B-B14F-4D97-AF65-F5344CB8AC3E}">
        <p14:creationId xmlns:p14="http://schemas.microsoft.com/office/powerpoint/2010/main" val="18400340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dirty="0">
                <a:latin typeface="Arial" pitchFamily="34" charset="0"/>
                <a:ea typeface="ＭＳ Ｐゴシック" pitchFamily="34" charset="-128"/>
              </a:rPr>
              <a:t>Paying into a government pension plan—and therefore not paying into Social Security for all working years—will affect Social Security spousal or survivor benefits.</a:t>
            </a:r>
          </a:p>
          <a:p>
            <a:pPr>
              <a:spcBef>
                <a:spcPts val="520"/>
              </a:spcBef>
              <a:spcAft>
                <a:spcPts val="0"/>
              </a:spcAft>
            </a:pPr>
            <a:r>
              <a:rPr lang="en-US" altLang="en-US" dirty="0">
                <a:latin typeface="Arial" pitchFamily="34" charset="0"/>
                <a:ea typeface="ＭＳ Ｐゴシック" pitchFamily="34" charset="-128"/>
              </a:rPr>
              <a:t>Social Security benefits may be reduced by two-thirds of a retiree’s government pension.</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29</a:t>
            </a:fld>
            <a:endParaRPr lang="en-US"/>
          </a:p>
        </p:txBody>
      </p:sp>
    </p:spTree>
    <p:extLst>
      <p:ext uri="{BB962C8B-B14F-4D97-AF65-F5344CB8AC3E}">
        <p14:creationId xmlns:p14="http://schemas.microsoft.com/office/powerpoint/2010/main" val="2743554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sz="1200" dirty="0">
                <a:latin typeface="Arial" pitchFamily="34" charset="0"/>
                <a:ea typeface="ＭＳ Ｐゴシック" pitchFamily="34" charset="-128"/>
              </a:rPr>
              <a:t>Explain the parameters for qualifying for Social Security benefits as they will likely play a key role in their retirement income plan.</a:t>
            </a:r>
          </a:p>
          <a:p>
            <a:pPr marL="174964" indent="-174964">
              <a:spcBef>
                <a:spcPts val="520"/>
              </a:spcBef>
              <a:spcAft>
                <a:spcPts val="0"/>
              </a:spcAft>
              <a:buFont typeface="Arial" panose="020B0604020202020204" pitchFamily="34" charset="0"/>
              <a:buChar char="•"/>
            </a:pPr>
            <a:r>
              <a:rPr lang="en-US" altLang="en-US" sz="1200" dirty="0">
                <a:latin typeface="Arial" pitchFamily="34" charset="0"/>
                <a:ea typeface="ＭＳ Ｐゴシック" pitchFamily="34" charset="-128"/>
              </a:rPr>
              <a:t>Social Security is a key source of guaranteed income</a:t>
            </a:r>
            <a:r>
              <a:rPr lang="en-US" altLang="ja-JP" sz="1200" dirty="0">
                <a:latin typeface="Arial" pitchFamily="34" charset="0"/>
                <a:ea typeface="+mn-ea"/>
              </a:rPr>
              <a:t>—</a:t>
            </a:r>
            <a:r>
              <a:rPr lang="en-US" altLang="en-US" sz="1200" dirty="0">
                <a:latin typeface="Arial" pitchFamily="34" charset="0"/>
                <a:ea typeface="ＭＳ Ｐゴシック" pitchFamily="34" charset="-128"/>
              </a:rPr>
              <a:t>which means that the amount received monthly does not fluctuate with changes in the stock market. The monthly amount is guaranteed by the government.</a:t>
            </a:r>
          </a:p>
          <a:p>
            <a:pPr marL="178265" indent="-178265" defTabSz="914377">
              <a:spcBef>
                <a:spcPts val="520"/>
              </a:spcBef>
              <a:spcAft>
                <a:spcPts val="0"/>
              </a:spcAft>
              <a:buFont typeface="Arial" panose="020B0604020202020204" pitchFamily="34" charset="0"/>
              <a:buChar char="•"/>
              <a:defRPr/>
            </a:pPr>
            <a:r>
              <a:rPr lang="en-US" altLang="en-US" sz="1200" dirty="0">
                <a:latin typeface="Arial" pitchFamily="34" charset="0"/>
                <a:ea typeface="ＭＳ Ｐゴシック" pitchFamily="34" charset="-128"/>
              </a:rPr>
              <a:t>Benefits include</a:t>
            </a:r>
            <a:r>
              <a:rPr lang="en-US" altLang="en-US" sz="1200" b="1" dirty="0">
                <a:latin typeface="Arial" pitchFamily="34" charset="0"/>
                <a:ea typeface="ＭＳ Ｐゴシック" pitchFamily="34" charset="-128"/>
              </a:rPr>
              <a:t> </a:t>
            </a:r>
            <a:r>
              <a:rPr lang="en-US" altLang="en-US" sz="1200" dirty="0">
                <a:latin typeface="Arial" pitchFamily="34" charset="0"/>
                <a:ea typeface="ＭＳ Ｐゴシック" pitchFamily="34" charset="-128"/>
              </a:rPr>
              <a:t>payments that last as long as </a:t>
            </a:r>
            <a:r>
              <a:rPr lang="en-US" sz="1200" dirty="0"/>
              <a:t>recipients </a:t>
            </a:r>
            <a:r>
              <a:rPr lang="en-US" altLang="en-US" sz="1200" dirty="0">
                <a:latin typeface="Arial" pitchFamily="34" charset="0"/>
                <a:ea typeface="ＭＳ Ｐゴシック" pitchFamily="34" charset="-128"/>
              </a:rPr>
              <a:t>live, no matter how long. </a:t>
            </a:r>
          </a:p>
          <a:p>
            <a:pPr marL="178265" indent="-178265" defTabSz="914377">
              <a:spcBef>
                <a:spcPts val="520"/>
              </a:spcBef>
              <a:spcAft>
                <a:spcPts val="0"/>
              </a:spcAft>
              <a:buFont typeface="Arial" panose="020B0604020202020204" pitchFamily="34" charset="0"/>
              <a:buChar char="•"/>
              <a:defRPr/>
            </a:pPr>
            <a:r>
              <a:rPr lang="en-US" altLang="en-US" sz="1200" dirty="0">
                <a:latin typeface="Arial" pitchFamily="34" charset="0"/>
                <a:ea typeface="ＭＳ Ｐゴシック" pitchFamily="34" charset="-128"/>
              </a:rPr>
              <a:t>Coverage </a:t>
            </a:r>
            <a:r>
              <a:rPr lang="en-US" sz="1200" dirty="0"/>
              <a:t>is included </a:t>
            </a:r>
            <a:r>
              <a:rPr lang="en-US" altLang="en-US" sz="1200" dirty="0">
                <a:latin typeface="Arial" pitchFamily="34" charset="0"/>
                <a:ea typeface="ＭＳ Ｐゴシック" pitchFamily="34" charset="-128"/>
              </a:rPr>
              <a:t>for their non-working spouse, whether they are living or not.</a:t>
            </a:r>
          </a:p>
          <a:p>
            <a:pPr marL="178265" indent="-178265" defTabSz="914377">
              <a:spcBef>
                <a:spcPts val="520"/>
              </a:spcBef>
              <a:spcAft>
                <a:spcPts val="0"/>
              </a:spcAft>
              <a:buFont typeface="Arial" panose="020B0604020202020204" pitchFamily="34" charset="0"/>
              <a:buChar char="•"/>
              <a:defRPr/>
            </a:pPr>
            <a:r>
              <a:rPr lang="en-US" altLang="en-US" sz="1200" dirty="0">
                <a:latin typeface="Arial" pitchFamily="34" charset="0"/>
                <a:ea typeface="ＭＳ Ｐゴシック" pitchFamily="34" charset="-128"/>
              </a:rPr>
              <a:t>Cost of Living Adjustments, or COLA, help ensure that Social Security benefits are not eroded by inflation. The Social Security Act specifies a formula for determining each COLA, </a:t>
            </a:r>
            <a:r>
              <a:rPr lang="en-US" sz="1200" dirty="0"/>
              <a:t>which </a:t>
            </a:r>
            <a:r>
              <a:rPr lang="en-US" altLang="en-US" sz="1200" dirty="0">
                <a:latin typeface="Arial" pitchFamily="34" charset="0"/>
                <a:ea typeface="ＭＳ Ｐゴシック" pitchFamily="34" charset="-128"/>
              </a:rPr>
              <a:t>is based on increases in the Consumer Price Index for Urban Wage Earners and Clerical Workers (CPI-W). CPI-Ws are calculated on a monthly basis by the Bureau of Labor Statistics.</a:t>
            </a:r>
          </a:p>
          <a:p>
            <a:pPr>
              <a:spcBef>
                <a:spcPts val="520"/>
              </a:spcBef>
              <a:spcAft>
                <a:spcPts val="0"/>
              </a:spcAft>
            </a:pPr>
            <a:r>
              <a:rPr lang="en-US" altLang="en-US" sz="1200" dirty="0">
                <a:latin typeface="Arial" pitchFamily="34" charset="0"/>
                <a:ea typeface="ＭＳ Ｐゴシック" pitchFamily="34" charset="-128"/>
              </a:rPr>
              <a:t>Additionally, address the sustainability of the Social Security Trust Fund.</a:t>
            </a:r>
          </a:p>
          <a:p>
            <a:pPr>
              <a:spcBef>
                <a:spcPts val="520"/>
              </a:spcBef>
              <a:spcAft>
                <a:spcPts val="0"/>
              </a:spcAft>
            </a:pPr>
            <a:endParaRPr lang="en-US" altLang="en-US" sz="1200" dirty="0">
              <a:latin typeface="Arial" pitchFamily="34" charset="0"/>
              <a:ea typeface="ＭＳ Ｐゴシック" pitchFamily="34" charset="-128"/>
            </a:endParaRP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3</a:t>
            </a:fld>
            <a:endParaRPr lang="en-US"/>
          </a:p>
        </p:txBody>
      </p:sp>
    </p:spTree>
    <p:extLst>
      <p:ext uri="{BB962C8B-B14F-4D97-AF65-F5344CB8AC3E}">
        <p14:creationId xmlns:p14="http://schemas.microsoft.com/office/powerpoint/2010/main" val="40687309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b="1" dirty="0">
                <a:solidFill>
                  <a:srgbClr val="5482AB"/>
                </a:solidFill>
                <a:latin typeface="Arial" pitchFamily="34" charset="0"/>
                <a:ea typeface="ＭＳ Ｐゴシック" pitchFamily="34" charset="-128"/>
              </a:rPr>
              <a:t>OPTIONAL SLIDE</a:t>
            </a:r>
          </a:p>
          <a:p>
            <a:pPr>
              <a:spcBef>
                <a:spcPts val="520"/>
              </a:spcBef>
              <a:spcAft>
                <a:spcPts val="0"/>
              </a:spcAft>
            </a:pPr>
            <a:r>
              <a:rPr lang="en-US" altLang="en-US" dirty="0">
                <a:latin typeface="Arial" pitchFamily="34" charset="0"/>
                <a:ea typeface="ＭＳ Ｐゴシック" pitchFamily="34" charset="-128"/>
              </a:rPr>
              <a:t>Address the various beneficiary categories in the slide.</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30</a:t>
            </a:fld>
            <a:endParaRPr lang="en-US"/>
          </a:p>
        </p:txBody>
      </p:sp>
    </p:spTree>
    <p:extLst>
      <p:ext uri="{BB962C8B-B14F-4D97-AF65-F5344CB8AC3E}">
        <p14:creationId xmlns:p14="http://schemas.microsoft.com/office/powerpoint/2010/main" val="23473448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b="1" dirty="0">
                <a:solidFill>
                  <a:srgbClr val="5482AB"/>
                </a:solidFill>
                <a:latin typeface="Arial" pitchFamily="34" charset="0"/>
                <a:ea typeface="ＭＳ Ｐゴシック" pitchFamily="34" charset="-128"/>
              </a:rPr>
              <a:t>OPTIONAL SLIDE</a:t>
            </a:r>
          </a:p>
          <a:p>
            <a:pPr>
              <a:spcBef>
                <a:spcPts val="520"/>
              </a:spcBef>
              <a:spcAft>
                <a:spcPts val="0"/>
              </a:spcAft>
            </a:pPr>
            <a:r>
              <a:rPr lang="en-US" altLang="en-US" b="1" dirty="0">
                <a:latin typeface="Arial" pitchFamily="34" charset="0"/>
                <a:ea typeface="ＭＳ Ｐゴシック" pitchFamily="34" charset="-128"/>
              </a:rPr>
              <a:t>SLIDE OBJECTIVE</a:t>
            </a:r>
          </a:p>
          <a:p>
            <a:pPr>
              <a:spcBef>
                <a:spcPts val="520"/>
              </a:spcBef>
              <a:spcAft>
                <a:spcPts val="0"/>
              </a:spcAft>
            </a:pPr>
            <a:r>
              <a:rPr lang="en-US" altLang="en-US" dirty="0">
                <a:latin typeface="Arial" pitchFamily="34" charset="0"/>
                <a:ea typeface="ＭＳ Ｐゴシック" pitchFamily="34" charset="-128"/>
              </a:rPr>
              <a:t>Address benefits for same sex marriages. </a:t>
            </a:r>
          </a:p>
          <a:p>
            <a:pPr>
              <a:spcBef>
                <a:spcPts val="520"/>
              </a:spcBef>
              <a:spcAft>
                <a:spcPts val="0"/>
              </a:spcAft>
            </a:pPr>
            <a:r>
              <a:rPr lang="en-US" altLang="en-US" b="1" dirty="0">
                <a:solidFill>
                  <a:srgbClr val="5482AB"/>
                </a:solidFill>
                <a:latin typeface="Arial" pitchFamily="34" charset="0"/>
                <a:ea typeface="ＭＳ Ｐゴシック" pitchFamily="34" charset="-128"/>
              </a:rPr>
              <a:t>SPEAKING NOTES</a:t>
            </a:r>
          </a:p>
          <a:p>
            <a:pPr>
              <a:spcBef>
                <a:spcPts val="520"/>
              </a:spcBef>
              <a:spcAft>
                <a:spcPts val="0"/>
              </a:spcAft>
            </a:pPr>
            <a:r>
              <a:rPr lang="en-US" altLang="en-US" dirty="0">
                <a:latin typeface="Arial" pitchFamily="34" charset="0"/>
                <a:ea typeface="ＭＳ Ｐゴシック" pitchFamily="34" charset="-128"/>
              </a:rPr>
              <a:t>The historic Supreme Court decision to make same-sex marriages legal in all states means couples are now eligible for spousal and survivor benefits. </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31</a:t>
            </a:fld>
            <a:endParaRPr lang="en-US"/>
          </a:p>
        </p:txBody>
      </p:sp>
    </p:spTree>
    <p:extLst>
      <p:ext uri="{BB962C8B-B14F-4D97-AF65-F5344CB8AC3E}">
        <p14:creationId xmlns:p14="http://schemas.microsoft.com/office/powerpoint/2010/main" val="8115637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defTabSz="914377">
              <a:spcBef>
                <a:spcPts val="520"/>
              </a:spcBef>
              <a:spcAft>
                <a:spcPts val="0"/>
              </a:spcAft>
              <a:defRPr/>
            </a:pPr>
            <a:r>
              <a:rPr lang="en-US" altLang="en-US" b="1" dirty="0">
                <a:solidFill>
                  <a:srgbClr val="5482AB"/>
                </a:solidFill>
                <a:latin typeface="Arial" pitchFamily="34" charset="0"/>
                <a:ea typeface="ＭＳ Ｐゴシック" pitchFamily="34" charset="-128"/>
              </a:rPr>
              <a:t>OPTIONAL SLIDE</a:t>
            </a:r>
          </a:p>
          <a:p>
            <a:pPr>
              <a:spcBef>
                <a:spcPts val="520"/>
              </a:spcBef>
              <a:spcAft>
                <a:spcPts val="0"/>
              </a:spcAft>
            </a:pPr>
            <a:r>
              <a:rPr lang="en-US" altLang="en-US" b="1" dirty="0">
                <a:latin typeface="Arial" pitchFamily="34" charset="0"/>
                <a:ea typeface="ＭＳ Ｐゴシック" pitchFamily="34" charset="-128"/>
              </a:rPr>
              <a:t>SLIDE OBJECTIVE</a:t>
            </a:r>
          </a:p>
          <a:p>
            <a:pPr>
              <a:spcBef>
                <a:spcPts val="520"/>
              </a:spcBef>
              <a:spcAft>
                <a:spcPts val="0"/>
              </a:spcAft>
            </a:pPr>
            <a:r>
              <a:rPr lang="en-US" altLang="en-US" dirty="0">
                <a:latin typeface="Arial" pitchFamily="34" charset="0"/>
                <a:ea typeface="ＭＳ Ｐゴシック" pitchFamily="34" charset="-128"/>
              </a:rPr>
              <a:t>Guide audience to online resources.</a:t>
            </a:r>
          </a:p>
          <a:p>
            <a:pPr>
              <a:spcBef>
                <a:spcPts val="520"/>
              </a:spcBef>
              <a:spcAft>
                <a:spcPts val="0"/>
              </a:spcAft>
            </a:pPr>
            <a:r>
              <a:rPr lang="en-US" altLang="en-US" b="1" dirty="0">
                <a:solidFill>
                  <a:srgbClr val="5482AB"/>
                </a:solidFill>
                <a:latin typeface="Arial" pitchFamily="34" charset="0"/>
                <a:ea typeface="ＭＳ Ｐゴシック" pitchFamily="34" charset="-128"/>
              </a:rPr>
              <a:t>SPEAKING NOTES</a:t>
            </a:r>
          </a:p>
          <a:p>
            <a:pPr>
              <a:spcBef>
                <a:spcPts val="520"/>
              </a:spcBef>
              <a:spcAft>
                <a:spcPts val="0"/>
              </a:spcAft>
            </a:pPr>
            <a:r>
              <a:rPr lang="en-US" altLang="en-US" dirty="0">
                <a:latin typeface="Arial" pitchFamily="34" charset="0"/>
                <a:ea typeface="ＭＳ Ｐゴシック" pitchFamily="34" charset="-128"/>
              </a:rPr>
              <a:t>Address slide.</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32</a:t>
            </a:fld>
            <a:endParaRPr lang="en-US"/>
          </a:p>
        </p:txBody>
      </p:sp>
    </p:spTree>
    <p:extLst>
      <p:ext uri="{BB962C8B-B14F-4D97-AF65-F5344CB8AC3E}">
        <p14:creationId xmlns:p14="http://schemas.microsoft.com/office/powerpoint/2010/main" val="37632435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33</a:t>
            </a:fld>
            <a:endParaRPr lang="en-US"/>
          </a:p>
        </p:txBody>
      </p:sp>
    </p:spTree>
    <p:extLst>
      <p:ext uri="{BB962C8B-B14F-4D97-AF65-F5344CB8AC3E}">
        <p14:creationId xmlns:p14="http://schemas.microsoft.com/office/powerpoint/2010/main" val="3627306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defRPr/>
            </a:pPr>
            <a:r>
              <a:rPr lang="en-US" sz="1200" dirty="0">
                <a:latin typeface="Arial" pitchFamily="34" charset="0"/>
                <a:ea typeface="ＭＳ Ｐゴシック" pitchFamily="34" charset="-128"/>
              </a:rPr>
              <a:t>Full Retirement Age, or FRA, is how the Social Security Administration defines when you are eligible for full benefits. It’</a:t>
            </a:r>
            <a:r>
              <a:rPr lang="en-US" altLang="ja-JP" sz="1200" dirty="0">
                <a:latin typeface="Arial" pitchFamily="34" charset="0"/>
                <a:ea typeface="+mn-ea"/>
              </a:rPr>
              <a:t>s important to remember that, for most people, Full Retirement Age is between 65 and 67—not 62, which is the age when you can take reduced benefits. If your FRA is over 65 (born after 1937), you can take benefits at age 62, but the reduction in benefit amount will be greater than it is if you were born before 1938.</a:t>
            </a:r>
          </a:p>
          <a:p>
            <a:pPr>
              <a:spcBef>
                <a:spcPts val="520"/>
              </a:spcBef>
              <a:spcAft>
                <a:spcPts val="0"/>
              </a:spcAft>
              <a:defRPr/>
            </a:pPr>
            <a:r>
              <a:rPr lang="en-US" sz="1200" dirty="0">
                <a:latin typeface="Arial" pitchFamily="34" charset="0"/>
                <a:ea typeface="ＭＳ Ｐゴシック" pitchFamily="34" charset="-128"/>
              </a:rPr>
              <a:t>Primary Insurance Amount or PIA is a calculation based on your earnings and years worked, and estimates what you will receive if you elect to begin receiving retirement benefits at FRA. At this age, the benefit is neither reduced for early retirement nor increased for delayed retirement.</a:t>
            </a:r>
            <a:endParaRPr lang="en-US" altLang="en-US" sz="1200" dirty="0">
              <a:latin typeface="Arial" pitchFamily="34" charset="0"/>
              <a:ea typeface="ＭＳ Ｐゴシック" pitchFamily="34" charset="-128"/>
            </a:endParaRP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4</a:t>
            </a:fld>
            <a:endParaRPr lang="en-US"/>
          </a:p>
        </p:txBody>
      </p:sp>
    </p:spTree>
    <p:extLst>
      <p:ext uri="{BB962C8B-B14F-4D97-AF65-F5344CB8AC3E}">
        <p14:creationId xmlns:p14="http://schemas.microsoft.com/office/powerpoint/2010/main" val="2362002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sz="1200" dirty="0">
                <a:latin typeface="Arial" pitchFamily="34" charset="0"/>
                <a:ea typeface="ＭＳ Ｐゴシック" pitchFamily="34" charset="-128"/>
              </a:rPr>
              <a:t>Is there a gap between your essential and discretionary income? If so, you may need to collect early. However, if there is not a gap, it might be worth it to wait. Here's why:</a:t>
            </a:r>
          </a:p>
          <a:p>
            <a:pPr defTabSz="914377">
              <a:spcBef>
                <a:spcPts val="520"/>
              </a:spcBef>
              <a:spcAft>
                <a:spcPts val="0"/>
              </a:spcAft>
              <a:defRPr/>
            </a:pPr>
            <a:r>
              <a:rPr lang="en-US" altLang="en-US" sz="1200" dirty="0">
                <a:latin typeface="Arial" pitchFamily="34" charset="0"/>
                <a:ea typeface="ＭＳ Ｐゴシック" pitchFamily="34" charset="-128"/>
              </a:rPr>
              <a:t>As this chart shows, waiting to collect </a:t>
            </a:r>
            <a:r>
              <a:rPr lang="en-US" sz="1200" dirty="0"/>
              <a:t>your </a:t>
            </a:r>
            <a:r>
              <a:rPr lang="en-US" altLang="en-US" sz="1200" dirty="0">
                <a:latin typeface="Arial" pitchFamily="34" charset="0"/>
                <a:ea typeface="ＭＳ Ｐゴシック" pitchFamily="34" charset="-128"/>
              </a:rPr>
              <a:t>Social Security benefits can make a big difference in </a:t>
            </a:r>
            <a:r>
              <a:rPr lang="en-US" sz="1200" dirty="0"/>
              <a:t>your </a:t>
            </a:r>
            <a:r>
              <a:rPr lang="en-US" altLang="en-US" sz="1200" dirty="0">
                <a:latin typeface="Arial" pitchFamily="34" charset="0"/>
                <a:ea typeface="ＭＳ Ｐゴシック" pitchFamily="34" charset="-128"/>
              </a:rPr>
              <a:t>monthly income later on. If the person in this hypothetical chart waited four years from age 62 to collect Social Security, the monthly payment would go up by $500 a month for life. And waiting until age 70 brings this person over $1,000 a month more. He or she will gain 8% per year until age 70, after which there are no further increases in payment. Average longevity corresponds to a 50% chance of living to a stated age and above-average longevity corresponds to a 25% chance of living to a stated age</a:t>
            </a:r>
            <a:r>
              <a:rPr lang="en-US" altLang="ja-JP" sz="1200" dirty="0">
                <a:latin typeface="Arial" pitchFamily="34" charset="0"/>
                <a:ea typeface="+mn-ea"/>
              </a:rPr>
              <a:t>—</a:t>
            </a:r>
            <a:r>
              <a:rPr lang="en-US" altLang="en-US" sz="1200" dirty="0">
                <a:latin typeface="Arial" pitchFamily="34" charset="0"/>
                <a:ea typeface="ＭＳ Ｐゴシック" pitchFamily="34" charset="-128"/>
              </a:rPr>
              <a:t>assuming the person is in good health.</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5</a:t>
            </a:fld>
            <a:endParaRPr lang="en-US"/>
          </a:p>
        </p:txBody>
      </p:sp>
    </p:spTree>
    <p:extLst>
      <p:ext uri="{BB962C8B-B14F-4D97-AF65-F5344CB8AC3E}">
        <p14:creationId xmlns:p14="http://schemas.microsoft.com/office/powerpoint/2010/main" val="2805114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defTabSz="914377">
              <a:spcBef>
                <a:spcPts val="520"/>
              </a:spcBef>
              <a:spcAft>
                <a:spcPts val="0"/>
              </a:spcAft>
              <a:defRPr/>
            </a:pPr>
            <a:r>
              <a:rPr lang="en-US" altLang="en-US" sz="1200" dirty="0">
                <a:latin typeface="Arial" pitchFamily="34" charset="0"/>
                <a:ea typeface="ＭＳ Ｐゴシック" pitchFamily="34" charset="-128"/>
              </a:rPr>
              <a:t>Break-even age is simply the age at which you start to come out ahead in the total benefit amount you'd receive if you delayed collecting Social Security versus taking benefits before or at </a:t>
            </a:r>
            <a:r>
              <a:rPr lang="en-US" sz="1200" dirty="0"/>
              <a:t>your </a:t>
            </a:r>
            <a:r>
              <a:rPr lang="en-US" altLang="en-US" sz="1200" dirty="0">
                <a:latin typeface="Arial" pitchFamily="34" charset="0"/>
                <a:ea typeface="ＭＳ Ｐゴシック" pitchFamily="34" charset="-128"/>
              </a:rPr>
              <a:t>Full Retirement Age.</a:t>
            </a:r>
          </a:p>
          <a:p>
            <a:pPr>
              <a:spcBef>
                <a:spcPts val="520"/>
              </a:spcBef>
              <a:spcAft>
                <a:spcPts val="0"/>
              </a:spcAft>
            </a:pPr>
            <a:r>
              <a:rPr lang="en-US" altLang="en-US" sz="1200" dirty="0">
                <a:latin typeface="Arial" pitchFamily="34" charset="0"/>
                <a:ea typeface="ＭＳ Ｐゴシック" pitchFamily="34" charset="-128"/>
              </a:rPr>
              <a:t>Review the scenarios in this hypothetical illustration. For example, the break-even age for collecting Social Security early at 62 or waiting until age 70 is 80.5. If this hypothetical person lives past this age, it would have made the most sense to have waited until age 70 to start taking Social Security.</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6</a:t>
            </a:fld>
            <a:endParaRPr lang="en-US"/>
          </a:p>
        </p:txBody>
      </p:sp>
    </p:spTree>
    <p:extLst>
      <p:ext uri="{BB962C8B-B14F-4D97-AF65-F5344CB8AC3E}">
        <p14:creationId xmlns:p14="http://schemas.microsoft.com/office/powerpoint/2010/main" val="899820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sz="1200" dirty="0">
                <a:latin typeface="Arial" pitchFamily="34" charset="0"/>
                <a:ea typeface="ＭＳ Ｐゴシック" pitchFamily="34" charset="-128"/>
              </a:rPr>
              <a:t>In 1960, life expectancy for women was only 73, and for men it was only 66. Today, many healthy adults are living into their 80s and 90s</a:t>
            </a:r>
            <a:r>
              <a:rPr lang="en-US" altLang="ja-JP" sz="1200" dirty="0">
                <a:latin typeface="Arial" pitchFamily="34" charset="0"/>
                <a:ea typeface="+mn-ea"/>
              </a:rPr>
              <a:t>—</a:t>
            </a:r>
            <a:r>
              <a:rPr lang="en-US" altLang="en-US" sz="1200" dirty="0">
                <a:latin typeface="Arial" pitchFamily="34" charset="0"/>
                <a:ea typeface="ＭＳ Ｐゴシック" pitchFamily="34" charset="-128"/>
              </a:rPr>
              <a:t>so the time spent in retirement could be 20 or 30-plus years. </a:t>
            </a:r>
          </a:p>
          <a:p>
            <a:pPr>
              <a:spcBef>
                <a:spcPts val="520"/>
              </a:spcBef>
              <a:spcAft>
                <a:spcPts val="0"/>
              </a:spcAft>
            </a:pPr>
            <a:r>
              <a:rPr lang="en-US" altLang="en-US" sz="1200" dirty="0">
                <a:latin typeface="Arial" pitchFamily="34" charset="0"/>
                <a:ea typeface="ＭＳ Ｐゴシック" pitchFamily="34" charset="-128"/>
              </a:rPr>
              <a:t>Optimizing guaranteed income streams is crucial to effective retirement planning so no one loses out on important benefits. </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7</a:t>
            </a:fld>
            <a:endParaRPr lang="en-US"/>
          </a:p>
        </p:txBody>
      </p:sp>
    </p:spTree>
    <p:extLst>
      <p:ext uri="{BB962C8B-B14F-4D97-AF65-F5344CB8AC3E}">
        <p14:creationId xmlns:p14="http://schemas.microsoft.com/office/powerpoint/2010/main" val="3894806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defTabSz="914377">
              <a:spcBef>
                <a:spcPts val="520"/>
              </a:spcBef>
              <a:spcAft>
                <a:spcPts val="0"/>
              </a:spcAft>
              <a:defRPr/>
            </a:pPr>
            <a:r>
              <a:rPr lang="en-US" sz="1800" dirty="0">
                <a:solidFill>
                  <a:srgbClr val="000000"/>
                </a:solidFill>
                <a:latin typeface="Segoe UI" panose="020B0502040204020203" pitchFamily="34" charset="0"/>
              </a:rPr>
              <a:t>In 2022, an average of 66 million Americans per month will receive a Social Security benefit, totaling over one trillion dollars in benefits paid during the year.</a:t>
            </a:r>
          </a:p>
          <a:p>
            <a:pPr defTabSz="914377">
              <a:spcBef>
                <a:spcPts val="520"/>
              </a:spcBef>
              <a:spcAft>
                <a:spcPts val="0"/>
              </a:spcAft>
              <a:defRPr/>
            </a:pPr>
            <a:endParaRPr lang="en-US" altLang="en-US" sz="1200" dirty="0">
              <a:latin typeface="Arial" pitchFamily="34" charset="0"/>
              <a:ea typeface="ＭＳ Ｐゴシック" pitchFamily="34" charset="-128"/>
            </a:endParaRPr>
          </a:p>
          <a:p>
            <a:pPr defTabSz="914377">
              <a:spcBef>
                <a:spcPts val="520"/>
              </a:spcBef>
              <a:spcAft>
                <a:spcPts val="0"/>
              </a:spcAft>
              <a:defRPr/>
            </a:pPr>
            <a:r>
              <a:rPr lang="en-US" altLang="en-US" sz="1200" dirty="0">
                <a:latin typeface="Arial" pitchFamily="34" charset="0"/>
                <a:ea typeface="ＭＳ Ｐゴシック" pitchFamily="34" charset="-128"/>
              </a:rPr>
              <a:t>When are your clients taking Social Security benefits? By waiting until age 70, clients could earn up to 8% more in benefits </a:t>
            </a:r>
            <a:r>
              <a:rPr lang="en-US" sz="1200" dirty="0"/>
              <a:t>for each year between Full Retirement Age and age 70</a:t>
            </a:r>
            <a:r>
              <a:rPr lang="en-US" altLang="en-US" sz="1200" dirty="0">
                <a:latin typeface="Arial" pitchFamily="34" charset="0"/>
                <a:ea typeface="ＭＳ Ｐゴシック" pitchFamily="34" charset="-128"/>
              </a:rPr>
              <a:t>. </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8</a:t>
            </a:fld>
            <a:endParaRPr lang="en-US"/>
          </a:p>
        </p:txBody>
      </p:sp>
    </p:spTree>
    <p:extLst>
      <p:ext uri="{BB962C8B-B14F-4D97-AF65-F5344CB8AC3E}">
        <p14:creationId xmlns:p14="http://schemas.microsoft.com/office/powerpoint/2010/main" val="716206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6913"/>
            <a:ext cx="6188075" cy="3481387"/>
          </a:xfrm>
        </p:spPr>
      </p:sp>
      <p:sp>
        <p:nvSpPr>
          <p:cNvPr id="3" name="Notes Placeholder 2"/>
          <p:cNvSpPr>
            <a:spLocks noGrp="1"/>
          </p:cNvSpPr>
          <p:nvPr>
            <p:ph type="body" idx="1"/>
          </p:nvPr>
        </p:nvSpPr>
        <p:spPr/>
        <p:txBody>
          <a:bodyPr/>
          <a:lstStyle/>
          <a:p>
            <a:pPr>
              <a:spcBef>
                <a:spcPts val="520"/>
              </a:spcBef>
              <a:spcAft>
                <a:spcPts val="0"/>
              </a:spcAft>
            </a:pPr>
            <a:r>
              <a:rPr lang="en-US" altLang="en-US" sz="1200" dirty="0">
                <a:latin typeface="Arial" pitchFamily="34" charset="0"/>
                <a:ea typeface="ＭＳ Ｐゴシック" pitchFamily="34" charset="-128"/>
              </a:rPr>
              <a:t>Continuing to work while collecting will affect your benefits and taxes, so it may not be in your best interest to collect early.</a:t>
            </a:r>
          </a:p>
          <a:p>
            <a:pPr>
              <a:spcBef>
                <a:spcPts val="520"/>
              </a:spcBef>
              <a:spcAft>
                <a:spcPts val="0"/>
              </a:spcAft>
            </a:pPr>
            <a:r>
              <a:rPr lang="en-US" altLang="en-US" sz="1200" dirty="0">
                <a:latin typeface="Arial" pitchFamily="34" charset="0"/>
                <a:ea typeface="ＭＳ Ｐゴシック" pitchFamily="34" charset="-128"/>
              </a:rPr>
              <a:t>The benefits that are collected prior to Full Retirement Age will be subject to an annual earnings test that focuses exclusively on salary. </a:t>
            </a:r>
          </a:p>
          <a:p>
            <a:pPr>
              <a:spcBef>
                <a:spcPts val="520"/>
              </a:spcBef>
              <a:spcAft>
                <a:spcPts val="0"/>
              </a:spcAft>
            </a:pPr>
            <a:r>
              <a:rPr lang="en-US" altLang="en-US" sz="1200" dirty="0">
                <a:latin typeface="Arial" pitchFamily="34" charset="0"/>
                <a:ea typeface="ＭＳ Ｐゴシック" pitchFamily="34" charset="-128"/>
              </a:rPr>
              <a:t>Prior to Full Retirement Age, $1 of benefits is withheld for every $2 earned over the threshold amount. The reduction occurs in addition to the amount already forgone by collecting before Full Retirement Age.</a:t>
            </a:r>
          </a:p>
        </p:txBody>
      </p:sp>
      <p:sp>
        <p:nvSpPr>
          <p:cNvPr id="4" name="Slide Number Placeholder 3"/>
          <p:cNvSpPr>
            <a:spLocks noGrp="1"/>
          </p:cNvSpPr>
          <p:nvPr>
            <p:ph type="sldNum" sz="quarter" idx="10"/>
          </p:nvPr>
        </p:nvSpPr>
        <p:spPr/>
        <p:txBody>
          <a:bodyPr/>
          <a:lstStyle/>
          <a:p>
            <a:pPr>
              <a:defRPr/>
            </a:pPr>
            <a:fld id="{8203C9FA-C4BE-486E-85AA-ABBD1B25667F}" type="slidenum">
              <a:rPr lang="en-US" smtClean="0"/>
              <a:pPr>
                <a:defRPr/>
              </a:pPr>
              <a:t>9</a:t>
            </a:fld>
            <a:endParaRPr lang="en-US"/>
          </a:p>
        </p:txBody>
      </p:sp>
    </p:spTree>
    <p:extLst>
      <p:ext uri="{BB962C8B-B14F-4D97-AF65-F5344CB8AC3E}">
        <p14:creationId xmlns:p14="http://schemas.microsoft.com/office/powerpoint/2010/main" val="40307230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3.emf"/><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2.png"/><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I_External_Onscreen_Cover">
    <p:spTree>
      <p:nvGrpSpPr>
        <p:cNvPr id="1" name=""/>
        <p:cNvGrpSpPr/>
        <p:nvPr/>
      </p:nvGrpSpPr>
      <p:grpSpPr>
        <a:xfrm>
          <a:off x="0" y="0"/>
          <a:ext cx="0" cy="0"/>
          <a:chOff x="0" y="0"/>
          <a:chExt cx="0" cy="0"/>
        </a:xfrm>
      </p:grpSpPr>
      <p:pic>
        <p:nvPicPr>
          <p:cNvPr id="15" name="Picture 14" descr="A picture containing game&#10;&#10;Description automatically generated">
            <a:extLst>
              <a:ext uri="{FF2B5EF4-FFF2-40B4-BE49-F238E27FC236}">
                <a16:creationId xmlns:a16="http://schemas.microsoft.com/office/drawing/2014/main" id="{2727D70F-139A-4BC0-B1C1-5A7E2FA987A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4" name="Picture 13">
            <a:extLst>
              <a:ext uri="{FF2B5EF4-FFF2-40B4-BE49-F238E27FC236}">
                <a16:creationId xmlns:a16="http://schemas.microsoft.com/office/drawing/2014/main" id="{51463E8E-CCC9-4CE9-8E1D-643E37AA74B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31882" y="735168"/>
            <a:ext cx="1940879" cy="117852"/>
          </a:xfrm>
          <a:prstGeom prst="rect">
            <a:avLst/>
          </a:prstGeom>
        </p:spPr>
      </p:pic>
      <p:sp>
        <p:nvSpPr>
          <p:cNvPr id="43" name="Rectangle 6"/>
          <p:cNvSpPr>
            <a:spLocks noGrp="1" noChangeArrowheads="1"/>
          </p:cNvSpPr>
          <p:nvPr>
            <p:ph type="subTitle" idx="1"/>
          </p:nvPr>
        </p:nvSpPr>
        <p:spPr>
          <a:xfrm>
            <a:off x="912792" y="2326745"/>
            <a:ext cx="10407683" cy="563076"/>
          </a:xfrm>
        </p:spPr>
        <p:txBody>
          <a:bodyPr lIns="149438" rIns="149438"/>
          <a:lstStyle>
            <a:lvl1pPr marL="0" indent="0">
              <a:spcBef>
                <a:spcPts val="0"/>
              </a:spcBef>
              <a:defRPr sz="2400" b="0">
                <a:solidFill>
                  <a:srgbClr val="7A9B3D"/>
                </a:solidFill>
              </a:defRPr>
            </a:lvl1pPr>
          </a:lstStyle>
          <a:p>
            <a:r>
              <a:rPr lang="en-US"/>
              <a:t>Click to edit Master subtitle style</a:t>
            </a:r>
            <a:endParaRPr lang="en-US" dirty="0"/>
          </a:p>
        </p:txBody>
      </p:sp>
      <p:sp>
        <p:nvSpPr>
          <p:cNvPr id="42" name="Text Placeholder 43"/>
          <p:cNvSpPr>
            <a:spLocks noGrp="1"/>
          </p:cNvSpPr>
          <p:nvPr>
            <p:ph type="body" sz="quarter" idx="14" hasCustomPrompt="1"/>
          </p:nvPr>
        </p:nvSpPr>
        <p:spPr>
          <a:xfrm>
            <a:off x="927037" y="2941484"/>
            <a:ext cx="10407683" cy="266851"/>
          </a:xfrm>
        </p:spPr>
        <p:txBody>
          <a:bodyPr lIns="149438" rIns="149438"/>
          <a:lstStyle>
            <a:lvl1pPr>
              <a:spcBef>
                <a:spcPts val="0"/>
              </a:spcBef>
              <a:defRPr lang="en-US" sz="1600" b="0" kern="1200" dirty="0" smtClean="0">
                <a:solidFill>
                  <a:schemeClr val="bg1"/>
                </a:solidFill>
                <a:latin typeface="Arial"/>
                <a:ea typeface="ＭＳ Ｐゴシック" pitchFamily="34" charset="-128"/>
                <a:cs typeface="+mn-cs"/>
              </a:defRPr>
            </a:lvl1pPr>
          </a:lstStyle>
          <a:p>
            <a:pPr lvl="0"/>
            <a:r>
              <a:rPr lang="en-US" dirty="0"/>
              <a:t>Date</a:t>
            </a:r>
          </a:p>
        </p:txBody>
      </p:sp>
      <p:sp>
        <p:nvSpPr>
          <p:cNvPr id="81" name="Content Placeholder 52"/>
          <p:cNvSpPr txBox="1">
            <a:spLocks/>
          </p:cNvSpPr>
          <p:nvPr userDrawn="1"/>
        </p:nvSpPr>
        <p:spPr>
          <a:xfrm>
            <a:off x="939070" y="3842382"/>
            <a:ext cx="3316817" cy="1652265"/>
          </a:xfrm>
          <a:prstGeom prst="rect">
            <a:avLst/>
          </a:prstGeom>
        </p:spPr>
        <p:txBody>
          <a:bodyPr lIns="124532" tIns="56605" rIns="124532" bIns="56605"/>
          <a:lstStyle>
            <a:lvl1pPr marL="0" indent="0" algn="l" rtl="0" eaLnBrk="0" fontAlgn="base" hangingPunct="0">
              <a:spcBef>
                <a:spcPts val="1200"/>
              </a:spcBef>
              <a:spcAft>
                <a:spcPct val="0"/>
              </a:spcAft>
              <a:buClr>
                <a:schemeClr val="bg1"/>
              </a:buClr>
              <a:buNone/>
              <a:tabLst>
                <a:tab pos="120626" algn="l"/>
                <a:tab pos="299978" algn="l"/>
                <a:tab pos="1034844" algn="l"/>
              </a:tabLst>
              <a:defRPr lang="en-US" sz="1000" b="1" kern="1200" dirty="0" smtClean="0">
                <a:solidFill>
                  <a:schemeClr val="tx1"/>
                </a:solidFill>
                <a:latin typeface="Arial" charset="0"/>
                <a:ea typeface="ＭＳ Ｐゴシック" charset="-128"/>
                <a:cs typeface="+mn-cs"/>
              </a:defRPr>
            </a:lvl1pPr>
            <a:lvl2pPr marL="0" indent="0" algn="l" rtl="0" eaLnBrk="0" fontAlgn="base" hangingPunct="0">
              <a:spcBef>
                <a:spcPct val="20000"/>
              </a:spcBef>
              <a:spcAft>
                <a:spcPct val="0"/>
              </a:spcAft>
              <a:buClr>
                <a:schemeClr val="bg1"/>
              </a:buClr>
              <a:buFontTx/>
              <a:buNone/>
              <a:tabLst>
                <a:tab pos="120626" algn="l"/>
                <a:tab pos="299978" algn="l"/>
                <a:tab pos="1034844" algn="l"/>
              </a:tabLst>
              <a:defRPr lang="en-US" sz="1000" b="1" i="1" kern="1200" dirty="0" smtClean="0">
                <a:solidFill>
                  <a:schemeClr val="tx1"/>
                </a:solidFill>
                <a:latin typeface="Arial" charset="0"/>
                <a:ea typeface="ＭＳ Ｐゴシック" charset="-128"/>
                <a:cs typeface="+mn-cs"/>
              </a:defRPr>
            </a:lvl2pPr>
            <a:lvl3pPr marL="326960" indent="0" algn="l" rtl="0" eaLnBrk="0" fontAlgn="base" hangingPunct="0">
              <a:spcBef>
                <a:spcPct val="20000"/>
              </a:spcBef>
              <a:spcAft>
                <a:spcPct val="0"/>
              </a:spcAft>
              <a:buClr>
                <a:schemeClr val="bg1"/>
              </a:buClr>
              <a:buNone/>
              <a:tabLst>
                <a:tab pos="120626" algn="l"/>
                <a:tab pos="299978" algn="l"/>
                <a:tab pos="1034844" algn="l"/>
              </a:tabLst>
              <a:defRPr sz="1200" b="1">
                <a:solidFill>
                  <a:schemeClr val="accent2"/>
                </a:solidFill>
                <a:latin typeface="+mn-lt"/>
              </a:defRPr>
            </a:lvl3pPr>
            <a:lvl4pPr marL="914218" indent="-114277" algn="l" rtl="0" eaLnBrk="0" fontAlgn="base" hangingPunct="0">
              <a:spcBef>
                <a:spcPct val="20000"/>
              </a:spcBef>
              <a:spcAft>
                <a:spcPct val="0"/>
              </a:spcAft>
              <a:buClr>
                <a:schemeClr val="accent1"/>
              </a:buClr>
              <a:buChar char="•"/>
              <a:tabLst>
                <a:tab pos="120626" algn="l"/>
                <a:tab pos="299978" algn="l"/>
                <a:tab pos="1034844" algn="l"/>
              </a:tabLst>
              <a:defRPr sz="1600" b="1">
                <a:solidFill>
                  <a:schemeClr val="tx1"/>
                </a:solidFill>
                <a:latin typeface="+mn-lt"/>
              </a:defRPr>
            </a:lvl4pPr>
            <a:lvl5pPr marL="1142772" indent="-114277" algn="l" rtl="0" eaLnBrk="0" fontAlgn="base" hangingPunct="0">
              <a:spcBef>
                <a:spcPct val="20000"/>
              </a:spcBef>
              <a:spcAft>
                <a:spcPct val="0"/>
              </a:spcAft>
              <a:buClr>
                <a:schemeClr val="accent1"/>
              </a:buClr>
              <a:buChar char="•"/>
              <a:tabLst>
                <a:tab pos="120626" algn="l"/>
                <a:tab pos="299978" algn="l"/>
                <a:tab pos="1034844" algn="l"/>
              </a:tabLst>
              <a:defRPr sz="1600" b="1">
                <a:solidFill>
                  <a:schemeClr val="tx1"/>
                </a:solidFill>
                <a:latin typeface="+mn-lt"/>
              </a:defRPr>
            </a:lvl5pPr>
            <a:lvl6pPr marL="2514096" indent="-228554" algn="l" rtl="0" fontAlgn="base">
              <a:spcBef>
                <a:spcPct val="20000"/>
              </a:spcBef>
              <a:spcAft>
                <a:spcPct val="0"/>
              </a:spcAft>
              <a:buChar char="»"/>
              <a:defRPr sz="2000">
                <a:solidFill>
                  <a:schemeClr val="tx1"/>
                </a:solidFill>
                <a:latin typeface="+mn-lt"/>
              </a:defRPr>
            </a:lvl6pPr>
            <a:lvl7pPr marL="2971205" indent="-228554" algn="l" rtl="0" fontAlgn="base">
              <a:spcBef>
                <a:spcPct val="20000"/>
              </a:spcBef>
              <a:spcAft>
                <a:spcPct val="0"/>
              </a:spcAft>
              <a:buChar char="»"/>
              <a:defRPr sz="2000">
                <a:solidFill>
                  <a:schemeClr val="tx1"/>
                </a:solidFill>
                <a:latin typeface="+mn-lt"/>
              </a:defRPr>
            </a:lvl7pPr>
            <a:lvl8pPr marL="3428314" indent="-228554" algn="l" rtl="0" fontAlgn="base">
              <a:spcBef>
                <a:spcPct val="20000"/>
              </a:spcBef>
              <a:spcAft>
                <a:spcPct val="0"/>
              </a:spcAft>
              <a:buChar char="»"/>
              <a:defRPr sz="2000">
                <a:solidFill>
                  <a:schemeClr val="tx1"/>
                </a:solidFill>
                <a:latin typeface="+mn-lt"/>
              </a:defRPr>
            </a:lvl8pPr>
            <a:lvl9pPr marL="3885423" indent="-228554" algn="l" rtl="0" fontAlgn="base">
              <a:spcBef>
                <a:spcPct val="20000"/>
              </a:spcBef>
              <a:spcAft>
                <a:spcPct val="0"/>
              </a:spcAft>
              <a:buChar char="»"/>
              <a:defRPr sz="2000">
                <a:solidFill>
                  <a:schemeClr val="tx1"/>
                </a:solidFill>
                <a:latin typeface="+mn-lt"/>
              </a:defRPr>
            </a:lvl9pPr>
          </a:lstStyle>
          <a:p>
            <a:pPr>
              <a:buClr>
                <a:srgbClr val="FFFFFF"/>
              </a:buClr>
            </a:pPr>
            <a:endParaRPr sz="833" b="0" dirty="0">
              <a:solidFill>
                <a:srgbClr val="000000"/>
              </a:solidFill>
              <a:latin typeface="Arial"/>
            </a:endParaRPr>
          </a:p>
        </p:txBody>
      </p:sp>
      <p:sp>
        <p:nvSpPr>
          <p:cNvPr id="120" name="Content Placeholder 52"/>
          <p:cNvSpPr>
            <a:spLocks noGrp="1"/>
          </p:cNvSpPr>
          <p:nvPr>
            <p:ph sz="quarter" idx="12"/>
          </p:nvPr>
        </p:nvSpPr>
        <p:spPr>
          <a:xfrm>
            <a:off x="939070" y="4270075"/>
            <a:ext cx="3435351" cy="718868"/>
          </a:xfrm>
          <a:solidFill>
            <a:schemeClr val="bg1">
              <a:lumMod val="95000"/>
            </a:schemeClr>
          </a:solidFill>
        </p:spPr>
        <p:txBody>
          <a:bodyPr anchor="ctr"/>
          <a:lstStyle>
            <a:lvl1pPr>
              <a:defRPr lang="en-US" sz="1251" b="0" kern="0" dirty="0" smtClean="0">
                <a:solidFill>
                  <a:srgbClr val="FFFFFF">
                    <a:lumMod val="50000"/>
                  </a:srgbClr>
                </a:solidFill>
              </a:defRPr>
            </a:lvl1pPr>
            <a:lvl2pPr>
              <a:defRPr lang="en-US" sz="1000" b="1" kern="1200" dirty="0" smtClean="0">
                <a:solidFill>
                  <a:schemeClr val="accent2"/>
                </a:solidFill>
                <a:ea typeface="ＭＳ Ｐゴシック"/>
                <a:cs typeface="ＭＳ Ｐゴシック"/>
              </a:defRPr>
            </a:lvl2pPr>
          </a:lstStyle>
          <a:p>
            <a:pPr marL="0" lvl="0" indent="0" eaLnBrk="0" hangingPunct="0">
              <a:spcBef>
                <a:spcPct val="20000"/>
              </a:spcBef>
              <a:buClr>
                <a:srgbClr val="FFFFFF"/>
              </a:buClr>
              <a:buNone/>
              <a:tabLst>
                <a:tab pos="100519" algn="l"/>
                <a:tab pos="249975" algn="l"/>
                <a:tab pos="862349" algn="l"/>
              </a:tabLst>
            </a:pPr>
            <a:r>
              <a:rPr lang="en-US"/>
              <a:t>Click to edit Master text styles</a:t>
            </a:r>
          </a:p>
        </p:txBody>
      </p:sp>
      <p:sp>
        <p:nvSpPr>
          <p:cNvPr id="121" name="Content Placeholder 52"/>
          <p:cNvSpPr>
            <a:spLocks noGrp="1"/>
          </p:cNvSpPr>
          <p:nvPr>
            <p:ph sz="quarter" idx="15"/>
          </p:nvPr>
        </p:nvSpPr>
        <p:spPr>
          <a:xfrm>
            <a:off x="7376039" y="3988171"/>
            <a:ext cx="3435351" cy="1653303"/>
          </a:xfrm>
        </p:spPr>
        <p:txBody>
          <a:bodyPr/>
          <a:lstStyle>
            <a:lvl1pPr marL="0" indent="0">
              <a:spcBef>
                <a:spcPts val="1485"/>
              </a:spcBef>
              <a:defRPr lang="en-US" sz="1251" b="1" kern="1200" dirty="0" smtClean="0">
                <a:solidFill>
                  <a:schemeClr val="bg1"/>
                </a:solidFill>
                <a:latin typeface="Arial" charset="0"/>
                <a:ea typeface="ＭＳ Ｐゴシック" charset="-128"/>
                <a:cs typeface="+mn-cs"/>
              </a:defRPr>
            </a:lvl1pPr>
            <a:lvl2pPr marL="0" indent="0">
              <a:buFontTx/>
              <a:buNone/>
              <a:defRPr lang="en-US" sz="1251" i="1" kern="1200" dirty="0" smtClean="0">
                <a:solidFill>
                  <a:schemeClr val="bg1"/>
                </a:solidFill>
                <a:latin typeface="Arial" charset="0"/>
                <a:ea typeface="ＭＳ Ｐゴシック" charset="-128"/>
                <a:cs typeface="+mn-cs"/>
              </a:defRPr>
            </a:lvl2pPr>
          </a:lstStyle>
          <a:p>
            <a:pPr lvl="0"/>
            <a:r>
              <a:rPr lang="en-US"/>
              <a:t>Click to edit Master text styles</a:t>
            </a:r>
          </a:p>
          <a:p>
            <a:pPr lvl="1"/>
            <a:r>
              <a:rPr lang="en-US"/>
              <a:t>Second level</a:t>
            </a:r>
          </a:p>
        </p:txBody>
      </p:sp>
      <p:sp>
        <p:nvSpPr>
          <p:cNvPr id="41" name="Rectangle 9"/>
          <p:cNvSpPr>
            <a:spLocks noGrp="1" noChangeArrowheads="1"/>
          </p:cNvSpPr>
          <p:nvPr>
            <p:ph type="title" hasCustomPrompt="1"/>
          </p:nvPr>
        </p:nvSpPr>
        <p:spPr bwMode="auto">
          <a:xfrm>
            <a:off x="912792" y="1769808"/>
            <a:ext cx="10407683" cy="53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5852" tIns="0" rIns="135852" bIns="0" numCol="1" anchor="b" anchorCtr="0" compatLnSpc="1">
            <a:prstTxWarp prst="textNoShape">
              <a:avLst/>
            </a:prstTxWarp>
          </a:bodyPr>
          <a:lstStyle>
            <a:lvl1pPr>
              <a:defRPr sz="3800">
                <a:solidFill>
                  <a:schemeClr val="bg1"/>
                </a:solidFill>
              </a:defRPr>
            </a:lvl1pPr>
          </a:lstStyle>
          <a:p>
            <a:pPr lvl="0"/>
            <a:r>
              <a:rPr lang="en-US" altLang="en-US" dirty="0"/>
              <a:t>Click To Edit Master Title Style</a:t>
            </a:r>
          </a:p>
        </p:txBody>
      </p:sp>
      <p:sp>
        <p:nvSpPr>
          <p:cNvPr id="18" name="Text Placeholder 43"/>
          <p:cNvSpPr>
            <a:spLocks noGrp="1"/>
          </p:cNvSpPr>
          <p:nvPr>
            <p:ph type="body" sz="quarter" idx="16"/>
          </p:nvPr>
        </p:nvSpPr>
        <p:spPr>
          <a:xfrm>
            <a:off x="941304" y="3985581"/>
            <a:ext cx="3472545" cy="327631"/>
          </a:xfrm>
        </p:spPr>
        <p:txBody>
          <a:bodyPr/>
          <a:lstStyle>
            <a:lvl1pPr>
              <a:defRPr lang="en-US" sz="1251" b="0" kern="1200" smtClean="0">
                <a:solidFill>
                  <a:schemeClr val="bg1"/>
                </a:solidFill>
                <a:latin typeface="Arial"/>
                <a:ea typeface="ＭＳ Ｐゴシック"/>
                <a:cs typeface="ＭＳ Ｐゴシック"/>
              </a:defRPr>
            </a:lvl1pPr>
          </a:lstStyle>
          <a:p>
            <a:pPr lvl="0"/>
            <a:r>
              <a:rPr lang="en-US"/>
              <a:t>Click to edit Master text styles</a:t>
            </a:r>
          </a:p>
        </p:txBody>
      </p:sp>
      <p:sp>
        <p:nvSpPr>
          <p:cNvPr id="13" name="Rectangle 176">
            <a:extLst>
              <a:ext uri="{FF2B5EF4-FFF2-40B4-BE49-F238E27FC236}">
                <a16:creationId xmlns:a16="http://schemas.microsoft.com/office/drawing/2014/main" id="{E0CEA082-314F-4934-9A59-2FCE896C053B}"/>
              </a:ext>
            </a:extLst>
          </p:cNvPr>
          <p:cNvSpPr>
            <a:spLocks noGrp="1" noChangeArrowheads="1"/>
          </p:cNvSpPr>
          <p:nvPr>
            <p:ph type="ftr" sz="quarter" idx="10"/>
          </p:nvPr>
        </p:nvSpPr>
        <p:spPr>
          <a:xfrm>
            <a:off x="421228" y="6213319"/>
            <a:ext cx="8130851" cy="442040"/>
          </a:xfrm>
        </p:spPr>
        <p:txBody>
          <a:bodyPr anchor="b" anchorCtr="0"/>
          <a:lstStyle>
            <a:lvl1pPr algn="l" rtl="0" eaLnBrk="0" fontAlgn="base" hangingPunct="0">
              <a:lnSpc>
                <a:spcPct val="100000"/>
              </a:lnSpc>
              <a:spcBef>
                <a:spcPct val="0"/>
              </a:spcBef>
              <a:spcAft>
                <a:spcPct val="0"/>
              </a:spcAft>
              <a:defRPr lang="en-US" sz="917" b="1" kern="1200" dirty="0">
                <a:solidFill>
                  <a:schemeClr val="bg1"/>
                </a:solidFill>
                <a:latin typeface="Arial"/>
                <a:ea typeface="ＭＳ Ｐゴシック" pitchFamily="34" charset="-128"/>
                <a:cs typeface="+mn-cs"/>
              </a:defRPr>
            </a:lvl1pPr>
          </a:lstStyle>
          <a:p>
            <a:pPr>
              <a:defRPr/>
            </a:pPr>
            <a:r>
              <a:rPr lang="en-US" dirty="0"/>
              <a:t>Insert disclosures. </a:t>
            </a:r>
          </a:p>
          <a:p>
            <a:pPr>
              <a:defRPr/>
            </a:pPr>
            <a:r>
              <a:rPr lang="en-US" sz="1000" b="0" dirty="0"/>
              <a:t>Insert disclosures.</a:t>
            </a:r>
          </a:p>
          <a:p>
            <a:pPr>
              <a:defRPr/>
            </a:pPr>
            <a:r>
              <a:rPr lang="en-US" sz="1000" dirty="0"/>
              <a:t>Page footer. l  </a:t>
            </a:r>
            <a:r>
              <a:rPr lang="en-US" sz="1000" b="0" dirty="0"/>
              <a:t>© 20XX FMR LLC. All rights reserved.</a:t>
            </a:r>
          </a:p>
        </p:txBody>
      </p:sp>
      <p:pic>
        <p:nvPicPr>
          <p:cNvPr id="16" name="Picture 15">
            <a:extLst>
              <a:ext uri="{FF2B5EF4-FFF2-40B4-BE49-F238E27FC236}">
                <a16:creationId xmlns:a16="http://schemas.microsoft.com/office/drawing/2014/main" id="{D13311C0-553F-444A-A4AD-DA8E77AAA520}"/>
              </a:ext>
            </a:extLst>
          </p:cNvPr>
          <p:cNvPicPr>
            <a:picLocks noChangeAspect="1"/>
          </p:cNvPicPr>
          <p:nvPr userDrawn="1"/>
        </p:nvPicPr>
        <p:blipFill>
          <a:blip r:embed="rId5"/>
          <a:stretch>
            <a:fillRect/>
          </a:stretch>
        </p:blipFill>
        <p:spPr>
          <a:xfrm>
            <a:off x="10223209" y="6299067"/>
            <a:ext cx="1524000" cy="335008"/>
          </a:xfrm>
          <a:prstGeom prst="rect">
            <a:avLst/>
          </a:prstGeom>
        </p:spPr>
      </p:pic>
    </p:spTree>
    <p:custDataLst>
      <p:tags r:id="rId1"/>
    </p:custDataLst>
    <p:extLst>
      <p:ext uri="{BB962C8B-B14F-4D97-AF65-F5344CB8AC3E}">
        <p14:creationId xmlns:p14="http://schemas.microsoft.com/office/powerpoint/2010/main" val="14694894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70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2821" y="228600"/>
            <a:ext cx="10898323" cy="838200"/>
          </a:xfrm>
        </p:spPr>
        <p:txBody>
          <a:bodyPr/>
          <a:lstStyle>
            <a:lvl1pPr>
              <a:defRPr sz="3000"/>
            </a:lvl1pPr>
          </a:lstStyle>
          <a:p>
            <a:r>
              <a:rPr lang="en-US"/>
              <a:t>Click to edit Master title style</a:t>
            </a:r>
            <a:endParaRPr lang="en-US" dirty="0"/>
          </a:p>
        </p:txBody>
      </p:sp>
      <p:sp>
        <p:nvSpPr>
          <p:cNvPr id="3" name="Content Placeholder 2"/>
          <p:cNvSpPr>
            <a:spLocks noGrp="1"/>
          </p:cNvSpPr>
          <p:nvPr>
            <p:ph sz="half" idx="1"/>
          </p:nvPr>
        </p:nvSpPr>
        <p:spPr>
          <a:xfrm>
            <a:off x="422821" y="1339851"/>
            <a:ext cx="5171016" cy="4878388"/>
          </a:xfrm>
        </p:spPr>
        <p:txBody>
          <a:bodyPr lIns="135852"/>
          <a:lstStyle>
            <a:lvl1pPr>
              <a:spcBef>
                <a:spcPts val="743"/>
              </a:spcBef>
              <a:defRPr sz="1600">
                <a:solidFill>
                  <a:srgbClr val="7A9B3D"/>
                </a:solidFill>
              </a:defRPr>
            </a:lvl1pPr>
            <a:lvl2pPr marL="141510" indent="-141510">
              <a:spcBef>
                <a:spcPts val="743"/>
              </a:spcBef>
              <a:buClr>
                <a:srgbClr val="7A9B3D"/>
              </a:buClr>
              <a:defRPr sz="1400">
                <a:solidFill>
                  <a:srgbClr val="000000"/>
                </a:solidFill>
              </a:defRPr>
            </a:lvl2pPr>
            <a:lvl3pPr marL="283018" indent="-141510">
              <a:spcBef>
                <a:spcPts val="743"/>
              </a:spcBef>
              <a:buClr>
                <a:srgbClr val="768692"/>
              </a:buClr>
              <a:defRPr sz="1200">
                <a:solidFill>
                  <a:srgbClr val="000000"/>
                </a:solidFill>
              </a:defRPr>
            </a:lvl3pPr>
            <a:lvl4pPr marL="424528" indent="-141510">
              <a:spcBef>
                <a:spcPts val="743"/>
              </a:spcBef>
              <a:buClr>
                <a:srgbClr val="000000"/>
              </a:buClr>
              <a:defRPr sz="1200">
                <a:solidFill>
                  <a:srgbClr val="000000"/>
                </a:solidFill>
              </a:defRPr>
            </a:lvl4pPr>
            <a:lvl5pPr>
              <a:defRPr sz="1333"/>
            </a:lvl5pPr>
            <a:lvl6pPr>
              <a:defRPr sz="2251"/>
            </a:lvl6pPr>
            <a:lvl7pPr>
              <a:defRPr sz="2251"/>
            </a:lvl7pPr>
            <a:lvl8pPr>
              <a:defRPr sz="2251"/>
            </a:lvl8pPr>
            <a:lvl9pPr>
              <a:defRPr sz="2251"/>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Content Placeholder 2"/>
          <p:cNvSpPr>
            <a:spLocks noGrp="1"/>
          </p:cNvSpPr>
          <p:nvPr>
            <p:ph sz="half" idx="13"/>
          </p:nvPr>
        </p:nvSpPr>
        <p:spPr>
          <a:xfrm>
            <a:off x="6148601" y="1339851"/>
            <a:ext cx="5171016" cy="4878388"/>
          </a:xfrm>
        </p:spPr>
        <p:txBody>
          <a:bodyPr lIns="135852"/>
          <a:lstStyle>
            <a:lvl1pPr>
              <a:spcBef>
                <a:spcPts val="743"/>
              </a:spcBef>
              <a:defRPr sz="1600">
                <a:solidFill>
                  <a:srgbClr val="7A9B3D"/>
                </a:solidFill>
              </a:defRPr>
            </a:lvl1pPr>
            <a:lvl2pPr marL="141510" indent="-141510">
              <a:spcBef>
                <a:spcPts val="743"/>
              </a:spcBef>
              <a:buClr>
                <a:srgbClr val="7A9B3D"/>
              </a:buClr>
              <a:defRPr sz="1400">
                <a:solidFill>
                  <a:srgbClr val="000000"/>
                </a:solidFill>
              </a:defRPr>
            </a:lvl2pPr>
            <a:lvl3pPr marL="283018" indent="-141510">
              <a:spcBef>
                <a:spcPts val="743"/>
              </a:spcBef>
              <a:buClr>
                <a:srgbClr val="768692"/>
              </a:buClr>
              <a:defRPr sz="1200">
                <a:solidFill>
                  <a:srgbClr val="000000"/>
                </a:solidFill>
              </a:defRPr>
            </a:lvl3pPr>
            <a:lvl4pPr marL="424528" indent="-141510">
              <a:spcBef>
                <a:spcPts val="743"/>
              </a:spcBef>
              <a:buClr>
                <a:srgbClr val="000000"/>
              </a:buClr>
              <a:defRPr sz="1200">
                <a:solidFill>
                  <a:srgbClr val="000000"/>
                </a:solidFill>
              </a:defRPr>
            </a:lvl4pPr>
            <a:lvl5pPr>
              <a:defRPr sz="1333"/>
            </a:lvl5pPr>
            <a:lvl6pPr>
              <a:defRPr sz="2251"/>
            </a:lvl6pPr>
            <a:lvl7pPr>
              <a:defRPr sz="2251"/>
            </a:lvl7pPr>
            <a:lvl8pPr>
              <a:defRPr sz="2251"/>
            </a:lvl8pPr>
            <a:lvl9pPr>
              <a:defRPr sz="2251"/>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0" name="Slide Number Placeholder 3">
            <a:extLst>
              <a:ext uri="{FF2B5EF4-FFF2-40B4-BE49-F238E27FC236}">
                <a16:creationId xmlns:a16="http://schemas.microsoft.com/office/drawing/2014/main" id="{7F119E0B-F9CB-4CD1-8F7B-EAB7E998C1A8}"/>
              </a:ext>
            </a:extLst>
          </p:cNvPr>
          <p:cNvSpPr>
            <a:spLocks noGrp="1"/>
          </p:cNvSpPr>
          <p:nvPr>
            <p:ph type="sldNum" sz="quarter" idx="14"/>
          </p:nvPr>
        </p:nvSpPr>
        <p:spPr>
          <a:xfrm>
            <a:off x="0" y="6382513"/>
            <a:ext cx="437173" cy="268288"/>
          </a:xfrm>
        </p:spPr>
        <p:txBody>
          <a:bodyPr/>
          <a:lstStyle>
            <a:lvl1pPr>
              <a:defRPr>
                <a:solidFill>
                  <a:srgbClr val="000000"/>
                </a:solidFill>
              </a:defRPr>
            </a:lvl1pPr>
          </a:lstStyle>
          <a:p>
            <a:pPr>
              <a:defRPr/>
            </a:pPr>
            <a:fld id="{E6474CC2-1230-4213-AD1A-4B2FEEABA7A1}" type="slidenum">
              <a:rPr lang="en-US" smtClean="0"/>
              <a:pPr>
                <a:defRPr/>
              </a:pPr>
              <a:t>‹#›</a:t>
            </a:fld>
            <a:endParaRPr lang="en-US" dirty="0"/>
          </a:p>
        </p:txBody>
      </p:sp>
      <p:sp>
        <p:nvSpPr>
          <p:cNvPr id="41" name="Footer Placeholder 4">
            <a:extLst>
              <a:ext uri="{FF2B5EF4-FFF2-40B4-BE49-F238E27FC236}">
                <a16:creationId xmlns:a16="http://schemas.microsoft.com/office/drawing/2014/main" id="{B4F12CE0-B528-409A-9862-DE5DD2E87C78}"/>
              </a:ext>
            </a:extLst>
          </p:cNvPr>
          <p:cNvSpPr>
            <a:spLocks noGrp="1"/>
          </p:cNvSpPr>
          <p:nvPr>
            <p:ph type="ftr" sz="quarter" idx="15"/>
          </p:nvPr>
        </p:nvSpPr>
        <p:spPr>
          <a:xfrm>
            <a:off x="426722" y="6483292"/>
            <a:ext cx="5245100" cy="172485"/>
          </a:xfrm>
        </p:spPr>
        <p:txBody>
          <a:bodyPr/>
          <a:lstStyle>
            <a:lvl1pPr algn="r">
              <a:defRPr smtClean="0">
                <a:solidFill>
                  <a:srgbClr val="000000"/>
                </a:solidFill>
              </a:defRPr>
            </a:lvl1pPr>
          </a:lstStyle>
          <a:p>
            <a:pPr algn="l">
              <a:defRPr/>
            </a:pPr>
            <a:r>
              <a:rPr lang="en-US" dirty="0"/>
              <a:t>Page footer.</a:t>
            </a:r>
          </a:p>
        </p:txBody>
      </p:sp>
      <p:sp>
        <p:nvSpPr>
          <p:cNvPr id="42" name="Rectangle 155">
            <a:extLst>
              <a:ext uri="{FF2B5EF4-FFF2-40B4-BE49-F238E27FC236}">
                <a16:creationId xmlns:a16="http://schemas.microsoft.com/office/drawing/2014/main" id="{B1CE87E1-09C6-48B6-A127-7C67EE16EEBE}"/>
              </a:ext>
            </a:extLst>
          </p:cNvPr>
          <p:cNvSpPr>
            <a:spLocks noGrp="1" noChangeArrowheads="1"/>
          </p:cNvSpPr>
          <p:nvPr>
            <p:ph type="dt" sz="half" idx="16"/>
          </p:nvPr>
        </p:nvSpPr>
        <p:spPr>
          <a:xfrm>
            <a:off x="426722" y="6655657"/>
            <a:ext cx="2645277" cy="120649"/>
          </a:xfrm>
        </p:spPr>
        <p:txBody>
          <a:bodyPr/>
          <a:lstStyle>
            <a:lvl1pPr algn="l">
              <a:defRPr sz="833" smtClean="0">
                <a:solidFill>
                  <a:srgbClr val="000000"/>
                </a:solidFill>
              </a:defRPr>
            </a:lvl1pPr>
          </a:lstStyle>
          <a:p>
            <a:pPr>
              <a:defRPr/>
            </a:pPr>
            <a:r>
              <a:rPr lang="en-US" dirty="0"/>
              <a:t>Production code #</a:t>
            </a:r>
          </a:p>
        </p:txBody>
      </p:sp>
      <p:grpSp>
        <p:nvGrpSpPr>
          <p:cNvPr id="35" name="Group 34">
            <a:extLst>
              <a:ext uri="{FF2B5EF4-FFF2-40B4-BE49-F238E27FC236}">
                <a16:creationId xmlns:a16="http://schemas.microsoft.com/office/drawing/2014/main" id="{E69A40C0-EBB3-4928-8A37-F3080BEABBD1}"/>
              </a:ext>
            </a:extLst>
          </p:cNvPr>
          <p:cNvGrpSpPr/>
          <p:nvPr userDrawn="1"/>
        </p:nvGrpSpPr>
        <p:grpSpPr>
          <a:xfrm>
            <a:off x="10215053" y="6295153"/>
            <a:ext cx="1527048" cy="338328"/>
            <a:chOff x="6923088" y="4475163"/>
            <a:chExt cx="1873251" cy="403225"/>
          </a:xfrm>
        </p:grpSpPr>
        <p:sp>
          <p:nvSpPr>
            <p:cNvPr id="36" name="AutoShape 4">
              <a:extLst>
                <a:ext uri="{FF2B5EF4-FFF2-40B4-BE49-F238E27FC236}">
                  <a16:creationId xmlns:a16="http://schemas.microsoft.com/office/drawing/2014/main" id="{1F0A2C42-11EF-4A14-B581-8C23379A4656}"/>
                </a:ext>
              </a:extLst>
            </p:cNvPr>
            <p:cNvSpPr>
              <a:spLocks noChangeAspect="1" noChangeArrowheads="1" noTextEdit="1"/>
            </p:cNvSpPr>
            <p:nvPr userDrawn="1"/>
          </p:nvSpPr>
          <p:spPr bwMode="auto">
            <a:xfrm>
              <a:off x="6923088" y="4475163"/>
              <a:ext cx="18732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7" name="Freeform 6">
              <a:extLst>
                <a:ext uri="{FF2B5EF4-FFF2-40B4-BE49-F238E27FC236}">
                  <a16:creationId xmlns:a16="http://schemas.microsoft.com/office/drawing/2014/main" id="{542C7A61-C681-49C4-860F-5D1F0E454B4A}"/>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8" name="Freeform 7">
              <a:extLst>
                <a:ext uri="{FF2B5EF4-FFF2-40B4-BE49-F238E27FC236}">
                  <a16:creationId xmlns:a16="http://schemas.microsoft.com/office/drawing/2014/main" id="{8470EC3B-84EC-47DC-AEED-2BABE8291BF7}"/>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9" name="Freeform 83">
              <a:extLst>
                <a:ext uri="{FF2B5EF4-FFF2-40B4-BE49-F238E27FC236}">
                  <a16:creationId xmlns:a16="http://schemas.microsoft.com/office/drawing/2014/main" id="{1C06E9FB-DAFC-46E5-8196-94EAE3D58FB8}"/>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3" name="Freeform 84">
              <a:extLst>
                <a:ext uri="{FF2B5EF4-FFF2-40B4-BE49-F238E27FC236}">
                  <a16:creationId xmlns:a16="http://schemas.microsoft.com/office/drawing/2014/main" id="{174B5C38-470D-4D29-992D-35137BBDBAF1}"/>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4" name="Freeform 85">
              <a:extLst>
                <a:ext uri="{FF2B5EF4-FFF2-40B4-BE49-F238E27FC236}">
                  <a16:creationId xmlns:a16="http://schemas.microsoft.com/office/drawing/2014/main" id="{A9B388DD-4D16-4B75-A6FB-BD5F9A45141C}"/>
                </a:ext>
              </a:extLst>
            </p:cNvPr>
            <p:cNvSpPr>
              <a:spLocks/>
            </p:cNvSpPr>
            <p:nvPr userDrawn="1"/>
          </p:nvSpPr>
          <p:spPr bwMode="auto">
            <a:xfrm>
              <a:off x="7337426" y="4533901"/>
              <a:ext cx="265113" cy="266700"/>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5" name="Freeform 86">
              <a:extLst>
                <a:ext uri="{FF2B5EF4-FFF2-40B4-BE49-F238E27FC236}">
                  <a16:creationId xmlns:a16="http://schemas.microsoft.com/office/drawing/2014/main" id="{1D7EA3AC-C7C3-4798-BBC9-128F3F8FA469}"/>
                </a:ext>
              </a:extLst>
            </p:cNvPr>
            <p:cNvSpPr>
              <a:spLocks noEditPoints="1"/>
            </p:cNvSpPr>
            <p:nvPr userDrawn="1"/>
          </p:nvSpPr>
          <p:spPr bwMode="auto">
            <a:xfrm>
              <a:off x="7553326" y="4533901"/>
              <a:ext cx="166688" cy="266700"/>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6" name="Freeform 87">
              <a:extLst>
                <a:ext uri="{FF2B5EF4-FFF2-40B4-BE49-F238E27FC236}">
                  <a16:creationId xmlns:a16="http://schemas.microsoft.com/office/drawing/2014/main" id="{4B34FACB-F12F-456A-B762-15FB05EC88A1}"/>
                </a:ext>
              </a:extLst>
            </p:cNvPr>
            <p:cNvSpPr>
              <a:spLocks noEditPoints="1"/>
            </p:cNvSpPr>
            <p:nvPr userDrawn="1"/>
          </p:nvSpPr>
          <p:spPr bwMode="auto">
            <a:xfrm>
              <a:off x="7685088" y="4533901"/>
              <a:ext cx="273050" cy="269875"/>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7" name="Freeform 88">
              <a:extLst>
                <a:ext uri="{FF2B5EF4-FFF2-40B4-BE49-F238E27FC236}">
                  <a16:creationId xmlns:a16="http://schemas.microsoft.com/office/drawing/2014/main" id="{EF0025F0-E3F2-4885-B47C-33C71DFBCBBF}"/>
                </a:ext>
              </a:extLst>
            </p:cNvPr>
            <p:cNvSpPr>
              <a:spLocks noEditPoints="1"/>
            </p:cNvSpPr>
            <p:nvPr userDrawn="1"/>
          </p:nvSpPr>
          <p:spPr bwMode="auto">
            <a:xfrm>
              <a:off x="7923213" y="4602163"/>
              <a:ext cx="230188" cy="201613"/>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8" name="Freeform 89">
              <a:extLst>
                <a:ext uri="{FF2B5EF4-FFF2-40B4-BE49-F238E27FC236}">
                  <a16:creationId xmlns:a16="http://schemas.microsoft.com/office/drawing/2014/main" id="{BD6D4E4F-646E-4A1E-8849-B110E1213677}"/>
                </a:ext>
              </a:extLst>
            </p:cNvPr>
            <p:cNvSpPr>
              <a:spLocks/>
            </p:cNvSpPr>
            <p:nvPr userDrawn="1"/>
          </p:nvSpPr>
          <p:spPr bwMode="auto">
            <a:xfrm>
              <a:off x="8143876" y="4533901"/>
              <a:ext cx="165100" cy="266700"/>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9" name="Freeform 90">
              <a:extLst>
                <a:ext uri="{FF2B5EF4-FFF2-40B4-BE49-F238E27FC236}">
                  <a16:creationId xmlns:a16="http://schemas.microsoft.com/office/drawing/2014/main" id="{E497D99E-5754-432A-AD6A-F92D89C8DB15}"/>
                </a:ext>
              </a:extLst>
            </p:cNvPr>
            <p:cNvSpPr>
              <a:spLocks noEditPoints="1"/>
            </p:cNvSpPr>
            <p:nvPr userDrawn="1"/>
          </p:nvSpPr>
          <p:spPr bwMode="auto">
            <a:xfrm>
              <a:off x="8264526" y="4533901"/>
              <a:ext cx="165100" cy="266700"/>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0" name="Freeform 91">
              <a:extLst>
                <a:ext uri="{FF2B5EF4-FFF2-40B4-BE49-F238E27FC236}">
                  <a16:creationId xmlns:a16="http://schemas.microsoft.com/office/drawing/2014/main" id="{9D8A866D-850F-4EC3-94E2-06F03E465484}"/>
                </a:ext>
              </a:extLst>
            </p:cNvPr>
            <p:cNvSpPr>
              <a:spLocks/>
            </p:cNvSpPr>
            <p:nvPr userDrawn="1"/>
          </p:nvSpPr>
          <p:spPr bwMode="auto">
            <a:xfrm>
              <a:off x="8396288" y="4564063"/>
              <a:ext cx="192088" cy="236538"/>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1" name="Freeform 92">
              <a:extLst>
                <a:ext uri="{FF2B5EF4-FFF2-40B4-BE49-F238E27FC236}">
                  <a16:creationId xmlns:a16="http://schemas.microsoft.com/office/drawing/2014/main" id="{3B440CC8-C3C6-4C4C-9D73-FC66C34FC8C6}"/>
                </a:ext>
              </a:extLst>
            </p:cNvPr>
            <p:cNvSpPr>
              <a:spLocks/>
            </p:cNvSpPr>
            <p:nvPr userDrawn="1"/>
          </p:nvSpPr>
          <p:spPr bwMode="auto">
            <a:xfrm>
              <a:off x="7321551" y="4830763"/>
              <a:ext cx="38100" cy="46038"/>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2" name="Freeform 93">
              <a:extLst>
                <a:ext uri="{FF2B5EF4-FFF2-40B4-BE49-F238E27FC236}">
                  <a16:creationId xmlns:a16="http://schemas.microsoft.com/office/drawing/2014/main" id="{11297386-9540-433F-993C-EC467DA8B095}"/>
                </a:ext>
              </a:extLst>
            </p:cNvPr>
            <p:cNvSpPr>
              <a:spLocks/>
            </p:cNvSpPr>
            <p:nvPr userDrawn="1"/>
          </p:nvSpPr>
          <p:spPr bwMode="auto">
            <a:xfrm>
              <a:off x="7400926" y="4830763"/>
              <a:ext cx="87313" cy="46038"/>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3" name="Freeform 94">
              <a:extLst>
                <a:ext uri="{FF2B5EF4-FFF2-40B4-BE49-F238E27FC236}">
                  <a16:creationId xmlns:a16="http://schemas.microsoft.com/office/drawing/2014/main" id="{62805BB9-191C-4026-888F-25FF28AF7527}"/>
                </a:ext>
              </a:extLst>
            </p:cNvPr>
            <p:cNvSpPr>
              <a:spLocks/>
            </p:cNvSpPr>
            <p:nvPr userDrawn="1"/>
          </p:nvSpPr>
          <p:spPr bwMode="auto">
            <a:xfrm>
              <a:off x="7531101" y="4830763"/>
              <a:ext cx="76200" cy="46038"/>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4" name="Freeform 95">
              <a:extLst>
                <a:ext uri="{FF2B5EF4-FFF2-40B4-BE49-F238E27FC236}">
                  <a16:creationId xmlns:a16="http://schemas.microsoft.com/office/drawing/2014/main" id="{E8C20767-C6EE-4D6F-A731-5C77DA3EB7D4}"/>
                </a:ext>
              </a:extLst>
            </p:cNvPr>
            <p:cNvSpPr>
              <a:spLocks/>
            </p:cNvSpPr>
            <p:nvPr userDrawn="1"/>
          </p:nvSpPr>
          <p:spPr bwMode="auto">
            <a:xfrm>
              <a:off x="7635876" y="4830763"/>
              <a:ext cx="66675" cy="46038"/>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5" name="Freeform 96">
              <a:extLst>
                <a:ext uri="{FF2B5EF4-FFF2-40B4-BE49-F238E27FC236}">
                  <a16:creationId xmlns:a16="http://schemas.microsoft.com/office/drawing/2014/main" id="{0CDF7782-0DA4-4CF8-87C3-BCB7672243A7}"/>
                </a:ext>
              </a:extLst>
            </p:cNvPr>
            <p:cNvSpPr>
              <a:spLocks/>
            </p:cNvSpPr>
            <p:nvPr userDrawn="1"/>
          </p:nvSpPr>
          <p:spPr bwMode="auto">
            <a:xfrm>
              <a:off x="7856538" y="4830763"/>
              <a:ext cx="61913" cy="46038"/>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6" name="Freeform 97">
              <a:extLst>
                <a:ext uri="{FF2B5EF4-FFF2-40B4-BE49-F238E27FC236}">
                  <a16:creationId xmlns:a16="http://schemas.microsoft.com/office/drawing/2014/main" id="{A205F883-0C5E-41DA-B849-40AF24D23201}"/>
                </a:ext>
              </a:extLst>
            </p:cNvPr>
            <p:cNvSpPr>
              <a:spLocks/>
            </p:cNvSpPr>
            <p:nvPr userDrawn="1"/>
          </p:nvSpPr>
          <p:spPr bwMode="auto">
            <a:xfrm>
              <a:off x="7951788" y="4830763"/>
              <a:ext cx="106363" cy="46038"/>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7" name="Freeform 98">
              <a:extLst>
                <a:ext uri="{FF2B5EF4-FFF2-40B4-BE49-F238E27FC236}">
                  <a16:creationId xmlns:a16="http://schemas.microsoft.com/office/drawing/2014/main" id="{63BAC0AB-4365-47B8-AB3A-CB4C567AF334}"/>
                </a:ext>
              </a:extLst>
            </p:cNvPr>
            <p:cNvSpPr>
              <a:spLocks/>
            </p:cNvSpPr>
            <p:nvPr userDrawn="1"/>
          </p:nvSpPr>
          <p:spPr bwMode="auto">
            <a:xfrm>
              <a:off x="8188326" y="4830763"/>
              <a:ext cx="85725" cy="46038"/>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8" name="Freeform 99">
              <a:extLst>
                <a:ext uri="{FF2B5EF4-FFF2-40B4-BE49-F238E27FC236}">
                  <a16:creationId xmlns:a16="http://schemas.microsoft.com/office/drawing/2014/main" id="{D04755C1-85C5-48E5-89A9-9B19557A35E4}"/>
                </a:ext>
              </a:extLst>
            </p:cNvPr>
            <p:cNvSpPr>
              <a:spLocks/>
            </p:cNvSpPr>
            <p:nvPr userDrawn="1"/>
          </p:nvSpPr>
          <p:spPr bwMode="auto">
            <a:xfrm>
              <a:off x="8310563" y="4830763"/>
              <a:ext cx="63500" cy="46038"/>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9" name="Freeform 100">
              <a:extLst>
                <a:ext uri="{FF2B5EF4-FFF2-40B4-BE49-F238E27FC236}">
                  <a16:creationId xmlns:a16="http://schemas.microsoft.com/office/drawing/2014/main" id="{CE5611DE-1A1C-4E52-9C04-845BDAF9A2B7}"/>
                </a:ext>
              </a:extLst>
            </p:cNvPr>
            <p:cNvSpPr>
              <a:spLocks noEditPoints="1"/>
            </p:cNvSpPr>
            <p:nvPr userDrawn="1"/>
          </p:nvSpPr>
          <p:spPr bwMode="auto">
            <a:xfrm>
              <a:off x="8701088" y="4760913"/>
              <a:ext cx="49213" cy="50800"/>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0" name="Freeform 101">
              <a:extLst>
                <a:ext uri="{FF2B5EF4-FFF2-40B4-BE49-F238E27FC236}">
                  <a16:creationId xmlns:a16="http://schemas.microsoft.com/office/drawing/2014/main" id="{E43E4F94-2D61-4221-8BB7-7A36591BFCE8}"/>
                </a:ext>
              </a:extLst>
            </p:cNvPr>
            <p:cNvSpPr>
              <a:spLocks noEditPoints="1"/>
            </p:cNvSpPr>
            <p:nvPr userDrawn="1"/>
          </p:nvSpPr>
          <p:spPr bwMode="auto">
            <a:xfrm>
              <a:off x="8716963" y="4772026"/>
              <a:ext cx="20638" cy="2698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1" name="Freeform 102">
              <a:extLst>
                <a:ext uri="{FF2B5EF4-FFF2-40B4-BE49-F238E27FC236}">
                  <a16:creationId xmlns:a16="http://schemas.microsoft.com/office/drawing/2014/main" id="{F3EAB659-25FF-4730-9E9E-209CB30E6D38}"/>
                </a:ext>
              </a:extLst>
            </p:cNvPr>
            <p:cNvSpPr>
              <a:spLocks/>
            </p:cNvSpPr>
            <p:nvPr userDrawn="1"/>
          </p:nvSpPr>
          <p:spPr bwMode="auto">
            <a:xfrm>
              <a:off x="7742238" y="4830763"/>
              <a:ext cx="68263" cy="47625"/>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2" name="Freeform 103">
              <a:extLst>
                <a:ext uri="{FF2B5EF4-FFF2-40B4-BE49-F238E27FC236}">
                  <a16:creationId xmlns:a16="http://schemas.microsoft.com/office/drawing/2014/main" id="{E9CE1248-5C12-41EA-BFD3-2A7494F7F3DA}"/>
                </a:ext>
              </a:extLst>
            </p:cNvPr>
            <p:cNvSpPr>
              <a:spLocks/>
            </p:cNvSpPr>
            <p:nvPr userDrawn="1"/>
          </p:nvSpPr>
          <p:spPr bwMode="auto">
            <a:xfrm>
              <a:off x="8089901" y="4830763"/>
              <a:ext cx="66675" cy="46038"/>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3" name="Freeform 104">
              <a:extLst>
                <a:ext uri="{FF2B5EF4-FFF2-40B4-BE49-F238E27FC236}">
                  <a16:creationId xmlns:a16="http://schemas.microsoft.com/office/drawing/2014/main" id="{C96D3304-06E9-4581-8E5B-49BCD22FF9AA}"/>
                </a:ext>
              </a:extLst>
            </p:cNvPr>
            <p:cNvSpPr>
              <a:spLocks/>
            </p:cNvSpPr>
            <p:nvPr userDrawn="1"/>
          </p:nvSpPr>
          <p:spPr bwMode="auto">
            <a:xfrm>
              <a:off x="8518526" y="4606926"/>
              <a:ext cx="277813" cy="269875"/>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4" name="Freeform 105">
              <a:extLst>
                <a:ext uri="{FF2B5EF4-FFF2-40B4-BE49-F238E27FC236}">
                  <a16:creationId xmlns:a16="http://schemas.microsoft.com/office/drawing/2014/main" id="{20A29A3C-4B13-4CB8-95C9-06FD2A64FE84}"/>
                </a:ext>
              </a:extLst>
            </p:cNvPr>
            <p:cNvSpPr>
              <a:spLocks/>
            </p:cNvSpPr>
            <p:nvPr userDrawn="1"/>
          </p:nvSpPr>
          <p:spPr bwMode="auto">
            <a:xfrm>
              <a:off x="8399463" y="4827588"/>
              <a:ext cx="71438" cy="50800"/>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grpSp>
    </p:spTree>
    <p:extLst>
      <p:ext uri="{BB962C8B-B14F-4D97-AF65-F5344CB8AC3E}">
        <p14:creationId xmlns:p14="http://schemas.microsoft.com/office/powerpoint/2010/main" val="2846238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ography">
    <p:spTree>
      <p:nvGrpSpPr>
        <p:cNvPr id="1" name=""/>
        <p:cNvGrpSpPr/>
        <p:nvPr/>
      </p:nvGrpSpPr>
      <p:grpSpPr>
        <a:xfrm>
          <a:off x="0" y="0"/>
          <a:ext cx="0" cy="0"/>
          <a:chOff x="0" y="0"/>
          <a:chExt cx="0" cy="0"/>
        </a:xfrm>
      </p:grpSpPr>
      <p:sp>
        <p:nvSpPr>
          <p:cNvPr id="2" name="Title 1"/>
          <p:cNvSpPr>
            <a:spLocks noGrp="1"/>
          </p:cNvSpPr>
          <p:nvPr>
            <p:ph type="title"/>
          </p:nvPr>
        </p:nvSpPr>
        <p:spPr>
          <a:xfrm>
            <a:off x="422820" y="228600"/>
            <a:ext cx="10918280" cy="838200"/>
          </a:xfrm>
        </p:spPr>
        <p:txBody>
          <a:bodyPr/>
          <a:lstStyle>
            <a:lvl1pPr>
              <a:defRPr sz="3000"/>
            </a:lvl1pPr>
          </a:lstStyle>
          <a:p>
            <a:r>
              <a:rPr lang="en-US"/>
              <a:t>Click to edit Master title style</a:t>
            </a:r>
            <a:endParaRPr lang="en-US" dirty="0"/>
          </a:p>
        </p:txBody>
      </p:sp>
      <p:sp>
        <p:nvSpPr>
          <p:cNvPr id="3" name="Content Placeholder 2"/>
          <p:cNvSpPr>
            <a:spLocks noGrp="1"/>
          </p:cNvSpPr>
          <p:nvPr>
            <p:ph idx="1"/>
          </p:nvPr>
        </p:nvSpPr>
        <p:spPr>
          <a:xfrm>
            <a:off x="422820" y="1073260"/>
            <a:ext cx="10918280" cy="439305"/>
          </a:xfrm>
        </p:spPr>
        <p:txBody>
          <a:bodyPr lIns="135852"/>
          <a:lstStyle>
            <a:lvl1pPr marL="0" indent="0">
              <a:spcBef>
                <a:spcPts val="0"/>
              </a:spcBef>
              <a:defRPr lang="en-US" sz="1400" b="1" dirty="0" smtClean="0">
                <a:solidFill>
                  <a:srgbClr val="7A9B3D"/>
                </a:solidFill>
                <a:latin typeface="+mn-lt"/>
                <a:ea typeface="+mn-ea"/>
                <a:cs typeface="+mn-cs"/>
              </a:defRPr>
            </a:lvl1pPr>
            <a:lvl2pPr marL="0" indent="0">
              <a:spcBef>
                <a:spcPts val="0"/>
              </a:spcBef>
              <a:buNone/>
              <a:defRPr sz="1400" b="0" i="1">
                <a:solidFill>
                  <a:srgbClr val="7A9B3D"/>
                </a:solidFill>
              </a:defRPr>
            </a:lvl2pPr>
          </a:lstStyle>
          <a:p>
            <a:pPr lvl="0"/>
            <a:r>
              <a:rPr lang="en-US"/>
              <a:t>Click to edit Master text styles</a:t>
            </a:r>
          </a:p>
          <a:p>
            <a:pPr lvl="1"/>
            <a:r>
              <a:rPr lang="en-US"/>
              <a:t>Second level</a:t>
            </a:r>
          </a:p>
        </p:txBody>
      </p:sp>
      <p:sp>
        <p:nvSpPr>
          <p:cNvPr id="10" name="Content Placeholder 9"/>
          <p:cNvSpPr>
            <a:spLocks noGrp="1"/>
          </p:cNvSpPr>
          <p:nvPr>
            <p:ph sz="quarter" idx="13"/>
          </p:nvPr>
        </p:nvSpPr>
        <p:spPr>
          <a:xfrm>
            <a:off x="422820" y="1526851"/>
            <a:ext cx="10918280" cy="4691388"/>
          </a:xfrm>
        </p:spPr>
        <p:txBody>
          <a:bodyPr lIns="135852"/>
          <a:lstStyle>
            <a:lvl1pPr marL="0" indent="0">
              <a:lnSpc>
                <a:spcPct val="100000"/>
              </a:lnSpc>
              <a:spcBef>
                <a:spcPts val="743"/>
              </a:spcBef>
              <a:buFont typeface="Arial" pitchFamily="34" charset="0"/>
              <a:buNone/>
              <a:defRPr sz="1200" b="0">
                <a:solidFill>
                  <a:srgbClr val="000000"/>
                </a:solidFill>
              </a:defRPr>
            </a:lvl1pPr>
            <a:lvl2pPr marL="0" indent="0">
              <a:lnSpc>
                <a:spcPct val="100000"/>
              </a:lnSpc>
              <a:spcBef>
                <a:spcPts val="743"/>
              </a:spcBef>
              <a:buNone/>
              <a:defRPr sz="1200">
                <a:solidFill>
                  <a:srgbClr val="000000"/>
                </a:solidFill>
              </a:defRPr>
            </a:lvl2pPr>
            <a:lvl3pPr marL="0" indent="0">
              <a:lnSpc>
                <a:spcPct val="100000"/>
              </a:lnSpc>
              <a:spcBef>
                <a:spcPts val="743"/>
              </a:spcBef>
              <a:buNone/>
              <a:defRPr sz="1200">
                <a:solidFill>
                  <a:srgbClr val="000000"/>
                </a:solidFill>
              </a:defRPr>
            </a:lvl3pPr>
            <a:lvl4pPr marL="0" indent="0">
              <a:lnSpc>
                <a:spcPct val="100000"/>
              </a:lnSpc>
              <a:spcBef>
                <a:spcPts val="743"/>
              </a:spcBef>
              <a:buFont typeface="Arial" pitchFamily="34" charset="0"/>
              <a:buNone/>
              <a:defRPr sz="1200">
                <a:solidFill>
                  <a:srgbClr val="000000"/>
                </a:solidFill>
              </a:defRPr>
            </a:lvl4pPr>
            <a:lvl5pPr marL="0" indent="0">
              <a:lnSpc>
                <a:spcPct val="100000"/>
              </a:lnSpc>
              <a:spcBef>
                <a:spcPts val="743"/>
              </a:spcBef>
              <a:buFont typeface="Arial" pitchFamily="34" charset="0"/>
              <a:buNone/>
              <a:defRPr sz="12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0" name="Slide Number Placeholder 3">
            <a:extLst>
              <a:ext uri="{FF2B5EF4-FFF2-40B4-BE49-F238E27FC236}">
                <a16:creationId xmlns:a16="http://schemas.microsoft.com/office/drawing/2014/main" id="{443ACE43-0479-4BE1-9DE6-432D6C5EA1B5}"/>
              </a:ext>
            </a:extLst>
          </p:cNvPr>
          <p:cNvSpPr>
            <a:spLocks noGrp="1"/>
          </p:cNvSpPr>
          <p:nvPr>
            <p:ph type="sldNum" sz="quarter" idx="14"/>
          </p:nvPr>
        </p:nvSpPr>
        <p:spPr>
          <a:xfrm>
            <a:off x="0" y="6382513"/>
            <a:ext cx="437173" cy="268288"/>
          </a:xfrm>
        </p:spPr>
        <p:txBody>
          <a:bodyPr/>
          <a:lstStyle>
            <a:lvl1pPr>
              <a:defRPr>
                <a:solidFill>
                  <a:srgbClr val="000000"/>
                </a:solidFill>
              </a:defRPr>
            </a:lvl1pPr>
          </a:lstStyle>
          <a:p>
            <a:pPr>
              <a:defRPr/>
            </a:pPr>
            <a:fld id="{E6474CC2-1230-4213-AD1A-4B2FEEABA7A1}" type="slidenum">
              <a:rPr lang="en-US" smtClean="0"/>
              <a:pPr>
                <a:defRPr/>
              </a:pPr>
              <a:t>‹#›</a:t>
            </a:fld>
            <a:endParaRPr lang="en-US" dirty="0"/>
          </a:p>
        </p:txBody>
      </p:sp>
      <p:sp>
        <p:nvSpPr>
          <p:cNvPr id="41" name="Footer Placeholder 4">
            <a:extLst>
              <a:ext uri="{FF2B5EF4-FFF2-40B4-BE49-F238E27FC236}">
                <a16:creationId xmlns:a16="http://schemas.microsoft.com/office/drawing/2014/main" id="{55FEF058-9623-447D-B622-7C361A953394}"/>
              </a:ext>
            </a:extLst>
          </p:cNvPr>
          <p:cNvSpPr>
            <a:spLocks noGrp="1"/>
          </p:cNvSpPr>
          <p:nvPr>
            <p:ph type="ftr" sz="quarter" idx="15"/>
          </p:nvPr>
        </p:nvSpPr>
        <p:spPr>
          <a:xfrm>
            <a:off x="426722" y="6483292"/>
            <a:ext cx="5245100" cy="172485"/>
          </a:xfrm>
        </p:spPr>
        <p:txBody>
          <a:bodyPr/>
          <a:lstStyle>
            <a:lvl1pPr algn="r">
              <a:defRPr smtClean="0">
                <a:solidFill>
                  <a:srgbClr val="000000"/>
                </a:solidFill>
              </a:defRPr>
            </a:lvl1pPr>
          </a:lstStyle>
          <a:p>
            <a:pPr algn="l">
              <a:defRPr/>
            </a:pPr>
            <a:r>
              <a:rPr lang="en-US" dirty="0"/>
              <a:t>Page footer.</a:t>
            </a:r>
          </a:p>
        </p:txBody>
      </p:sp>
      <p:sp>
        <p:nvSpPr>
          <p:cNvPr id="42" name="Rectangle 155">
            <a:extLst>
              <a:ext uri="{FF2B5EF4-FFF2-40B4-BE49-F238E27FC236}">
                <a16:creationId xmlns:a16="http://schemas.microsoft.com/office/drawing/2014/main" id="{30B7D1D1-2C52-483A-9036-8C2314AF2AEF}"/>
              </a:ext>
            </a:extLst>
          </p:cNvPr>
          <p:cNvSpPr>
            <a:spLocks noGrp="1" noChangeArrowheads="1"/>
          </p:cNvSpPr>
          <p:nvPr>
            <p:ph type="dt" sz="half" idx="16"/>
          </p:nvPr>
        </p:nvSpPr>
        <p:spPr>
          <a:xfrm>
            <a:off x="426722" y="6655657"/>
            <a:ext cx="2645277" cy="120649"/>
          </a:xfrm>
        </p:spPr>
        <p:txBody>
          <a:bodyPr/>
          <a:lstStyle>
            <a:lvl1pPr algn="l">
              <a:defRPr sz="833" smtClean="0">
                <a:solidFill>
                  <a:srgbClr val="000000"/>
                </a:solidFill>
              </a:defRPr>
            </a:lvl1pPr>
          </a:lstStyle>
          <a:p>
            <a:pPr>
              <a:defRPr/>
            </a:pPr>
            <a:r>
              <a:rPr lang="en-US" dirty="0"/>
              <a:t>Production code #</a:t>
            </a:r>
          </a:p>
        </p:txBody>
      </p:sp>
      <p:grpSp>
        <p:nvGrpSpPr>
          <p:cNvPr id="35" name="Group 34">
            <a:extLst>
              <a:ext uri="{FF2B5EF4-FFF2-40B4-BE49-F238E27FC236}">
                <a16:creationId xmlns:a16="http://schemas.microsoft.com/office/drawing/2014/main" id="{A3CB867E-115B-4463-B506-1878380C6F85}"/>
              </a:ext>
            </a:extLst>
          </p:cNvPr>
          <p:cNvGrpSpPr/>
          <p:nvPr userDrawn="1"/>
        </p:nvGrpSpPr>
        <p:grpSpPr>
          <a:xfrm>
            <a:off x="10215053" y="6295153"/>
            <a:ext cx="1527048" cy="338328"/>
            <a:chOff x="6923088" y="4475163"/>
            <a:chExt cx="1873251" cy="403225"/>
          </a:xfrm>
        </p:grpSpPr>
        <p:sp>
          <p:nvSpPr>
            <p:cNvPr id="36" name="AutoShape 4">
              <a:extLst>
                <a:ext uri="{FF2B5EF4-FFF2-40B4-BE49-F238E27FC236}">
                  <a16:creationId xmlns:a16="http://schemas.microsoft.com/office/drawing/2014/main" id="{8A938654-BDEE-48FC-90AD-62EF747FA9FE}"/>
                </a:ext>
              </a:extLst>
            </p:cNvPr>
            <p:cNvSpPr>
              <a:spLocks noChangeAspect="1" noChangeArrowheads="1" noTextEdit="1"/>
            </p:cNvSpPr>
            <p:nvPr userDrawn="1"/>
          </p:nvSpPr>
          <p:spPr bwMode="auto">
            <a:xfrm>
              <a:off x="6923088" y="4475163"/>
              <a:ext cx="18732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7" name="Freeform 6">
              <a:extLst>
                <a:ext uri="{FF2B5EF4-FFF2-40B4-BE49-F238E27FC236}">
                  <a16:creationId xmlns:a16="http://schemas.microsoft.com/office/drawing/2014/main" id="{6B64FED4-FDF1-49AF-AFDF-938F7B6EEE4A}"/>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8" name="Freeform 7">
              <a:extLst>
                <a:ext uri="{FF2B5EF4-FFF2-40B4-BE49-F238E27FC236}">
                  <a16:creationId xmlns:a16="http://schemas.microsoft.com/office/drawing/2014/main" id="{D2D9AA8B-3248-4A68-9FE3-18880C2E792A}"/>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9" name="Freeform 83">
              <a:extLst>
                <a:ext uri="{FF2B5EF4-FFF2-40B4-BE49-F238E27FC236}">
                  <a16:creationId xmlns:a16="http://schemas.microsoft.com/office/drawing/2014/main" id="{B25141AC-9D65-4587-8283-DF139EC81009}"/>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3" name="Freeform 84">
              <a:extLst>
                <a:ext uri="{FF2B5EF4-FFF2-40B4-BE49-F238E27FC236}">
                  <a16:creationId xmlns:a16="http://schemas.microsoft.com/office/drawing/2014/main" id="{04590193-0A66-4090-AFEF-ED3E07DF0C69}"/>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4" name="Freeform 85">
              <a:extLst>
                <a:ext uri="{FF2B5EF4-FFF2-40B4-BE49-F238E27FC236}">
                  <a16:creationId xmlns:a16="http://schemas.microsoft.com/office/drawing/2014/main" id="{B85C986D-333F-48B9-A5D3-24BC0DE9F716}"/>
                </a:ext>
              </a:extLst>
            </p:cNvPr>
            <p:cNvSpPr>
              <a:spLocks/>
            </p:cNvSpPr>
            <p:nvPr userDrawn="1"/>
          </p:nvSpPr>
          <p:spPr bwMode="auto">
            <a:xfrm>
              <a:off x="7337426" y="4533901"/>
              <a:ext cx="265113" cy="266700"/>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5" name="Freeform 86">
              <a:extLst>
                <a:ext uri="{FF2B5EF4-FFF2-40B4-BE49-F238E27FC236}">
                  <a16:creationId xmlns:a16="http://schemas.microsoft.com/office/drawing/2014/main" id="{5B5DE2BA-AAE7-4A61-82E0-8C345006C9FC}"/>
                </a:ext>
              </a:extLst>
            </p:cNvPr>
            <p:cNvSpPr>
              <a:spLocks noEditPoints="1"/>
            </p:cNvSpPr>
            <p:nvPr userDrawn="1"/>
          </p:nvSpPr>
          <p:spPr bwMode="auto">
            <a:xfrm>
              <a:off x="7553326" y="4533901"/>
              <a:ext cx="166688" cy="266700"/>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6" name="Freeform 87">
              <a:extLst>
                <a:ext uri="{FF2B5EF4-FFF2-40B4-BE49-F238E27FC236}">
                  <a16:creationId xmlns:a16="http://schemas.microsoft.com/office/drawing/2014/main" id="{7F875C9F-E06F-49AA-B4C8-B022D50A0624}"/>
                </a:ext>
              </a:extLst>
            </p:cNvPr>
            <p:cNvSpPr>
              <a:spLocks noEditPoints="1"/>
            </p:cNvSpPr>
            <p:nvPr userDrawn="1"/>
          </p:nvSpPr>
          <p:spPr bwMode="auto">
            <a:xfrm>
              <a:off x="7685088" y="4533901"/>
              <a:ext cx="273050" cy="269875"/>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7" name="Freeform 88">
              <a:extLst>
                <a:ext uri="{FF2B5EF4-FFF2-40B4-BE49-F238E27FC236}">
                  <a16:creationId xmlns:a16="http://schemas.microsoft.com/office/drawing/2014/main" id="{56D7D577-F876-4768-9B18-C0DE1BAFEEFA}"/>
                </a:ext>
              </a:extLst>
            </p:cNvPr>
            <p:cNvSpPr>
              <a:spLocks noEditPoints="1"/>
            </p:cNvSpPr>
            <p:nvPr userDrawn="1"/>
          </p:nvSpPr>
          <p:spPr bwMode="auto">
            <a:xfrm>
              <a:off x="7923213" y="4602163"/>
              <a:ext cx="230188" cy="201613"/>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8" name="Freeform 89">
              <a:extLst>
                <a:ext uri="{FF2B5EF4-FFF2-40B4-BE49-F238E27FC236}">
                  <a16:creationId xmlns:a16="http://schemas.microsoft.com/office/drawing/2014/main" id="{FB9219A6-61EE-462E-8A8F-DFE9FEB3F820}"/>
                </a:ext>
              </a:extLst>
            </p:cNvPr>
            <p:cNvSpPr>
              <a:spLocks/>
            </p:cNvSpPr>
            <p:nvPr userDrawn="1"/>
          </p:nvSpPr>
          <p:spPr bwMode="auto">
            <a:xfrm>
              <a:off x="8143876" y="4533901"/>
              <a:ext cx="165100" cy="266700"/>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9" name="Freeform 90">
              <a:extLst>
                <a:ext uri="{FF2B5EF4-FFF2-40B4-BE49-F238E27FC236}">
                  <a16:creationId xmlns:a16="http://schemas.microsoft.com/office/drawing/2014/main" id="{2636F033-C7F7-4CDB-A526-35C347CD1D52}"/>
                </a:ext>
              </a:extLst>
            </p:cNvPr>
            <p:cNvSpPr>
              <a:spLocks noEditPoints="1"/>
            </p:cNvSpPr>
            <p:nvPr userDrawn="1"/>
          </p:nvSpPr>
          <p:spPr bwMode="auto">
            <a:xfrm>
              <a:off x="8264526" y="4533901"/>
              <a:ext cx="165100" cy="266700"/>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0" name="Freeform 91">
              <a:extLst>
                <a:ext uri="{FF2B5EF4-FFF2-40B4-BE49-F238E27FC236}">
                  <a16:creationId xmlns:a16="http://schemas.microsoft.com/office/drawing/2014/main" id="{268BDF96-C2A7-4383-A874-E5A247396771}"/>
                </a:ext>
              </a:extLst>
            </p:cNvPr>
            <p:cNvSpPr>
              <a:spLocks/>
            </p:cNvSpPr>
            <p:nvPr userDrawn="1"/>
          </p:nvSpPr>
          <p:spPr bwMode="auto">
            <a:xfrm>
              <a:off x="8396288" y="4564063"/>
              <a:ext cx="192088" cy="236538"/>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1" name="Freeform 92">
              <a:extLst>
                <a:ext uri="{FF2B5EF4-FFF2-40B4-BE49-F238E27FC236}">
                  <a16:creationId xmlns:a16="http://schemas.microsoft.com/office/drawing/2014/main" id="{507977F2-03B4-4332-A46B-712795BF6544}"/>
                </a:ext>
              </a:extLst>
            </p:cNvPr>
            <p:cNvSpPr>
              <a:spLocks/>
            </p:cNvSpPr>
            <p:nvPr userDrawn="1"/>
          </p:nvSpPr>
          <p:spPr bwMode="auto">
            <a:xfrm>
              <a:off x="7321551" y="4830763"/>
              <a:ext cx="38100" cy="46038"/>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2" name="Freeform 93">
              <a:extLst>
                <a:ext uri="{FF2B5EF4-FFF2-40B4-BE49-F238E27FC236}">
                  <a16:creationId xmlns:a16="http://schemas.microsoft.com/office/drawing/2014/main" id="{8161A06F-0399-4660-836E-2DC9E902932F}"/>
                </a:ext>
              </a:extLst>
            </p:cNvPr>
            <p:cNvSpPr>
              <a:spLocks/>
            </p:cNvSpPr>
            <p:nvPr userDrawn="1"/>
          </p:nvSpPr>
          <p:spPr bwMode="auto">
            <a:xfrm>
              <a:off x="7400926" y="4830763"/>
              <a:ext cx="87313" cy="46038"/>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3" name="Freeform 94">
              <a:extLst>
                <a:ext uri="{FF2B5EF4-FFF2-40B4-BE49-F238E27FC236}">
                  <a16:creationId xmlns:a16="http://schemas.microsoft.com/office/drawing/2014/main" id="{2616C1AB-30A3-4016-A609-994A50170FD1}"/>
                </a:ext>
              </a:extLst>
            </p:cNvPr>
            <p:cNvSpPr>
              <a:spLocks/>
            </p:cNvSpPr>
            <p:nvPr userDrawn="1"/>
          </p:nvSpPr>
          <p:spPr bwMode="auto">
            <a:xfrm>
              <a:off x="7531101" y="4830763"/>
              <a:ext cx="76200" cy="46038"/>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4" name="Freeform 95">
              <a:extLst>
                <a:ext uri="{FF2B5EF4-FFF2-40B4-BE49-F238E27FC236}">
                  <a16:creationId xmlns:a16="http://schemas.microsoft.com/office/drawing/2014/main" id="{CAE9B70F-F6F8-4F13-B021-3EEDECC4E626}"/>
                </a:ext>
              </a:extLst>
            </p:cNvPr>
            <p:cNvSpPr>
              <a:spLocks/>
            </p:cNvSpPr>
            <p:nvPr userDrawn="1"/>
          </p:nvSpPr>
          <p:spPr bwMode="auto">
            <a:xfrm>
              <a:off x="7635876" y="4830763"/>
              <a:ext cx="66675" cy="46038"/>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5" name="Freeform 96">
              <a:extLst>
                <a:ext uri="{FF2B5EF4-FFF2-40B4-BE49-F238E27FC236}">
                  <a16:creationId xmlns:a16="http://schemas.microsoft.com/office/drawing/2014/main" id="{1F6C7346-29B3-4DC7-B707-E81D155A2854}"/>
                </a:ext>
              </a:extLst>
            </p:cNvPr>
            <p:cNvSpPr>
              <a:spLocks/>
            </p:cNvSpPr>
            <p:nvPr userDrawn="1"/>
          </p:nvSpPr>
          <p:spPr bwMode="auto">
            <a:xfrm>
              <a:off x="7856538" y="4830763"/>
              <a:ext cx="61913" cy="46038"/>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6" name="Freeform 97">
              <a:extLst>
                <a:ext uri="{FF2B5EF4-FFF2-40B4-BE49-F238E27FC236}">
                  <a16:creationId xmlns:a16="http://schemas.microsoft.com/office/drawing/2014/main" id="{B882B421-9844-4500-9042-0635F6284E01}"/>
                </a:ext>
              </a:extLst>
            </p:cNvPr>
            <p:cNvSpPr>
              <a:spLocks/>
            </p:cNvSpPr>
            <p:nvPr userDrawn="1"/>
          </p:nvSpPr>
          <p:spPr bwMode="auto">
            <a:xfrm>
              <a:off x="7951788" y="4830763"/>
              <a:ext cx="106363" cy="46038"/>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7" name="Freeform 98">
              <a:extLst>
                <a:ext uri="{FF2B5EF4-FFF2-40B4-BE49-F238E27FC236}">
                  <a16:creationId xmlns:a16="http://schemas.microsoft.com/office/drawing/2014/main" id="{2277F4FC-C774-45D5-9046-755490198F32}"/>
                </a:ext>
              </a:extLst>
            </p:cNvPr>
            <p:cNvSpPr>
              <a:spLocks/>
            </p:cNvSpPr>
            <p:nvPr userDrawn="1"/>
          </p:nvSpPr>
          <p:spPr bwMode="auto">
            <a:xfrm>
              <a:off x="8188326" y="4830763"/>
              <a:ext cx="85725" cy="46038"/>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8" name="Freeform 99">
              <a:extLst>
                <a:ext uri="{FF2B5EF4-FFF2-40B4-BE49-F238E27FC236}">
                  <a16:creationId xmlns:a16="http://schemas.microsoft.com/office/drawing/2014/main" id="{DB906032-81A5-4A79-9709-3AB64AE0A8AB}"/>
                </a:ext>
              </a:extLst>
            </p:cNvPr>
            <p:cNvSpPr>
              <a:spLocks/>
            </p:cNvSpPr>
            <p:nvPr userDrawn="1"/>
          </p:nvSpPr>
          <p:spPr bwMode="auto">
            <a:xfrm>
              <a:off x="8310563" y="4830763"/>
              <a:ext cx="63500" cy="46038"/>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9" name="Freeform 100">
              <a:extLst>
                <a:ext uri="{FF2B5EF4-FFF2-40B4-BE49-F238E27FC236}">
                  <a16:creationId xmlns:a16="http://schemas.microsoft.com/office/drawing/2014/main" id="{ED9F5D8E-EFAE-4568-B34C-8FEB8C653051}"/>
                </a:ext>
              </a:extLst>
            </p:cNvPr>
            <p:cNvSpPr>
              <a:spLocks noEditPoints="1"/>
            </p:cNvSpPr>
            <p:nvPr userDrawn="1"/>
          </p:nvSpPr>
          <p:spPr bwMode="auto">
            <a:xfrm>
              <a:off x="8701088" y="4760913"/>
              <a:ext cx="49213" cy="50800"/>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0" name="Freeform 101">
              <a:extLst>
                <a:ext uri="{FF2B5EF4-FFF2-40B4-BE49-F238E27FC236}">
                  <a16:creationId xmlns:a16="http://schemas.microsoft.com/office/drawing/2014/main" id="{16AC7C12-4C15-4010-A997-461496C0855B}"/>
                </a:ext>
              </a:extLst>
            </p:cNvPr>
            <p:cNvSpPr>
              <a:spLocks noEditPoints="1"/>
            </p:cNvSpPr>
            <p:nvPr userDrawn="1"/>
          </p:nvSpPr>
          <p:spPr bwMode="auto">
            <a:xfrm>
              <a:off x="8716963" y="4772026"/>
              <a:ext cx="20638" cy="2698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1" name="Freeform 102">
              <a:extLst>
                <a:ext uri="{FF2B5EF4-FFF2-40B4-BE49-F238E27FC236}">
                  <a16:creationId xmlns:a16="http://schemas.microsoft.com/office/drawing/2014/main" id="{57232508-3C0E-4B70-86C6-A44DE2B13426}"/>
                </a:ext>
              </a:extLst>
            </p:cNvPr>
            <p:cNvSpPr>
              <a:spLocks/>
            </p:cNvSpPr>
            <p:nvPr userDrawn="1"/>
          </p:nvSpPr>
          <p:spPr bwMode="auto">
            <a:xfrm>
              <a:off x="7742238" y="4830763"/>
              <a:ext cx="68263" cy="47625"/>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2" name="Freeform 103">
              <a:extLst>
                <a:ext uri="{FF2B5EF4-FFF2-40B4-BE49-F238E27FC236}">
                  <a16:creationId xmlns:a16="http://schemas.microsoft.com/office/drawing/2014/main" id="{7A418493-5C83-4590-AFD0-0E25C7F0434F}"/>
                </a:ext>
              </a:extLst>
            </p:cNvPr>
            <p:cNvSpPr>
              <a:spLocks/>
            </p:cNvSpPr>
            <p:nvPr userDrawn="1"/>
          </p:nvSpPr>
          <p:spPr bwMode="auto">
            <a:xfrm>
              <a:off x="8089901" y="4830763"/>
              <a:ext cx="66675" cy="46038"/>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3" name="Freeform 104">
              <a:extLst>
                <a:ext uri="{FF2B5EF4-FFF2-40B4-BE49-F238E27FC236}">
                  <a16:creationId xmlns:a16="http://schemas.microsoft.com/office/drawing/2014/main" id="{B69B8624-30F2-4701-BEAD-DC4F37DD5ABD}"/>
                </a:ext>
              </a:extLst>
            </p:cNvPr>
            <p:cNvSpPr>
              <a:spLocks/>
            </p:cNvSpPr>
            <p:nvPr userDrawn="1"/>
          </p:nvSpPr>
          <p:spPr bwMode="auto">
            <a:xfrm>
              <a:off x="8518526" y="4606926"/>
              <a:ext cx="277813" cy="269875"/>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4" name="Freeform 105">
              <a:extLst>
                <a:ext uri="{FF2B5EF4-FFF2-40B4-BE49-F238E27FC236}">
                  <a16:creationId xmlns:a16="http://schemas.microsoft.com/office/drawing/2014/main" id="{48AE9FB3-CEBD-41A9-9B68-1976B8293930}"/>
                </a:ext>
              </a:extLst>
            </p:cNvPr>
            <p:cNvSpPr>
              <a:spLocks/>
            </p:cNvSpPr>
            <p:nvPr userDrawn="1"/>
          </p:nvSpPr>
          <p:spPr bwMode="auto">
            <a:xfrm>
              <a:off x="8399463" y="4827588"/>
              <a:ext cx="71438" cy="50800"/>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grpSp>
    </p:spTree>
    <p:extLst>
      <p:ext uri="{BB962C8B-B14F-4D97-AF65-F5344CB8AC3E}">
        <p14:creationId xmlns:p14="http://schemas.microsoft.com/office/powerpoint/2010/main" val="1164911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ography 2">
    <p:spTree>
      <p:nvGrpSpPr>
        <p:cNvPr id="1" name=""/>
        <p:cNvGrpSpPr/>
        <p:nvPr/>
      </p:nvGrpSpPr>
      <p:grpSpPr>
        <a:xfrm>
          <a:off x="0" y="0"/>
          <a:ext cx="0" cy="0"/>
          <a:chOff x="0" y="0"/>
          <a:chExt cx="0" cy="0"/>
        </a:xfrm>
      </p:grpSpPr>
      <p:sp>
        <p:nvSpPr>
          <p:cNvPr id="2" name="Title 1"/>
          <p:cNvSpPr>
            <a:spLocks noGrp="1"/>
          </p:cNvSpPr>
          <p:nvPr>
            <p:ph type="title"/>
          </p:nvPr>
        </p:nvSpPr>
        <p:spPr>
          <a:xfrm>
            <a:off x="422821" y="228600"/>
            <a:ext cx="10917264" cy="838200"/>
          </a:xfrm>
        </p:spPr>
        <p:txBody>
          <a:bodyPr/>
          <a:lstStyle>
            <a:lvl1pPr>
              <a:defRPr sz="3000"/>
            </a:lvl1pPr>
          </a:lstStyle>
          <a:p>
            <a:r>
              <a:rPr lang="en-US"/>
              <a:t>Click to edit Master title style</a:t>
            </a:r>
            <a:endParaRPr lang="en-US" dirty="0"/>
          </a:p>
        </p:txBody>
      </p:sp>
      <p:sp>
        <p:nvSpPr>
          <p:cNvPr id="3" name="Content Placeholder 2"/>
          <p:cNvSpPr>
            <a:spLocks noGrp="1"/>
          </p:cNvSpPr>
          <p:nvPr>
            <p:ph idx="1"/>
          </p:nvPr>
        </p:nvSpPr>
        <p:spPr>
          <a:xfrm>
            <a:off x="422821" y="1073260"/>
            <a:ext cx="10917264" cy="439305"/>
          </a:xfrm>
        </p:spPr>
        <p:txBody>
          <a:bodyPr lIns="135852"/>
          <a:lstStyle>
            <a:lvl1pPr marL="0" indent="0">
              <a:spcBef>
                <a:spcPts val="0"/>
              </a:spcBef>
              <a:defRPr lang="en-US" sz="1400" b="1" dirty="0" smtClean="0">
                <a:solidFill>
                  <a:srgbClr val="7A9B3D"/>
                </a:solidFill>
                <a:latin typeface="+mn-lt"/>
                <a:ea typeface="+mn-ea"/>
                <a:cs typeface="+mn-cs"/>
              </a:defRPr>
            </a:lvl1pPr>
            <a:lvl2pPr marL="0" indent="0">
              <a:spcBef>
                <a:spcPts val="0"/>
              </a:spcBef>
              <a:buNone/>
              <a:defRPr sz="1400" b="0" i="1">
                <a:solidFill>
                  <a:srgbClr val="7A9B3D"/>
                </a:solidFill>
              </a:defRPr>
            </a:lvl2pPr>
          </a:lstStyle>
          <a:p>
            <a:pPr lvl="0"/>
            <a:r>
              <a:rPr lang="en-US"/>
              <a:t>Click to edit Master text styles</a:t>
            </a:r>
          </a:p>
          <a:p>
            <a:pPr lvl="1"/>
            <a:r>
              <a:rPr lang="en-US"/>
              <a:t>Second level</a:t>
            </a:r>
          </a:p>
        </p:txBody>
      </p:sp>
      <p:sp>
        <p:nvSpPr>
          <p:cNvPr id="10" name="Content Placeholder 9"/>
          <p:cNvSpPr>
            <a:spLocks noGrp="1"/>
          </p:cNvSpPr>
          <p:nvPr>
            <p:ph sz="quarter" idx="13"/>
          </p:nvPr>
        </p:nvSpPr>
        <p:spPr>
          <a:xfrm>
            <a:off x="422820" y="1526852"/>
            <a:ext cx="10918280" cy="1902149"/>
          </a:xfrm>
        </p:spPr>
        <p:txBody>
          <a:bodyPr lIns="135852"/>
          <a:lstStyle>
            <a:lvl1pPr marL="0" indent="0">
              <a:lnSpc>
                <a:spcPct val="100000"/>
              </a:lnSpc>
              <a:spcBef>
                <a:spcPts val="743"/>
              </a:spcBef>
              <a:buFont typeface="Arial" pitchFamily="34" charset="0"/>
              <a:buNone/>
              <a:defRPr sz="1200" b="0">
                <a:solidFill>
                  <a:srgbClr val="000000"/>
                </a:solidFill>
              </a:defRPr>
            </a:lvl1pPr>
            <a:lvl2pPr marL="0" indent="0">
              <a:lnSpc>
                <a:spcPct val="100000"/>
              </a:lnSpc>
              <a:spcBef>
                <a:spcPts val="743"/>
              </a:spcBef>
              <a:buNone/>
              <a:defRPr sz="1200">
                <a:solidFill>
                  <a:srgbClr val="000000"/>
                </a:solidFill>
              </a:defRPr>
            </a:lvl2pPr>
            <a:lvl3pPr marL="0" indent="0">
              <a:lnSpc>
                <a:spcPct val="100000"/>
              </a:lnSpc>
              <a:spcBef>
                <a:spcPts val="743"/>
              </a:spcBef>
              <a:buNone/>
              <a:defRPr sz="1200">
                <a:solidFill>
                  <a:srgbClr val="000000"/>
                </a:solidFill>
              </a:defRPr>
            </a:lvl3pPr>
            <a:lvl4pPr marL="0" indent="0">
              <a:lnSpc>
                <a:spcPct val="100000"/>
              </a:lnSpc>
              <a:spcBef>
                <a:spcPts val="743"/>
              </a:spcBef>
              <a:buFont typeface="Arial" pitchFamily="34" charset="0"/>
              <a:buNone/>
              <a:defRPr sz="1200">
                <a:solidFill>
                  <a:srgbClr val="000000"/>
                </a:solidFill>
              </a:defRPr>
            </a:lvl4pPr>
            <a:lvl5pPr marL="0" indent="0">
              <a:lnSpc>
                <a:spcPct val="100000"/>
              </a:lnSpc>
              <a:spcBef>
                <a:spcPts val="743"/>
              </a:spcBef>
              <a:buFont typeface="Arial" pitchFamily="34" charset="0"/>
              <a:buNone/>
              <a:defRPr sz="12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7"/>
          </p:nvPr>
        </p:nvSpPr>
        <p:spPr>
          <a:xfrm>
            <a:off x="422820" y="3666460"/>
            <a:ext cx="10918280" cy="439305"/>
          </a:xfrm>
        </p:spPr>
        <p:txBody>
          <a:bodyPr lIns="135852"/>
          <a:lstStyle>
            <a:lvl1pPr marL="0" indent="0">
              <a:spcBef>
                <a:spcPts val="0"/>
              </a:spcBef>
              <a:defRPr lang="en-US" sz="1400" b="1" dirty="0" smtClean="0">
                <a:solidFill>
                  <a:srgbClr val="7A9B3D"/>
                </a:solidFill>
                <a:latin typeface="+mn-lt"/>
                <a:ea typeface="+mn-ea"/>
                <a:cs typeface="+mn-cs"/>
              </a:defRPr>
            </a:lvl1pPr>
            <a:lvl2pPr marL="0" indent="0">
              <a:spcBef>
                <a:spcPts val="0"/>
              </a:spcBef>
              <a:buNone/>
              <a:defRPr sz="1400" b="0" i="1">
                <a:solidFill>
                  <a:srgbClr val="7A9B3D"/>
                </a:solidFill>
              </a:defRPr>
            </a:lvl2pPr>
          </a:lstStyle>
          <a:p>
            <a:pPr lvl="0"/>
            <a:r>
              <a:rPr lang="en-US"/>
              <a:t>Click to edit Master text styles</a:t>
            </a:r>
          </a:p>
          <a:p>
            <a:pPr lvl="1"/>
            <a:r>
              <a:rPr lang="en-US"/>
              <a:t>Second level</a:t>
            </a:r>
          </a:p>
        </p:txBody>
      </p:sp>
      <p:sp>
        <p:nvSpPr>
          <p:cNvPr id="9" name="Content Placeholder 9"/>
          <p:cNvSpPr>
            <a:spLocks noGrp="1"/>
          </p:cNvSpPr>
          <p:nvPr>
            <p:ph sz="quarter" idx="18"/>
          </p:nvPr>
        </p:nvSpPr>
        <p:spPr>
          <a:xfrm>
            <a:off x="422820" y="4120052"/>
            <a:ext cx="10918280" cy="1902149"/>
          </a:xfrm>
        </p:spPr>
        <p:txBody>
          <a:bodyPr lIns="135852"/>
          <a:lstStyle>
            <a:lvl1pPr marL="0" indent="0">
              <a:lnSpc>
                <a:spcPct val="100000"/>
              </a:lnSpc>
              <a:spcBef>
                <a:spcPts val="743"/>
              </a:spcBef>
              <a:buFont typeface="Arial" pitchFamily="34" charset="0"/>
              <a:buNone/>
              <a:defRPr sz="1200" b="0">
                <a:solidFill>
                  <a:srgbClr val="000000"/>
                </a:solidFill>
              </a:defRPr>
            </a:lvl1pPr>
            <a:lvl2pPr marL="0" indent="0">
              <a:lnSpc>
                <a:spcPct val="100000"/>
              </a:lnSpc>
              <a:spcBef>
                <a:spcPts val="743"/>
              </a:spcBef>
              <a:buNone/>
              <a:defRPr sz="1200">
                <a:solidFill>
                  <a:srgbClr val="000000"/>
                </a:solidFill>
              </a:defRPr>
            </a:lvl2pPr>
            <a:lvl3pPr marL="0" indent="0">
              <a:lnSpc>
                <a:spcPct val="100000"/>
              </a:lnSpc>
              <a:spcBef>
                <a:spcPts val="743"/>
              </a:spcBef>
              <a:buNone/>
              <a:defRPr sz="1200">
                <a:solidFill>
                  <a:srgbClr val="000000"/>
                </a:solidFill>
              </a:defRPr>
            </a:lvl3pPr>
            <a:lvl4pPr marL="0" indent="0">
              <a:lnSpc>
                <a:spcPct val="100000"/>
              </a:lnSpc>
              <a:spcBef>
                <a:spcPts val="743"/>
              </a:spcBef>
              <a:buFont typeface="Arial" pitchFamily="34" charset="0"/>
              <a:buNone/>
              <a:defRPr sz="1200">
                <a:solidFill>
                  <a:srgbClr val="000000"/>
                </a:solidFill>
              </a:defRPr>
            </a:lvl4pPr>
            <a:lvl5pPr marL="0" indent="0">
              <a:lnSpc>
                <a:spcPct val="100000"/>
              </a:lnSpc>
              <a:spcBef>
                <a:spcPts val="743"/>
              </a:spcBef>
              <a:buFont typeface="Arial" pitchFamily="34" charset="0"/>
              <a:buNone/>
              <a:defRPr sz="1200">
                <a:solidFill>
                  <a:srgbClr val="00000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2" name="Slide Number Placeholder 3">
            <a:extLst>
              <a:ext uri="{FF2B5EF4-FFF2-40B4-BE49-F238E27FC236}">
                <a16:creationId xmlns:a16="http://schemas.microsoft.com/office/drawing/2014/main" id="{FDDADAFA-4A67-4AFF-9C77-EBD78F8FF052}"/>
              </a:ext>
            </a:extLst>
          </p:cNvPr>
          <p:cNvSpPr>
            <a:spLocks noGrp="1"/>
          </p:cNvSpPr>
          <p:nvPr>
            <p:ph type="sldNum" sz="quarter" idx="14"/>
          </p:nvPr>
        </p:nvSpPr>
        <p:spPr>
          <a:xfrm>
            <a:off x="0" y="6382513"/>
            <a:ext cx="437173" cy="268288"/>
          </a:xfrm>
        </p:spPr>
        <p:txBody>
          <a:bodyPr/>
          <a:lstStyle>
            <a:lvl1pPr>
              <a:defRPr>
                <a:solidFill>
                  <a:srgbClr val="000000"/>
                </a:solidFill>
              </a:defRPr>
            </a:lvl1pPr>
          </a:lstStyle>
          <a:p>
            <a:pPr>
              <a:defRPr/>
            </a:pPr>
            <a:fld id="{E6474CC2-1230-4213-AD1A-4B2FEEABA7A1}" type="slidenum">
              <a:rPr lang="en-US" smtClean="0"/>
              <a:pPr>
                <a:defRPr/>
              </a:pPr>
              <a:t>‹#›</a:t>
            </a:fld>
            <a:endParaRPr lang="en-US" dirty="0"/>
          </a:p>
        </p:txBody>
      </p:sp>
      <p:sp>
        <p:nvSpPr>
          <p:cNvPr id="43" name="Footer Placeholder 4">
            <a:extLst>
              <a:ext uri="{FF2B5EF4-FFF2-40B4-BE49-F238E27FC236}">
                <a16:creationId xmlns:a16="http://schemas.microsoft.com/office/drawing/2014/main" id="{00C1F9D1-97D6-4121-B5B2-D568C10CA39D}"/>
              </a:ext>
            </a:extLst>
          </p:cNvPr>
          <p:cNvSpPr>
            <a:spLocks noGrp="1"/>
          </p:cNvSpPr>
          <p:nvPr>
            <p:ph type="ftr" sz="quarter" idx="15"/>
          </p:nvPr>
        </p:nvSpPr>
        <p:spPr>
          <a:xfrm>
            <a:off x="426722" y="6483292"/>
            <a:ext cx="5245100" cy="172485"/>
          </a:xfrm>
        </p:spPr>
        <p:txBody>
          <a:bodyPr/>
          <a:lstStyle>
            <a:lvl1pPr algn="r">
              <a:defRPr smtClean="0">
                <a:solidFill>
                  <a:srgbClr val="000000"/>
                </a:solidFill>
              </a:defRPr>
            </a:lvl1pPr>
          </a:lstStyle>
          <a:p>
            <a:pPr algn="l">
              <a:defRPr/>
            </a:pPr>
            <a:r>
              <a:rPr lang="en-US" dirty="0"/>
              <a:t>Page footer.</a:t>
            </a:r>
          </a:p>
        </p:txBody>
      </p:sp>
      <p:sp>
        <p:nvSpPr>
          <p:cNvPr id="44" name="Rectangle 155">
            <a:extLst>
              <a:ext uri="{FF2B5EF4-FFF2-40B4-BE49-F238E27FC236}">
                <a16:creationId xmlns:a16="http://schemas.microsoft.com/office/drawing/2014/main" id="{4ABC23EC-7743-41C1-80CD-33B5B8541F24}"/>
              </a:ext>
            </a:extLst>
          </p:cNvPr>
          <p:cNvSpPr>
            <a:spLocks noGrp="1" noChangeArrowheads="1"/>
          </p:cNvSpPr>
          <p:nvPr>
            <p:ph type="dt" sz="half" idx="16"/>
          </p:nvPr>
        </p:nvSpPr>
        <p:spPr>
          <a:xfrm>
            <a:off x="426722" y="6655657"/>
            <a:ext cx="2645277" cy="120649"/>
          </a:xfrm>
        </p:spPr>
        <p:txBody>
          <a:bodyPr/>
          <a:lstStyle>
            <a:lvl1pPr algn="l">
              <a:defRPr sz="833" smtClean="0">
                <a:solidFill>
                  <a:srgbClr val="000000"/>
                </a:solidFill>
              </a:defRPr>
            </a:lvl1pPr>
          </a:lstStyle>
          <a:p>
            <a:pPr>
              <a:defRPr/>
            </a:pPr>
            <a:r>
              <a:rPr lang="en-US" dirty="0"/>
              <a:t>Production code #</a:t>
            </a:r>
          </a:p>
        </p:txBody>
      </p:sp>
      <p:grpSp>
        <p:nvGrpSpPr>
          <p:cNvPr id="37" name="Group 36">
            <a:extLst>
              <a:ext uri="{FF2B5EF4-FFF2-40B4-BE49-F238E27FC236}">
                <a16:creationId xmlns:a16="http://schemas.microsoft.com/office/drawing/2014/main" id="{E96FA1CC-8E42-4FAB-BC84-018DDB0DEE68}"/>
              </a:ext>
            </a:extLst>
          </p:cNvPr>
          <p:cNvGrpSpPr/>
          <p:nvPr userDrawn="1"/>
        </p:nvGrpSpPr>
        <p:grpSpPr>
          <a:xfrm>
            <a:off x="10215053" y="6295153"/>
            <a:ext cx="1527048" cy="338328"/>
            <a:chOff x="6923088" y="4475163"/>
            <a:chExt cx="1873251" cy="403225"/>
          </a:xfrm>
        </p:grpSpPr>
        <p:sp>
          <p:nvSpPr>
            <p:cNvPr id="38" name="AutoShape 4">
              <a:extLst>
                <a:ext uri="{FF2B5EF4-FFF2-40B4-BE49-F238E27FC236}">
                  <a16:creationId xmlns:a16="http://schemas.microsoft.com/office/drawing/2014/main" id="{FDB3A529-62F4-42AC-951D-23F4A7E86BAE}"/>
                </a:ext>
              </a:extLst>
            </p:cNvPr>
            <p:cNvSpPr>
              <a:spLocks noChangeAspect="1" noChangeArrowheads="1" noTextEdit="1"/>
            </p:cNvSpPr>
            <p:nvPr userDrawn="1"/>
          </p:nvSpPr>
          <p:spPr bwMode="auto">
            <a:xfrm>
              <a:off x="6923088" y="4475163"/>
              <a:ext cx="18732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9" name="Freeform 6">
              <a:extLst>
                <a:ext uri="{FF2B5EF4-FFF2-40B4-BE49-F238E27FC236}">
                  <a16:creationId xmlns:a16="http://schemas.microsoft.com/office/drawing/2014/main" id="{B1598055-CFEB-43B6-94D1-91B9BE2040B1}"/>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0" name="Freeform 7">
              <a:extLst>
                <a:ext uri="{FF2B5EF4-FFF2-40B4-BE49-F238E27FC236}">
                  <a16:creationId xmlns:a16="http://schemas.microsoft.com/office/drawing/2014/main" id="{997E3BA7-7F50-4AC6-9F66-9B16FB283225}"/>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1" name="Freeform 83">
              <a:extLst>
                <a:ext uri="{FF2B5EF4-FFF2-40B4-BE49-F238E27FC236}">
                  <a16:creationId xmlns:a16="http://schemas.microsoft.com/office/drawing/2014/main" id="{1D265DC9-86D8-4E9C-87D7-448058C21A39}"/>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5" name="Freeform 84">
              <a:extLst>
                <a:ext uri="{FF2B5EF4-FFF2-40B4-BE49-F238E27FC236}">
                  <a16:creationId xmlns:a16="http://schemas.microsoft.com/office/drawing/2014/main" id="{F7E846A4-4257-46B9-A51C-B7897EB6F49D}"/>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6" name="Freeform 85">
              <a:extLst>
                <a:ext uri="{FF2B5EF4-FFF2-40B4-BE49-F238E27FC236}">
                  <a16:creationId xmlns:a16="http://schemas.microsoft.com/office/drawing/2014/main" id="{2DF9F73C-B262-4FAE-B63A-8189E784AD70}"/>
                </a:ext>
              </a:extLst>
            </p:cNvPr>
            <p:cNvSpPr>
              <a:spLocks/>
            </p:cNvSpPr>
            <p:nvPr userDrawn="1"/>
          </p:nvSpPr>
          <p:spPr bwMode="auto">
            <a:xfrm>
              <a:off x="7337426" y="4533901"/>
              <a:ext cx="265113" cy="266700"/>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7" name="Freeform 86">
              <a:extLst>
                <a:ext uri="{FF2B5EF4-FFF2-40B4-BE49-F238E27FC236}">
                  <a16:creationId xmlns:a16="http://schemas.microsoft.com/office/drawing/2014/main" id="{297DEA44-3185-4C0A-9CAC-54EFD4ABC65E}"/>
                </a:ext>
              </a:extLst>
            </p:cNvPr>
            <p:cNvSpPr>
              <a:spLocks noEditPoints="1"/>
            </p:cNvSpPr>
            <p:nvPr userDrawn="1"/>
          </p:nvSpPr>
          <p:spPr bwMode="auto">
            <a:xfrm>
              <a:off x="7553326" y="4533901"/>
              <a:ext cx="166688" cy="266700"/>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8" name="Freeform 87">
              <a:extLst>
                <a:ext uri="{FF2B5EF4-FFF2-40B4-BE49-F238E27FC236}">
                  <a16:creationId xmlns:a16="http://schemas.microsoft.com/office/drawing/2014/main" id="{F6ADEFC9-057D-421E-B61E-93A15347DC6E}"/>
                </a:ext>
              </a:extLst>
            </p:cNvPr>
            <p:cNvSpPr>
              <a:spLocks noEditPoints="1"/>
            </p:cNvSpPr>
            <p:nvPr userDrawn="1"/>
          </p:nvSpPr>
          <p:spPr bwMode="auto">
            <a:xfrm>
              <a:off x="7685088" y="4533901"/>
              <a:ext cx="273050" cy="269875"/>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9" name="Freeform 88">
              <a:extLst>
                <a:ext uri="{FF2B5EF4-FFF2-40B4-BE49-F238E27FC236}">
                  <a16:creationId xmlns:a16="http://schemas.microsoft.com/office/drawing/2014/main" id="{4F03F7AC-9440-4F7D-B8BF-C08A1E585F2F}"/>
                </a:ext>
              </a:extLst>
            </p:cNvPr>
            <p:cNvSpPr>
              <a:spLocks noEditPoints="1"/>
            </p:cNvSpPr>
            <p:nvPr userDrawn="1"/>
          </p:nvSpPr>
          <p:spPr bwMode="auto">
            <a:xfrm>
              <a:off x="7923213" y="4602163"/>
              <a:ext cx="230188" cy="201613"/>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0" name="Freeform 89">
              <a:extLst>
                <a:ext uri="{FF2B5EF4-FFF2-40B4-BE49-F238E27FC236}">
                  <a16:creationId xmlns:a16="http://schemas.microsoft.com/office/drawing/2014/main" id="{970712D6-94E2-4C3D-A565-6176B96D6E4A}"/>
                </a:ext>
              </a:extLst>
            </p:cNvPr>
            <p:cNvSpPr>
              <a:spLocks/>
            </p:cNvSpPr>
            <p:nvPr userDrawn="1"/>
          </p:nvSpPr>
          <p:spPr bwMode="auto">
            <a:xfrm>
              <a:off x="8143876" y="4533901"/>
              <a:ext cx="165100" cy="266700"/>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1" name="Freeform 90">
              <a:extLst>
                <a:ext uri="{FF2B5EF4-FFF2-40B4-BE49-F238E27FC236}">
                  <a16:creationId xmlns:a16="http://schemas.microsoft.com/office/drawing/2014/main" id="{D1EE7E46-42CC-4959-8346-E808CAF90F8C}"/>
                </a:ext>
              </a:extLst>
            </p:cNvPr>
            <p:cNvSpPr>
              <a:spLocks noEditPoints="1"/>
            </p:cNvSpPr>
            <p:nvPr userDrawn="1"/>
          </p:nvSpPr>
          <p:spPr bwMode="auto">
            <a:xfrm>
              <a:off x="8264526" y="4533901"/>
              <a:ext cx="165100" cy="266700"/>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2" name="Freeform 91">
              <a:extLst>
                <a:ext uri="{FF2B5EF4-FFF2-40B4-BE49-F238E27FC236}">
                  <a16:creationId xmlns:a16="http://schemas.microsoft.com/office/drawing/2014/main" id="{294830DD-B508-4AF3-9D0B-2D211C5D6599}"/>
                </a:ext>
              </a:extLst>
            </p:cNvPr>
            <p:cNvSpPr>
              <a:spLocks/>
            </p:cNvSpPr>
            <p:nvPr userDrawn="1"/>
          </p:nvSpPr>
          <p:spPr bwMode="auto">
            <a:xfrm>
              <a:off x="8396288" y="4564063"/>
              <a:ext cx="192088" cy="236538"/>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3" name="Freeform 92">
              <a:extLst>
                <a:ext uri="{FF2B5EF4-FFF2-40B4-BE49-F238E27FC236}">
                  <a16:creationId xmlns:a16="http://schemas.microsoft.com/office/drawing/2014/main" id="{B93D1C63-6554-4487-89B4-BF0E1D2D7B73}"/>
                </a:ext>
              </a:extLst>
            </p:cNvPr>
            <p:cNvSpPr>
              <a:spLocks/>
            </p:cNvSpPr>
            <p:nvPr userDrawn="1"/>
          </p:nvSpPr>
          <p:spPr bwMode="auto">
            <a:xfrm>
              <a:off x="7321551" y="4830763"/>
              <a:ext cx="38100" cy="46038"/>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4" name="Freeform 93">
              <a:extLst>
                <a:ext uri="{FF2B5EF4-FFF2-40B4-BE49-F238E27FC236}">
                  <a16:creationId xmlns:a16="http://schemas.microsoft.com/office/drawing/2014/main" id="{2EA68048-B683-4B28-9173-9277014DEE14}"/>
                </a:ext>
              </a:extLst>
            </p:cNvPr>
            <p:cNvSpPr>
              <a:spLocks/>
            </p:cNvSpPr>
            <p:nvPr userDrawn="1"/>
          </p:nvSpPr>
          <p:spPr bwMode="auto">
            <a:xfrm>
              <a:off x="7400926" y="4830763"/>
              <a:ext cx="87313" cy="46038"/>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5" name="Freeform 94">
              <a:extLst>
                <a:ext uri="{FF2B5EF4-FFF2-40B4-BE49-F238E27FC236}">
                  <a16:creationId xmlns:a16="http://schemas.microsoft.com/office/drawing/2014/main" id="{C2D4073F-C390-4BB6-931A-744067619951}"/>
                </a:ext>
              </a:extLst>
            </p:cNvPr>
            <p:cNvSpPr>
              <a:spLocks/>
            </p:cNvSpPr>
            <p:nvPr userDrawn="1"/>
          </p:nvSpPr>
          <p:spPr bwMode="auto">
            <a:xfrm>
              <a:off x="7531101" y="4830763"/>
              <a:ext cx="76200" cy="46038"/>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6" name="Freeform 95">
              <a:extLst>
                <a:ext uri="{FF2B5EF4-FFF2-40B4-BE49-F238E27FC236}">
                  <a16:creationId xmlns:a16="http://schemas.microsoft.com/office/drawing/2014/main" id="{34B2DE3E-6BE3-46F2-879A-F13FCE9525BA}"/>
                </a:ext>
              </a:extLst>
            </p:cNvPr>
            <p:cNvSpPr>
              <a:spLocks/>
            </p:cNvSpPr>
            <p:nvPr userDrawn="1"/>
          </p:nvSpPr>
          <p:spPr bwMode="auto">
            <a:xfrm>
              <a:off x="7635876" y="4830763"/>
              <a:ext cx="66675" cy="46038"/>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7" name="Freeform 96">
              <a:extLst>
                <a:ext uri="{FF2B5EF4-FFF2-40B4-BE49-F238E27FC236}">
                  <a16:creationId xmlns:a16="http://schemas.microsoft.com/office/drawing/2014/main" id="{6BC5B55E-277C-481A-9759-397524F9C425}"/>
                </a:ext>
              </a:extLst>
            </p:cNvPr>
            <p:cNvSpPr>
              <a:spLocks/>
            </p:cNvSpPr>
            <p:nvPr userDrawn="1"/>
          </p:nvSpPr>
          <p:spPr bwMode="auto">
            <a:xfrm>
              <a:off x="7856538" y="4830763"/>
              <a:ext cx="61913" cy="46038"/>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8" name="Freeform 97">
              <a:extLst>
                <a:ext uri="{FF2B5EF4-FFF2-40B4-BE49-F238E27FC236}">
                  <a16:creationId xmlns:a16="http://schemas.microsoft.com/office/drawing/2014/main" id="{212C4FC6-A3DC-4F34-9A4A-34B8C646F5C8}"/>
                </a:ext>
              </a:extLst>
            </p:cNvPr>
            <p:cNvSpPr>
              <a:spLocks/>
            </p:cNvSpPr>
            <p:nvPr userDrawn="1"/>
          </p:nvSpPr>
          <p:spPr bwMode="auto">
            <a:xfrm>
              <a:off x="7951788" y="4830763"/>
              <a:ext cx="106363" cy="46038"/>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9" name="Freeform 98">
              <a:extLst>
                <a:ext uri="{FF2B5EF4-FFF2-40B4-BE49-F238E27FC236}">
                  <a16:creationId xmlns:a16="http://schemas.microsoft.com/office/drawing/2014/main" id="{D4FED52E-FCF7-40CD-B884-08CDDEED1F59}"/>
                </a:ext>
              </a:extLst>
            </p:cNvPr>
            <p:cNvSpPr>
              <a:spLocks/>
            </p:cNvSpPr>
            <p:nvPr userDrawn="1"/>
          </p:nvSpPr>
          <p:spPr bwMode="auto">
            <a:xfrm>
              <a:off x="8188326" y="4830763"/>
              <a:ext cx="85725" cy="46038"/>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0" name="Freeform 99">
              <a:extLst>
                <a:ext uri="{FF2B5EF4-FFF2-40B4-BE49-F238E27FC236}">
                  <a16:creationId xmlns:a16="http://schemas.microsoft.com/office/drawing/2014/main" id="{3A914F48-E51A-44A1-91DC-6262E2E30793}"/>
                </a:ext>
              </a:extLst>
            </p:cNvPr>
            <p:cNvSpPr>
              <a:spLocks/>
            </p:cNvSpPr>
            <p:nvPr userDrawn="1"/>
          </p:nvSpPr>
          <p:spPr bwMode="auto">
            <a:xfrm>
              <a:off x="8310563" y="4830763"/>
              <a:ext cx="63500" cy="46038"/>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1" name="Freeform 100">
              <a:extLst>
                <a:ext uri="{FF2B5EF4-FFF2-40B4-BE49-F238E27FC236}">
                  <a16:creationId xmlns:a16="http://schemas.microsoft.com/office/drawing/2014/main" id="{60967023-A11C-4C53-ADAC-19B9420B641C}"/>
                </a:ext>
              </a:extLst>
            </p:cNvPr>
            <p:cNvSpPr>
              <a:spLocks noEditPoints="1"/>
            </p:cNvSpPr>
            <p:nvPr userDrawn="1"/>
          </p:nvSpPr>
          <p:spPr bwMode="auto">
            <a:xfrm>
              <a:off x="8701088" y="4760913"/>
              <a:ext cx="49213" cy="50800"/>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2" name="Freeform 101">
              <a:extLst>
                <a:ext uri="{FF2B5EF4-FFF2-40B4-BE49-F238E27FC236}">
                  <a16:creationId xmlns:a16="http://schemas.microsoft.com/office/drawing/2014/main" id="{890FC8D3-8EFF-46D3-A761-53E93E764CB8}"/>
                </a:ext>
              </a:extLst>
            </p:cNvPr>
            <p:cNvSpPr>
              <a:spLocks noEditPoints="1"/>
            </p:cNvSpPr>
            <p:nvPr userDrawn="1"/>
          </p:nvSpPr>
          <p:spPr bwMode="auto">
            <a:xfrm>
              <a:off x="8716963" y="4772026"/>
              <a:ext cx="20638" cy="2698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3" name="Freeform 102">
              <a:extLst>
                <a:ext uri="{FF2B5EF4-FFF2-40B4-BE49-F238E27FC236}">
                  <a16:creationId xmlns:a16="http://schemas.microsoft.com/office/drawing/2014/main" id="{7416EEB4-F19F-4D49-910E-53E1316511AE}"/>
                </a:ext>
              </a:extLst>
            </p:cNvPr>
            <p:cNvSpPr>
              <a:spLocks/>
            </p:cNvSpPr>
            <p:nvPr userDrawn="1"/>
          </p:nvSpPr>
          <p:spPr bwMode="auto">
            <a:xfrm>
              <a:off x="7742238" y="4830763"/>
              <a:ext cx="68263" cy="47625"/>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4" name="Freeform 103">
              <a:extLst>
                <a:ext uri="{FF2B5EF4-FFF2-40B4-BE49-F238E27FC236}">
                  <a16:creationId xmlns:a16="http://schemas.microsoft.com/office/drawing/2014/main" id="{04A63982-716C-45DD-84F2-3E9C5794813D}"/>
                </a:ext>
              </a:extLst>
            </p:cNvPr>
            <p:cNvSpPr>
              <a:spLocks/>
            </p:cNvSpPr>
            <p:nvPr userDrawn="1"/>
          </p:nvSpPr>
          <p:spPr bwMode="auto">
            <a:xfrm>
              <a:off x="8089901" y="4830763"/>
              <a:ext cx="66675" cy="46038"/>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5" name="Freeform 104">
              <a:extLst>
                <a:ext uri="{FF2B5EF4-FFF2-40B4-BE49-F238E27FC236}">
                  <a16:creationId xmlns:a16="http://schemas.microsoft.com/office/drawing/2014/main" id="{49D933E1-1FA0-4B06-BBBB-35C3E611E565}"/>
                </a:ext>
              </a:extLst>
            </p:cNvPr>
            <p:cNvSpPr>
              <a:spLocks/>
            </p:cNvSpPr>
            <p:nvPr userDrawn="1"/>
          </p:nvSpPr>
          <p:spPr bwMode="auto">
            <a:xfrm>
              <a:off x="8518526" y="4606926"/>
              <a:ext cx="277813" cy="269875"/>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6" name="Freeform 105">
              <a:extLst>
                <a:ext uri="{FF2B5EF4-FFF2-40B4-BE49-F238E27FC236}">
                  <a16:creationId xmlns:a16="http://schemas.microsoft.com/office/drawing/2014/main" id="{E6B2D9F8-5442-4C5E-9D94-47D05A73BF8C}"/>
                </a:ext>
              </a:extLst>
            </p:cNvPr>
            <p:cNvSpPr>
              <a:spLocks/>
            </p:cNvSpPr>
            <p:nvPr userDrawn="1"/>
          </p:nvSpPr>
          <p:spPr bwMode="auto">
            <a:xfrm>
              <a:off x="8399463" y="4827588"/>
              <a:ext cx="71438" cy="50800"/>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grpSp>
    </p:spTree>
    <p:extLst>
      <p:ext uri="{BB962C8B-B14F-4D97-AF65-F5344CB8AC3E}">
        <p14:creationId xmlns:p14="http://schemas.microsoft.com/office/powerpoint/2010/main" val="1710850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portant Information">
    <p:spTree>
      <p:nvGrpSpPr>
        <p:cNvPr id="1" name=""/>
        <p:cNvGrpSpPr/>
        <p:nvPr/>
      </p:nvGrpSpPr>
      <p:grpSpPr>
        <a:xfrm>
          <a:off x="0" y="0"/>
          <a:ext cx="0" cy="0"/>
          <a:chOff x="0" y="0"/>
          <a:chExt cx="0" cy="0"/>
        </a:xfrm>
      </p:grpSpPr>
      <p:sp>
        <p:nvSpPr>
          <p:cNvPr id="2" name="Title 1"/>
          <p:cNvSpPr>
            <a:spLocks noGrp="1"/>
          </p:cNvSpPr>
          <p:nvPr>
            <p:ph type="title"/>
          </p:nvPr>
        </p:nvSpPr>
        <p:spPr>
          <a:xfrm>
            <a:off x="422820" y="228600"/>
            <a:ext cx="10918280" cy="838200"/>
          </a:xfrm>
        </p:spPr>
        <p:txBody>
          <a:bodyPr/>
          <a:lstStyle>
            <a:lvl1pPr>
              <a:defRPr sz="3000">
                <a:solidFill>
                  <a:srgbClr val="333F48"/>
                </a:solidFill>
              </a:defRPr>
            </a:lvl1pPr>
          </a:lstStyle>
          <a:p>
            <a:r>
              <a:rPr lang="en-US"/>
              <a:t>Click to edit Master title style</a:t>
            </a:r>
            <a:endParaRPr lang="en-US" dirty="0"/>
          </a:p>
        </p:txBody>
      </p:sp>
      <p:sp>
        <p:nvSpPr>
          <p:cNvPr id="3" name="Content Placeholder 2"/>
          <p:cNvSpPr>
            <a:spLocks noGrp="1"/>
          </p:cNvSpPr>
          <p:nvPr>
            <p:ph idx="1"/>
          </p:nvPr>
        </p:nvSpPr>
        <p:spPr>
          <a:xfrm>
            <a:off x="422820" y="1076325"/>
            <a:ext cx="10918280" cy="4808539"/>
          </a:xfrm>
          <a:noFill/>
          <a:ln w="9525">
            <a:noFill/>
            <a:miter lim="800000"/>
            <a:headEnd/>
            <a:tailEnd/>
          </a:ln>
          <a:effectLst/>
        </p:spPr>
        <p:txBody>
          <a:bodyPr lIns="135852"/>
          <a:lstStyle>
            <a:lvl1pPr marL="0" indent="0" algn="l" rtl="0" eaLnBrk="1" fontAlgn="base" hangingPunct="1">
              <a:spcAft>
                <a:spcPct val="0"/>
              </a:spcAft>
              <a:buSzPct val="40000"/>
              <a:defRPr lang="en-US" sz="1200" b="0" dirty="0" smtClean="0">
                <a:solidFill>
                  <a:srgbClr val="000000"/>
                </a:solidFill>
                <a:latin typeface="+mn-lt"/>
                <a:ea typeface="+mn-ea"/>
                <a:cs typeface="+mn-cs"/>
              </a:defRPr>
            </a:lvl1pPr>
            <a:lvl2pPr marL="0" indent="0" algn="l" rtl="0" eaLnBrk="1" fontAlgn="base" hangingPunct="1">
              <a:spcBef>
                <a:spcPts val="743"/>
              </a:spcBef>
              <a:spcAft>
                <a:spcPct val="0"/>
              </a:spcAft>
              <a:buSzPct val="40000"/>
              <a:buNone/>
              <a:defRPr lang="en-US" sz="1200" b="1" dirty="0">
                <a:solidFill>
                  <a:srgbClr val="000000"/>
                </a:solidFill>
                <a:latin typeface="+mn-lt"/>
                <a:ea typeface="+mn-ea"/>
                <a:cs typeface="+mn-cs"/>
              </a:defRPr>
            </a:lvl2pPr>
          </a:lstStyle>
          <a:p>
            <a:pPr lvl="0"/>
            <a:r>
              <a:rPr lang="en-US"/>
              <a:t>Click to edit Master text styles</a:t>
            </a:r>
          </a:p>
          <a:p>
            <a:pPr lvl="1"/>
            <a:r>
              <a:rPr lang="en-US"/>
              <a:t>Second level</a:t>
            </a:r>
          </a:p>
        </p:txBody>
      </p:sp>
      <p:sp>
        <p:nvSpPr>
          <p:cNvPr id="38" name="Slide Number Placeholder 3">
            <a:extLst>
              <a:ext uri="{FF2B5EF4-FFF2-40B4-BE49-F238E27FC236}">
                <a16:creationId xmlns:a16="http://schemas.microsoft.com/office/drawing/2014/main" id="{2C352912-16B3-4C34-A240-2E8BC9C6B279}"/>
              </a:ext>
            </a:extLst>
          </p:cNvPr>
          <p:cNvSpPr>
            <a:spLocks noGrp="1"/>
          </p:cNvSpPr>
          <p:nvPr>
            <p:ph type="sldNum" sz="quarter" idx="14"/>
          </p:nvPr>
        </p:nvSpPr>
        <p:spPr>
          <a:xfrm>
            <a:off x="0" y="6382513"/>
            <a:ext cx="437173" cy="268288"/>
          </a:xfrm>
        </p:spPr>
        <p:txBody>
          <a:bodyPr/>
          <a:lstStyle>
            <a:lvl1pPr>
              <a:defRPr>
                <a:solidFill>
                  <a:srgbClr val="000000"/>
                </a:solidFill>
              </a:defRPr>
            </a:lvl1pPr>
          </a:lstStyle>
          <a:p>
            <a:pPr>
              <a:defRPr/>
            </a:pPr>
            <a:fld id="{E6474CC2-1230-4213-AD1A-4B2FEEABA7A1}" type="slidenum">
              <a:rPr lang="en-US" smtClean="0"/>
              <a:pPr>
                <a:defRPr/>
              </a:pPr>
              <a:t>‹#›</a:t>
            </a:fld>
            <a:endParaRPr lang="en-US" dirty="0"/>
          </a:p>
        </p:txBody>
      </p:sp>
      <p:sp>
        <p:nvSpPr>
          <p:cNvPr id="39" name="Footer Placeholder 4">
            <a:extLst>
              <a:ext uri="{FF2B5EF4-FFF2-40B4-BE49-F238E27FC236}">
                <a16:creationId xmlns:a16="http://schemas.microsoft.com/office/drawing/2014/main" id="{206F5221-ED04-4397-8B29-76DF1316A5A9}"/>
              </a:ext>
            </a:extLst>
          </p:cNvPr>
          <p:cNvSpPr>
            <a:spLocks noGrp="1"/>
          </p:cNvSpPr>
          <p:nvPr>
            <p:ph type="ftr" sz="quarter" idx="15"/>
          </p:nvPr>
        </p:nvSpPr>
        <p:spPr>
          <a:xfrm>
            <a:off x="426722" y="6483292"/>
            <a:ext cx="5245100" cy="172485"/>
          </a:xfrm>
        </p:spPr>
        <p:txBody>
          <a:bodyPr/>
          <a:lstStyle>
            <a:lvl1pPr algn="r">
              <a:defRPr smtClean="0">
                <a:solidFill>
                  <a:srgbClr val="000000"/>
                </a:solidFill>
              </a:defRPr>
            </a:lvl1pPr>
          </a:lstStyle>
          <a:p>
            <a:pPr algn="l">
              <a:defRPr/>
            </a:pPr>
            <a:r>
              <a:rPr lang="en-US" dirty="0"/>
              <a:t>Page footer.</a:t>
            </a:r>
          </a:p>
        </p:txBody>
      </p:sp>
      <p:sp>
        <p:nvSpPr>
          <p:cNvPr id="40" name="Rectangle 155">
            <a:extLst>
              <a:ext uri="{FF2B5EF4-FFF2-40B4-BE49-F238E27FC236}">
                <a16:creationId xmlns:a16="http://schemas.microsoft.com/office/drawing/2014/main" id="{B3FB2248-AEBC-4961-BEE1-8C9E69D05409}"/>
              </a:ext>
            </a:extLst>
          </p:cNvPr>
          <p:cNvSpPr>
            <a:spLocks noGrp="1" noChangeArrowheads="1"/>
          </p:cNvSpPr>
          <p:nvPr>
            <p:ph type="dt" sz="half" idx="16"/>
          </p:nvPr>
        </p:nvSpPr>
        <p:spPr>
          <a:xfrm>
            <a:off x="426722" y="6655657"/>
            <a:ext cx="2645277" cy="120649"/>
          </a:xfrm>
        </p:spPr>
        <p:txBody>
          <a:bodyPr/>
          <a:lstStyle>
            <a:lvl1pPr algn="l">
              <a:defRPr sz="833" smtClean="0">
                <a:solidFill>
                  <a:srgbClr val="000000"/>
                </a:solidFill>
              </a:defRPr>
            </a:lvl1pPr>
          </a:lstStyle>
          <a:p>
            <a:pPr>
              <a:defRPr/>
            </a:pPr>
            <a:r>
              <a:rPr lang="en-US" dirty="0"/>
              <a:t>Production code #</a:t>
            </a:r>
          </a:p>
        </p:txBody>
      </p:sp>
      <p:grpSp>
        <p:nvGrpSpPr>
          <p:cNvPr id="34" name="Group 33">
            <a:extLst>
              <a:ext uri="{FF2B5EF4-FFF2-40B4-BE49-F238E27FC236}">
                <a16:creationId xmlns:a16="http://schemas.microsoft.com/office/drawing/2014/main" id="{BE8EB743-578A-4F2E-9831-A0AD76B8E6F5}"/>
              </a:ext>
            </a:extLst>
          </p:cNvPr>
          <p:cNvGrpSpPr/>
          <p:nvPr userDrawn="1"/>
        </p:nvGrpSpPr>
        <p:grpSpPr>
          <a:xfrm>
            <a:off x="10215053" y="6295153"/>
            <a:ext cx="1527048" cy="338328"/>
            <a:chOff x="6923088" y="4475163"/>
            <a:chExt cx="1873251" cy="403225"/>
          </a:xfrm>
        </p:grpSpPr>
        <p:sp>
          <p:nvSpPr>
            <p:cNvPr id="35" name="AutoShape 4">
              <a:extLst>
                <a:ext uri="{FF2B5EF4-FFF2-40B4-BE49-F238E27FC236}">
                  <a16:creationId xmlns:a16="http://schemas.microsoft.com/office/drawing/2014/main" id="{58D3C79E-30E9-4B4B-A701-FAEF8B1987B4}"/>
                </a:ext>
              </a:extLst>
            </p:cNvPr>
            <p:cNvSpPr>
              <a:spLocks noChangeAspect="1" noChangeArrowheads="1" noTextEdit="1"/>
            </p:cNvSpPr>
            <p:nvPr userDrawn="1"/>
          </p:nvSpPr>
          <p:spPr bwMode="auto">
            <a:xfrm>
              <a:off x="6923088" y="4475163"/>
              <a:ext cx="18732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6" name="Freeform 6">
              <a:extLst>
                <a:ext uri="{FF2B5EF4-FFF2-40B4-BE49-F238E27FC236}">
                  <a16:creationId xmlns:a16="http://schemas.microsoft.com/office/drawing/2014/main" id="{B224E115-5A85-4E9E-AE96-ACA56BB87D84}"/>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7" name="Freeform 7">
              <a:extLst>
                <a:ext uri="{FF2B5EF4-FFF2-40B4-BE49-F238E27FC236}">
                  <a16:creationId xmlns:a16="http://schemas.microsoft.com/office/drawing/2014/main" id="{1A8B288D-FA7D-4770-85A9-EF4DB41E30DD}"/>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1" name="Freeform 83">
              <a:extLst>
                <a:ext uri="{FF2B5EF4-FFF2-40B4-BE49-F238E27FC236}">
                  <a16:creationId xmlns:a16="http://schemas.microsoft.com/office/drawing/2014/main" id="{6AB80B8C-E086-463F-8456-EB675BFFDD93}"/>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2" name="Freeform 84">
              <a:extLst>
                <a:ext uri="{FF2B5EF4-FFF2-40B4-BE49-F238E27FC236}">
                  <a16:creationId xmlns:a16="http://schemas.microsoft.com/office/drawing/2014/main" id="{253B09A1-B315-4923-8D53-F472D03C6872}"/>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3" name="Freeform 85">
              <a:extLst>
                <a:ext uri="{FF2B5EF4-FFF2-40B4-BE49-F238E27FC236}">
                  <a16:creationId xmlns:a16="http://schemas.microsoft.com/office/drawing/2014/main" id="{3FAF1FF8-DE53-4A11-A839-59D95821898F}"/>
                </a:ext>
              </a:extLst>
            </p:cNvPr>
            <p:cNvSpPr>
              <a:spLocks/>
            </p:cNvSpPr>
            <p:nvPr userDrawn="1"/>
          </p:nvSpPr>
          <p:spPr bwMode="auto">
            <a:xfrm>
              <a:off x="7337426" y="4533901"/>
              <a:ext cx="265113" cy="266700"/>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4" name="Freeform 86">
              <a:extLst>
                <a:ext uri="{FF2B5EF4-FFF2-40B4-BE49-F238E27FC236}">
                  <a16:creationId xmlns:a16="http://schemas.microsoft.com/office/drawing/2014/main" id="{88E1E33F-F262-4F49-A99D-19DADF052069}"/>
                </a:ext>
              </a:extLst>
            </p:cNvPr>
            <p:cNvSpPr>
              <a:spLocks noEditPoints="1"/>
            </p:cNvSpPr>
            <p:nvPr userDrawn="1"/>
          </p:nvSpPr>
          <p:spPr bwMode="auto">
            <a:xfrm>
              <a:off x="7553326" y="4533901"/>
              <a:ext cx="166688" cy="266700"/>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5" name="Freeform 87">
              <a:extLst>
                <a:ext uri="{FF2B5EF4-FFF2-40B4-BE49-F238E27FC236}">
                  <a16:creationId xmlns:a16="http://schemas.microsoft.com/office/drawing/2014/main" id="{74275FC0-B765-4786-B565-C4F57EB7E569}"/>
                </a:ext>
              </a:extLst>
            </p:cNvPr>
            <p:cNvSpPr>
              <a:spLocks noEditPoints="1"/>
            </p:cNvSpPr>
            <p:nvPr userDrawn="1"/>
          </p:nvSpPr>
          <p:spPr bwMode="auto">
            <a:xfrm>
              <a:off x="7685088" y="4533901"/>
              <a:ext cx="273050" cy="269875"/>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6" name="Freeform 88">
              <a:extLst>
                <a:ext uri="{FF2B5EF4-FFF2-40B4-BE49-F238E27FC236}">
                  <a16:creationId xmlns:a16="http://schemas.microsoft.com/office/drawing/2014/main" id="{20E6A29A-EFC4-4246-9006-B60905DCF941}"/>
                </a:ext>
              </a:extLst>
            </p:cNvPr>
            <p:cNvSpPr>
              <a:spLocks noEditPoints="1"/>
            </p:cNvSpPr>
            <p:nvPr userDrawn="1"/>
          </p:nvSpPr>
          <p:spPr bwMode="auto">
            <a:xfrm>
              <a:off x="7923213" y="4602163"/>
              <a:ext cx="230188" cy="201613"/>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7" name="Freeform 89">
              <a:extLst>
                <a:ext uri="{FF2B5EF4-FFF2-40B4-BE49-F238E27FC236}">
                  <a16:creationId xmlns:a16="http://schemas.microsoft.com/office/drawing/2014/main" id="{44B6AB6A-3514-4FBF-AB9A-A9C60DA105DE}"/>
                </a:ext>
              </a:extLst>
            </p:cNvPr>
            <p:cNvSpPr>
              <a:spLocks/>
            </p:cNvSpPr>
            <p:nvPr userDrawn="1"/>
          </p:nvSpPr>
          <p:spPr bwMode="auto">
            <a:xfrm>
              <a:off x="8143876" y="4533901"/>
              <a:ext cx="165100" cy="266700"/>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8" name="Freeform 90">
              <a:extLst>
                <a:ext uri="{FF2B5EF4-FFF2-40B4-BE49-F238E27FC236}">
                  <a16:creationId xmlns:a16="http://schemas.microsoft.com/office/drawing/2014/main" id="{9EA79B57-CD57-4099-8FB6-77D2B3AB839C}"/>
                </a:ext>
              </a:extLst>
            </p:cNvPr>
            <p:cNvSpPr>
              <a:spLocks noEditPoints="1"/>
            </p:cNvSpPr>
            <p:nvPr userDrawn="1"/>
          </p:nvSpPr>
          <p:spPr bwMode="auto">
            <a:xfrm>
              <a:off x="8264526" y="4533901"/>
              <a:ext cx="165100" cy="266700"/>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9" name="Freeform 91">
              <a:extLst>
                <a:ext uri="{FF2B5EF4-FFF2-40B4-BE49-F238E27FC236}">
                  <a16:creationId xmlns:a16="http://schemas.microsoft.com/office/drawing/2014/main" id="{ACC08612-8488-4B69-8015-6B0D6F45B8D6}"/>
                </a:ext>
              </a:extLst>
            </p:cNvPr>
            <p:cNvSpPr>
              <a:spLocks/>
            </p:cNvSpPr>
            <p:nvPr userDrawn="1"/>
          </p:nvSpPr>
          <p:spPr bwMode="auto">
            <a:xfrm>
              <a:off x="8396288" y="4564063"/>
              <a:ext cx="192088" cy="236538"/>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0" name="Freeform 92">
              <a:extLst>
                <a:ext uri="{FF2B5EF4-FFF2-40B4-BE49-F238E27FC236}">
                  <a16:creationId xmlns:a16="http://schemas.microsoft.com/office/drawing/2014/main" id="{B259BFB8-D7AA-4E37-B932-69F909DC4348}"/>
                </a:ext>
              </a:extLst>
            </p:cNvPr>
            <p:cNvSpPr>
              <a:spLocks/>
            </p:cNvSpPr>
            <p:nvPr userDrawn="1"/>
          </p:nvSpPr>
          <p:spPr bwMode="auto">
            <a:xfrm>
              <a:off x="7321551" y="4830763"/>
              <a:ext cx="38100" cy="46038"/>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1" name="Freeform 93">
              <a:extLst>
                <a:ext uri="{FF2B5EF4-FFF2-40B4-BE49-F238E27FC236}">
                  <a16:creationId xmlns:a16="http://schemas.microsoft.com/office/drawing/2014/main" id="{9150288D-0BA4-4551-8DBD-3BFF454DEF88}"/>
                </a:ext>
              </a:extLst>
            </p:cNvPr>
            <p:cNvSpPr>
              <a:spLocks/>
            </p:cNvSpPr>
            <p:nvPr userDrawn="1"/>
          </p:nvSpPr>
          <p:spPr bwMode="auto">
            <a:xfrm>
              <a:off x="7400926" y="4830763"/>
              <a:ext cx="87313" cy="46038"/>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2" name="Freeform 94">
              <a:extLst>
                <a:ext uri="{FF2B5EF4-FFF2-40B4-BE49-F238E27FC236}">
                  <a16:creationId xmlns:a16="http://schemas.microsoft.com/office/drawing/2014/main" id="{66BBCF85-CD37-4FF8-AEFD-09B0466EE60C}"/>
                </a:ext>
              </a:extLst>
            </p:cNvPr>
            <p:cNvSpPr>
              <a:spLocks/>
            </p:cNvSpPr>
            <p:nvPr userDrawn="1"/>
          </p:nvSpPr>
          <p:spPr bwMode="auto">
            <a:xfrm>
              <a:off x="7531101" y="4830763"/>
              <a:ext cx="76200" cy="46038"/>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3" name="Freeform 95">
              <a:extLst>
                <a:ext uri="{FF2B5EF4-FFF2-40B4-BE49-F238E27FC236}">
                  <a16:creationId xmlns:a16="http://schemas.microsoft.com/office/drawing/2014/main" id="{DC012AEB-548D-4A4B-B3FC-650800CB1CDB}"/>
                </a:ext>
              </a:extLst>
            </p:cNvPr>
            <p:cNvSpPr>
              <a:spLocks/>
            </p:cNvSpPr>
            <p:nvPr userDrawn="1"/>
          </p:nvSpPr>
          <p:spPr bwMode="auto">
            <a:xfrm>
              <a:off x="7635876" y="4830763"/>
              <a:ext cx="66675" cy="46038"/>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4" name="Freeform 96">
              <a:extLst>
                <a:ext uri="{FF2B5EF4-FFF2-40B4-BE49-F238E27FC236}">
                  <a16:creationId xmlns:a16="http://schemas.microsoft.com/office/drawing/2014/main" id="{CBAA0F1A-6D07-4906-94FC-225006129574}"/>
                </a:ext>
              </a:extLst>
            </p:cNvPr>
            <p:cNvSpPr>
              <a:spLocks/>
            </p:cNvSpPr>
            <p:nvPr userDrawn="1"/>
          </p:nvSpPr>
          <p:spPr bwMode="auto">
            <a:xfrm>
              <a:off x="7856538" y="4830763"/>
              <a:ext cx="61913" cy="46038"/>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5" name="Freeform 97">
              <a:extLst>
                <a:ext uri="{FF2B5EF4-FFF2-40B4-BE49-F238E27FC236}">
                  <a16:creationId xmlns:a16="http://schemas.microsoft.com/office/drawing/2014/main" id="{6467F326-5978-4C5E-ADCF-07DC6704C136}"/>
                </a:ext>
              </a:extLst>
            </p:cNvPr>
            <p:cNvSpPr>
              <a:spLocks/>
            </p:cNvSpPr>
            <p:nvPr userDrawn="1"/>
          </p:nvSpPr>
          <p:spPr bwMode="auto">
            <a:xfrm>
              <a:off x="7951788" y="4830763"/>
              <a:ext cx="106363" cy="46038"/>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6" name="Freeform 98">
              <a:extLst>
                <a:ext uri="{FF2B5EF4-FFF2-40B4-BE49-F238E27FC236}">
                  <a16:creationId xmlns:a16="http://schemas.microsoft.com/office/drawing/2014/main" id="{133B0156-6D1E-4B0A-B4BC-64B0CEAB1F4D}"/>
                </a:ext>
              </a:extLst>
            </p:cNvPr>
            <p:cNvSpPr>
              <a:spLocks/>
            </p:cNvSpPr>
            <p:nvPr userDrawn="1"/>
          </p:nvSpPr>
          <p:spPr bwMode="auto">
            <a:xfrm>
              <a:off x="8188326" y="4830763"/>
              <a:ext cx="85725" cy="46038"/>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7" name="Freeform 99">
              <a:extLst>
                <a:ext uri="{FF2B5EF4-FFF2-40B4-BE49-F238E27FC236}">
                  <a16:creationId xmlns:a16="http://schemas.microsoft.com/office/drawing/2014/main" id="{5B06DDBF-8883-4D66-8D60-AC8DA0296E1A}"/>
                </a:ext>
              </a:extLst>
            </p:cNvPr>
            <p:cNvSpPr>
              <a:spLocks/>
            </p:cNvSpPr>
            <p:nvPr userDrawn="1"/>
          </p:nvSpPr>
          <p:spPr bwMode="auto">
            <a:xfrm>
              <a:off x="8310563" y="4830763"/>
              <a:ext cx="63500" cy="46038"/>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8" name="Freeform 100">
              <a:extLst>
                <a:ext uri="{FF2B5EF4-FFF2-40B4-BE49-F238E27FC236}">
                  <a16:creationId xmlns:a16="http://schemas.microsoft.com/office/drawing/2014/main" id="{656CA39C-D073-454D-9A21-90212D19FA85}"/>
                </a:ext>
              </a:extLst>
            </p:cNvPr>
            <p:cNvSpPr>
              <a:spLocks noEditPoints="1"/>
            </p:cNvSpPr>
            <p:nvPr userDrawn="1"/>
          </p:nvSpPr>
          <p:spPr bwMode="auto">
            <a:xfrm>
              <a:off x="8701088" y="4760913"/>
              <a:ext cx="49213" cy="50800"/>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9" name="Freeform 101">
              <a:extLst>
                <a:ext uri="{FF2B5EF4-FFF2-40B4-BE49-F238E27FC236}">
                  <a16:creationId xmlns:a16="http://schemas.microsoft.com/office/drawing/2014/main" id="{82F49F9C-CB5F-4BB4-8FD4-1F56EF7E525C}"/>
                </a:ext>
              </a:extLst>
            </p:cNvPr>
            <p:cNvSpPr>
              <a:spLocks noEditPoints="1"/>
            </p:cNvSpPr>
            <p:nvPr userDrawn="1"/>
          </p:nvSpPr>
          <p:spPr bwMode="auto">
            <a:xfrm>
              <a:off x="8716963" y="4772026"/>
              <a:ext cx="20638" cy="2698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0" name="Freeform 102">
              <a:extLst>
                <a:ext uri="{FF2B5EF4-FFF2-40B4-BE49-F238E27FC236}">
                  <a16:creationId xmlns:a16="http://schemas.microsoft.com/office/drawing/2014/main" id="{4291A22E-FAC9-40F5-A833-AAF9D3666A44}"/>
                </a:ext>
              </a:extLst>
            </p:cNvPr>
            <p:cNvSpPr>
              <a:spLocks/>
            </p:cNvSpPr>
            <p:nvPr userDrawn="1"/>
          </p:nvSpPr>
          <p:spPr bwMode="auto">
            <a:xfrm>
              <a:off x="7742238" y="4830763"/>
              <a:ext cx="68263" cy="47625"/>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1" name="Freeform 103">
              <a:extLst>
                <a:ext uri="{FF2B5EF4-FFF2-40B4-BE49-F238E27FC236}">
                  <a16:creationId xmlns:a16="http://schemas.microsoft.com/office/drawing/2014/main" id="{866554F8-3A95-4E3A-8257-37B352BBBD70}"/>
                </a:ext>
              </a:extLst>
            </p:cNvPr>
            <p:cNvSpPr>
              <a:spLocks/>
            </p:cNvSpPr>
            <p:nvPr userDrawn="1"/>
          </p:nvSpPr>
          <p:spPr bwMode="auto">
            <a:xfrm>
              <a:off x="8089901" y="4830763"/>
              <a:ext cx="66675" cy="46038"/>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2" name="Freeform 104">
              <a:extLst>
                <a:ext uri="{FF2B5EF4-FFF2-40B4-BE49-F238E27FC236}">
                  <a16:creationId xmlns:a16="http://schemas.microsoft.com/office/drawing/2014/main" id="{314B5DDB-8F45-4D5D-948A-E1F84370E531}"/>
                </a:ext>
              </a:extLst>
            </p:cNvPr>
            <p:cNvSpPr>
              <a:spLocks/>
            </p:cNvSpPr>
            <p:nvPr userDrawn="1"/>
          </p:nvSpPr>
          <p:spPr bwMode="auto">
            <a:xfrm>
              <a:off x="8518526" y="4606926"/>
              <a:ext cx="277813" cy="269875"/>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3" name="Freeform 105">
              <a:extLst>
                <a:ext uri="{FF2B5EF4-FFF2-40B4-BE49-F238E27FC236}">
                  <a16:creationId xmlns:a16="http://schemas.microsoft.com/office/drawing/2014/main" id="{A3A90DFB-D909-461A-9100-23433D00B7F3}"/>
                </a:ext>
              </a:extLst>
            </p:cNvPr>
            <p:cNvSpPr>
              <a:spLocks/>
            </p:cNvSpPr>
            <p:nvPr userDrawn="1"/>
          </p:nvSpPr>
          <p:spPr bwMode="auto">
            <a:xfrm>
              <a:off x="8399463" y="4827588"/>
              <a:ext cx="71438" cy="50800"/>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grpSp>
    </p:spTree>
    <p:extLst>
      <p:ext uri="{BB962C8B-B14F-4D97-AF65-F5344CB8AC3E}">
        <p14:creationId xmlns:p14="http://schemas.microsoft.com/office/powerpoint/2010/main" val="1688933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ck_Cover_Disclosures">
    <p:spTree>
      <p:nvGrpSpPr>
        <p:cNvPr id="1" name=""/>
        <p:cNvGrpSpPr/>
        <p:nvPr/>
      </p:nvGrpSpPr>
      <p:grpSpPr>
        <a:xfrm>
          <a:off x="0" y="0"/>
          <a:ext cx="0" cy="0"/>
          <a:chOff x="0" y="0"/>
          <a:chExt cx="0" cy="0"/>
        </a:xfrm>
      </p:grpSpPr>
      <p:sp>
        <p:nvSpPr>
          <p:cNvPr id="11" name="Content Placeholder 10"/>
          <p:cNvSpPr>
            <a:spLocks noGrp="1"/>
          </p:cNvSpPr>
          <p:nvPr>
            <p:ph sz="quarter" idx="15" hasCustomPrompt="1"/>
          </p:nvPr>
        </p:nvSpPr>
        <p:spPr>
          <a:xfrm>
            <a:off x="385233" y="6565047"/>
            <a:ext cx="948267" cy="214312"/>
          </a:xfrm>
        </p:spPr>
        <p:txBody>
          <a:bodyPr/>
          <a:lstStyle>
            <a:lvl1pPr>
              <a:defRPr sz="800" b="0">
                <a:solidFill>
                  <a:schemeClr val="tx1"/>
                </a:solidFill>
              </a:defRPr>
            </a:lvl1pPr>
            <a:lvl2pPr>
              <a:defRPr sz="833" b="0">
                <a:solidFill>
                  <a:schemeClr val="tx1"/>
                </a:solidFill>
              </a:defRPr>
            </a:lvl2pPr>
            <a:lvl3pPr>
              <a:defRPr sz="833" b="0">
                <a:solidFill>
                  <a:schemeClr val="tx1"/>
                </a:solidFill>
              </a:defRPr>
            </a:lvl3pPr>
            <a:lvl4pPr>
              <a:defRPr sz="833" b="0">
                <a:solidFill>
                  <a:schemeClr val="tx1"/>
                </a:solidFill>
              </a:defRPr>
            </a:lvl4pPr>
            <a:lvl5pPr>
              <a:defRPr sz="833" b="0">
                <a:solidFill>
                  <a:schemeClr val="tx1"/>
                </a:solidFill>
              </a:defRPr>
            </a:lvl5pPr>
          </a:lstStyle>
          <a:p>
            <a:pPr lvl="0"/>
            <a:r>
              <a:rPr lang="en-US" dirty="0"/>
              <a:t>XXXXXX.1.0</a:t>
            </a:r>
          </a:p>
        </p:txBody>
      </p:sp>
      <p:sp>
        <p:nvSpPr>
          <p:cNvPr id="6" name="Content Placeholder 5"/>
          <p:cNvSpPr>
            <a:spLocks noGrp="1"/>
          </p:cNvSpPr>
          <p:nvPr>
            <p:ph sz="quarter" idx="14" hasCustomPrompt="1"/>
          </p:nvPr>
        </p:nvSpPr>
        <p:spPr>
          <a:xfrm>
            <a:off x="1778000" y="6535739"/>
            <a:ext cx="8636000" cy="214312"/>
          </a:xfrm>
        </p:spPr>
        <p:txBody>
          <a:bodyPr/>
          <a:lstStyle>
            <a:lvl1pPr algn="ctr">
              <a:defRPr sz="1067" b="0">
                <a:solidFill>
                  <a:schemeClr val="tx1"/>
                </a:solidFill>
              </a:defRPr>
            </a:lvl1pPr>
            <a:lvl2pPr algn="ctr">
              <a:defRPr sz="1084" b="0">
                <a:solidFill>
                  <a:schemeClr val="tx1"/>
                </a:solidFill>
              </a:defRPr>
            </a:lvl2pPr>
            <a:lvl3pPr algn="ctr">
              <a:defRPr sz="1084" b="0">
                <a:solidFill>
                  <a:schemeClr val="tx1"/>
                </a:solidFill>
              </a:defRPr>
            </a:lvl3pPr>
            <a:lvl4pPr algn="ctr">
              <a:defRPr sz="1084" b="0">
                <a:solidFill>
                  <a:schemeClr val="tx1"/>
                </a:solidFill>
              </a:defRPr>
            </a:lvl4pPr>
            <a:lvl5pPr algn="ctr">
              <a:defRPr sz="1084" b="0">
                <a:solidFill>
                  <a:schemeClr val="tx1"/>
                </a:solidFill>
              </a:defRPr>
            </a:lvl5pPr>
          </a:lstStyle>
          <a:p>
            <a:pPr lvl="0"/>
            <a:r>
              <a:rPr lang="en-US" altLang="en-US" sz="1084" dirty="0"/>
              <a:t>BROKER/DEALER and ADDRESS PLACEHOLDER</a:t>
            </a:r>
            <a:endParaRPr lang="en-US" dirty="0"/>
          </a:p>
        </p:txBody>
      </p:sp>
      <p:sp>
        <p:nvSpPr>
          <p:cNvPr id="7" name="Content Placeholder 2"/>
          <p:cNvSpPr>
            <a:spLocks noGrp="1"/>
          </p:cNvSpPr>
          <p:nvPr>
            <p:ph idx="13" hasCustomPrompt="1"/>
          </p:nvPr>
        </p:nvSpPr>
        <p:spPr>
          <a:xfrm>
            <a:off x="422820" y="3228975"/>
            <a:ext cx="11341613" cy="2903539"/>
          </a:xfrm>
        </p:spPr>
        <p:txBody>
          <a:bodyPr lIns="135852" anchor="b"/>
          <a:lstStyle>
            <a:lvl1pPr marL="0" indent="0" algn="l" rtl="0" eaLnBrk="1" fontAlgn="base" hangingPunct="1">
              <a:spcBef>
                <a:spcPts val="400"/>
              </a:spcBef>
              <a:spcAft>
                <a:spcPct val="0"/>
              </a:spcAft>
              <a:buClrTx/>
              <a:buSzTx/>
              <a:buFontTx/>
              <a:buNone/>
              <a:defRPr lang="en-US" sz="1200" b="0" dirty="0" smtClean="0">
                <a:solidFill>
                  <a:schemeClr val="tx1"/>
                </a:solidFill>
              </a:defRPr>
            </a:lvl1pPr>
            <a:lvl2pPr>
              <a:spcBef>
                <a:spcPts val="2476"/>
              </a:spcBef>
              <a:defRPr lang="en-US" dirty="0" smtClean="0">
                <a:solidFill>
                  <a:schemeClr val="tx1"/>
                </a:solidFill>
                <a:latin typeface="+mn-lt"/>
              </a:defRPr>
            </a:lvl2pPr>
            <a:lvl3pPr>
              <a:defRPr lang="en-US" sz="2000" dirty="0" smtClean="0">
                <a:solidFill>
                  <a:schemeClr val="accent1"/>
                </a:solidFill>
                <a:latin typeface="+mn-lt"/>
              </a:defRPr>
            </a:lvl3pPr>
            <a:lvl4pPr>
              <a:buClr>
                <a:schemeClr val="bg2"/>
              </a:buClr>
              <a:buSzPct val="80000"/>
              <a:buFont typeface="Arial" pitchFamily="34" charset="0"/>
              <a:buChar char="•"/>
              <a:defRPr sz="1751">
                <a:solidFill>
                  <a:schemeClr val="accent1"/>
                </a:solidFill>
              </a:defRPr>
            </a:lvl4pPr>
          </a:lstStyle>
          <a:p>
            <a:pPr eaLnBrk="1" hangingPunct="1">
              <a:spcBef>
                <a:spcPts val="300"/>
              </a:spcBef>
              <a:buClrTx/>
              <a:buSzTx/>
              <a:buFontTx/>
              <a:buNone/>
            </a:pPr>
            <a:r>
              <a:rPr lang="en-US" sz="1251" dirty="0">
                <a:latin typeface="+mj-lt"/>
              </a:rPr>
              <a:t>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 Lorem ipsum e </a:t>
            </a:r>
            <a:r>
              <a:rPr lang="en-US" sz="1251" dirty="0" err="1">
                <a:latin typeface="+mj-lt"/>
              </a:rPr>
              <a:t>dolore</a:t>
            </a:r>
            <a:r>
              <a:rPr lang="en-US" sz="1251" dirty="0">
                <a:latin typeface="+mj-lt"/>
              </a:rPr>
              <a:t> sit </a:t>
            </a:r>
            <a:r>
              <a:rPr lang="en-US" sz="1251" dirty="0" err="1">
                <a:latin typeface="+mj-lt"/>
              </a:rPr>
              <a:t>amet</a:t>
            </a:r>
            <a:r>
              <a:rPr lang="en-US" sz="1251" dirty="0">
                <a:latin typeface="+mj-lt"/>
              </a:rPr>
              <a:t> con </a:t>
            </a:r>
            <a:r>
              <a:rPr lang="en-US" sz="1251" dirty="0" err="1">
                <a:latin typeface="+mj-lt"/>
              </a:rPr>
              <a:t>secuatur</a:t>
            </a:r>
            <a:r>
              <a:rPr lang="en-US" sz="1251" dirty="0">
                <a:latin typeface="+mj-lt"/>
              </a:rPr>
              <a:t> </a:t>
            </a:r>
            <a:r>
              <a:rPr lang="en-US" sz="1251" dirty="0" err="1">
                <a:latin typeface="+mj-lt"/>
              </a:rPr>
              <a:t>voltare</a:t>
            </a:r>
            <a:r>
              <a:rPr lang="en-US" sz="1251" dirty="0">
                <a:latin typeface="+mj-lt"/>
              </a:rPr>
              <a:t> sans </a:t>
            </a:r>
            <a:r>
              <a:rPr lang="en-US" sz="1251" dirty="0" err="1">
                <a:latin typeface="+mj-lt"/>
              </a:rPr>
              <a:t>hitre</a:t>
            </a:r>
            <a:r>
              <a:rPr lang="en-US" sz="1251" dirty="0">
                <a:latin typeface="+mj-lt"/>
              </a:rPr>
              <a:t> </a:t>
            </a:r>
            <a:r>
              <a:rPr lang="en-US" sz="1251" dirty="0" err="1">
                <a:latin typeface="+mj-lt"/>
              </a:rPr>
              <a:t>vintaxe</a:t>
            </a:r>
            <a:r>
              <a:rPr lang="en-US" sz="1251" dirty="0">
                <a:latin typeface="+mj-lt"/>
              </a:rPr>
              <a:t> </a:t>
            </a:r>
            <a:r>
              <a:rPr lang="en-US" sz="1251" dirty="0" err="1">
                <a:latin typeface="+mj-lt"/>
              </a:rPr>
              <a:t>ellert</a:t>
            </a:r>
            <a:r>
              <a:rPr lang="en-US" sz="1251" dirty="0">
                <a:latin typeface="+mj-lt"/>
              </a:rPr>
              <a:t>.</a:t>
            </a:r>
          </a:p>
          <a:p>
            <a:pPr eaLnBrk="1" hangingPunct="1">
              <a:spcBef>
                <a:spcPts val="300"/>
              </a:spcBef>
              <a:buClrTx/>
              <a:buSzTx/>
              <a:buFontTx/>
              <a:buNone/>
            </a:pPr>
            <a:r>
              <a:rPr lang="en-US" sz="1251" b="1" dirty="0">
                <a:latin typeface="+mj-lt"/>
              </a:rPr>
              <a:t>Lorem ipsum e </a:t>
            </a:r>
            <a:r>
              <a:rPr lang="en-US" sz="1251" b="1" dirty="0" err="1">
                <a:latin typeface="+mj-lt"/>
              </a:rPr>
              <a:t>dolore</a:t>
            </a:r>
            <a:r>
              <a:rPr lang="en-US" sz="1251" b="1" dirty="0">
                <a:latin typeface="+mj-lt"/>
              </a:rPr>
              <a:t> sit </a:t>
            </a:r>
            <a:r>
              <a:rPr lang="en-US" sz="1251" b="1" dirty="0" err="1">
                <a:latin typeface="+mj-lt"/>
              </a:rPr>
              <a:t>amet</a:t>
            </a:r>
            <a:r>
              <a:rPr lang="en-US" sz="1251" b="1" dirty="0">
                <a:latin typeface="+mj-lt"/>
              </a:rPr>
              <a:t> con </a:t>
            </a:r>
            <a:r>
              <a:rPr lang="en-US" sz="1251" b="1" dirty="0" err="1">
                <a:latin typeface="+mj-lt"/>
              </a:rPr>
              <a:t>secuatur</a:t>
            </a:r>
            <a:r>
              <a:rPr lang="en-US" sz="1251" b="1" dirty="0">
                <a:latin typeface="+mj-lt"/>
              </a:rPr>
              <a:t> </a:t>
            </a:r>
            <a:r>
              <a:rPr lang="en-US" sz="1251" b="1" dirty="0" err="1">
                <a:latin typeface="+mj-lt"/>
              </a:rPr>
              <a:t>voltare</a:t>
            </a:r>
            <a:r>
              <a:rPr lang="en-US" sz="1251" b="1" dirty="0">
                <a:latin typeface="+mj-lt"/>
              </a:rPr>
              <a:t> sans </a:t>
            </a:r>
            <a:r>
              <a:rPr lang="en-US" sz="1251" b="1" dirty="0" err="1">
                <a:latin typeface="+mj-lt"/>
              </a:rPr>
              <a:t>hitre</a:t>
            </a:r>
            <a:r>
              <a:rPr lang="en-US" sz="1251" b="1" dirty="0">
                <a:latin typeface="+mj-lt"/>
              </a:rPr>
              <a:t> </a:t>
            </a:r>
            <a:r>
              <a:rPr lang="en-US" sz="1251" b="1" dirty="0" err="1">
                <a:latin typeface="+mj-lt"/>
              </a:rPr>
              <a:t>vintaxe</a:t>
            </a:r>
            <a:r>
              <a:rPr lang="en-US" sz="1251" b="1" dirty="0">
                <a:latin typeface="+mj-lt"/>
              </a:rPr>
              <a:t> </a:t>
            </a:r>
            <a:r>
              <a:rPr lang="en-US" sz="1251" b="1" dirty="0" err="1">
                <a:latin typeface="+mj-lt"/>
              </a:rPr>
              <a:t>ellert</a:t>
            </a:r>
            <a:r>
              <a:rPr lang="en-US" sz="1251" b="1" dirty="0">
                <a:latin typeface="+mj-lt"/>
              </a:rPr>
              <a:t>  ipsum e </a:t>
            </a:r>
            <a:r>
              <a:rPr lang="en-US" sz="1251" b="1" dirty="0" err="1">
                <a:latin typeface="+mj-lt"/>
              </a:rPr>
              <a:t>dolore</a:t>
            </a:r>
            <a:r>
              <a:rPr lang="en-US" sz="1251" b="1" dirty="0">
                <a:latin typeface="+mj-lt"/>
              </a:rPr>
              <a:t> sit </a:t>
            </a:r>
            <a:r>
              <a:rPr lang="en-US" sz="1251" b="1" dirty="0" err="1">
                <a:latin typeface="+mj-lt"/>
              </a:rPr>
              <a:t>amet</a:t>
            </a:r>
            <a:r>
              <a:rPr lang="en-US" sz="1251" b="1" dirty="0">
                <a:latin typeface="+mj-lt"/>
              </a:rPr>
              <a:t> con </a:t>
            </a:r>
            <a:r>
              <a:rPr lang="en-US" sz="1251" b="1" dirty="0" err="1">
                <a:latin typeface="+mj-lt"/>
              </a:rPr>
              <a:t>secuatur</a:t>
            </a:r>
            <a:r>
              <a:rPr lang="en-US" sz="1251" b="1" dirty="0">
                <a:latin typeface="+mj-lt"/>
              </a:rPr>
              <a:t> </a:t>
            </a:r>
            <a:r>
              <a:rPr lang="en-US" sz="1251" b="1" dirty="0" err="1">
                <a:latin typeface="+mj-lt"/>
              </a:rPr>
              <a:t>voltare</a:t>
            </a:r>
            <a:r>
              <a:rPr lang="en-US" sz="1251" b="1" dirty="0">
                <a:latin typeface="+mj-lt"/>
              </a:rPr>
              <a:t> sans </a:t>
            </a:r>
            <a:r>
              <a:rPr lang="en-US" sz="1251" b="1" dirty="0" err="1">
                <a:latin typeface="+mj-lt"/>
              </a:rPr>
              <a:t>hitre</a:t>
            </a:r>
            <a:r>
              <a:rPr lang="en-US" sz="1251" b="1" dirty="0">
                <a:latin typeface="+mj-lt"/>
              </a:rPr>
              <a:t> </a:t>
            </a:r>
            <a:r>
              <a:rPr lang="en-US" sz="1251" b="1" dirty="0" err="1">
                <a:latin typeface="+mj-lt"/>
              </a:rPr>
              <a:t>vintaxe</a:t>
            </a:r>
            <a:r>
              <a:rPr lang="en-US" sz="1251" b="1" dirty="0">
                <a:latin typeface="+mj-lt"/>
              </a:rPr>
              <a:t> </a:t>
            </a:r>
            <a:r>
              <a:rPr lang="en-US" sz="1251" b="1" dirty="0" err="1">
                <a:latin typeface="+mj-lt"/>
              </a:rPr>
              <a:t>ellert</a:t>
            </a:r>
            <a:r>
              <a:rPr lang="en-US" sz="1251" b="1" dirty="0">
                <a:latin typeface="+mj-lt"/>
              </a:rPr>
              <a:t>. Lorem ipsum e </a:t>
            </a:r>
            <a:r>
              <a:rPr lang="en-US" sz="1251" b="1" dirty="0" err="1">
                <a:latin typeface="+mj-lt"/>
              </a:rPr>
              <a:t>dolore</a:t>
            </a:r>
            <a:r>
              <a:rPr lang="en-US" sz="1251" b="1" dirty="0">
                <a:latin typeface="+mj-lt"/>
              </a:rPr>
              <a:t> sit </a:t>
            </a:r>
            <a:r>
              <a:rPr lang="en-US" sz="1251" b="1" dirty="0" err="1">
                <a:latin typeface="+mj-lt"/>
              </a:rPr>
              <a:t>amet</a:t>
            </a:r>
            <a:r>
              <a:rPr lang="en-US" sz="1251" b="1" dirty="0">
                <a:latin typeface="+mj-lt"/>
              </a:rPr>
              <a:t> con </a:t>
            </a:r>
            <a:r>
              <a:rPr lang="en-US" sz="1251" b="1" dirty="0" err="1">
                <a:latin typeface="+mj-lt"/>
              </a:rPr>
              <a:t>secuatur</a:t>
            </a:r>
            <a:r>
              <a:rPr lang="en-US" sz="1251" b="1" dirty="0">
                <a:latin typeface="+mj-lt"/>
              </a:rPr>
              <a:t> </a:t>
            </a:r>
            <a:r>
              <a:rPr lang="en-US" sz="1251" b="1" dirty="0" err="1">
                <a:latin typeface="+mj-lt"/>
              </a:rPr>
              <a:t>voltare</a:t>
            </a:r>
            <a:r>
              <a:rPr lang="en-US" sz="1251" b="1" dirty="0">
                <a:latin typeface="+mj-lt"/>
              </a:rPr>
              <a:t> sans </a:t>
            </a:r>
            <a:r>
              <a:rPr lang="en-US" sz="1251" b="1" dirty="0" err="1">
                <a:latin typeface="+mj-lt"/>
              </a:rPr>
              <a:t>hitre</a:t>
            </a:r>
            <a:r>
              <a:rPr lang="en-US" sz="1251" b="1" dirty="0">
                <a:latin typeface="+mj-lt"/>
              </a:rPr>
              <a:t> </a:t>
            </a:r>
            <a:r>
              <a:rPr lang="en-US" sz="1251" b="1" dirty="0" err="1">
                <a:latin typeface="+mj-lt"/>
              </a:rPr>
              <a:t>vintaxe</a:t>
            </a:r>
            <a:r>
              <a:rPr lang="en-US" sz="1251" b="1" dirty="0">
                <a:latin typeface="+mj-lt"/>
              </a:rPr>
              <a:t> </a:t>
            </a:r>
            <a:r>
              <a:rPr lang="en-US" sz="1251" b="1" dirty="0" err="1">
                <a:latin typeface="+mj-lt"/>
              </a:rPr>
              <a:t>ellert</a:t>
            </a:r>
            <a:r>
              <a:rPr lang="en-US" sz="1251" b="1" dirty="0">
                <a:latin typeface="+mj-lt"/>
              </a:rPr>
              <a:t>. Lorem ipsum e </a:t>
            </a:r>
            <a:r>
              <a:rPr lang="en-US" sz="1251" b="1" dirty="0" err="1">
                <a:latin typeface="+mj-lt"/>
              </a:rPr>
              <a:t>dolore</a:t>
            </a:r>
            <a:r>
              <a:rPr lang="en-US" sz="1251" b="1" dirty="0">
                <a:latin typeface="+mj-lt"/>
              </a:rPr>
              <a:t> sit </a:t>
            </a:r>
            <a:r>
              <a:rPr lang="en-US" sz="1251" b="1" dirty="0" err="1">
                <a:latin typeface="+mj-lt"/>
              </a:rPr>
              <a:t>amet</a:t>
            </a:r>
            <a:r>
              <a:rPr lang="en-US" sz="1251" b="1" dirty="0">
                <a:latin typeface="+mj-lt"/>
              </a:rPr>
              <a:t> con </a:t>
            </a:r>
            <a:r>
              <a:rPr lang="en-US" sz="1251" b="1" dirty="0" err="1">
                <a:latin typeface="+mj-lt"/>
              </a:rPr>
              <a:t>secuatur</a:t>
            </a:r>
            <a:r>
              <a:rPr lang="en-US" sz="1251" b="1" dirty="0">
                <a:latin typeface="+mj-lt"/>
              </a:rPr>
              <a:t> </a:t>
            </a:r>
            <a:r>
              <a:rPr lang="en-US" sz="1251" b="1" dirty="0" err="1">
                <a:latin typeface="+mj-lt"/>
              </a:rPr>
              <a:t>voltare</a:t>
            </a:r>
            <a:r>
              <a:rPr lang="en-US" sz="1251" b="1" dirty="0">
                <a:latin typeface="+mj-lt"/>
              </a:rPr>
              <a:t> sans </a:t>
            </a:r>
            <a:r>
              <a:rPr lang="en-US" sz="1251" b="1" dirty="0" err="1">
                <a:latin typeface="+mj-lt"/>
              </a:rPr>
              <a:t>hitre</a:t>
            </a:r>
            <a:r>
              <a:rPr lang="en-US" sz="1251" b="1" dirty="0">
                <a:latin typeface="+mj-lt"/>
              </a:rPr>
              <a:t> </a:t>
            </a:r>
            <a:r>
              <a:rPr lang="en-US" sz="1251" b="1" dirty="0" err="1">
                <a:latin typeface="+mj-lt"/>
              </a:rPr>
              <a:t>vintaxe</a:t>
            </a:r>
            <a:r>
              <a:rPr lang="en-US" sz="1251" b="1" dirty="0">
                <a:latin typeface="+mj-lt"/>
              </a:rPr>
              <a:t> </a:t>
            </a:r>
            <a:r>
              <a:rPr lang="en-US" sz="1251" b="1" dirty="0" err="1">
                <a:latin typeface="+mj-lt"/>
              </a:rPr>
              <a:t>ellert</a:t>
            </a:r>
            <a:r>
              <a:rPr lang="en-US" sz="1251" b="1" dirty="0">
                <a:latin typeface="+mj-lt"/>
              </a:rPr>
              <a:t>. Lorem ipsum e </a:t>
            </a:r>
            <a:r>
              <a:rPr lang="en-US" sz="1251" b="1" dirty="0" err="1">
                <a:latin typeface="+mj-lt"/>
              </a:rPr>
              <a:t>dolore</a:t>
            </a:r>
            <a:r>
              <a:rPr lang="en-US" sz="1251" b="1" dirty="0">
                <a:latin typeface="+mj-lt"/>
              </a:rPr>
              <a:t> sit </a:t>
            </a:r>
            <a:r>
              <a:rPr lang="en-US" sz="1251" b="1" dirty="0" err="1">
                <a:latin typeface="+mj-lt"/>
              </a:rPr>
              <a:t>amet</a:t>
            </a:r>
            <a:r>
              <a:rPr lang="en-US" sz="1251" b="1" dirty="0">
                <a:latin typeface="+mj-lt"/>
              </a:rPr>
              <a:t> con </a:t>
            </a:r>
            <a:r>
              <a:rPr lang="en-US" sz="1251" b="1" dirty="0" err="1">
                <a:latin typeface="+mj-lt"/>
              </a:rPr>
              <a:t>secuatur</a:t>
            </a:r>
            <a:r>
              <a:rPr lang="en-US" sz="1251" b="1" dirty="0">
                <a:latin typeface="+mj-lt"/>
              </a:rPr>
              <a:t> </a:t>
            </a:r>
            <a:r>
              <a:rPr lang="en-US" sz="1251" b="1" dirty="0" err="1">
                <a:latin typeface="+mj-lt"/>
              </a:rPr>
              <a:t>voltare</a:t>
            </a:r>
            <a:r>
              <a:rPr lang="en-US" sz="1251" b="1" dirty="0">
                <a:latin typeface="+mj-lt"/>
              </a:rPr>
              <a:t> sans </a:t>
            </a:r>
            <a:r>
              <a:rPr lang="en-US" sz="1251" b="1" dirty="0" err="1">
                <a:latin typeface="+mj-lt"/>
              </a:rPr>
              <a:t>hitre</a:t>
            </a:r>
            <a:r>
              <a:rPr lang="en-US" sz="1251" b="1" dirty="0">
                <a:latin typeface="+mj-lt"/>
              </a:rPr>
              <a:t> </a:t>
            </a:r>
            <a:r>
              <a:rPr lang="en-US" sz="1251" b="1" dirty="0" err="1">
                <a:latin typeface="+mj-lt"/>
              </a:rPr>
              <a:t>vintaxe</a:t>
            </a:r>
            <a:r>
              <a:rPr lang="en-US" sz="1251" b="1" dirty="0">
                <a:latin typeface="+mj-lt"/>
              </a:rPr>
              <a:t> </a:t>
            </a:r>
            <a:r>
              <a:rPr lang="en-US" sz="1251" b="1" dirty="0" err="1">
                <a:latin typeface="+mj-lt"/>
              </a:rPr>
              <a:t>ellert</a:t>
            </a:r>
            <a:r>
              <a:rPr lang="en-US" sz="1251" b="1" dirty="0">
                <a:latin typeface="+mj-lt"/>
              </a:rPr>
              <a:t>. Lorem ipsum e </a:t>
            </a:r>
            <a:r>
              <a:rPr lang="en-US" sz="1251" b="1" dirty="0" err="1">
                <a:latin typeface="+mj-lt"/>
              </a:rPr>
              <a:t>dolore</a:t>
            </a:r>
            <a:r>
              <a:rPr lang="en-US" sz="1251" b="1" dirty="0">
                <a:latin typeface="+mj-lt"/>
              </a:rPr>
              <a:t> sit </a:t>
            </a:r>
            <a:r>
              <a:rPr lang="en-US" sz="1251" b="1" dirty="0" err="1">
                <a:latin typeface="+mj-lt"/>
              </a:rPr>
              <a:t>amet</a:t>
            </a:r>
            <a:r>
              <a:rPr lang="en-US" sz="1251" b="1" dirty="0">
                <a:latin typeface="+mj-lt"/>
              </a:rPr>
              <a:t> con </a:t>
            </a:r>
            <a:r>
              <a:rPr lang="en-US" sz="1251" b="1" dirty="0" err="1">
                <a:latin typeface="+mj-lt"/>
              </a:rPr>
              <a:t>secuatur</a:t>
            </a:r>
            <a:r>
              <a:rPr lang="en-US" sz="1251" b="1" dirty="0">
                <a:latin typeface="+mj-lt"/>
              </a:rPr>
              <a:t> </a:t>
            </a:r>
            <a:r>
              <a:rPr lang="en-US" sz="1251" b="1" dirty="0" err="1">
                <a:latin typeface="+mj-lt"/>
              </a:rPr>
              <a:t>voltare</a:t>
            </a:r>
            <a:r>
              <a:rPr lang="en-US" sz="1251" b="1" dirty="0">
                <a:latin typeface="+mj-lt"/>
              </a:rPr>
              <a:t> sans </a:t>
            </a:r>
            <a:r>
              <a:rPr lang="en-US" sz="1251" b="1" dirty="0" err="1">
                <a:latin typeface="+mj-lt"/>
              </a:rPr>
              <a:t>hitre</a:t>
            </a:r>
            <a:r>
              <a:rPr lang="en-US" sz="1251" b="1" dirty="0">
                <a:latin typeface="+mj-lt"/>
              </a:rPr>
              <a:t> </a:t>
            </a:r>
            <a:r>
              <a:rPr lang="en-US" sz="1251" b="1" dirty="0" err="1">
                <a:latin typeface="+mj-lt"/>
              </a:rPr>
              <a:t>vintaxe</a:t>
            </a:r>
            <a:r>
              <a:rPr lang="en-US" sz="1251" b="1" dirty="0">
                <a:latin typeface="+mj-lt"/>
              </a:rPr>
              <a:t> </a:t>
            </a:r>
            <a:r>
              <a:rPr lang="en-US" sz="1251" b="1" dirty="0" err="1">
                <a:latin typeface="+mj-lt"/>
              </a:rPr>
              <a:t>ellert</a:t>
            </a:r>
            <a:r>
              <a:rPr lang="en-US" sz="1251" b="1" dirty="0">
                <a:latin typeface="+mj-lt"/>
              </a:rPr>
              <a:t>. Lorem ipsum e </a:t>
            </a:r>
            <a:r>
              <a:rPr lang="en-US" sz="1251" b="1" dirty="0" err="1">
                <a:latin typeface="+mj-lt"/>
              </a:rPr>
              <a:t>dolore</a:t>
            </a:r>
            <a:r>
              <a:rPr lang="en-US" sz="1251" b="1" dirty="0">
                <a:latin typeface="+mj-lt"/>
              </a:rPr>
              <a:t> sit </a:t>
            </a:r>
            <a:r>
              <a:rPr lang="en-US" sz="1251" b="1" dirty="0" err="1">
                <a:latin typeface="+mj-lt"/>
              </a:rPr>
              <a:t>amet</a:t>
            </a:r>
            <a:r>
              <a:rPr lang="en-US" sz="1251" b="1" dirty="0">
                <a:latin typeface="+mj-lt"/>
              </a:rPr>
              <a:t> con </a:t>
            </a:r>
            <a:r>
              <a:rPr lang="en-US" sz="1251" b="1" dirty="0" err="1">
                <a:latin typeface="+mj-lt"/>
              </a:rPr>
              <a:t>secuatur</a:t>
            </a:r>
            <a:r>
              <a:rPr lang="en-US" sz="1251" b="1" dirty="0">
                <a:latin typeface="+mj-lt"/>
              </a:rPr>
              <a:t> </a:t>
            </a:r>
            <a:r>
              <a:rPr lang="en-US" sz="1251" b="1" dirty="0" err="1">
                <a:latin typeface="+mj-lt"/>
              </a:rPr>
              <a:t>voltare</a:t>
            </a:r>
            <a:r>
              <a:rPr lang="en-US" sz="1251" b="1" dirty="0">
                <a:latin typeface="+mj-lt"/>
              </a:rPr>
              <a:t> sans </a:t>
            </a:r>
            <a:r>
              <a:rPr lang="en-US" sz="1251" b="1" dirty="0" err="1">
                <a:latin typeface="+mj-lt"/>
              </a:rPr>
              <a:t>hitre</a:t>
            </a:r>
            <a:r>
              <a:rPr lang="en-US" sz="1251" b="1" dirty="0">
                <a:latin typeface="+mj-lt"/>
              </a:rPr>
              <a:t> </a:t>
            </a:r>
            <a:r>
              <a:rPr lang="en-US" sz="1251" b="1" dirty="0" err="1">
                <a:latin typeface="+mj-lt"/>
              </a:rPr>
              <a:t>vintaxe</a:t>
            </a:r>
            <a:r>
              <a:rPr lang="en-US" sz="1251" b="1" dirty="0">
                <a:latin typeface="+mj-lt"/>
              </a:rPr>
              <a:t> </a:t>
            </a:r>
            <a:r>
              <a:rPr lang="en-US" sz="1251" b="1" dirty="0" err="1">
                <a:latin typeface="+mj-lt"/>
              </a:rPr>
              <a:t>ellert</a:t>
            </a:r>
            <a:r>
              <a:rPr lang="en-US" sz="1251" b="1" dirty="0">
                <a:latin typeface="+mj-lt"/>
              </a:rPr>
              <a:t>. Lorem ipsum e </a:t>
            </a:r>
            <a:r>
              <a:rPr lang="en-US" sz="1251" b="1" dirty="0" err="1">
                <a:latin typeface="+mj-lt"/>
              </a:rPr>
              <a:t>dolore</a:t>
            </a:r>
            <a:r>
              <a:rPr lang="en-US" sz="1251" b="1" dirty="0">
                <a:latin typeface="+mj-lt"/>
              </a:rPr>
              <a:t> sit </a:t>
            </a:r>
            <a:r>
              <a:rPr lang="en-US" sz="1251" b="1" dirty="0" err="1">
                <a:latin typeface="+mj-lt"/>
              </a:rPr>
              <a:t>amet</a:t>
            </a:r>
            <a:r>
              <a:rPr lang="en-US" sz="1251" b="1" dirty="0">
                <a:latin typeface="+mj-lt"/>
              </a:rPr>
              <a:t> con </a:t>
            </a:r>
            <a:r>
              <a:rPr lang="en-US" sz="1251" b="1" dirty="0" err="1">
                <a:latin typeface="+mj-lt"/>
              </a:rPr>
              <a:t>secuatur</a:t>
            </a:r>
            <a:r>
              <a:rPr lang="en-US" sz="1251" b="1" dirty="0">
                <a:latin typeface="+mj-lt"/>
              </a:rPr>
              <a:t> </a:t>
            </a:r>
            <a:r>
              <a:rPr lang="en-US" sz="1251" b="1" dirty="0" err="1">
                <a:latin typeface="+mj-lt"/>
              </a:rPr>
              <a:t>voltare</a:t>
            </a:r>
            <a:r>
              <a:rPr lang="en-US" sz="1251" b="1" dirty="0">
                <a:latin typeface="+mj-lt"/>
              </a:rPr>
              <a:t> sans </a:t>
            </a:r>
            <a:r>
              <a:rPr lang="en-US" sz="1251" b="1" dirty="0" err="1">
                <a:latin typeface="+mj-lt"/>
              </a:rPr>
              <a:t>hitre</a:t>
            </a:r>
            <a:r>
              <a:rPr lang="en-US" sz="1251" b="1" dirty="0">
                <a:latin typeface="+mj-lt"/>
              </a:rPr>
              <a:t> </a:t>
            </a:r>
            <a:r>
              <a:rPr lang="en-US" sz="1251" b="1" dirty="0" err="1">
                <a:latin typeface="+mj-lt"/>
              </a:rPr>
              <a:t>vintaxe</a:t>
            </a:r>
            <a:r>
              <a:rPr lang="en-US" sz="1251" b="1" dirty="0">
                <a:latin typeface="+mj-lt"/>
              </a:rPr>
              <a:t> </a:t>
            </a:r>
            <a:r>
              <a:rPr lang="en-US" sz="1251" b="1" dirty="0" err="1">
                <a:latin typeface="+mj-lt"/>
              </a:rPr>
              <a:t>ellert</a:t>
            </a:r>
            <a:r>
              <a:rPr lang="en-US" sz="1251" b="1" dirty="0">
                <a:latin typeface="+mj-lt"/>
              </a:rPr>
              <a:t>.</a:t>
            </a:r>
          </a:p>
        </p:txBody>
      </p:sp>
      <p:sp>
        <p:nvSpPr>
          <p:cNvPr id="13" name="Content Placeholder 12"/>
          <p:cNvSpPr>
            <a:spLocks noGrp="1"/>
          </p:cNvSpPr>
          <p:nvPr>
            <p:ph sz="quarter" idx="16" hasCustomPrompt="1"/>
          </p:nvPr>
        </p:nvSpPr>
        <p:spPr>
          <a:xfrm>
            <a:off x="10655300" y="6488722"/>
            <a:ext cx="1210733" cy="377825"/>
          </a:xfrm>
        </p:spPr>
        <p:txBody>
          <a:bodyPr anchor="b"/>
          <a:lstStyle>
            <a:lvl1pPr algn="r">
              <a:spcBef>
                <a:spcPts val="0"/>
              </a:spcBef>
              <a:defRPr sz="800" b="0">
                <a:solidFill>
                  <a:schemeClr val="tx1"/>
                </a:solidFill>
              </a:defRPr>
            </a:lvl1pPr>
            <a:lvl2pPr algn="r">
              <a:defRPr sz="833" b="0">
                <a:solidFill>
                  <a:schemeClr val="tx1"/>
                </a:solidFill>
              </a:defRPr>
            </a:lvl2pPr>
            <a:lvl3pPr algn="r">
              <a:defRPr sz="833" b="0">
                <a:solidFill>
                  <a:schemeClr val="tx1"/>
                </a:solidFill>
              </a:defRPr>
            </a:lvl3pPr>
            <a:lvl4pPr algn="r">
              <a:defRPr sz="833" b="0">
                <a:solidFill>
                  <a:schemeClr val="tx1"/>
                </a:solidFill>
              </a:defRPr>
            </a:lvl4pPr>
            <a:lvl5pPr algn="r">
              <a:defRPr sz="833" b="0">
                <a:solidFill>
                  <a:schemeClr val="tx1"/>
                </a:solidFill>
              </a:defRPr>
            </a:lvl5pPr>
          </a:lstStyle>
          <a:p>
            <a:pPr lvl="0"/>
            <a:r>
              <a:rPr lang="en-US" dirty="0"/>
              <a:t>1.000000.100</a:t>
            </a:r>
          </a:p>
          <a:p>
            <a:pPr lvl="0"/>
            <a:r>
              <a:rPr lang="en-US" dirty="0"/>
              <a:t>0116</a:t>
            </a:r>
          </a:p>
        </p:txBody>
      </p:sp>
    </p:spTree>
    <p:extLst>
      <p:ext uri="{BB962C8B-B14F-4D97-AF65-F5344CB8AC3E}">
        <p14:creationId xmlns:p14="http://schemas.microsoft.com/office/powerpoint/2010/main" val="14561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I_Internal_Onscreen_Cover">
    <p:spTree>
      <p:nvGrpSpPr>
        <p:cNvPr id="1" name=""/>
        <p:cNvGrpSpPr/>
        <p:nvPr/>
      </p:nvGrpSpPr>
      <p:grpSpPr>
        <a:xfrm>
          <a:off x="0" y="0"/>
          <a:ext cx="0" cy="0"/>
          <a:chOff x="0" y="0"/>
          <a:chExt cx="0" cy="0"/>
        </a:xfrm>
      </p:grpSpPr>
      <p:pic>
        <p:nvPicPr>
          <p:cNvPr id="15" name="Picture 14" descr="A picture containing game&#10;&#10;Description automatically generated">
            <a:extLst>
              <a:ext uri="{FF2B5EF4-FFF2-40B4-BE49-F238E27FC236}">
                <a16:creationId xmlns:a16="http://schemas.microsoft.com/office/drawing/2014/main" id="{2727D70F-139A-4BC0-B1C1-5A7E2FA987A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1" name="Content Placeholder 52"/>
          <p:cNvSpPr>
            <a:spLocks noGrp="1"/>
          </p:cNvSpPr>
          <p:nvPr>
            <p:ph sz="quarter" idx="15"/>
          </p:nvPr>
        </p:nvSpPr>
        <p:spPr>
          <a:xfrm>
            <a:off x="939754" y="3988171"/>
            <a:ext cx="3435351" cy="1653303"/>
          </a:xfrm>
        </p:spPr>
        <p:txBody>
          <a:bodyPr/>
          <a:lstStyle>
            <a:lvl1pPr marL="0" indent="0">
              <a:spcBef>
                <a:spcPts val="800"/>
              </a:spcBef>
              <a:defRPr lang="en-US" sz="1200" b="1" kern="1200" dirty="0" smtClean="0">
                <a:solidFill>
                  <a:schemeClr val="bg1"/>
                </a:solidFill>
                <a:latin typeface="Arial" charset="0"/>
                <a:ea typeface="ＭＳ Ｐゴシック" charset="-128"/>
                <a:cs typeface="+mn-cs"/>
              </a:defRPr>
            </a:lvl1pPr>
            <a:lvl2pPr marL="0" indent="0">
              <a:spcBef>
                <a:spcPts val="800"/>
              </a:spcBef>
              <a:buFontTx/>
              <a:buNone/>
              <a:defRPr lang="en-US" sz="1200" i="1" kern="1200" dirty="0" smtClean="0">
                <a:solidFill>
                  <a:schemeClr val="bg1"/>
                </a:solidFill>
                <a:latin typeface="Arial" charset="0"/>
                <a:ea typeface="ＭＳ Ｐゴシック" charset="-128"/>
                <a:cs typeface="+mn-cs"/>
              </a:defRPr>
            </a:lvl2pPr>
          </a:lstStyle>
          <a:p>
            <a:pPr lvl="0"/>
            <a:r>
              <a:rPr lang="en-US"/>
              <a:t>Click to edit Master text styles</a:t>
            </a:r>
          </a:p>
          <a:p>
            <a:pPr lvl="1"/>
            <a:r>
              <a:rPr lang="en-US"/>
              <a:t>Second level</a:t>
            </a:r>
          </a:p>
        </p:txBody>
      </p:sp>
      <p:sp>
        <p:nvSpPr>
          <p:cNvPr id="16" name="Rectangle 176">
            <a:extLst>
              <a:ext uri="{FF2B5EF4-FFF2-40B4-BE49-F238E27FC236}">
                <a16:creationId xmlns:a16="http://schemas.microsoft.com/office/drawing/2014/main" id="{995629D3-A9FF-4D19-B784-949A67B80E95}"/>
              </a:ext>
            </a:extLst>
          </p:cNvPr>
          <p:cNvSpPr>
            <a:spLocks noGrp="1" noChangeArrowheads="1"/>
          </p:cNvSpPr>
          <p:nvPr>
            <p:ph type="ftr" sz="quarter" idx="10"/>
          </p:nvPr>
        </p:nvSpPr>
        <p:spPr>
          <a:xfrm>
            <a:off x="421228" y="6213319"/>
            <a:ext cx="8130851" cy="442040"/>
          </a:xfrm>
        </p:spPr>
        <p:txBody>
          <a:bodyPr anchor="b" anchorCtr="0"/>
          <a:lstStyle>
            <a:lvl1pPr algn="l" rtl="0" eaLnBrk="0" fontAlgn="base" hangingPunct="0">
              <a:lnSpc>
                <a:spcPct val="100000"/>
              </a:lnSpc>
              <a:spcBef>
                <a:spcPct val="0"/>
              </a:spcBef>
              <a:spcAft>
                <a:spcPct val="0"/>
              </a:spcAft>
              <a:defRPr lang="en-US" sz="917" b="1" kern="1200" dirty="0">
                <a:solidFill>
                  <a:schemeClr val="bg1"/>
                </a:solidFill>
                <a:latin typeface="Arial"/>
                <a:ea typeface="ＭＳ Ｐゴシック" pitchFamily="34" charset="-128"/>
                <a:cs typeface="+mn-cs"/>
              </a:defRPr>
            </a:lvl1pPr>
          </a:lstStyle>
          <a:p>
            <a:pPr>
              <a:defRPr/>
            </a:pPr>
            <a:r>
              <a:rPr lang="en-US" dirty="0"/>
              <a:t>Insert disclosures. </a:t>
            </a:r>
          </a:p>
          <a:p>
            <a:pPr>
              <a:defRPr/>
            </a:pPr>
            <a:r>
              <a:rPr lang="en-US" sz="1000" b="0" dirty="0"/>
              <a:t>Insert disclosures.</a:t>
            </a:r>
          </a:p>
          <a:p>
            <a:pPr>
              <a:defRPr/>
            </a:pPr>
            <a:r>
              <a:rPr lang="en-US" sz="1000" dirty="0"/>
              <a:t>Page footer. l  </a:t>
            </a:r>
            <a:r>
              <a:rPr lang="en-US" sz="1000" b="0" dirty="0"/>
              <a:t>© 20XX FMR LLC. All rights reserved.</a:t>
            </a:r>
          </a:p>
        </p:txBody>
      </p:sp>
      <p:sp>
        <p:nvSpPr>
          <p:cNvPr id="43" name="Rectangle 6"/>
          <p:cNvSpPr>
            <a:spLocks noGrp="1" noChangeArrowheads="1"/>
          </p:cNvSpPr>
          <p:nvPr>
            <p:ph type="subTitle" idx="1"/>
          </p:nvPr>
        </p:nvSpPr>
        <p:spPr>
          <a:xfrm>
            <a:off x="912792" y="2326745"/>
            <a:ext cx="10407683" cy="563076"/>
          </a:xfrm>
        </p:spPr>
        <p:txBody>
          <a:bodyPr lIns="149438" rIns="149438"/>
          <a:lstStyle>
            <a:lvl1pPr marL="0" indent="0">
              <a:spcBef>
                <a:spcPts val="0"/>
              </a:spcBef>
              <a:defRPr sz="2400" b="0">
                <a:solidFill>
                  <a:srgbClr val="7A9B3D"/>
                </a:solidFill>
              </a:defRPr>
            </a:lvl1pPr>
          </a:lstStyle>
          <a:p>
            <a:r>
              <a:rPr lang="en-US"/>
              <a:t>Click to edit Master subtitle style</a:t>
            </a:r>
            <a:endParaRPr lang="en-US" dirty="0"/>
          </a:p>
        </p:txBody>
      </p:sp>
      <p:sp>
        <p:nvSpPr>
          <p:cNvPr id="42" name="Text Placeholder 43"/>
          <p:cNvSpPr>
            <a:spLocks noGrp="1"/>
          </p:cNvSpPr>
          <p:nvPr>
            <p:ph type="body" sz="quarter" idx="14" hasCustomPrompt="1"/>
          </p:nvPr>
        </p:nvSpPr>
        <p:spPr>
          <a:xfrm>
            <a:off x="927037" y="2941484"/>
            <a:ext cx="10407683" cy="266851"/>
          </a:xfrm>
        </p:spPr>
        <p:txBody>
          <a:bodyPr lIns="149438" rIns="149438"/>
          <a:lstStyle>
            <a:lvl1pPr>
              <a:spcBef>
                <a:spcPts val="0"/>
              </a:spcBef>
              <a:defRPr lang="en-US" sz="1600" b="0" kern="1200" dirty="0" smtClean="0">
                <a:solidFill>
                  <a:schemeClr val="bg1"/>
                </a:solidFill>
                <a:latin typeface="Arial"/>
                <a:ea typeface="ＭＳ Ｐゴシック" pitchFamily="34" charset="-128"/>
                <a:cs typeface="+mn-cs"/>
              </a:defRPr>
            </a:lvl1pPr>
          </a:lstStyle>
          <a:p>
            <a:pPr lvl="0"/>
            <a:r>
              <a:rPr lang="en-US" dirty="0"/>
              <a:t>Date</a:t>
            </a:r>
          </a:p>
        </p:txBody>
      </p:sp>
      <p:sp>
        <p:nvSpPr>
          <p:cNvPr id="41" name="Rectangle 9"/>
          <p:cNvSpPr>
            <a:spLocks noGrp="1" noChangeArrowheads="1"/>
          </p:cNvSpPr>
          <p:nvPr>
            <p:ph type="title" hasCustomPrompt="1"/>
          </p:nvPr>
        </p:nvSpPr>
        <p:spPr bwMode="auto">
          <a:xfrm>
            <a:off x="912792" y="1769808"/>
            <a:ext cx="10407683" cy="53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5852" tIns="0" rIns="135852" bIns="0" numCol="1" anchor="b" anchorCtr="0" compatLnSpc="1">
            <a:prstTxWarp prst="textNoShape">
              <a:avLst/>
            </a:prstTxWarp>
          </a:bodyPr>
          <a:lstStyle>
            <a:lvl1pPr>
              <a:defRPr sz="3800">
                <a:solidFill>
                  <a:schemeClr val="bg1"/>
                </a:solidFill>
              </a:defRPr>
            </a:lvl1pPr>
          </a:lstStyle>
          <a:p>
            <a:pPr lvl="0"/>
            <a:r>
              <a:rPr lang="en-US" altLang="en-US" dirty="0"/>
              <a:t>Click To Edit Master Title Style</a:t>
            </a:r>
          </a:p>
        </p:txBody>
      </p:sp>
      <p:pic>
        <p:nvPicPr>
          <p:cNvPr id="10" name="Picture 9">
            <a:extLst>
              <a:ext uri="{FF2B5EF4-FFF2-40B4-BE49-F238E27FC236}">
                <a16:creationId xmlns:a16="http://schemas.microsoft.com/office/drawing/2014/main" id="{3351E0D8-4E11-4261-9743-AE6FD652358B}"/>
              </a:ext>
            </a:extLst>
          </p:cNvPr>
          <p:cNvPicPr>
            <a:picLocks noChangeAspect="1"/>
          </p:cNvPicPr>
          <p:nvPr userDrawn="1"/>
        </p:nvPicPr>
        <p:blipFill>
          <a:blip r:embed="rId4"/>
          <a:stretch>
            <a:fillRect/>
          </a:stretch>
        </p:blipFill>
        <p:spPr>
          <a:xfrm>
            <a:off x="10223209" y="6299067"/>
            <a:ext cx="1524000" cy="335008"/>
          </a:xfrm>
          <a:prstGeom prst="rect">
            <a:avLst/>
          </a:prstGeom>
        </p:spPr>
      </p:pic>
      <p:pic>
        <p:nvPicPr>
          <p:cNvPr id="12" name="Picture 11">
            <a:extLst>
              <a:ext uri="{FF2B5EF4-FFF2-40B4-BE49-F238E27FC236}">
                <a16:creationId xmlns:a16="http://schemas.microsoft.com/office/drawing/2014/main" id="{137CE6A9-EE68-49AD-8C1E-EDF37DE0FB8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31882" y="735168"/>
            <a:ext cx="1940879" cy="117852"/>
          </a:xfrm>
          <a:prstGeom prst="rect">
            <a:avLst/>
          </a:prstGeom>
        </p:spPr>
      </p:pic>
    </p:spTree>
    <p:custDataLst>
      <p:tags r:id="rId1"/>
    </p:custDataLst>
    <p:extLst>
      <p:ext uri="{BB962C8B-B14F-4D97-AF65-F5344CB8AC3E}">
        <p14:creationId xmlns:p14="http://schemas.microsoft.com/office/powerpoint/2010/main" val="975368363"/>
      </p:ext>
    </p:extLst>
  </p:cSld>
  <p:clrMapOvr>
    <a:masterClrMapping/>
  </p:clrMapOvr>
  <p:extLst>
    <p:ext uri="{DCECCB84-F9BA-43D5-87BE-67443E8EF086}">
      <p15:sldGuideLst xmlns:p15="http://schemas.microsoft.com/office/powerpoint/2012/main">
        <p15:guide id="1" orient="horz" pos="4176"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Onscreen Divider">
    <p:bg>
      <p:bgPr>
        <a:solidFill>
          <a:srgbClr val="47525B"/>
        </a:solidFill>
        <a:effectLst/>
      </p:bgPr>
    </p:bg>
    <p:spTree>
      <p:nvGrpSpPr>
        <p:cNvPr id="1" name=""/>
        <p:cNvGrpSpPr/>
        <p:nvPr/>
      </p:nvGrpSpPr>
      <p:grpSpPr>
        <a:xfrm>
          <a:off x="0" y="0"/>
          <a:ext cx="0" cy="0"/>
          <a:chOff x="0" y="0"/>
          <a:chExt cx="0" cy="0"/>
        </a:xfrm>
      </p:grpSpPr>
      <p:pic>
        <p:nvPicPr>
          <p:cNvPr id="9" name="Picture 8" descr="A picture containing computer&#10;&#10;Description automatically generated">
            <a:extLst>
              <a:ext uri="{FF2B5EF4-FFF2-40B4-BE49-F238E27FC236}">
                <a16:creationId xmlns:a16="http://schemas.microsoft.com/office/drawing/2014/main" id="{1336A0B8-642C-4139-954E-2886717BF63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58488" name="Rectangle 56"/>
          <p:cNvSpPr>
            <a:spLocks noGrp="1" noChangeArrowheads="1"/>
          </p:cNvSpPr>
          <p:nvPr>
            <p:ph type="ctrTitle"/>
          </p:nvPr>
        </p:nvSpPr>
        <p:spPr>
          <a:xfrm>
            <a:off x="927102" y="2040362"/>
            <a:ext cx="10434593" cy="608013"/>
          </a:xfrm>
          <a:ln algn="ctr"/>
        </p:spPr>
        <p:txBody>
          <a:bodyPr lIns="135852" tIns="67926" anchor="b"/>
          <a:lstStyle>
            <a:lvl1pPr>
              <a:defRPr sz="3200">
                <a:solidFill>
                  <a:schemeClr val="bg1"/>
                </a:solidFill>
              </a:defRPr>
            </a:lvl1pPr>
          </a:lstStyle>
          <a:p>
            <a:r>
              <a:rPr lang="en-US"/>
              <a:t>Click to edit Master title style</a:t>
            </a:r>
            <a:endParaRPr lang="en-US" dirty="0"/>
          </a:p>
        </p:txBody>
      </p:sp>
      <p:sp>
        <p:nvSpPr>
          <p:cNvPr id="658489" name="Rectangle 57"/>
          <p:cNvSpPr>
            <a:spLocks noGrp="1" noChangeArrowheads="1"/>
          </p:cNvSpPr>
          <p:nvPr>
            <p:ph type="subTitle" idx="1"/>
          </p:nvPr>
        </p:nvSpPr>
        <p:spPr>
          <a:xfrm>
            <a:off x="937400" y="2752345"/>
            <a:ext cx="10434595" cy="283464"/>
          </a:xfrm>
          <a:ln algn="ctr"/>
        </p:spPr>
        <p:txBody>
          <a:bodyPr tIns="0"/>
          <a:lstStyle>
            <a:lvl1pPr marL="0" indent="0" algn="l" rtl="0" fontAlgn="base">
              <a:lnSpc>
                <a:spcPct val="100000"/>
              </a:lnSpc>
              <a:spcBef>
                <a:spcPct val="0"/>
              </a:spcBef>
              <a:spcAft>
                <a:spcPct val="0"/>
              </a:spcAft>
              <a:defRPr lang="en-US" sz="2400" b="0" kern="1200" dirty="0">
                <a:solidFill>
                  <a:srgbClr val="7A9B3D"/>
                </a:solidFill>
                <a:latin typeface="Arial"/>
                <a:ea typeface="ＭＳ Ｐゴシック" pitchFamily="34" charset="-128"/>
                <a:cs typeface="+mn-cs"/>
              </a:defRPr>
            </a:lvl1pPr>
          </a:lstStyle>
          <a:p>
            <a:r>
              <a:rPr lang="en-US"/>
              <a:t>Click to edit Master subtitle style</a:t>
            </a:r>
            <a:endParaRPr lang="en-US" dirty="0"/>
          </a:p>
        </p:txBody>
      </p:sp>
      <p:sp>
        <p:nvSpPr>
          <p:cNvPr id="60" name="Rectangle 176"/>
          <p:cNvSpPr>
            <a:spLocks noGrp="1" noChangeArrowheads="1"/>
          </p:cNvSpPr>
          <p:nvPr>
            <p:ph type="ftr" sz="quarter" idx="13"/>
          </p:nvPr>
        </p:nvSpPr>
        <p:spPr>
          <a:xfrm>
            <a:off x="426720" y="6483096"/>
            <a:ext cx="5242560" cy="173736"/>
          </a:xfrm>
        </p:spPr>
        <p:txBody>
          <a:bodyPr/>
          <a:lstStyle>
            <a:lvl1pPr algn="l">
              <a:defRPr sz="1000" b="0">
                <a:solidFill>
                  <a:schemeClr val="bg1"/>
                </a:solidFill>
              </a:defRPr>
            </a:lvl1pPr>
          </a:lstStyle>
          <a:p>
            <a:pPr>
              <a:defRPr/>
            </a:pPr>
            <a:r>
              <a:rPr lang="en-US" dirty="0"/>
              <a:t>Page footer.</a:t>
            </a:r>
          </a:p>
        </p:txBody>
      </p:sp>
      <p:cxnSp>
        <p:nvCxnSpPr>
          <p:cNvPr id="6" name="Straight Connector 5"/>
          <p:cNvCxnSpPr/>
          <p:nvPr userDrawn="1"/>
        </p:nvCxnSpPr>
        <p:spPr bwMode="auto">
          <a:xfrm>
            <a:off x="1055661" y="2642460"/>
            <a:ext cx="11136339" cy="0"/>
          </a:xfrm>
          <a:prstGeom prst="line">
            <a:avLst/>
          </a:prstGeom>
          <a:solidFill>
            <a:srgbClr val="009681"/>
          </a:solidFill>
          <a:ln w="9525" cap="flat" cmpd="sng" algn="ctr">
            <a:solidFill>
              <a:srgbClr val="768692"/>
            </a:solidFill>
            <a:prstDash val="solid"/>
            <a:round/>
            <a:headEnd type="none" w="med" len="med"/>
            <a:tailEnd type="none" w="med" len="med"/>
          </a:ln>
          <a:effectLst/>
        </p:spPr>
      </p:cxnSp>
      <p:pic>
        <p:nvPicPr>
          <p:cNvPr id="10" name="Picture 9">
            <a:extLst>
              <a:ext uri="{FF2B5EF4-FFF2-40B4-BE49-F238E27FC236}">
                <a16:creationId xmlns:a16="http://schemas.microsoft.com/office/drawing/2014/main" id="{6EA06FA9-9917-473C-8342-EC6C8A360586}"/>
              </a:ext>
            </a:extLst>
          </p:cNvPr>
          <p:cNvPicPr>
            <a:picLocks noChangeAspect="1"/>
          </p:cNvPicPr>
          <p:nvPr userDrawn="1"/>
        </p:nvPicPr>
        <p:blipFill>
          <a:blip r:embed="rId4"/>
          <a:stretch>
            <a:fillRect/>
          </a:stretch>
        </p:blipFill>
        <p:spPr>
          <a:xfrm>
            <a:off x="10223209" y="6299067"/>
            <a:ext cx="1524000" cy="335008"/>
          </a:xfrm>
          <a:prstGeom prst="rect">
            <a:avLst/>
          </a:prstGeom>
        </p:spPr>
      </p:pic>
    </p:spTree>
    <p:custDataLst>
      <p:tags r:id="rId1"/>
    </p:custDataLst>
    <p:extLst>
      <p:ext uri="{BB962C8B-B14F-4D97-AF65-F5344CB8AC3E}">
        <p14:creationId xmlns:p14="http://schemas.microsoft.com/office/powerpoint/2010/main" val="3977964714"/>
      </p:ext>
    </p:extLst>
  </p:cSld>
  <p:clrMapOvr>
    <a:masterClrMapping/>
  </p:clrMapOvr>
  <p:extLst>
    <p:ext uri="{DCECCB84-F9BA-43D5-87BE-67443E8EF086}">
      <p15:sldGuideLst xmlns:p15="http://schemas.microsoft.com/office/powerpoint/2012/main">
        <p15:guide id="1" orient="horz" pos="4176"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Onscreen Divider Speakers">
    <p:bg>
      <p:bgPr>
        <a:solidFill>
          <a:srgbClr val="47525B"/>
        </a:solidFill>
        <a:effectLst/>
      </p:bgPr>
    </p:bg>
    <p:spTree>
      <p:nvGrpSpPr>
        <p:cNvPr id="1" name=""/>
        <p:cNvGrpSpPr/>
        <p:nvPr/>
      </p:nvGrpSpPr>
      <p:grpSpPr>
        <a:xfrm>
          <a:off x="0" y="0"/>
          <a:ext cx="0" cy="0"/>
          <a:chOff x="0" y="0"/>
          <a:chExt cx="0" cy="0"/>
        </a:xfrm>
      </p:grpSpPr>
      <p:pic>
        <p:nvPicPr>
          <p:cNvPr id="7" name="Picture 6" descr="A picture containing computer&#10;&#10;Description automatically generated">
            <a:extLst>
              <a:ext uri="{FF2B5EF4-FFF2-40B4-BE49-F238E27FC236}">
                <a16:creationId xmlns:a16="http://schemas.microsoft.com/office/drawing/2014/main" id="{014B9140-1C84-4CDF-AB91-AC6C22BAFD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a:extLst>
              <a:ext uri="{FF2B5EF4-FFF2-40B4-BE49-F238E27FC236}">
                <a16:creationId xmlns:a16="http://schemas.microsoft.com/office/drawing/2014/main" id="{19A126A0-219D-4B29-8EE9-66FD932F4BB3}"/>
              </a:ext>
            </a:extLst>
          </p:cNvPr>
          <p:cNvPicPr>
            <a:picLocks noChangeAspect="1"/>
          </p:cNvPicPr>
          <p:nvPr userDrawn="1"/>
        </p:nvPicPr>
        <p:blipFill>
          <a:blip r:embed="rId3"/>
          <a:stretch>
            <a:fillRect/>
          </a:stretch>
        </p:blipFill>
        <p:spPr>
          <a:xfrm>
            <a:off x="10223209" y="6299067"/>
            <a:ext cx="1524000" cy="335008"/>
          </a:xfrm>
          <a:prstGeom prst="rect">
            <a:avLst/>
          </a:prstGeom>
        </p:spPr>
      </p:pic>
      <p:cxnSp>
        <p:nvCxnSpPr>
          <p:cNvPr id="59" name="Straight Connector 58"/>
          <p:cNvCxnSpPr/>
          <p:nvPr userDrawn="1"/>
        </p:nvCxnSpPr>
        <p:spPr bwMode="auto">
          <a:xfrm>
            <a:off x="1055661" y="2642460"/>
            <a:ext cx="11136339" cy="0"/>
          </a:xfrm>
          <a:prstGeom prst="line">
            <a:avLst/>
          </a:prstGeom>
          <a:solidFill>
            <a:srgbClr val="009681"/>
          </a:solidFill>
          <a:ln w="9525" cap="flat" cmpd="sng" algn="ctr">
            <a:solidFill>
              <a:srgbClr val="768692"/>
            </a:solidFill>
            <a:prstDash val="solid"/>
            <a:round/>
            <a:headEnd type="none" w="med" len="med"/>
            <a:tailEnd type="none" w="med" len="med"/>
          </a:ln>
          <a:effectLst/>
        </p:spPr>
      </p:cxnSp>
      <p:sp>
        <p:nvSpPr>
          <p:cNvPr id="658488" name="Rectangle 56"/>
          <p:cNvSpPr>
            <a:spLocks noGrp="1" noChangeArrowheads="1"/>
          </p:cNvSpPr>
          <p:nvPr>
            <p:ph type="ctrTitle"/>
          </p:nvPr>
        </p:nvSpPr>
        <p:spPr>
          <a:xfrm>
            <a:off x="927102" y="2040362"/>
            <a:ext cx="10434593" cy="608013"/>
          </a:xfrm>
          <a:ln algn="ctr"/>
        </p:spPr>
        <p:txBody>
          <a:bodyPr lIns="135852" tIns="67926" anchor="b"/>
          <a:lstStyle>
            <a:lvl1pPr>
              <a:defRPr sz="3200">
                <a:solidFill>
                  <a:schemeClr val="bg1"/>
                </a:solidFill>
              </a:defRPr>
            </a:lvl1pPr>
          </a:lstStyle>
          <a:p>
            <a:r>
              <a:rPr lang="en-US"/>
              <a:t>Click to edit Master title style</a:t>
            </a:r>
            <a:endParaRPr lang="en-US" dirty="0"/>
          </a:p>
        </p:txBody>
      </p:sp>
      <p:sp>
        <p:nvSpPr>
          <p:cNvPr id="658489" name="Rectangle 57"/>
          <p:cNvSpPr>
            <a:spLocks noGrp="1" noChangeArrowheads="1"/>
          </p:cNvSpPr>
          <p:nvPr>
            <p:ph type="subTitle" idx="1"/>
          </p:nvPr>
        </p:nvSpPr>
        <p:spPr>
          <a:xfrm>
            <a:off x="937401" y="2819388"/>
            <a:ext cx="10434593" cy="282925"/>
          </a:xfrm>
          <a:ln algn="ctr"/>
        </p:spPr>
        <p:txBody>
          <a:bodyPr tIns="0"/>
          <a:lstStyle>
            <a:lvl1pPr marL="0" indent="0" algn="l" rtl="0" fontAlgn="base">
              <a:lnSpc>
                <a:spcPct val="100000"/>
              </a:lnSpc>
              <a:spcBef>
                <a:spcPts val="743"/>
              </a:spcBef>
              <a:spcAft>
                <a:spcPct val="0"/>
              </a:spcAft>
              <a:defRPr lang="en-US" sz="2400" b="1" kern="1200" baseline="0" dirty="0">
                <a:solidFill>
                  <a:srgbClr val="7A9B3D"/>
                </a:solidFill>
                <a:latin typeface="Arial"/>
                <a:ea typeface="ＭＳ Ｐゴシック" pitchFamily="34" charset="-128"/>
                <a:cs typeface="+mn-cs"/>
              </a:defRPr>
            </a:lvl1pPr>
          </a:lstStyle>
          <a:p>
            <a:r>
              <a:rPr lang="en-US"/>
              <a:t>Click to edit Master subtitle style</a:t>
            </a:r>
            <a:endParaRPr lang="en-US" dirty="0"/>
          </a:p>
        </p:txBody>
      </p:sp>
      <p:sp>
        <p:nvSpPr>
          <p:cNvPr id="60" name="Rectangle 176"/>
          <p:cNvSpPr>
            <a:spLocks noGrp="1" noChangeArrowheads="1"/>
          </p:cNvSpPr>
          <p:nvPr>
            <p:ph type="ftr" sz="quarter" idx="13"/>
          </p:nvPr>
        </p:nvSpPr>
        <p:spPr>
          <a:xfrm>
            <a:off x="426720" y="6483096"/>
            <a:ext cx="5242560" cy="173736"/>
          </a:xfrm>
        </p:spPr>
        <p:txBody>
          <a:bodyPr/>
          <a:lstStyle>
            <a:lvl1pPr algn="l">
              <a:defRPr sz="1000" b="0">
                <a:solidFill>
                  <a:schemeClr val="bg1"/>
                </a:solidFill>
              </a:defRPr>
            </a:lvl1pPr>
          </a:lstStyle>
          <a:p>
            <a:pPr>
              <a:defRPr/>
            </a:pPr>
            <a:r>
              <a:rPr lang="en-US" dirty="0"/>
              <a:t>Page footer.</a:t>
            </a:r>
          </a:p>
        </p:txBody>
      </p:sp>
    </p:spTree>
    <p:extLst>
      <p:ext uri="{BB962C8B-B14F-4D97-AF65-F5344CB8AC3E}">
        <p14:creationId xmlns:p14="http://schemas.microsoft.com/office/powerpoint/2010/main" val="3027715764"/>
      </p:ext>
    </p:extLst>
  </p:cSld>
  <p:clrMapOvr>
    <a:masterClrMapping/>
  </p:clrMapOvr>
  <p:extLst>
    <p:ext uri="{DCECCB84-F9BA-43D5-87BE-67443E8EF086}">
      <p15:sldGuideLst xmlns:p15="http://schemas.microsoft.com/office/powerpoint/2012/main">
        <p15:guide id="1" orient="horz" pos="4176" userDrawn="1">
          <p15:clr>
            <a:srgbClr val="FBAE40"/>
          </p15:clr>
        </p15:guide>
        <p15:guide id="2" pos="73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C/Agend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4167344"/>
      </p:ext>
    </p:extLst>
  </p:cSld>
  <p:clrMapOvr>
    <a:masterClrMapping/>
  </p:clrMapOvr>
  <p:extLst>
    <p:ext uri="{DCECCB84-F9BA-43D5-87BE-67443E8EF086}">
      <p15:sldGuideLst xmlns:p15="http://schemas.microsoft.com/office/powerpoint/2012/main">
        <p15:guide id="1" orient="horz" pos="4176" userDrawn="1">
          <p15:clr>
            <a:srgbClr val="FBAE40"/>
          </p15:clr>
        </p15:guide>
        <p15:guide id="2" pos="739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22820" y="228600"/>
            <a:ext cx="10918280" cy="838200"/>
          </a:xfrm>
        </p:spPr>
        <p:txBody>
          <a:bodyPr/>
          <a:lstStyle>
            <a:lvl1pPr>
              <a:defRPr sz="3000">
                <a:solidFill>
                  <a:srgbClr val="333F48"/>
                </a:solidFill>
              </a:defRPr>
            </a:lvl1pPr>
          </a:lstStyle>
          <a:p>
            <a:r>
              <a:rPr lang="en-US"/>
              <a:t>Click to edit Master title style</a:t>
            </a:r>
            <a:endParaRPr lang="en-US" dirty="0"/>
          </a:p>
        </p:txBody>
      </p:sp>
      <p:sp>
        <p:nvSpPr>
          <p:cNvPr id="37" name="Slide Number Placeholder 3">
            <a:extLst>
              <a:ext uri="{FF2B5EF4-FFF2-40B4-BE49-F238E27FC236}">
                <a16:creationId xmlns:a16="http://schemas.microsoft.com/office/drawing/2014/main" id="{ED2E4C9F-816B-42F5-9F71-FF93BF5E6376}"/>
              </a:ext>
            </a:extLst>
          </p:cNvPr>
          <p:cNvSpPr>
            <a:spLocks noGrp="1"/>
          </p:cNvSpPr>
          <p:nvPr>
            <p:ph type="sldNum" sz="quarter" idx="14"/>
          </p:nvPr>
        </p:nvSpPr>
        <p:spPr>
          <a:xfrm>
            <a:off x="0" y="6382513"/>
            <a:ext cx="437173" cy="268288"/>
          </a:xfrm>
        </p:spPr>
        <p:txBody>
          <a:bodyPr/>
          <a:lstStyle>
            <a:lvl1pPr>
              <a:defRPr>
                <a:solidFill>
                  <a:srgbClr val="000000"/>
                </a:solidFill>
              </a:defRPr>
            </a:lvl1pPr>
          </a:lstStyle>
          <a:p>
            <a:pPr>
              <a:defRPr/>
            </a:pPr>
            <a:fld id="{E6474CC2-1230-4213-AD1A-4B2FEEABA7A1}" type="slidenum">
              <a:rPr lang="en-US" smtClean="0"/>
              <a:pPr>
                <a:defRPr/>
              </a:pPr>
              <a:t>‹#›</a:t>
            </a:fld>
            <a:endParaRPr lang="en-US" dirty="0"/>
          </a:p>
        </p:txBody>
      </p:sp>
      <p:sp>
        <p:nvSpPr>
          <p:cNvPr id="38" name="Footer Placeholder 4">
            <a:extLst>
              <a:ext uri="{FF2B5EF4-FFF2-40B4-BE49-F238E27FC236}">
                <a16:creationId xmlns:a16="http://schemas.microsoft.com/office/drawing/2014/main" id="{87032577-B963-4FCC-AE28-1F67E3E08FD9}"/>
              </a:ext>
            </a:extLst>
          </p:cNvPr>
          <p:cNvSpPr>
            <a:spLocks noGrp="1"/>
          </p:cNvSpPr>
          <p:nvPr>
            <p:ph type="ftr" sz="quarter" idx="15"/>
          </p:nvPr>
        </p:nvSpPr>
        <p:spPr>
          <a:xfrm>
            <a:off x="426722" y="6483292"/>
            <a:ext cx="5245100" cy="172485"/>
          </a:xfrm>
        </p:spPr>
        <p:txBody>
          <a:bodyPr/>
          <a:lstStyle>
            <a:lvl1pPr algn="r">
              <a:defRPr smtClean="0">
                <a:solidFill>
                  <a:srgbClr val="000000"/>
                </a:solidFill>
              </a:defRPr>
            </a:lvl1pPr>
          </a:lstStyle>
          <a:p>
            <a:pPr algn="l">
              <a:defRPr/>
            </a:pPr>
            <a:r>
              <a:rPr lang="en-US" dirty="0"/>
              <a:t>Page footer.</a:t>
            </a:r>
          </a:p>
        </p:txBody>
      </p:sp>
      <p:sp>
        <p:nvSpPr>
          <p:cNvPr id="39" name="Rectangle 155">
            <a:extLst>
              <a:ext uri="{FF2B5EF4-FFF2-40B4-BE49-F238E27FC236}">
                <a16:creationId xmlns:a16="http://schemas.microsoft.com/office/drawing/2014/main" id="{7C763BE8-EAF0-49DD-A9FF-2C9C568746FA}"/>
              </a:ext>
            </a:extLst>
          </p:cNvPr>
          <p:cNvSpPr>
            <a:spLocks noGrp="1" noChangeArrowheads="1"/>
          </p:cNvSpPr>
          <p:nvPr>
            <p:ph type="dt" sz="half" idx="16"/>
          </p:nvPr>
        </p:nvSpPr>
        <p:spPr>
          <a:xfrm>
            <a:off x="426722" y="6655657"/>
            <a:ext cx="2645277" cy="120649"/>
          </a:xfrm>
        </p:spPr>
        <p:txBody>
          <a:bodyPr/>
          <a:lstStyle>
            <a:lvl1pPr algn="l">
              <a:defRPr sz="833" smtClean="0">
                <a:solidFill>
                  <a:srgbClr val="000000"/>
                </a:solidFill>
              </a:defRPr>
            </a:lvl1pPr>
          </a:lstStyle>
          <a:p>
            <a:pPr>
              <a:defRPr/>
            </a:pPr>
            <a:r>
              <a:rPr lang="en-US" dirty="0"/>
              <a:t>Production code #</a:t>
            </a:r>
          </a:p>
        </p:txBody>
      </p:sp>
      <p:grpSp>
        <p:nvGrpSpPr>
          <p:cNvPr id="33" name="Group 32">
            <a:extLst>
              <a:ext uri="{FF2B5EF4-FFF2-40B4-BE49-F238E27FC236}">
                <a16:creationId xmlns:a16="http://schemas.microsoft.com/office/drawing/2014/main" id="{4E28DBED-1F29-47C1-A785-9E2CCECF085E}"/>
              </a:ext>
            </a:extLst>
          </p:cNvPr>
          <p:cNvGrpSpPr/>
          <p:nvPr userDrawn="1"/>
        </p:nvGrpSpPr>
        <p:grpSpPr>
          <a:xfrm>
            <a:off x="10215053" y="6295153"/>
            <a:ext cx="1527048" cy="338328"/>
            <a:chOff x="6923088" y="4475163"/>
            <a:chExt cx="1873251" cy="403225"/>
          </a:xfrm>
        </p:grpSpPr>
        <p:sp>
          <p:nvSpPr>
            <p:cNvPr id="34" name="AutoShape 4">
              <a:extLst>
                <a:ext uri="{FF2B5EF4-FFF2-40B4-BE49-F238E27FC236}">
                  <a16:creationId xmlns:a16="http://schemas.microsoft.com/office/drawing/2014/main" id="{354CA2DF-92C1-4AE5-9DE2-C17B850C7E80}"/>
                </a:ext>
              </a:extLst>
            </p:cNvPr>
            <p:cNvSpPr>
              <a:spLocks noChangeAspect="1" noChangeArrowheads="1" noTextEdit="1"/>
            </p:cNvSpPr>
            <p:nvPr userDrawn="1"/>
          </p:nvSpPr>
          <p:spPr bwMode="auto">
            <a:xfrm>
              <a:off x="6923088" y="4475163"/>
              <a:ext cx="18732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5" name="Freeform 6">
              <a:extLst>
                <a:ext uri="{FF2B5EF4-FFF2-40B4-BE49-F238E27FC236}">
                  <a16:creationId xmlns:a16="http://schemas.microsoft.com/office/drawing/2014/main" id="{25B37B6E-DCCC-4ADD-9056-C925F0D607FD}"/>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6" name="Freeform 7">
              <a:extLst>
                <a:ext uri="{FF2B5EF4-FFF2-40B4-BE49-F238E27FC236}">
                  <a16:creationId xmlns:a16="http://schemas.microsoft.com/office/drawing/2014/main" id="{1F873A83-AAE3-44D1-B173-C75926392214}"/>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0" name="Freeform 83">
              <a:extLst>
                <a:ext uri="{FF2B5EF4-FFF2-40B4-BE49-F238E27FC236}">
                  <a16:creationId xmlns:a16="http://schemas.microsoft.com/office/drawing/2014/main" id="{D0A787E4-5B81-464E-A224-0D6FFEC2BF41}"/>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1" name="Freeform 84">
              <a:extLst>
                <a:ext uri="{FF2B5EF4-FFF2-40B4-BE49-F238E27FC236}">
                  <a16:creationId xmlns:a16="http://schemas.microsoft.com/office/drawing/2014/main" id="{F3A118D5-A684-4A66-B354-B50F9F1E7625}"/>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2" name="Freeform 85">
              <a:extLst>
                <a:ext uri="{FF2B5EF4-FFF2-40B4-BE49-F238E27FC236}">
                  <a16:creationId xmlns:a16="http://schemas.microsoft.com/office/drawing/2014/main" id="{D24DE251-FF8A-4F7D-86B7-7050AD095594}"/>
                </a:ext>
              </a:extLst>
            </p:cNvPr>
            <p:cNvSpPr>
              <a:spLocks/>
            </p:cNvSpPr>
            <p:nvPr userDrawn="1"/>
          </p:nvSpPr>
          <p:spPr bwMode="auto">
            <a:xfrm>
              <a:off x="7337426" y="4533901"/>
              <a:ext cx="265113" cy="266700"/>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3" name="Freeform 86">
              <a:extLst>
                <a:ext uri="{FF2B5EF4-FFF2-40B4-BE49-F238E27FC236}">
                  <a16:creationId xmlns:a16="http://schemas.microsoft.com/office/drawing/2014/main" id="{5EE5D32B-F3B3-451C-AF81-9CF50CB9A4DF}"/>
                </a:ext>
              </a:extLst>
            </p:cNvPr>
            <p:cNvSpPr>
              <a:spLocks noEditPoints="1"/>
            </p:cNvSpPr>
            <p:nvPr userDrawn="1"/>
          </p:nvSpPr>
          <p:spPr bwMode="auto">
            <a:xfrm>
              <a:off x="7553326" y="4533901"/>
              <a:ext cx="166688" cy="266700"/>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4" name="Freeform 87">
              <a:extLst>
                <a:ext uri="{FF2B5EF4-FFF2-40B4-BE49-F238E27FC236}">
                  <a16:creationId xmlns:a16="http://schemas.microsoft.com/office/drawing/2014/main" id="{4190B673-869F-4B5A-B909-1D65B44EED1A}"/>
                </a:ext>
              </a:extLst>
            </p:cNvPr>
            <p:cNvSpPr>
              <a:spLocks noEditPoints="1"/>
            </p:cNvSpPr>
            <p:nvPr userDrawn="1"/>
          </p:nvSpPr>
          <p:spPr bwMode="auto">
            <a:xfrm>
              <a:off x="7685088" y="4533901"/>
              <a:ext cx="273050" cy="269875"/>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5" name="Freeform 88">
              <a:extLst>
                <a:ext uri="{FF2B5EF4-FFF2-40B4-BE49-F238E27FC236}">
                  <a16:creationId xmlns:a16="http://schemas.microsoft.com/office/drawing/2014/main" id="{7E4A8ABA-C166-4BFF-9D0B-8E1A65FC2CAA}"/>
                </a:ext>
              </a:extLst>
            </p:cNvPr>
            <p:cNvSpPr>
              <a:spLocks noEditPoints="1"/>
            </p:cNvSpPr>
            <p:nvPr userDrawn="1"/>
          </p:nvSpPr>
          <p:spPr bwMode="auto">
            <a:xfrm>
              <a:off x="7923213" y="4602163"/>
              <a:ext cx="230188" cy="201613"/>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6" name="Freeform 89">
              <a:extLst>
                <a:ext uri="{FF2B5EF4-FFF2-40B4-BE49-F238E27FC236}">
                  <a16:creationId xmlns:a16="http://schemas.microsoft.com/office/drawing/2014/main" id="{A43514D3-56D5-4809-A809-5B4B1FA99117}"/>
                </a:ext>
              </a:extLst>
            </p:cNvPr>
            <p:cNvSpPr>
              <a:spLocks/>
            </p:cNvSpPr>
            <p:nvPr userDrawn="1"/>
          </p:nvSpPr>
          <p:spPr bwMode="auto">
            <a:xfrm>
              <a:off x="8143876" y="4533901"/>
              <a:ext cx="165100" cy="266700"/>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7" name="Freeform 90">
              <a:extLst>
                <a:ext uri="{FF2B5EF4-FFF2-40B4-BE49-F238E27FC236}">
                  <a16:creationId xmlns:a16="http://schemas.microsoft.com/office/drawing/2014/main" id="{0EFEC20D-0924-4E7D-965B-7AA681BBB132}"/>
                </a:ext>
              </a:extLst>
            </p:cNvPr>
            <p:cNvSpPr>
              <a:spLocks noEditPoints="1"/>
            </p:cNvSpPr>
            <p:nvPr userDrawn="1"/>
          </p:nvSpPr>
          <p:spPr bwMode="auto">
            <a:xfrm>
              <a:off x="8264526" y="4533901"/>
              <a:ext cx="165100" cy="266700"/>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8" name="Freeform 91">
              <a:extLst>
                <a:ext uri="{FF2B5EF4-FFF2-40B4-BE49-F238E27FC236}">
                  <a16:creationId xmlns:a16="http://schemas.microsoft.com/office/drawing/2014/main" id="{3B5945D4-025A-4212-AF2C-C3D25B56AB04}"/>
                </a:ext>
              </a:extLst>
            </p:cNvPr>
            <p:cNvSpPr>
              <a:spLocks/>
            </p:cNvSpPr>
            <p:nvPr userDrawn="1"/>
          </p:nvSpPr>
          <p:spPr bwMode="auto">
            <a:xfrm>
              <a:off x="8396288" y="4564063"/>
              <a:ext cx="192088" cy="236538"/>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9" name="Freeform 92">
              <a:extLst>
                <a:ext uri="{FF2B5EF4-FFF2-40B4-BE49-F238E27FC236}">
                  <a16:creationId xmlns:a16="http://schemas.microsoft.com/office/drawing/2014/main" id="{24DC6E91-1937-4E26-A99D-BD657014736C}"/>
                </a:ext>
              </a:extLst>
            </p:cNvPr>
            <p:cNvSpPr>
              <a:spLocks/>
            </p:cNvSpPr>
            <p:nvPr userDrawn="1"/>
          </p:nvSpPr>
          <p:spPr bwMode="auto">
            <a:xfrm>
              <a:off x="7321551" y="4830763"/>
              <a:ext cx="38100" cy="46038"/>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0" name="Freeform 93">
              <a:extLst>
                <a:ext uri="{FF2B5EF4-FFF2-40B4-BE49-F238E27FC236}">
                  <a16:creationId xmlns:a16="http://schemas.microsoft.com/office/drawing/2014/main" id="{136F4DBA-943F-4485-A265-6999F2B7BF14}"/>
                </a:ext>
              </a:extLst>
            </p:cNvPr>
            <p:cNvSpPr>
              <a:spLocks/>
            </p:cNvSpPr>
            <p:nvPr userDrawn="1"/>
          </p:nvSpPr>
          <p:spPr bwMode="auto">
            <a:xfrm>
              <a:off x="7400926" y="4830763"/>
              <a:ext cx="87313" cy="46038"/>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1" name="Freeform 94">
              <a:extLst>
                <a:ext uri="{FF2B5EF4-FFF2-40B4-BE49-F238E27FC236}">
                  <a16:creationId xmlns:a16="http://schemas.microsoft.com/office/drawing/2014/main" id="{94AB506A-52A0-4303-B084-75D28B1A0B37}"/>
                </a:ext>
              </a:extLst>
            </p:cNvPr>
            <p:cNvSpPr>
              <a:spLocks/>
            </p:cNvSpPr>
            <p:nvPr userDrawn="1"/>
          </p:nvSpPr>
          <p:spPr bwMode="auto">
            <a:xfrm>
              <a:off x="7531101" y="4830763"/>
              <a:ext cx="76200" cy="46038"/>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2" name="Freeform 95">
              <a:extLst>
                <a:ext uri="{FF2B5EF4-FFF2-40B4-BE49-F238E27FC236}">
                  <a16:creationId xmlns:a16="http://schemas.microsoft.com/office/drawing/2014/main" id="{441E1489-4E55-4F92-A23A-4CC967904D10}"/>
                </a:ext>
              </a:extLst>
            </p:cNvPr>
            <p:cNvSpPr>
              <a:spLocks/>
            </p:cNvSpPr>
            <p:nvPr userDrawn="1"/>
          </p:nvSpPr>
          <p:spPr bwMode="auto">
            <a:xfrm>
              <a:off x="7635876" y="4830763"/>
              <a:ext cx="66675" cy="46038"/>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3" name="Freeform 96">
              <a:extLst>
                <a:ext uri="{FF2B5EF4-FFF2-40B4-BE49-F238E27FC236}">
                  <a16:creationId xmlns:a16="http://schemas.microsoft.com/office/drawing/2014/main" id="{E2938380-2167-4E02-81B1-189DF8E519DF}"/>
                </a:ext>
              </a:extLst>
            </p:cNvPr>
            <p:cNvSpPr>
              <a:spLocks/>
            </p:cNvSpPr>
            <p:nvPr userDrawn="1"/>
          </p:nvSpPr>
          <p:spPr bwMode="auto">
            <a:xfrm>
              <a:off x="7856538" y="4830763"/>
              <a:ext cx="61913" cy="46038"/>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4" name="Freeform 97">
              <a:extLst>
                <a:ext uri="{FF2B5EF4-FFF2-40B4-BE49-F238E27FC236}">
                  <a16:creationId xmlns:a16="http://schemas.microsoft.com/office/drawing/2014/main" id="{307D2305-BBEE-437F-9058-815B72A5299C}"/>
                </a:ext>
              </a:extLst>
            </p:cNvPr>
            <p:cNvSpPr>
              <a:spLocks/>
            </p:cNvSpPr>
            <p:nvPr userDrawn="1"/>
          </p:nvSpPr>
          <p:spPr bwMode="auto">
            <a:xfrm>
              <a:off x="7951788" y="4830763"/>
              <a:ext cx="106363" cy="46038"/>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5" name="Freeform 98">
              <a:extLst>
                <a:ext uri="{FF2B5EF4-FFF2-40B4-BE49-F238E27FC236}">
                  <a16:creationId xmlns:a16="http://schemas.microsoft.com/office/drawing/2014/main" id="{54678D13-16BD-414C-9959-228D32B0F1AB}"/>
                </a:ext>
              </a:extLst>
            </p:cNvPr>
            <p:cNvSpPr>
              <a:spLocks/>
            </p:cNvSpPr>
            <p:nvPr userDrawn="1"/>
          </p:nvSpPr>
          <p:spPr bwMode="auto">
            <a:xfrm>
              <a:off x="8188326" y="4830763"/>
              <a:ext cx="85725" cy="46038"/>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6" name="Freeform 99">
              <a:extLst>
                <a:ext uri="{FF2B5EF4-FFF2-40B4-BE49-F238E27FC236}">
                  <a16:creationId xmlns:a16="http://schemas.microsoft.com/office/drawing/2014/main" id="{EE5572CF-2FD8-4DFE-8548-4FC8B8771FAE}"/>
                </a:ext>
              </a:extLst>
            </p:cNvPr>
            <p:cNvSpPr>
              <a:spLocks/>
            </p:cNvSpPr>
            <p:nvPr userDrawn="1"/>
          </p:nvSpPr>
          <p:spPr bwMode="auto">
            <a:xfrm>
              <a:off x="8310563" y="4830763"/>
              <a:ext cx="63500" cy="46038"/>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7" name="Freeform 100">
              <a:extLst>
                <a:ext uri="{FF2B5EF4-FFF2-40B4-BE49-F238E27FC236}">
                  <a16:creationId xmlns:a16="http://schemas.microsoft.com/office/drawing/2014/main" id="{B8782544-759F-4A17-9450-5B7E65A448F8}"/>
                </a:ext>
              </a:extLst>
            </p:cNvPr>
            <p:cNvSpPr>
              <a:spLocks noEditPoints="1"/>
            </p:cNvSpPr>
            <p:nvPr userDrawn="1"/>
          </p:nvSpPr>
          <p:spPr bwMode="auto">
            <a:xfrm>
              <a:off x="8701088" y="4760913"/>
              <a:ext cx="49213" cy="50800"/>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8" name="Freeform 101">
              <a:extLst>
                <a:ext uri="{FF2B5EF4-FFF2-40B4-BE49-F238E27FC236}">
                  <a16:creationId xmlns:a16="http://schemas.microsoft.com/office/drawing/2014/main" id="{8C6CCFE7-5CB7-442D-BB23-69DAB220A567}"/>
                </a:ext>
              </a:extLst>
            </p:cNvPr>
            <p:cNvSpPr>
              <a:spLocks noEditPoints="1"/>
            </p:cNvSpPr>
            <p:nvPr userDrawn="1"/>
          </p:nvSpPr>
          <p:spPr bwMode="auto">
            <a:xfrm>
              <a:off x="8716963" y="4772026"/>
              <a:ext cx="20638" cy="2698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9" name="Freeform 102">
              <a:extLst>
                <a:ext uri="{FF2B5EF4-FFF2-40B4-BE49-F238E27FC236}">
                  <a16:creationId xmlns:a16="http://schemas.microsoft.com/office/drawing/2014/main" id="{B6BBDB81-9186-4D77-84F7-46591A2B3311}"/>
                </a:ext>
              </a:extLst>
            </p:cNvPr>
            <p:cNvSpPr>
              <a:spLocks/>
            </p:cNvSpPr>
            <p:nvPr userDrawn="1"/>
          </p:nvSpPr>
          <p:spPr bwMode="auto">
            <a:xfrm>
              <a:off x="7742238" y="4830763"/>
              <a:ext cx="68263" cy="47625"/>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0" name="Freeform 103">
              <a:extLst>
                <a:ext uri="{FF2B5EF4-FFF2-40B4-BE49-F238E27FC236}">
                  <a16:creationId xmlns:a16="http://schemas.microsoft.com/office/drawing/2014/main" id="{62B15F74-9CDF-4590-A192-F3E41CE25F0F}"/>
                </a:ext>
              </a:extLst>
            </p:cNvPr>
            <p:cNvSpPr>
              <a:spLocks/>
            </p:cNvSpPr>
            <p:nvPr userDrawn="1"/>
          </p:nvSpPr>
          <p:spPr bwMode="auto">
            <a:xfrm>
              <a:off x="8089901" y="4830763"/>
              <a:ext cx="66675" cy="46038"/>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1" name="Freeform 104">
              <a:extLst>
                <a:ext uri="{FF2B5EF4-FFF2-40B4-BE49-F238E27FC236}">
                  <a16:creationId xmlns:a16="http://schemas.microsoft.com/office/drawing/2014/main" id="{E1D34A83-FCF6-4916-8AFF-91A42B5F665E}"/>
                </a:ext>
              </a:extLst>
            </p:cNvPr>
            <p:cNvSpPr>
              <a:spLocks/>
            </p:cNvSpPr>
            <p:nvPr userDrawn="1"/>
          </p:nvSpPr>
          <p:spPr bwMode="auto">
            <a:xfrm>
              <a:off x="8518526" y="4606926"/>
              <a:ext cx="277813" cy="269875"/>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2" name="Freeform 105">
              <a:extLst>
                <a:ext uri="{FF2B5EF4-FFF2-40B4-BE49-F238E27FC236}">
                  <a16:creationId xmlns:a16="http://schemas.microsoft.com/office/drawing/2014/main" id="{6B1BD4F9-D7EF-4946-B0ED-96F03B54DCB0}"/>
                </a:ext>
              </a:extLst>
            </p:cNvPr>
            <p:cNvSpPr>
              <a:spLocks/>
            </p:cNvSpPr>
            <p:nvPr userDrawn="1"/>
          </p:nvSpPr>
          <p:spPr bwMode="auto">
            <a:xfrm>
              <a:off x="8399463" y="4827588"/>
              <a:ext cx="71438" cy="50800"/>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grpSp>
    </p:spTree>
    <p:extLst>
      <p:ext uri="{BB962C8B-B14F-4D97-AF65-F5344CB8AC3E}">
        <p14:creationId xmlns:p14="http://schemas.microsoft.com/office/powerpoint/2010/main" val="104803755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739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2820" y="228600"/>
            <a:ext cx="10918280" cy="838200"/>
          </a:xfrm>
        </p:spPr>
        <p:txBody>
          <a:bodyPr/>
          <a:lstStyle>
            <a:lvl1pPr>
              <a:defRPr sz="3000"/>
            </a:lvl1pPr>
          </a:lstStyle>
          <a:p>
            <a:r>
              <a:rPr lang="en-US"/>
              <a:t>Click to edit Master title style</a:t>
            </a:r>
            <a:endParaRPr lang="en-US" dirty="0"/>
          </a:p>
        </p:txBody>
      </p:sp>
      <p:sp>
        <p:nvSpPr>
          <p:cNvPr id="7" name="Content Placeholder 2"/>
          <p:cNvSpPr>
            <a:spLocks noGrp="1"/>
          </p:cNvSpPr>
          <p:nvPr>
            <p:ph idx="13"/>
          </p:nvPr>
        </p:nvSpPr>
        <p:spPr>
          <a:xfrm>
            <a:off x="422820" y="1339851"/>
            <a:ext cx="10918280" cy="4878388"/>
          </a:xfrm>
        </p:spPr>
        <p:txBody>
          <a:bodyPr lIns="135852"/>
          <a:lstStyle>
            <a:lvl1pPr marL="0" indent="0" algn="l" rtl="0" fontAlgn="base">
              <a:spcBef>
                <a:spcPts val="595"/>
              </a:spcBef>
              <a:spcAft>
                <a:spcPct val="0"/>
              </a:spcAft>
              <a:buSzPct val="40000"/>
              <a:defRPr lang="en-US" sz="1800" b="1" dirty="0" smtClean="0">
                <a:solidFill>
                  <a:srgbClr val="7A9A3D"/>
                </a:solidFill>
                <a:latin typeface="+mn-lt"/>
                <a:ea typeface="+mn-ea"/>
                <a:cs typeface="+mn-cs"/>
              </a:defRPr>
            </a:lvl1pPr>
            <a:lvl2pPr>
              <a:spcBef>
                <a:spcPts val="2476"/>
              </a:spcBef>
              <a:defRPr lang="en-US" dirty="0" smtClean="0">
                <a:solidFill>
                  <a:schemeClr val="tx1"/>
                </a:solidFill>
                <a:latin typeface="+mn-lt"/>
              </a:defRPr>
            </a:lvl2pPr>
            <a:lvl3pPr>
              <a:defRPr lang="en-US" sz="2000" dirty="0" smtClean="0">
                <a:solidFill>
                  <a:schemeClr val="accent1"/>
                </a:solidFill>
                <a:latin typeface="+mn-lt"/>
              </a:defRPr>
            </a:lvl3pPr>
            <a:lvl4pPr>
              <a:buClr>
                <a:schemeClr val="bg2"/>
              </a:buClr>
              <a:buSzPct val="80000"/>
              <a:buFont typeface="Arial" pitchFamily="34" charset="0"/>
              <a:buChar char="•"/>
              <a:defRPr sz="1751">
                <a:solidFill>
                  <a:schemeClr val="accent1"/>
                </a:solidFill>
              </a:defRPr>
            </a:lvl4pPr>
          </a:lstStyle>
          <a:p>
            <a:pPr lvl="0"/>
            <a:r>
              <a:rPr lang="en-US"/>
              <a:t>Click to edit Master text styles</a:t>
            </a:r>
          </a:p>
        </p:txBody>
      </p:sp>
      <p:sp>
        <p:nvSpPr>
          <p:cNvPr id="39" name="Slide Number Placeholder 3">
            <a:extLst>
              <a:ext uri="{FF2B5EF4-FFF2-40B4-BE49-F238E27FC236}">
                <a16:creationId xmlns:a16="http://schemas.microsoft.com/office/drawing/2014/main" id="{0238AC6C-D460-4F19-A38B-6122F4C16F15}"/>
              </a:ext>
            </a:extLst>
          </p:cNvPr>
          <p:cNvSpPr>
            <a:spLocks noGrp="1"/>
          </p:cNvSpPr>
          <p:nvPr>
            <p:ph type="sldNum" sz="quarter" idx="14"/>
          </p:nvPr>
        </p:nvSpPr>
        <p:spPr>
          <a:xfrm>
            <a:off x="0" y="6382513"/>
            <a:ext cx="437173" cy="268288"/>
          </a:xfrm>
        </p:spPr>
        <p:txBody>
          <a:bodyPr/>
          <a:lstStyle>
            <a:lvl1pPr>
              <a:defRPr>
                <a:solidFill>
                  <a:srgbClr val="000000"/>
                </a:solidFill>
              </a:defRPr>
            </a:lvl1pPr>
          </a:lstStyle>
          <a:p>
            <a:pPr>
              <a:defRPr/>
            </a:pPr>
            <a:fld id="{E6474CC2-1230-4213-AD1A-4B2FEEABA7A1}" type="slidenum">
              <a:rPr lang="en-US" smtClean="0"/>
              <a:pPr>
                <a:defRPr/>
              </a:pPr>
              <a:t>‹#›</a:t>
            </a:fld>
            <a:endParaRPr lang="en-US" dirty="0"/>
          </a:p>
        </p:txBody>
      </p:sp>
      <p:sp>
        <p:nvSpPr>
          <p:cNvPr id="40" name="Footer Placeholder 4">
            <a:extLst>
              <a:ext uri="{FF2B5EF4-FFF2-40B4-BE49-F238E27FC236}">
                <a16:creationId xmlns:a16="http://schemas.microsoft.com/office/drawing/2014/main" id="{484B9CE5-8C15-4535-BDD1-B150CDDBAFB0}"/>
              </a:ext>
            </a:extLst>
          </p:cNvPr>
          <p:cNvSpPr>
            <a:spLocks noGrp="1"/>
          </p:cNvSpPr>
          <p:nvPr>
            <p:ph type="ftr" sz="quarter" idx="15"/>
          </p:nvPr>
        </p:nvSpPr>
        <p:spPr>
          <a:xfrm>
            <a:off x="426722" y="6483292"/>
            <a:ext cx="5245100" cy="172485"/>
          </a:xfrm>
        </p:spPr>
        <p:txBody>
          <a:bodyPr/>
          <a:lstStyle>
            <a:lvl1pPr algn="r">
              <a:defRPr smtClean="0">
                <a:solidFill>
                  <a:srgbClr val="000000"/>
                </a:solidFill>
              </a:defRPr>
            </a:lvl1pPr>
          </a:lstStyle>
          <a:p>
            <a:pPr algn="l">
              <a:defRPr/>
            </a:pPr>
            <a:r>
              <a:rPr lang="en-US" dirty="0"/>
              <a:t>Page footer.</a:t>
            </a:r>
          </a:p>
        </p:txBody>
      </p:sp>
      <p:sp>
        <p:nvSpPr>
          <p:cNvPr id="41" name="Rectangle 155">
            <a:extLst>
              <a:ext uri="{FF2B5EF4-FFF2-40B4-BE49-F238E27FC236}">
                <a16:creationId xmlns:a16="http://schemas.microsoft.com/office/drawing/2014/main" id="{636C09BD-20B1-4D0B-BB9C-EFFB4B26D703}"/>
              </a:ext>
            </a:extLst>
          </p:cNvPr>
          <p:cNvSpPr>
            <a:spLocks noGrp="1" noChangeArrowheads="1"/>
          </p:cNvSpPr>
          <p:nvPr>
            <p:ph type="dt" sz="half" idx="16"/>
          </p:nvPr>
        </p:nvSpPr>
        <p:spPr>
          <a:xfrm>
            <a:off x="426722" y="6655657"/>
            <a:ext cx="2645277" cy="120649"/>
          </a:xfrm>
        </p:spPr>
        <p:txBody>
          <a:bodyPr/>
          <a:lstStyle>
            <a:lvl1pPr algn="l">
              <a:defRPr sz="833" smtClean="0">
                <a:solidFill>
                  <a:srgbClr val="000000"/>
                </a:solidFill>
              </a:defRPr>
            </a:lvl1pPr>
          </a:lstStyle>
          <a:p>
            <a:pPr>
              <a:defRPr/>
            </a:pPr>
            <a:r>
              <a:rPr lang="en-US" dirty="0"/>
              <a:t>Production code #</a:t>
            </a:r>
          </a:p>
        </p:txBody>
      </p:sp>
      <p:grpSp>
        <p:nvGrpSpPr>
          <p:cNvPr id="34" name="Group 33">
            <a:extLst>
              <a:ext uri="{FF2B5EF4-FFF2-40B4-BE49-F238E27FC236}">
                <a16:creationId xmlns:a16="http://schemas.microsoft.com/office/drawing/2014/main" id="{F6E62061-E1B2-4C1E-95B2-762CF1B881C9}"/>
              </a:ext>
            </a:extLst>
          </p:cNvPr>
          <p:cNvGrpSpPr/>
          <p:nvPr userDrawn="1"/>
        </p:nvGrpSpPr>
        <p:grpSpPr>
          <a:xfrm>
            <a:off x="10215053" y="6295153"/>
            <a:ext cx="1527048" cy="338328"/>
            <a:chOff x="6923088" y="4475163"/>
            <a:chExt cx="1873251" cy="403225"/>
          </a:xfrm>
        </p:grpSpPr>
        <p:sp>
          <p:nvSpPr>
            <p:cNvPr id="35" name="AutoShape 4">
              <a:extLst>
                <a:ext uri="{FF2B5EF4-FFF2-40B4-BE49-F238E27FC236}">
                  <a16:creationId xmlns:a16="http://schemas.microsoft.com/office/drawing/2014/main" id="{8055079D-13D3-44E4-9785-A9EB3765D698}"/>
                </a:ext>
              </a:extLst>
            </p:cNvPr>
            <p:cNvSpPr>
              <a:spLocks noChangeAspect="1" noChangeArrowheads="1" noTextEdit="1"/>
            </p:cNvSpPr>
            <p:nvPr userDrawn="1"/>
          </p:nvSpPr>
          <p:spPr bwMode="auto">
            <a:xfrm>
              <a:off x="6923088" y="4475163"/>
              <a:ext cx="18732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6" name="Freeform 6">
              <a:extLst>
                <a:ext uri="{FF2B5EF4-FFF2-40B4-BE49-F238E27FC236}">
                  <a16:creationId xmlns:a16="http://schemas.microsoft.com/office/drawing/2014/main" id="{9B409620-C01F-4CCF-8E67-ED5AEB13DE0D}"/>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7" name="Freeform 7">
              <a:extLst>
                <a:ext uri="{FF2B5EF4-FFF2-40B4-BE49-F238E27FC236}">
                  <a16:creationId xmlns:a16="http://schemas.microsoft.com/office/drawing/2014/main" id="{51A57AC3-D65A-49B8-A1C4-AB5B4AB7E144}"/>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8" name="Freeform 83">
              <a:extLst>
                <a:ext uri="{FF2B5EF4-FFF2-40B4-BE49-F238E27FC236}">
                  <a16:creationId xmlns:a16="http://schemas.microsoft.com/office/drawing/2014/main" id="{B4B57DEE-B0DC-4317-A94C-32FA73B1DEC4}"/>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2" name="Freeform 84">
              <a:extLst>
                <a:ext uri="{FF2B5EF4-FFF2-40B4-BE49-F238E27FC236}">
                  <a16:creationId xmlns:a16="http://schemas.microsoft.com/office/drawing/2014/main" id="{88AB428D-711C-40E3-93E5-D5AD36920288}"/>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3" name="Freeform 85">
              <a:extLst>
                <a:ext uri="{FF2B5EF4-FFF2-40B4-BE49-F238E27FC236}">
                  <a16:creationId xmlns:a16="http://schemas.microsoft.com/office/drawing/2014/main" id="{D9C75FDE-FB8E-425A-A9B5-FAB9ACD80F9A}"/>
                </a:ext>
              </a:extLst>
            </p:cNvPr>
            <p:cNvSpPr>
              <a:spLocks/>
            </p:cNvSpPr>
            <p:nvPr userDrawn="1"/>
          </p:nvSpPr>
          <p:spPr bwMode="auto">
            <a:xfrm>
              <a:off x="7337426" y="4533901"/>
              <a:ext cx="265113" cy="266700"/>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4" name="Freeform 86">
              <a:extLst>
                <a:ext uri="{FF2B5EF4-FFF2-40B4-BE49-F238E27FC236}">
                  <a16:creationId xmlns:a16="http://schemas.microsoft.com/office/drawing/2014/main" id="{08BB0907-1766-4B8E-8D56-3710D356B1F1}"/>
                </a:ext>
              </a:extLst>
            </p:cNvPr>
            <p:cNvSpPr>
              <a:spLocks noEditPoints="1"/>
            </p:cNvSpPr>
            <p:nvPr userDrawn="1"/>
          </p:nvSpPr>
          <p:spPr bwMode="auto">
            <a:xfrm>
              <a:off x="7553326" y="4533901"/>
              <a:ext cx="166688" cy="266700"/>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5" name="Freeform 87">
              <a:extLst>
                <a:ext uri="{FF2B5EF4-FFF2-40B4-BE49-F238E27FC236}">
                  <a16:creationId xmlns:a16="http://schemas.microsoft.com/office/drawing/2014/main" id="{E353BF7F-39C1-4001-B6F3-2ADB6441C2B9}"/>
                </a:ext>
              </a:extLst>
            </p:cNvPr>
            <p:cNvSpPr>
              <a:spLocks noEditPoints="1"/>
            </p:cNvSpPr>
            <p:nvPr userDrawn="1"/>
          </p:nvSpPr>
          <p:spPr bwMode="auto">
            <a:xfrm>
              <a:off x="7685088" y="4533901"/>
              <a:ext cx="273050" cy="269875"/>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6" name="Freeform 88">
              <a:extLst>
                <a:ext uri="{FF2B5EF4-FFF2-40B4-BE49-F238E27FC236}">
                  <a16:creationId xmlns:a16="http://schemas.microsoft.com/office/drawing/2014/main" id="{09656C6B-F0A7-4F27-9DAD-517815463061}"/>
                </a:ext>
              </a:extLst>
            </p:cNvPr>
            <p:cNvSpPr>
              <a:spLocks noEditPoints="1"/>
            </p:cNvSpPr>
            <p:nvPr userDrawn="1"/>
          </p:nvSpPr>
          <p:spPr bwMode="auto">
            <a:xfrm>
              <a:off x="7923213" y="4602163"/>
              <a:ext cx="230188" cy="201613"/>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7" name="Freeform 89">
              <a:extLst>
                <a:ext uri="{FF2B5EF4-FFF2-40B4-BE49-F238E27FC236}">
                  <a16:creationId xmlns:a16="http://schemas.microsoft.com/office/drawing/2014/main" id="{FF8DEDE5-A027-43DC-A465-98E5FFEDB859}"/>
                </a:ext>
              </a:extLst>
            </p:cNvPr>
            <p:cNvSpPr>
              <a:spLocks/>
            </p:cNvSpPr>
            <p:nvPr userDrawn="1"/>
          </p:nvSpPr>
          <p:spPr bwMode="auto">
            <a:xfrm>
              <a:off x="8143876" y="4533901"/>
              <a:ext cx="165100" cy="266700"/>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8" name="Freeform 90">
              <a:extLst>
                <a:ext uri="{FF2B5EF4-FFF2-40B4-BE49-F238E27FC236}">
                  <a16:creationId xmlns:a16="http://schemas.microsoft.com/office/drawing/2014/main" id="{453899CD-0FE8-410F-AB40-DDE6932A06AA}"/>
                </a:ext>
              </a:extLst>
            </p:cNvPr>
            <p:cNvSpPr>
              <a:spLocks noEditPoints="1"/>
            </p:cNvSpPr>
            <p:nvPr userDrawn="1"/>
          </p:nvSpPr>
          <p:spPr bwMode="auto">
            <a:xfrm>
              <a:off x="8264526" y="4533901"/>
              <a:ext cx="165100" cy="266700"/>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9" name="Freeform 91">
              <a:extLst>
                <a:ext uri="{FF2B5EF4-FFF2-40B4-BE49-F238E27FC236}">
                  <a16:creationId xmlns:a16="http://schemas.microsoft.com/office/drawing/2014/main" id="{0833C076-706E-4E5B-957D-ECA20719EF5F}"/>
                </a:ext>
              </a:extLst>
            </p:cNvPr>
            <p:cNvSpPr>
              <a:spLocks/>
            </p:cNvSpPr>
            <p:nvPr userDrawn="1"/>
          </p:nvSpPr>
          <p:spPr bwMode="auto">
            <a:xfrm>
              <a:off x="8396288" y="4564063"/>
              <a:ext cx="192088" cy="236538"/>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0" name="Freeform 92">
              <a:extLst>
                <a:ext uri="{FF2B5EF4-FFF2-40B4-BE49-F238E27FC236}">
                  <a16:creationId xmlns:a16="http://schemas.microsoft.com/office/drawing/2014/main" id="{9A0B6FA9-88F5-4633-8771-48D2EA2D4601}"/>
                </a:ext>
              </a:extLst>
            </p:cNvPr>
            <p:cNvSpPr>
              <a:spLocks/>
            </p:cNvSpPr>
            <p:nvPr userDrawn="1"/>
          </p:nvSpPr>
          <p:spPr bwMode="auto">
            <a:xfrm>
              <a:off x="7321551" y="4830763"/>
              <a:ext cx="38100" cy="46038"/>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1" name="Freeform 93">
              <a:extLst>
                <a:ext uri="{FF2B5EF4-FFF2-40B4-BE49-F238E27FC236}">
                  <a16:creationId xmlns:a16="http://schemas.microsoft.com/office/drawing/2014/main" id="{8DDC5475-16E4-4A7E-B308-22C2AF996716}"/>
                </a:ext>
              </a:extLst>
            </p:cNvPr>
            <p:cNvSpPr>
              <a:spLocks/>
            </p:cNvSpPr>
            <p:nvPr userDrawn="1"/>
          </p:nvSpPr>
          <p:spPr bwMode="auto">
            <a:xfrm>
              <a:off x="7400926" y="4830763"/>
              <a:ext cx="87313" cy="46038"/>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2" name="Freeform 94">
              <a:extLst>
                <a:ext uri="{FF2B5EF4-FFF2-40B4-BE49-F238E27FC236}">
                  <a16:creationId xmlns:a16="http://schemas.microsoft.com/office/drawing/2014/main" id="{EE67A0EC-6A9B-4849-8936-F34E1A0A84E1}"/>
                </a:ext>
              </a:extLst>
            </p:cNvPr>
            <p:cNvSpPr>
              <a:spLocks/>
            </p:cNvSpPr>
            <p:nvPr userDrawn="1"/>
          </p:nvSpPr>
          <p:spPr bwMode="auto">
            <a:xfrm>
              <a:off x="7531101" y="4830763"/>
              <a:ext cx="76200" cy="46038"/>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3" name="Freeform 95">
              <a:extLst>
                <a:ext uri="{FF2B5EF4-FFF2-40B4-BE49-F238E27FC236}">
                  <a16:creationId xmlns:a16="http://schemas.microsoft.com/office/drawing/2014/main" id="{30FCC973-85E9-4CBF-8393-55408BBEE92F}"/>
                </a:ext>
              </a:extLst>
            </p:cNvPr>
            <p:cNvSpPr>
              <a:spLocks/>
            </p:cNvSpPr>
            <p:nvPr userDrawn="1"/>
          </p:nvSpPr>
          <p:spPr bwMode="auto">
            <a:xfrm>
              <a:off x="7635876" y="4830763"/>
              <a:ext cx="66675" cy="46038"/>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4" name="Freeform 96">
              <a:extLst>
                <a:ext uri="{FF2B5EF4-FFF2-40B4-BE49-F238E27FC236}">
                  <a16:creationId xmlns:a16="http://schemas.microsoft.com/office/drawing/2014/main" id="{60CA8FFE-234F-46A1-8A7B-F8C79D02079D}"/>
                </a:ext>
              </a:extLst>
            </p:cNvPr>
            <p:cNvSpPr>
              <a:spLocks/>
            </p:cNvSpPr>
            <p:nvPr userDrawn="1"/>
          </p:nvSpPr>
          <p:spPr bwMode="auto">
            <a:xfrm>
              <a:off x="7856538" y="4830763"/>
              <a:ext cx="61913" cy="46038"/>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5" name="Freeform 97">
              <a:extLst>
                <a:ext uri="{FF2B5EF4-FFF2-40B4-BE49-F238E27FC236}">
                  <a16:creationId xmlns:a16="http://schemas.microsoft.com/office/drawing/2014/main" id="{B1D3BDF5-7C51-4099-A45F-0FF22723D099}"/>
                </a:ext>
              </a:extLst>
            </p:cNvPr>
            <p:cNvSpPr>
              <a:spLocks/>
            </p:cNvSpPr>
            <p:nvPr userDrawn="1"/>
          </p:nvSpPr>
          <p:spPr bwMode="auto">
            <a:xfrm>
              <a:off x="7951788" y="4830763"/>
              <a:ext cx="106363" cy="46038"/>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6" name="Freeform 98">
              <a:extLst>
                <a:ext uri="{FF2B5EF4-FFF2-40B4-BE49-F238E27FC236}">
                  <a16:creationId xmlns:a16="http://schemas.microsoft.com/office/drawing/2014/main" id="{0EE5A69A-9F30-45CA-B8DB-5636501E7329}"/>
                </a:ext>
              </a:extLst>
            </p:cNvPr>
            <p:cNvSpPr>
              <a:spLocks/>
            </p:cNvSpPr>
            <p:nvPr userDrawn="1"/>
          </p:nvSpPr>
          <p:spPr bwMode="auto">
            <a:xfrm>
              <a:off x="8188326" y="4830763"/>
              <a:ext cx="85725" cy="46038"/>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7" name="Freeform 99">
              <a:extLst>
                <a:ext uri="{FF2B5EF4-FFF2-40B4-BE49-F238E27FC236}">
                  <a16:creationId xmlns:a16="http://schemas.microsoft.com/office/drawing/2014/main" id="{2202343C-12FE-4519-8FA1-C1A8F3BC17A8}"/>
                </a:ext>
              </a:extLst>
            </p:cNvPr>
            <p:cNvSpPr>
              <a:spLocks/>
            </p:cNvSpPr>
            <p:nvPr userDrawn="1"/>
          </p:nvSpPr>
          <p:spPr bwMode="auto">
            <a:xfrm>
              <a:off x="8310563" y="4830763"/>
              <a:ext cx="63500" cy="46038"/>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8" name="Freeform 100">
              <a:extLst>
                <a:ext uri="{FF2B5EF4-FFF2-40B4-BE49-F238E27FC236}">
                  <a16:creationId xmlns:a16="http://schemas.microsoft.com/office/drawing/2014/main" id="{04FDD4AB-F0D3-4732-99E7-FBED05E0FC70}"/>
                </a:ext>
              </a:extLst>
            </p:cNvPr>
            <p:cNvSpPr>
              <a:spLocks noEditPoints="1"/>
            </p:cNvSpPr>
            <p:nvPr userDrawn="1"/>
          </p:nvSpPr>
          <p:spPr bwMode="auto">
            <a:xfrm>
              <a:off x="8701088" y="4760913"/>
              <a:ext cx="49213" cy="50800"/>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9" name="Freeform 101">
              <a:extLst>
                <a:ext uri="{FF2B5EF4-FFF2-40B4-BE49-F238E27FC236}">
                  <a16:creationId xmlns:a16="http://schemas.microsoft.com/office/drawing/2014/main" id="{D411EEFA-B7A2-4B30-867A-2F7FA14D41AC}"/>
                </a:ext>
              </a:extLst>
            </p:cNvPr>
            <p:cNvSpPr>
              <a:spLocks noEditPoints="1"/>
            </p:cNvSpPr>
            <p:nvPr userDrawn="1"/>
          </p:nvSpPr>
          <p:spPr bwMode="auto">
            <a:xfrm>
              <a:off x="8716963" y="4772026"/>
              <a:ext cx="20638" cy="2698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0" name="Freeform 102">
              <a:extLst>
                <a:ext uri="{FF2B5EF4-FFF2-40B4-BE49-F238E27FC236}">
                  <a16:creationId xmlns:a16="http://schemas.microsoft.com/office/drawing/2014/main" id="{2C54726F-543D-4726-8614-47E1CB73B592}"/>
                </a:ext>
              </a:extLst>
            </p:cNvPr>
            <p:cNvSpPr>
              <a:spLocks/>
            </p:cNvSpPr>
            <p:nvPr userDrawn="1"/>
          </p:nvSpPr>
          <p:spPr bwMode="auto">
            <a:xfrm>
              <a:off x="7742238" y="4830763"/>
              <a:ext cx="68263" cy="47625"/>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1" name="Freeform 103">
              <a:extLst>
                <a:ext uri="{FF2B5EF4-FFF2-40B4-BE49-F238E27FC236}">
                  <a16:creationId xmlns:a16="http://schemas.microsoft.com/office/drawing/2014/main" id="{EEF25480-4FA8-4DA4-AF9B-A29C762DB092}"/>
                </a:ext>
              </a:extLst>
            </p:cNvPr>
            <p:cNvSpPr>
              <a:spLocks/>
            </p:cNvSpPr>
            <p:nvPr userDrawn="1"/>
          </p:nvSpPr>
          <p:spPr bwMode="auto">
            <a:xfrm>
              <a:off x="8089901" y="4830763"/>
              <a:ext cx="66675" cy="46038"/>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2" name="Freeform 104">
              <a:extLst>
                <a:ext uri="{FF2B5EF4-FFF2-40B4-BE49-F238E27FC236}">
                  <a16:creationId xmlns:a16="http://schemas.microsoft.com/office/drawing/2014/main" id="{78259B57-3D57-4514-B038-4AC6CBE8A138}"/>
                </a:ext>
              </a:extLst>
            </p:cNvPr>
            <p:cNvSpPr>
              <a:spLocks/>
            </p:cNvSpPr>
            <p:nvPr userDrawn="1"/>
          </p:nvSpPr>
          <p:spPr bwMode="auto">
            <a:xfrm>
              <a:off x="8518526" y="4606926"/>
              <a:ext cx="277813" cy="269875"/>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3" name="Freeform 105">
              <a:extLst>
                <a:ext uri="{FF2B5EF4-FFF2-40B4-BE49-F238E27FC236}">
                  <a16:creationId xmlns:a16="http://schemas.microsoft.com/office/drawing/2014/main" id="{EF64F5DA-6D3E-4160-9B99-D1E3DE012AF3}"/>
                </a:ext>
              </a:extLst>
            </p:cNvPr>
            <p:cNvSpPr>
              <a:spLocks/>
            </p:cNvSpPr>
            <p:nvPr userDrawn="1"/>
          </p:nvSpPr>
          <p:spPr bwMode="auto">
            <a:xfrm>
              <a:off x="8399463" y="4827588"/>
              <a:ext cx="71438" cy="50800"/>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grpSp>
    </p:spTree>
    <p:extLst>
      <p:ext uri="{BB962C8B-B14F-4D97-AF65-F5344CB8AC3E}">
        <p14:creationId xmlns:p14="http://schemas.microsoft.com/office/powerpoint/2010/main" val="413166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22820" y="228600"/>
            <a:ext cx="10918280" cy="841248"/>
          </a:xfrm>
        </p:spPr>
        <p:txBody>
          <a:bodyPr/>
          <a:lstStyle>
            <a:lvl1pPr>
              <a:defRPr sz="3000">
                <a:solidFill>
                  <a:srgbClr val="333F48"/>
                </a:solidFill>
              </a:defRPr>
            </a:lvl1pPr>
          </a:lstStyle>
          <a:p>
            <a:r>
              <a:rPr lang="en-US"/>
              <a:t>Click to edit Master title style</a:t>
            </a:r>
            <a:endParaRPr lang="en-US" dirty="0"/>
          </a:p>
        </p:txBody>
      </p:sp>
      <p:sp>
        <p:nvSpPr>
          <p:cNvPr id="11" name="Content Placeholder 2"/>
          <p:cNvSpPr>
            <a:spLocks noGrp="1"/>
          </p:cNvSpPr>
          <p:nvPr>
            <p:ph idx="12"/>
          </p:nvPr>
        </p:nvSpPr>
        <p:spPr>
          <a:xfrm>
            <a:off x="422820" y="1339851"/>
            <a:ext cx="10918280" cy="4878388"/>
          </a:xfrm>
        </p:spPr>
        <p:txBody>
          <a:bodyPr lIns="135852"/>
          <a:lstStyle>
            <a:lvl1pPr marL="0" indent="0" algn="l" rtl="0" fontAlgn="base">
              <a:spcBef>
                <a:spcPts val="595"/>
              </a:spcBef>
              <a:spcAft>
                <a:spcPct val="0"/>
              </a:spcAft>
              <a:buSzPct val="40000"/>
              <a:defRPr lang="en-US" sz="1800" b="1" dirty="0" smtClean="0">
                <a:solidFill>
                  <a:srgbClr val="7A9B3D"/>
                </a:solidFill>
                <a:latin typeface="+mn-lt"/>
                <a:ea typeface="+mn-ea"/>
                <a:cs typeface="+mn-cs"/>
              </a:defRPr>
            </a:lvl1pPr>
            <a:lvl2pPr marL="141510" indent="-141510">
              <a:spcBef>
                <a:spcPts val="357"/>
              </a:spcBef>
              <a:buClr>
                <a:srgbClr val="7A9B3D"/>
              </a:buClr>
              <a:defRPr lang="en-US" sz="1600" dirty="0" smtClean="0">
                <a:solidFill>
                  <a:srgbClr val="000000"/>
                </a:solidFill>
                <a:latin typeface="+mn-lt"/>
              </a:defRPr>
            </a:lvl2pPr>
            <a:lvl3pPr marL="283018" indent="-141510">
              <a:buClr>
                <a:srgbClr val="768692"/>
              </a:buClr>
              <a:defRPr lang="en-US" sz="1400" dirty="0" smtClean="0">
                <a:solidFill>
                  <a:srgbClr val="000000"/>
                </a:solidFill>
                <a:latin typeface="+mn-lt"/>
              </a:defRPr>
            </a:lvl3pPr>
            <a:lvl4pPr marL="424528" indent="-141510">
              <a:buClr>
                <a:srgbClr val="000000"/>
              </a:buClr>
              <a:buSzPct val="100000"/>
              <a:buFont typeface="Arial" pitchFamily="34" charset="0"/>
              <a:buChar char="•"/>
              <a:defRPr sz="1400">
                <a:solidFill>
                  <a:srgbClr val="000000"/>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1" name="Slide Number Placeholder 3">
            <a:extLst>
              <a:ext uri="{FF2B5EF4-FFF2-40B4-BE49-F238E27FC236}">
                <a16:creationId xmlns:a16="http://schemas.microsoft.com/office/drawing/2014/main" id="{90DD0CA0-1C12-4873-8A33-132DAFEF19FB}"/>
              </a:ext>
            </a:extLst>
          </p:cNvPr>
          <p:cNvSpPr>
            <a:spLocks noGrp="1"/>
          </p:cNvSpPr>
          <p:nvPr>
            <p:ph type="sldNum" sz="quarter" idx="14"/>
          </p:nvPr>
        </p:nvSpPr>
        <p:spPr>
          <a:xfrm>
            <a:off x="0" y="6382513"/>
            <a:ext cx="437173" cy="268288"/>
          </a:xfrm>
        </p:spPr>
        <p:txBody>
          <a:bodyPr/>
          <a:lstStyle>
            <a:lvl1pPr>
              <a:defRPr>
                <a:solidFill>
                  <a:srgbClr val="000000"/>
                </a:solidFill>
              </a:defRPr>
            </a:lvl1pPr>
          </a:lstStyle>
          <a:p>
            <a:pPr>
              <a:defRPr/>
            </a:pPr>
            <a:fld id="{E6474CC2-1230-4213-AD1A-4B2FEEABA7A1}" type="slidenum">
              <a:rPr lang="en-US" smtClean="0"/>
              <a:pPr>
                <a:defRPr/>
              </a:pPr>
              <a:t>‹#›</a:t>
            </a:fld>
            <a:endParaRPr lang="en-US" dirty="0"/>
          </a:p>
        </p:txBody>
      </p:sp>
      <p:sp>
        <p:nvSpPr>
          <p:cNvPr id="42" name="Footer Placeholder 4">
            <a:extLst>
              <a:ext uri="{FF2B5EF4-FFF2-40B4-BE49-F238E27FC236}">
                <a16:creationId xmlns:a16="http://schemas.microsoft.com/office/drawing/2014/main" id="{9A917CF6-4573-4409-8CD4-C32995E23CB6}"/>
              </a:ext>
            </a:extLst>
          </p:cNvPr>
          <p:cNvSpPr>
            <a:spLocks noGrp="1"/>
          </p:cNvSpPr>
          <p:nvPr>
            <p:ph type="ftr" sz="quarter" idx="15"/>
          </p:nvPr>
        </p:nvSpPr>
        <p:spPr>
          <a:xfrm>
            <a:off x="426722" y="6483292"/>
            <a:ext cx="5245100" cy="172485"/>
          </a:xfrm>
        </p:spPr>
        <p:txBody>
          <a:bodyPr/>
          <a:lstStyle>
            <a:lvl1pPr algn="r">
              <a:defRPr smtClean="0">
                <a:solidFill>
                  <a:srgbClr val="000000"/>
                </a:solidFill>
              </a:defRPr>
            </a:lvl1pPr>
          </a:lstStyle>
          <a:p>
            <a:pPr algn="l">
              <a:defRPr/>
            </a:pPr>
            <a:r>
              <a:rPr lang="en-US" dirty="0"/>
              <a:t>Page footer.</a:t>
            </a:r>
          </a:p>
        </p:txBody>
      </p:sp>
      <p:sp>
        <p:nvSpPr>
          <p:cNvPr id="43" name="Rectangle 155">
            <a:extLst>
              <a:ext uri="{FF2B5EF4-FFF2-40B4-BE49-F238E27FC236}">
                <a16:creationId xmlns:a16="http://schemas.microsoft.com/office/drawing/2014/main" id="{11D5E519-2474-430D-888C-AE84BAA8F139}"/>
              </a:ext>
            </a:extLst>
          </p:cNvPr>
          <p:cNvSpPr>
            <a:spLocks noGrp="1" noChangeArrowheads="1"/>
          </p:cNvSpPr>
          <p:nvPr>
            <p:ph type="dt" sz="half" idx="16"/>
          </p:nvPr>
        </p:nvSpPr>
        <p:spPr>
          <a:xfrm>
            <a:off x="426722" y="6655657"/>
            <a:ext cx="2645277" cy="120649"/>
          </a:xfrm>
        </p:spPr>
        <p:txBody>
          <a:bodyPr/>
          <a:lstStyle>
            <a:lvl1pPr algn="l">
              <a:defRPr sz="833" smtClean="0">
                <a:solidFill>
                  <a:srgbClr val="000000"/>
                </a:solidFill>
              </a:defRPr>
            </a:lvl1pPr>
          </a:lstStyle>
          <a:p>
            <a:pPr>
              <a:defRPr/>
            </a:pPr>
            <a:r>
              <a:rPr lang="en-US" dirty="0"/>
              <a:t>Production code #</a:t>
            </a:r>
          </a:p>
        </p:txBody>
      </p:sp>
      <p:grpSp>
        <p:nvGrpSpPr>
          <p:cNvPr id="34" name="Group 33">
            <a:extLst>
              <a:ext uri="{FF2B5EF4-FFF2-40B4-BE49-F238E27FC236}">
                <a16:creationId xmlns:a16="http://schemas.microsoft.com/office/drawing/2014/main" id="{3DA7D0A2-6D37-4435-BDBA-DE3FEB1B8955}"/>
              </a:ext>
            </a:extLst>
          </p:cNvPr>
          <p:cNvGrpSpPr/>
          <p:nvPr userDrawn="1"/>
        </p:nvGrpSpPr>
        <p:grpSpPr>
          <a:xfrm>
            <a:off x="10215053" y="6295153"/>
            <a:ext cx="1527048" cy="338328"/>
            <a:chOff x="6923088" y="4475163"/>
            <a:chExt cx="1873251" cy="403225"/>
          </a:xfrm>
        </p:grpSpPr>
        <p:sp>
          <p:nvSpPr>
            <p:cNvPr id="35" name="AutoShape 4">
              <a:extLst>
                <a:ext uri="{FF2B5EF4-FFF2-40B4-BE49-F238E27FC236}">
                  <a16:creationId xmlns:a16="http://schemas.microsoft.com/office/drawing/2014/main" id="{B3EE7F98-F321-4D0C-803D-7B3D294A300A}"/>
                </a:ext>
              </a:extLst>
            </p:cNvPr>
            <p:cNvSpPr>
              <a:spLocks noChangeAspect="1" noChangeArrowheads="1" noTextEdit="1"/>
            </p:cNvSpPr>
            <p:nvPr userDrawn="1"/>
          </p:nvSpPr>
          <p:spPr bwMode="auto">
            <a:xfrm>
              <a:off x="6923088" y="4475163"/>
              <a:ext cx="18732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6" name="Freeform 6">
              <a:extLst>
                <a:ext uri="{FF2B5EF4-FFF2-40B4-BE49-F238E27FC236}">
                  <a16:creationId xmlns:a16="http://schemas.microsoft.com/office/drawing/2014/main" id="{687294CF-EA26-47FE-AEEC-AF16E2303EBD}"/>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7" name="Freeform 7">
              <a:extLst>
                <a:ext uri="{FF2B5EF4-FFF2-40B4-BE49-F238E27FC236}">
                  <a16:creationId xmlns:a16="http://schemas.microsoft.com/office/drawing/2014/main" id="{47B69C5D-C844-4E94-9BE9-922EBA9DCFED}"/>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8" name="Freeform 83">
              <a:extLst>
                <a:ext uri="{FF2B5EF4-FFF2-40B4-BE49-F238E27FC236}">
                  <a16:creationId xmlns:a16="http://schemas.microsoft.com/office/drawing/2014/main" id="{D475F07D-8517-4229-A4FD-B4754E6BBB33}"/>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9" name="Freeform 84">
              <a:extLst>
                <a:ext uri="{FF2B5EF4-FFF2-40B4-BE49-F238E27FC236}">
                  <a16:creationId xmlns:a16="http://schemas.microsoft.com/office/drawing/2014/main" id="{4F68A102-799F-4CCC-9880-10B4A90B0DD2}"/>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0" name="Freeform 85">
              <a:extLst>
                <a:ext uri="{FF2B5EF4-FFF2-40B4-BE49-F238E27FC236}">
                  <a16:creationId xmlns:a16="http://schemas.microsoft.com/office/drawing/2014/main" id="{E6DA3469-7CE5-40C0-B6CE-7F47831582FD}"/>
                </a:ext>
              </a:extLst>
            </p:cNvPr>
            <p:cNvSpPr>
              <a:spLocks/>
            </p:cNvSpPr>
            <p:nvPr userDrawn="1"/>
          </p:nvSpPr>
          <p:spPr bwMode="auto">
            <a:xfrm>
              <a:off x="7337426" y="4533901"/>
              <a:ext cx="265113" cy="266700"/>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4" name="Freeform 86">
              <a:extLst>
                <a:ext uri="{FF2B5EF4-FFF2-40B4-BE49-F238E27FC236}">
                  <a16:creationId xmlns:a16="http://schemas.microsoft.com/office/drawing/2014/main" id="{BC32028A-ECB1-4437-91EA-385BDC0533DA}"/>
                </a:ext>
              </a:extLst>
            </p:cNvPr>
            <p:cNvSpPr>
              <a:spLocks noEditPoints="1"/>
            </p:cNvSpPr>
            <p:nvPr userDrawn="1"/>
          </p:nvSpPr>
          <p:spPr bwMode="auto">
            <a:xfrm>
              <a:off x="7553326" y="4533901"/>
              <a:ext cx="166688" cy="266700"/>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5" name="Freeform 87">
              <a:extLst>
                <a:ext uri="{FF2B5EF4-FFF2-40B4-BE49-F238E27FC236}">
                  <a16:creationId xmlns:a16="http://schemas.microsoft.com/office/drawing/2014/main" id="{4F41B773-E1C1-49AC-AAC0-DDC705149FE4}"/>
                </a:ext>
              </a:extLst>
            </p:cNvPr>
            <p:cNvSpPr>
              <a:spLocks noEditPoints="1"/>
            </p:cNvSpPr>
            <p:nvPr userDrawn="1"/>
          </p:nvSpPr>
          <p:spPr bwMode="auto">
            <a:xfrm>
              <a:off x="7685088" y="4533901"/>
              <a:ext cx="273050" cy="269875"/>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6" name="Freeform 88">
              <a:extLst>
                <a:ext uri="{FF2B5EF4-FFF2-40B4-BE49-F238E27FC236}">
                  <a16:creationId xmlns:a16="http://schemas.microsoft.com/office/drawing/2014/main" id="{28E4E23B-2EAA-4884-951B-7087893F7638}"/>
                </a:ext>
              </a:extLst>
            </p:cNvPr>
            <p:cNvSpPr>
              <a:spLocks noEditPoints="1"/>
            </p:cNvSpPr>
            <p:nvPr userDrawn="1"/>
          </p:nvSpPr>
          <p:spPr bwMode="auto">
            <a:xfrm>
              <a:off x="7923213" y="4602163"/>
              <a:ext cx="230188" cy="201613"/>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7" name="Freeform 89">
              <a:extLst>
                <a:ext uri="{FF2B5EF4-FFF2-40B4-BE49-F238E27FC236}">
                  <a16:creationId xmlns:a16="http://schemas.microsoft.com/office/drawing/2014/main" id="{AE0FDE3D-DF37-49A0-9600-28D4F145BF46}"/>
                </a:ext>
              </a:extLst>
            </p:cNvPr>
            <p:cNvSpPr>
              <a:spLocks/>
            </p:cNvSpPr>
            <p:nvPr userDrawn="1"/>
          </p:nvSpPr>
          <p:spPr bwMode="auto">
            <a:xfrm>
              <a:off x="8143876" y="4533901"/>
              <a:ext cx="165100" cy="266700"/>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8" name="Freeform 90">
              <a:extLst>
                <a:ext uri="{FF2B5EF4-FFF2-40B4-BE49-F238E27FC236}">
                  <a16:creationId xmlns:a16="http://schemas.microsoft.com/office/drawing/2014/main" id="{3ACC0254-DDF7-4EE4-A501-7AF31D3303B3}"/>
                </a:ext>
              </a:extLst>
            </p:cNvPr>
            <p:cNvSpPr>
              <a:spLocks noEditPoints="1"/>
            </p:cNvSpPr>
            <p:nvPr userDrawn="1"/>
          </p:nvSpPr>
          <p:spPr bwMode="auto">
            <a:xfrm>
              <a:off x="8264526" y="4533901"/>
              <a:ext cx="165100" cy="266700"/>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9" name="Freeform 91">
              <a:extLst>
                <a:ext uri="{FF2B5EF4-FFF2-40B4-BE49-F238E27FC236}">
                  <a16:creationId xmlns:a16="http://schemas.microsoft.com/office/drawing/2014/main" id="{1EE3584E-9567-4381-98DE-8D72522865A2}"/>
                </a:ext>
              </a:extLst>
            </p:cNvPr>
            <p:cNvSpPr>
              <a:spLocks/>
            </p:cNvSpPr>
            <p:nvPr userDrawn="1"/>
          </p:nvSpPr>
          <p:spPr bwMode="auto">
            <a:xfrm>
              <a:off x="8396288" y="4564063"/>
              <a:ext cx="192088" cy="236538"/>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0" name="Freeform 92">
              <a:extLst>
                <a:ext uri="{FF2B5EF4-FFF2-40B4-BE49-F238E27FC236}">
                  <a16:creationId xmlns:a16="http://schemas.microsoft.com/office/drawing/2014/main" id="{0A9CB4EB-F89C-463A-8976-5CE92193E803}"/>
                </a:ext>
              </a:extLst>
            </p:cNvPr>
            <p:cNvSpPr>
              <a:spLocks/>
            </p:cNvSpPr>
            <p:nvPr userDrawn="1"/>
          </p:nvSpPr>
          <p:spPr bwMode="auto">
            <a:xfrm>
              <a:off x="7321551" y="4830763"/>
              <a:ext cx="38100" cy="46038"/>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1" name="Freeform 93">
              <a:extLst>
                <a:ext uri="{FF2B5EF4-FFF2-40B4-BE49-F238E27FC236}">
                  <a16:creationId xmlns:a16="http://schemas.microsoft.com/office/drawing/2014/main" id="{37E63F6C-6ABA-4164-A3BC-2F43B82B5A6F}"/>
                </a:ext>
              </a:extLst>
            </p:cNvPr>
            <p:cNvSpPr>
              <a:spLocks/>
            </p:cNvSpPr>
            <p:nvPr userDrawn="1"/>
          </p:nvSpPr>
          <p:spPr bwMode="auto">
            <a:xfrm>
              <a:off x="7400926" y="4830763"/>
              <a:ext cx="87313" cy="46038"/>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2" name="Freeform 94">
              <a:extLst>
                <a:ext uri="{FF2B5EF4-FFF2-40B4-BE49-F238E27FC236}">
                  <a16:creationId xmlns:a16="http://schemas.microsoft.com/office/drawing/2014/main" id="{06563592-22B7-429A-B5F8-C1741220A34A}"/>
                </a:ext>
              </a:extLst>
            </p:cNvPr>
            <p:cNvSpPr>
              <a:spLocks/>
            </p:cNvSpPr>
            <p:nvPr userDrawn="1"/>
          </p:nvSpPr>
          <p:spPr bwMode="auto">
            <a:xfrm>
              <a:off x="7531101" y="4830763"/>
              <a:ext cx="76200" cy="46038"/>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3" name="Freeform 95">
              <a:extLst>
                <a:ext uri="{FF2B5EF4-FFF2-40B4-BE49-F238E27FC236}">
                  <a16:creationId xmlns:a16="http://schemas.microsoft.com/office/drawing/2014/main" id="{0D2AE38D-121E-4CAD-86B9-FC8B8F5D70E9}"/>
                </a:ext>
              </a:extLst>
            </p:cNvPr>
            <p:cNvSpPr>
              <a:spLocks/>
            </p:cNvSpPr>
            <p:nvPr userDrawn="1"/>
          </p:nvSpPr>
          <p:spPr bwMode="auto">
            <a:xfrm>
              <a:off x="7635876" y="4830763"/>
              <a:ext cx="66675" cy="46038"/>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4" name="Freeform 96">
              <a:extLst>
                <a:ext uri="{FF2B5EF4-FFF2-40B4-BE49-F238E27FC236}">
                  <a16:creationId xmlns:a16="http://schemas.microsoft.com/office/drawing/2014/main" id="{7FCBD58F-4408-4407-9DB0-3BCFB5D4422F}"/>
                </a:ext>
              </a:extLst>
            </p:cNvPr>
            <p:cNvSpPr>
              <a:spLocks/>
            </p:cNvSpPr>
            <p:nvPr userDrawn="1"/>
          </p:nvSpPr>
          <p:spPr bwMode="auto">
            <a:xfrm>
              <a:off x="7856538" y="4830763"/>
              <a:ext cx="61913" cy="46038"/>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5" name="Freeform 97">
              <a:extLst>
                <a:ext uri="{FF2B5EF4-FFF2-40B4-BE49-F238E27FC236}">
                  <a16:creationId xmlns:a16="http://schemas.microsoft.com/office/drawing/2014/main" id="{8E799FAF-FA4F-4877-8FF1-D895F4AACA33}"/>
                </a:ext>
              </a:extLst>
            </p:cNvPr>
            <p:cNvSpPr>
              <a:spLocks/>
            </p:cNvSpPr>
            <p:nvPr userDrawn="1"/>
          </p:nvSpPr>
          <p:spPr bwMode="auto">
            <a:xfrm>
              <a:off x="7951788" y="4830763"/>
              <a:ext cx="106363" cy="46038"/>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6" name="Freeform 98">
              <a:extLst>
                <a:ext uri="{FF2B5EF4-FFF2-40B4-BE49-F238E27FC236}">
                  <a16:creationId xmlns:a16="http://schemas.microsoft.com/office/drawing/2014/main" id="{541295E1-43D5-4CAF-A561-D6CF1E196D00}"/>
                </a:ext>
              </a:extLst>
            </p:cNvPr>
            <p:cNvSpPr>
              <a:spLocks/>
            </p:cNvSpPr>
            <p:nvPr userDrawn="1"/>
          </p:nvSpPr>
          <p:spPr bwMode="auto">
            <a:xfrm>
              <a:off x="8188326" y="4830763"/>
              <a:ext cx="85725" cy="46038"/>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7" name="Freeform 99">
              <a:extLst>
                <a:ext uri="{FF2B5EF4-FFF2-40B4-BE49-F238E27FC236}">
                  <a16:creationId xmlns:a16="http://schemas.microsoft.com/office/drawing/2014/main" id="{4FEBF633-8A9B-47DA-B7A7-D88B5EFAEFF3}"/>
                </a:ext>
              </a:extLst>
            </p:cNvPr>
            <p:cNvSpPr>
              <a:spLocks/>
            </p:cNvSpPr>
            <p:nvPr userDrawn="1"/>
          </p:nvSpPr>
          <p:spPr bwMode="auto">
            <a:xfrm>
              <a:off x="8310563" y="4830763"/>
              <a:ext cx="63500" cy="46038"/>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8" name="Freeform 100">
              <a:extLst>
                <a:ext uri="{FF2B5EF4-FFF2-40B4-BE49-F238E27FC236}">
                  <a16:creationId xmlns:a16="http://schemas.microsoft.com/office/drawing/2014/main" id="{594D7258-BED9-47C4-A447-04D7EFA8D4F3}"/>
                </a:ext>
              </a:extLst>
            </p:cNvPr>
            <p:cNvSpPr>
              <a:spLocks noEditPoints="1"/>
            </p:cNvSpPr>
            <p:nvPr userDrawn="1"/>
          </p:nvSpPr>
          <p:spPr bwMode="auto">
            <a:xfrm>
              <a:off x="8701088" y="4760913"/>
              <a:ext cx="49213" cy="50800"/>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9" name="Freeform 101">
              <a:extLst>
                <a:ext uri="{FF2B5EF4-FFF2-40B4-BE49-F238E27FC236}">
                  <a16:creationId xmlns:a16="http://schemas.microsoft.com/office/drawing/2014/main" id="{440F352B-C738-4442-B41C-8FB148B33574}"/>
                </a:ext>
              </a:extLst>
            </p:cNvPr>
            <p:cNvSpPr>
              <a:spLocks noEditPoints="1"/>
            </p:cNvSpPr>
            <p:nvPr userDrawn="1"/>
          </p:nvSpPr>
          <p:spPr bwMode="auto">
            <a:xfrm>
              <a:off x="8716963" y="4772026"/>
              <a:ext cx="20638" cy="2698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0" name="Freeform 102">
              <a:extLst>
                <a:ext uri="{FF2B5EF4-FFF2-40B4-BE49-F238E27FC236}">
                  <a16:creationId xmlns:a16="http://schemas.microsoft.com/office/drawing/2014/main" id="{EDB9D29D-B69A-4D9C-B1F8-E88AD5CCB32D}"/>
                </a:ext>
              </a:extLst>
            </p:cNvPr>
            <p:cNvSpPr>
              <a:spLocks/>
            </p:cNvSpPr>
            <p:nvPr userDrawn="1"/>
          </p:nvSpPr>
          <p:spPr bwMode="auto">
            <a:xfrm>
              <a:off x="7742238" y="4830763"/>
              <a:ext cx="68263" cy="47625"/>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1" name="Freeform 103">
              <a:extLst>
                <a:ext uri="{FF2B5EF4-FFF2-40B4-BE49-F238E27FC236}">
                  <a16:creationId xmlns:a16="http://schemas.microsoft.com/office/drawing/2014/main" id="{4516805B-99EF-49F9-93FC-3F528B5C64A7}"/>
                </a:ext>
              </a:extLst>
            </p:cNvPr>
            <p:cNvSpPr>
              <a:spLocks/>
            </p:cNvSpPr>
            <p:nvPr userDrawn="1"/>
          </p:nvSpPr>
          <p:spPr bwMode="auto">
            <a:xfrm>
              <a:off x="8089901" y="4830763"/>
              <a:ext cx="66675" cy="46038"/>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2" name="Freeform 104">
              <a:extLst>
                <a:ext uri="{FF2B5EF4-FFF2-40B4-BE49-F238E27FC236}">
                  <a16:creationId xmlns:a16="http://schemas.microsoft.com/office/drawing/2014/main" id="{981D6376-F4D5-4355-8920-1E31E219656D}"/>
                </a:ext>
              </a:extLst>
            </p:cNvPr>
            <p:cNvSpPr>
              <a:spLocks/>
            </p:cNvSpPr>
            <p:nvPr userDrawn="1"/>
          </p:nvSpPr>
          <p:spPr bwMode="auto">
            <a:xfrm>
              <a:off x="8518526" y="4606926"/>
              <a:ext cx="277813" cy="269875"/>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3" name="Freeform 105">
              <a:extLst>
                <a:ext uri="{FF2B5EF4-FFF2-40B4-BE49-F238E27FC236}">
                  <a16:creationId xmlns:a16="http://schemas.microsoft.com/office/drawing/2014/main" id="{F1801EA5-ABC9-42C4-9526-8806457AF2B3}"/>
                </a:ext>
              </a:extLst>
            </p:cNvPr>
            <p:cNvSpPr>
              <a:spLocks/>
            </p:cNvSpPr>
            <p:nvPr userDrawn="1"/>
          </p:nvSpPr>
          <p:spPr bwMode="auto">
            <a:xfrm>
              <a:off x="8399463" y="4827588"/>
              <a:ext cx="71438" cy="50800"/>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grpSp>
    </p:spTree>
    <p:extLst>
      <p:ext uri="{BB962C8B-B14F-4D97-AF65-F5344CB8AC3E}">
        <p14:creationId xmlns:p14="http://schemas.microsoft.com/office/powerpoint/2010/main" val="141432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ed List - with subhead">
    <p:spTree>
      <p:nvGrpSpPr>
        <p:cNvPr id="1" name=""/>
        <p:cNvGrpSpPr/>
        <p:nvPr/>
      </p:nvGrpSpPr>
      <p:grpSpPr>
        <a:xfrm>
          <a:off x="0" y="0"/>
          <a:ext cx="0" cy="0"/>
          <a:chOff x="0" y="0"/>
          <a:chExt cx="0" cy="0"/>
        </a:xfrm>
      </p:grpSpPr>
      <p:sp>
        <p:nvSpPr>
          <p:cNvPr id="2" name="Title 1"/>
          <p:cNvSpPr>
            <a:spLocks noGrp="1"/>
          </p:cNvSpPr>
          <p:nvPr>
            <p:ph type="title"/>
          </p:nvPr>
        </p:nvSpPr>
        <p:spPr>
          <a:xfrm>
            <a:off x="422820" y="228600"/>
            <a:ext cx="10918280" cy="841248"/>
          </a:xfrm>
        </p:spPr>
        <p:txBody>
          <a:bodyPr/>
          <a:lstStyle>
            <a:lvl1pPr>
              <a:defRPr sz="3000"/>
            </a:lvl1pPr>
          </a:lstStyle>
          <a:p>
            <a:r>
              <a:rPr lang="en-US"/>
              <a:t>Click to edit Master title style</a:t>
            </a:r>
            <a:endParaRPr lang="en-US" dirty="0"/>
          </a:p>
        </p:txBody>
      </p:sp>
      <p:sp>
        <p:nvSpPr>
          <p:cNvPr id="11" name="Content Placeholder 2"/>
          <p:cNvSpPr>
            <a:spLocks noGrp="1"/>
          </p:cNvSpPr>
          <p:nvPr>
            <p:ph idx="12"/>
          </p:nvPr>
        </p:nvSpPr>
        <p:spPr>
          <a:xfrm>
            <a:off x="422820" y="1339851"/>
            <a:ext cx="10918280" cy="4878388"/>
          </a:xfrm>
        </p:spPr>
        <p:txBody>
          <a:bodyPr lIns="135852"/>
          <a:lstStyle>
            <a:lvl1pPr marL="0" indent="0" algn="l" rtl="0" fontAlgn="base">
              <a:spcBef>
                <a:spcPts val="595"/>
              </a:spcBef>
              <a:spcAft>
                <a:spcPct val="0"/>
              </a:spcAft>
              <a:buSzPct val="40000"/>
              <a:defRPr lang="en-US" sz="1600" b="1" dirty="0" smtClean="0">
                <a:solidFill>
                  <a:srgbClr val="7A9B3D"/>
                </a:solidFill>
                <a:latin typeface="+mn-lt"/>
                <a:ea typeface="+mn-ea"/>
                <a:cs typeface="+mn-cs"/>
              </a:defRPr>
            </a:lvl1pPr>
            <a:lvl2pPr marL="141510" indent="-141510">
              <a:spcBef>
                <a:spcPts val="357"/>
              </a:spcBef>
              <a:buClr>
                <a:srgbClr val="7A9B3D"/>
              </a:buClr>
              <a:defRPr lang="en-US" sz="1400" dirty="0" smtClean="0">
                <a:solidFill>
                  <a:srgbClr val="000000"/>
                </a:solidFill>
                <a:latin typeface="+mn-lt"/>
              </a:defRPr>
            </a:lvl2pPr>
            <a:lvl3pPr marL="283018" indent="-141510">
              <a:buClr>
                <a:srgbClr val="768692"/>
              </a:buClr>
              <a:defRPr lang="en-US" sz="1200" dirty="0" smtClean="0">
                <a:solidFill>
                  <a:srgbClr val="000000"/>
                </a:solidFill>
                <a:latin typeface="+mn-lt"/>
              </a:defRPr>
            </a:lvl3pPr>
            <a:lvl4pPr marL="424528" indent="-141510">
              <a:buClr>
                <a:srgbClr val="000000"/>
              </a:buClr>
              <a:buSzPct val="100000"/>
              <a:buFont typeface="Arial" pitchFamily="34" charset="0"/>
              <a:buChar char="•"/>
              <a:defRPr sz="1200">
                <a:solidFill>
                  <a:srgbClr val="000000"/>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1" name="Slide Number Placeholder 3">
            <a:extLst>
              <a:ext uri="{FF2B5EF4-FFF2-40B4-BE49-F238E27FC236}">
                <a16:creationId xmlns:a16="http://schemas.microsoft.com/office/drawing/2014/main" id="{2226B0D0-7E7D-4694-B370-6E38CE01FBA4}"/>
              </a:ext>
            </a:extLst>
          </p:cNvPr>
          <p:cNvSpPr>
            <a:spLocks noGrp="1"/>
          </p:cNvSpPr>
          <p:nvPr>
            <p:ph type="sldNum" sz="quarter" idx="14"/>
          </p:nvPr>
        </p:nvSpPr>
        <p:spPr>
          <a:xfrm>
            <a:off x="0" y="6382513"/>
            <a:ext cx="437173" cy="268288"/>
          </a:xfrm>
        </p:spPr>
        <p:txBody>
          <a:bodyPr/>
          <a:lstStyle>
            <a:lvl1pPr>
              <a:defRPr>
                <a:solidFill>
                  <a:srgbClr val="000000"/>
                </a:solidFill>
              </a:defRPr>
            </a:lvl1pPr>
          </a:lstStyle>
          <a:p>
            <a:pPr>
              <a:defRPr/>
            </a:pPr>
            <a:fld id="{E6474CC2-1230-4213-AD1A-4B2FEEABA7A1}" type="slidenum">
              <a:rPr lang="en-US" smtClean="0"/>
              <a:pPr>
                <a:defRPr/>
              </a:pPr>
              <a:t>‹#›</a:t>
            </a:fld>
            <a:endParaRPr lang="en-US" dirty="0"/>
          </a:p>
        </p:txBody>
      </p:sp>
      <p:sp>
        <p:nvSpPr>
          <p:cNvPr id="42" name="Footer Placeholder 4">
            <a:extLst>
              <a:ext uri="{FF2B5EF4-FFF2-40B4-BE49-F238E27FC236}">
                <a16:creationId xmlns:a16="http://schemas.microsoft.com/office/drawing/2014/main" id="{BE046C68-A14E-4EC4-BB1F-02C0B09C45BF}"/>
              </a:ext>
            </a:extLst>
          </p:cNvPr>
          <p:cNvSpPr>
            <a:spLocks noGrp="1"/>
          </p:cNvSpPr>
          <p:nvPr>
            <p:ph type="ftr" sz="quarter" idx="15"/>
          </p:nvPr>
        </p:nvSpPr>
        <p:spPr>
          <a:xfrm>
            <a:off x="426722" y="6483292"/>
            <a:ext cx="5245100" cy="172485"/>
          </a:xfrm>
        </p:spPr>
        <p:txBody>
          <a:bodyPr/>
          <a:lstStyle>
            <a:lvl1pPr algn="r">
              <a:defRPr smtClean="0">
                <a:solidFill>
                  <a:srgbClr val="000000"/>
                </a:solidFill>
              </a:defRPr>
            </a:lvl1pPr>
          </a:lstStyle>
          <a:p>
            <a:pPr algn="l">
              <a:defRPr/>
            </a:pPr>
            <a:r>
              <a:rPr lang="en-US" dirty="0"/>
              <a:t>Page footer.</a:t>
            </a:r>
          </a:p>
        </p:txBody>
      </p:sp>
      <p:sp>
        <p:nvSpPr>
          <p:cNvPr id="43" name="Rectangle 155">
            <a:extLst>
              <a:ext uri="{FF2B5EF4-FFF2-40B4-BE49-F238E27FC236}">
                <a16:creationId xmlns:a16="http://schemas.microsoft.com/office/drawing/2014/main" id="{C9C3FE21-F12E-4D65-BAF0-A9439AB6AF98}"/>
              </a:ext>
            </a:extLst>
          </p:cNvPr>
          <p:cNvSpPr>
            <a:spLocks noGrp="1" noChangeArrowheads="1"/>
          </p:cNvSpPr>
          <p:nvPr>
            <p:ph type="dt" sz="half" idx="16"/>
          </p:nvPr>
        </p:nvSpPr>
        <p:spPr>
          <a:xfrm>
            <a:off x="426722" y="6655657"/>
            <a:ext cx="2645277" cy="120649"/>
          </a:xfrm>
        </p:spPr>
        <p:txBody>
          <a:bodyPr/>
          <a:lstStyle>
            <a:lvl1pPr algn="l">
              <a:defRPr sz="833" smtClean="0">
                <a:solidFill>
                  <a:srgbClr val="000000"/>
                </a:solidFill>
              </a:defRPr>
            </a:lvl1pPr>
          </a:lstStyle>
          <a:p>
            <a:pPr>
              <a:defRPr/>
            </a:pPr>
            <a:r>
              <a:rPr lang="en-US" dirty="0"/>
              <a:t>Production code #</a:t>
            </a:r>
          </a:p>
        </p:txBody>
      </p:sp>
      <p:grpSp>
        <p:nvGrpSpPr>
          <p:cNvPr id="34" name="Group 33">
            <a:extLst>
              <a:ext uri="{FF2B5EF4-FFF2-40B4-BE49-F238E27FC236}">
                <a16:creationId xmlns:a16="http://schemas.microsoft.com/office/drawing/2014/main" id="{95979BCC-BC07-4C0B-BEB7-1206EBE5BFBA}"/>
              </a:ext>
            </a:extLst>
          </p:cNvPr>
          <p:cNvGrpSpPr/>
          <p:nvPr userDrawn="1"/>
        </p:nvGrpSpPr>
        <p:grpSpPr>
          <a:xfrm>
            <a:off x="10215053" y="6295153"/>
            <a:ext cx="1527048" cy="338328"/>
            <a:chOff x="6923088" y="4475163"/>
            <a:chExt cx="1873251" cy="403225"/>
          </a:xfrm>
        </p:grpSpPr>
        <p:sp>
          <p:nvSpPr>
            <p:cNvPr id="35" name="AutoShape 4">
              <a:extLst>
                <a:ext uri="{FF2B5EF4-FFF2-40B4-BE49-F238E27FC236}">
                  <a16:creationId xmlns:a16="http://schemas.microsoft.com/office/drawing/2014/main" id="{0CF3F6E4-4FFE-47F7-AD5D-3AF3A6806E50}"/>
                </a:ext>
              </a:extLst>
            </p:cNvPr>
            <p:cNvSpPr>
              <a:spLocks noChangeAspect="1" noChangeArrowheads="1" noTextEdit="1"/>
            </p:cNvSpPr>
            <p:nvPr userDrawn="1"/>
          </p:nvSpPr>
          <p:spPr bwMode="auto">
            <a:xfrm>
              <a:off x="6923088" y="4475163"/>
              <a:ext cx="18732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6" name="Freeform 6">
              <a:extLst>
                <a:ext uri="{FF2B5EF4-FFF2-40B4-BE49-F238E27FC236}">
                  <a16:creationId xmlns:a16="http://schemas.microsoft.com/office/drawing/2014/main" id="{BE06DC7D-46F4-4529-9F80-37C737E75DD1}"/>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7" name="Freeform 7">
              <a:extLst>
                <a:ext uri="{FF2B5EF4-FFF2-40B4-BE49-F238E27FC236}">
                  <a16:creationId xmlns:a16="http://schemas.microsoft.com/office/drawing/2014/main" id="{117BD02D-2DF3-4D46-8B61-B53F56FD6576}"/>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8" name="Freeform 83">
              <a:extLst>
                <a:ext uri="{FF2B5EF4-FFF2-40B4-BE49-F238E27FC236}">
                  <a16:creationId xmlns:a16="http://schemas.microsoft.com/office/drawing/2014/main" id="{14EDFEA9-FCE8-46E8-8492-D22E0B7FDFF1}"/>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9" name="Freeform 84">
              <a:extLst>
                <a:ext uri="{FF2B5EF4-FFF2-40B4-BE49-F238E27FC236}">
                  <a16:creationId xmlns:a16="http://schemas.microsoft.com/office/drawing/2014/main" id="{EE19ED73-7F9B-4BE4-A67E-4FB14EC2056D}"/>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0" name="Freeform 85">
              <a:extLst>
                <a:ext uri="{FF2B5EF4-FFF2-40B4-BE49-F238E27FC236}">
                  <a16:creationId xmlns:a16="http://schemas.microsoft.com/office/drawing/2014/main" id="{12E83DEB-5278-4A9C-80E0-44F30F950233}"/>
                </a:ext>
              </a:extLst>
            </p:cNvPr>
            <p:cNvSpPr>
              <a:spLocks/>
            </p:cNvSpPr>
            <p:nvPr userDrawn="1"/>
          </p:nvSpPr>
          <p:spPr bwMode="auto">
            <a:xfrm>
              <a:off x="7337426" y="4533901"/>
              <a:ext cx="265113" cy="266700"/>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4" name="Freeform 86">
              <a:extLst>
                <a:ext uri="{FF2B5EF4-FFF2-40B4-BE49-F238E27FC236}">
                  <a16:creationId xmlns:a16="http://schemas.microsoft.com/office/drawing/2014/main" id="{190AF0AF-D80C-4854-ACC3-D83D6B3FEB24}"/>
                </a:ext>
              </a:extLst>
            </p:cNvPr>
            <p:cNvSpPr>
              <a:spLocks noEditPoints="1"/>
            </p:cNvSpPr>
            <p:nvPr userDrawn="1"/>
          </p:nvSpPr>
          <p:spPr bwMode="auto">
            <a:xfrm>
              <a:off x="7553326" y="4533901"/>
              <a:ext cx="166688" cy="266700"/>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5" name="Freeform 87">
              <a:extLst>
                <a:ext uri="{FF2B5EF4-FFF2-40B4-BE49-F238E27FC236}">
                  <a16:creationId xmlns:a16="http://schemas.microsoft.com/office/drawing/2014/main" id="{5C3365F2-F439-45BF-A77C-7A376D96DAB9}"/>
                </a:ext>
              </a:extLst>
            </p:cNvPr>
            <p:cNvSpPr>
              <a:spLocks noEditPoints="1"/>
            </p:cNvSpPr>
            <p:nvPr userDrawn="1"/>
          </p:nvSpPr>
          <p:spPr bwMode="auto">
            <a:xfrm>
              <a:off x="7685088" y="4533901"/>
              <a:ext cx="273050" cy="269875"/>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6" name="Freeform 88">
              <a:extLst>
                <a:ext uri="{FF2B5EF4-FFF2-40B4-BE49-F238E27FC236}">
                  <a16:creationId xmlns:a16="http://schemas.microsoft.com/office/drawing/2014/main" id="{BC6ED06F-A9AC-4ADE-A907-A7AADE28A64A}"/>
                </a:ext>
              </a:extLst>
            </p:cNvPr>
            <p:cNvSpPr>
              <a:spLocks noEditPoints="1"/>
            </p:cNvSpPr>
            <p:nvPr userDrawn="1"/>
          </p:nvSpPr>
          <p:spPr bwMode="auto">
            <a:xfrm>
              <a:off x="7923213" y="4602163"/>
              <a:ext cx="230188" cy="201613"/>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7" name="Freeform 89">
              <a:extLst>
                <a:ext uri="{FF2B5EF4-FFF2-40B4-BE49-F238E27FC236}">
                  <a16:creationId xmlns:a16="http://schemas.microsoft.com/office/drawing/2014/main" id="{D1117C0D-ED7E-4B85-9886-343D587BDC34}"/>
                </a:ext>
              </a:extLst>
            </p:cNvPr>
            <p:cNvSpPr>
              <a:spLocks/>
            </p:cNvSpPr>
            <p:nvPr userDrawn="1"/>
          </p:nvSpPr>
          <p:spPr bwMode="auto">
            <a:xfrm>
              <a:off x="8143876" y="4533901"/>
              <a:ext cx="165100" cy="266700"/>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8" name="Freeform 90">
              <a:extLst>
                <a:ext uri="{FF2B5EF4-FFF2-40B4-BE49-F238E27FC236}">
                  <a16:creationId xmlns:a16="http://schemas.microsoft.com/office/drawing/2014/main" id="{AF20EB05-E682-451F-A4D8-1E098558726F}"/>
                </a:ext>
              </a:extLst>
            </p:cNvPr>
            <p:cNvSpPr>
              <a:spLocks noEditPoints="1"/>
            </p:cNvSpPr>
            <p:nvPr userDrawn="1"/>
          </p:nvSpPr>
          <p:spPr bwMode="auto">
            <a:xfrm>
              <a:off x="8264526" y="4533901"/>
              <a:ext cx="165100" cy="266700"/>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9" name="Freeform 91">
              <a:extLst>
                <a:ext uri="{FF2B5EF4-FFF2-40B4-BE49-F238E27FC236}">
                  <a16:creationId xmlns:a16="http://schemas.microsoft.com/office/drawing/2014/main" id="{A9191B08-9318-47C8-9441-E9523EB2FE85}"/>
                </a:ext>
              </a:extLst>
            </p:cNvPr>
            <p:cNvSpPr>
              <a:spLocks/>
            </p:cNvSpPr>
            <p:nvPr userDrawn="1"/>
          </p:nvSpPr>
          <p:spPr bwMode="auto">
            <a:xfrm>
              <a:off x="8396288" y="4564063"/>
              <a:ext cx="192088" cy="236538"/>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0" name="Freeform 92">
              <a:extLst>
                <a:ext uri="{FF2B5EF4-FFF2-40B4-BE49-F238E27FC236}">
                  <a16:creationId xmlns:a16="http://schemas.microsoft.com/office/drawing/2014/main" id="{0C1116C3-EB9E-491D-A42E-6DE160A87D4A}"/>
                </a:ext>
              </a:extLst>
            </p:cNvPr>
            <p:cNvSpPr>
              <a:spLocks/>
            </p:cNvSpPr>
            <p:nvPr userDrawn="1"/>
          </p:nvSpPr>
          <p:spPr bwMode="auto">
            <a:xfrm>
              <a:off x="7321551" y="4830763"/>
              <a:ext cx="38100" cy="46038"/>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1" name="Freeform 93">
              <a:extLst>
                <a:ext uri="{FF2B5EF4-FFF2-40B4-BE49-F238E27FC236}">
                  <a16:creationId xmlns:a16="http://schemas.microsoft.com/office/drawing/2014/main" id="{8B8751B8-3EF5-4AFE-84B4-D5D07E857EF5}"/>
                </a:ext>
              </a:extLst>
            </p:cNvPr>
            <p:cNvSpPr>
              <a:spLocks/>
            </p:cNvSpPr>
            <p:nvPr userDrawn="1"/>
          </p:nvSpPr>
          <p:spPr bwMode="auto">
            <a:xfrm>
              <a:off x="7400926" y="4830763"/>
              <a:ext cx="87313" cy="46038"/>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2" name="Freeform 94">
              <a:extLst>
                <a:ext uri="{FF2B5EF4-FFF2-40B4-BE49-F238E27FC236}">
                  <a16:creationId xmlns:a16="http://schemas.microsoft.com/office/drawing/2014/main" id="{DD3DC83B-B226-4680-9813-791417B23484}"/>
                </a:ext>
              </a:extLst>
            </p:cNvPr>
            <p:cNvSpPr>
              <a:spLocks/>
            </p:cNvSpPr>
            <p:nvPr userDrawn="1"/>
          </p:nvSpPr>
          <p:spPr bwMode="auto">
            <a:xfrm>
              <a:off x="7531101" y="4830763"/>
              <a:ext cx="76200" cy="46038"/>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3" name="Freeform 95">
              <a:extLst>
                <a:ext uri="{FF2B5EF4-FFF2-40B4-BE49-F238E27FC236}">
                  <a16:creationId xmlns:a16="http://schemas.microsoft.com/office/drawing/2014/main" id="{1AC26A9B-7597-49AB-8A4B-69454D8C77B8}"/>
                </a:ext>
              </a:extLst>
            </p:cNvPr>
            <p:cNvSpPr>
              <a:spLocks/>
            </p:cNvSpPr>
            <p:nvPr userDrawn="1"/>
          </p:nvSpPr>
          <p:spPr bwMode="auto">
            <a:xfrm>
              <a:off x="7635876" y="4830763"/>
              <a:ext cx="66675" cy="46038"/>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4" name="Freeform 96">
              <a:extLst>
                <a:ext uri="{FF2B5EF4-FFF2-40B4-BE49-F238E27FC236}">
                  <a16:creationId xmlns:a16="http://schemas.microsoft.com/office/drawing/2014/main" id="{EB322305-8A52-4A83-AFAD-C80059079DBA}"/>
                </a:ext>
              </a:extLst>
            </p:cNvPr>
            <p:cNvSpPr>
              <a:spLocks/>
            </p:cNvSpPr>
            <p:nvPr userDrawn="1"/>
          </p:nvSpPr>
          <p:spPr bwMode="auto">
            <a:xfrm>
              <a:off x="7856538" y="4830763"/>
              <a:ext cx="61913" cy="46038"/>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5" name="Freeform 97">
              <a:extLst>
                <a:ext uri="{FF2B5EF4-FFF2-40B4-BE49-F238E27FC236}">
                  <a16:creationId xmlns:a16="http://schemas.microsoft.com/office/drawing/2014/main" id="{F4FFFFE4-5746-455C-A853-AE017A3FDE74}"/>
                </a:ext>
              </a:extLst>
            </p:cNvPr>
            <p:cNvSpPr>
              <a:spLocks/>
            </p:cNvSpPr>
            <p:nvPr userDrawn="1"/>
          </p:nvSpPr>
          <p:spPr bwMode="auto">
            <a:xfrm>
              <a:off x="7951788" y="4830763"/>
              <a:ext cx="106363" cy="46038"/>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6" name="Freeform 98">
              <a:extLst>
                <a:ext uri="{FF2B5EF4-FFF2-40B4-BE49-F238E27FC236}">
                  <a16:creationId xmlns:a16="http://schemas.microsoft.com/office/drawing/2014/main" id="{C71201A5-1FE5-4D91-BCEB-8671C295F9D7}"/>
                </a:ext>
              </a:extLst>
            </p:cNvPr>
            <p:cNvSpPr>
              <a:spLocks/>
            </p:cNvSpPr>
            <p:nvPr userDrawn="1"/>
          </p:nvSpPr>
          <p:spPr bwMode="auto">
            <a:xfrm>
              <a:off x="8188326" y="4830763"/>
              <a:ext cx="85725" cy="46038"/>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7" name="Freeform 99">
              <a:extLst>
                <a:ext uri="{FF2B5EF4-FFF2-40B4-BE49-F238E27FC236}">
                  <a16:creationId xmlns:a16="http://schemas.microsoft.com/office/drawing/2014/main" id="{10E63411-C831-49E3-A5D1-DB1965F8B2A0}"/>
                </a:ext>
              </a:extLst>
            </p:cNvPr>
            <p:cNvSpPr>
              <a:spLocks/>
            </p:cNvSpPr>
            <p:nvPr userDrawn="1"/>
          </p:nvSpPr>
          <p:spPr bwMode="auto">
            <a:xfrm>
              <a:off x="8310563" y="4830763"/>
              <a:ext cx="63500" cy="46038"/>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8" name="Freeform 100">
              <a:extLst>
                <a:ext uri="{FF2B5EF4-FFF2-40B4-BE49-F238E27FC236}">
                  <a16:creationId xmlns:a16="http://schemas.microsoft.com/office/drawing/2014/main" id="{8286CFD3-F86C-458D-8D52-378378975848}"/>
                </a:ext>
              </a:extLst>
            </p:cNvPr>
            <p:cNvSpPr>
              <a:spLocks noEditPoints="1"/>
            </p:cNvSpPr>
            <p:nvPr userDrawn="1"/>
          </p:nvSpPr>
          <p:spPr bwMode="auto">
            <a:xfrm>
              <a:off x="8701088" y="4760913"/>
              <a:ext cx="49213" cy="50800"/>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9" name="Freeform 101">
              <a:extLst>
                <a:ext uri="{FF2B5EF4-FFF2-40B4-BE49-F238E27FC236}">
                  <a16:creationId xmlns:a16="http://schemas.microsoft.com/office/drawing/2014/main" id="{851F3242-B41D-46D0-8BA8-86F062BC673B}"/>
                </a:ext>
              </a:extLst>
            </p:cNvPr>
            <p:cNvSpPr>
              <a:spLocks noEditPoints="1"/>
            </p:cNvSpPr>
            <p:nvPr userDrawn="1"/>
          </p:nvSpPr>
          <p:spPr bwMode="auto">
            <a:xfrm>
              <a:off x="8716963" y="4772026"/>
              <a:ext cx="20638" cy="2698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0" name="Freeform 102">
              <a:extLst>
                <a:ext uri="{FF2B5EF4-FFF2-40B4-BE49-F238E27FC236}">
                  <a16:creationId xmlns:a16="http://schemas.microsoft.com/office/drawing/2014/main" id="{79A08035-DA21-4B77-A5FE-4BF29589E209}"/>
                </a:ext>
              </a:extLst>
            </p:cNvPr>
            <p:cNvSpPr>
              <a:spLocks/>
            </p:cNvSpPr>
            <p:nvPr userDrawn="1"/>
          </p:nvSpPr>
          <p:spPr bwMode="auto">
            <a:xfrm>
              <a:off x="7742238" y="4830763"/>
              <a:ext cx="68263" cy="47625"/>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1" name="Freeform 103">
              <a:extLst>
                <a:ext uri="{FF2B5EF4-FFF2-40B4-BE49-F238E27FC236}">
                  <a16:creationId xmlns:a16="http://schemas.microsoft.com/office/drawing/2014/main" id="{1412B28E-A9F7-448B-AA9D-948D3F10BD84}"/>
                </a:ext>
              </a:extLst>
            </p:cNvPr>
            <p:cNvSpPr>
              <a:spLocks/>
            </p:cNvSpPr>
            <p:nvPr userDrawn="1"/>
          </p:nvSpPr>
          <p:spPr bwMode="auto">
            <a:xfrm>
              <a:off x="8089901" y="4830763"/>
              <a:ext cx="66675" cy="46038"/>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2" name="Freeform 104">
              <a:extLst>
                <a:ext uri="{FF2B5EF4-FFF2-40B4-BE49-F238E27FC236}">
                  <a16:creationId xmlns:a16="http://schemas.microsoft.com/office/drawing/2014/main" id="{8C941D0A-3A6C-45CF-BB59-ED9F728FE33F}"/>
                </a:ext>
              </a:extLst>
            </p:cNvPr>
            <p:cNvSpPr>
              <a:spLocks/>
            </p:cNvSpPr>
            <p:nvPr userDrawn="1"/>
          </p:nvSpPr>
          <p:spPr bwMode="auto">
            <a:xfrm>
              <a:off x="8518526" y="4606926"/>
              <a:ext cx="277813" cy="269875"/>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3" name="Freeform 105">
              <a:extLst>
                <a:ext uri="{FF2B5EF4-FFF2-40B4-BE49-F238E27FC236}">
                  <a16:creationId xmlns:a16="http://schemas.microsoft.com/office/drawing/2014/main" id="{D1892786-68FA-49EB-A4F1-9B448112BEDA}"/>
                </a:ext>
              </a:extLst>
            </p:cNvPr>
            <p:cNvSpPr>
              <a:spLocks/>
            </p:cNvSpPr>
            <p:nvPr userDrawn="1"/>
          </p:nvSpPr>
          <p:spPr bwMode="auto">
            <a:xfrm>
              <a:off x="8399463" y="4827588"/>
              <a:ext cx="71438" cy="50800"/>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grpSp>
    </p:spTree>
    <p:extLst>
      <p:ext uri="{BB962C8B-B14F-4D97-AF65-F5344CB8AC3E}">
        <p14:creationId xmlns:p14="http://schemas.microsoft.com/office/powerpoint/2010/main" val="455153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22820" y="228600"/>
            <a:ext cx="10972800" cy="838200"/>
          </a:xfrm>
          <a:prstGeom prst="rect">
            <a:avLst/>
          </a:prstGeom>
          <a:noFill/>
          <a:ln w="9525">
            <a:noFill/>
            <a:miter lim="800000"/>
            <a:headEnd/>
            <a:tailEnd/>
          </a:ln>
        </p:spPr>
        <p:txBody>
          <a:bodyPr vert="horz" wrap="square" lIns="135852" tIns="67926" rIns="135852" bIns="67926" numCol="1" anchor="t" anchorCtr="0" compatLnSpc="1">
            <a:prstTxWarp prst="textNoShape">
              <a:avLst/>
            </a:prstTxWarp>
          </a:bodyPr>
          <a:lstStyle/>
          <a:p>
            <a:pPr lvl="0"/>
            <a:r>
              <a:rPr lang="en-US"/>
              <a:t>Click to edit Master title style</a:t>
            </a:r>
            <a:endParaRPr lang="en-US" dirty="0"/>
          </a:p>
        </p:txBody>
      </p:sp>
      <p:sp>
        <p:nvSpPr>
          <p:cNvPr id="4099" name="Rectangle 3"/>
          <p:cNvSpPr>
            <a:spLocks noGrp="1" noChangeArrowheads="1"/>
          </p:cNvSpPr>
          <p:nvPr>
            <p:ph type="body" idx="1"/>
          </p:nvPr>
        </p:nvSpPr>
        <p:spPr bwMode="auto">
          <a:xfrm>
            <a:off x="422822" y="1339853"/>
            <a:ext cx="10545233" cy="4891825"/>
          </a:xfrm>
          <a:prstGeom prst="rect">
            <a:avLst/>
          </a:prstGeom>
          <a:noFill/>
          <a:ln w="9525">
            <a:noFill/>
            <a:miter lim="800000"/>
            <a:headEnd/>
            <a:tailEnd/>
          </a:ln>
        </p:spPr>
        <p:txBody>
          <a:bodyPr vert="horz" wrap="square" lIns="135852" tIns="67926" rIns="135852" bIns="67926" numCol="1" anchor="t" anchorCtr="0" compatLnSpc="1">
            <a:prstTxWarp prst="textNoShape">
              <a:avLst/>
            </a:prstTxWarp>
          </a:bodyPr>
          <a:lstStyle/>
          <a:p>
            <a:pPr lvl="0"/>
            <a:r>
              <a:rPr lang="en-US" dirty="0"/>
              <a:t>Click to edit Master text styles</a:t>
            </a:r>
          </a:p>
          <a:p>
            <a:pPr lvl="1"/>
            <a:r>
              <a:rPr lang="en-US" dirty="0"/>
              <a:t>First level</a:t>
            </a:r>
          </a:p>
          <a:p>
            <a:pPr lvl="2"/>
            <a:r>
              <a:rPr lang="en-US" dirty="0"/>
              <a:t>Second level</a:t>
            </a:r>
          </a:p>
          <a:p>
            <a:pPr lvl="3"/>
            <a:r>
              <a:rPr lang="en-US" dirty="0"/>
              <a:t>Third level</a:t>
            </a:r>
          </a:p>
        </p:txBody>
      </p:sp>
      <p:sp>
        <p:nvSpPr>
          <p:cNvPr id="429061" name="Rectangle 5"/>
          <p:cNvSpPr>
            <a:spLocks noGrp="1" noChangeArrowheads="1"/>
          </p:cNvSpPr>
          <p:nvPr>
            <p:ph type="sldNum" sz="quarter" idx="4"/>
          </p:nvPr>
        </p:nvSpPr>
        <p:spPr bwMode="auto">
          <a:xfrm>
            <a:off x="11341100" y="6471140"/>
            <a:ext cx="258232" cy="252413"/>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eaLnBrk="0" hangingPunct="0">
              <a:defRPr sz="1000" b="1">
                <a:solidFill>
                  <a:srgbClr val="000000"/>
                </a:solidFill>
                <a:latin typeface="Arial" charset="0"/>
                <a:ea typeface="ＭＳ Ｐゴシック" charset="-128"/>
                <a:cs typeface="+mn-cs"/>
              </a:defRPr>
            </a:lvl1pPr>
          </a:lstStyle>
          <a:p>
            <a:pPr>
              <a:defRPr/>
            </a:pPr>
            <a:fld id="{287592CB-37D3-4196-AC6E-CD3990F28521}" type="slidenum">
              <a:rPr lang="en-US" smtClean="0"/>
              <a:pPr>
                <a:defRPr/>
              </a:pPr>
              <a:t>‹#›</a:t>
            </a:fld>
            <a:endParaRPr lang="en-US" dirty="0"/>
          </a:p>
        </p:txBody>
      </p:sp>
      <p:sp>
        <p:nvSpPr>
          <p:cNvPr id="429211" name="Rectangle 155"/>
          <p:cNvSpPr>
            <a:spLocks noGrp="1" noChangeArrowheads="1"/>
          </p:cNvSpPr>
          <p:nvPr>
            <p:ph type="dt" sz="half" idx="2"/>
          </p:nvPr>
        </p:nvSpPr>
        <p:spPr bwMode="auto">
          <a:xfrm>
            <a:off x="422820" y="6467520"/>
            <a:ext cx="2645277" cy="256032"/>
          </a:xfrm>
          <a:prstGeom prst="rect">
            <a:avLst/>
          </a:prstGeom>
          <a:noFill/>
          <a:ln w="9525">
            <a:noFill/>
            <a:miter lim="800000"/>
            <a:headEnd/>
            <a:tailEnd/>
          </a:ln>
          <a:effectLst/>
        </p:spPr>
        <p:txBody>
          <a:bodyPr vert="horz" wrap="square" lIns="135852" tIns="0" rIns="135852" bIns="0" numCol="1" anchor="b" anchorCtr="0" compatLnSpc="1">
            <a:prstTxWarp prst="textNoShape">
              <a:avLst/>
            </a:prstTxWarp>
          </a:bodyPr>
          <a:lstStyle>
            <a:lvl1pPr algn="l" eaLnBrk="0" hangingPunct="0">
              <a:defRPr sz="833" smtClean="0">
                <a:solidFill>
                  <a:srgbClr val="000000"/>
                </a:solidFill>
                <a:latin typeface="Arial" charset="0"/>
                <a:ea typeface="ＭＳ Ｐゴシック" charset="-128"/>
                <a:cs typeface="+mn-cs"/>
              </a:defRPr>
            </a:lvl1pPr>
          </a:lstStyle>
          <a:p>
            <a:pPr>
              <a:defRPr/>
            </a:pPr>
            <a:r>
              <a:rPr lang="en-US"/>
              <a:t>Production code #</a:t>
            </a:r>
            <a:endParaRPr lang="en-US" dirty="0"/>
          </a:p>
        </p:txBody>
      </p:sp>
      <p:sp>
        <p:nvSpPr>
          <p:cNvPr id="429212" name="Rectangle 156"/>
          <p:cNvSpPr>
            <a:spLocks noGrp="1" noChangeArrowheads="1"/>
          </p:cNvSpPr>
          <p:nvPr>
            <p:ph type="ftr" sz="quarter" idx="3"/>
          </p:nvPr>
        </p:nvSpPr>
        <p:spPr bwMode="auto">
          <a:xfrm>
            <a:off x="6082604" y="6468199"/>
            <a:ext cx="5258497" cy="255355"/>
          </a:xfrm>
          <a:prstGeom prst="rect">
            <a:avLst/>
          </a:prstGeom>
          <a:noFill/>
          <a:ln w="9525">
            <a:noFill/>
            <a:miter lim="800000"/>
            <a:headEnd/>
            <a:tailEnd/>
          </a:ln>
          <a:effectLst/>
        </p:spPr>
        <p:txBody>
          <a:bodyPr vert="horz" wrap="square" lIns="135852" tIns="0" rIns="135852" bIns="0" numCol="1" anchor="b" anchorCtr="0" compatLnSpc="1">
            <a:prstTxWarp prst="textNoShape">
              <a:avLst/>
            </a:prstTxWarp>
          </a:bodyPr>
          <a:lstStyle>
            <a:lvl1pPr algn="r" eaLnBrk="0" hangingPunct="0">
              <a:defRPr sz="1000" smtClean="0">
                <a:solidFill>
                  <a:srgbClr val="000000"/>
                </a:solidFill>
                <a:latin typeface="Arial" charset="0"/>
                <a:ea typeface="ＭＳ Ｐゴシック" charset="-128"/>
                <a:cs typeface="+mn-cs"/>
              </a:defRPr>
            </a:lvl1pPr>
          </a:lstStyle>
          <a:p>
            <a:pPr>
              <a:defRPr/>
            </a:pPr>
            <a:r>
              <a:rPr lang="en-US"/>
              <a:t>[insert page footer, i.e., For internal use only./For institutional use only.]</a:t>
            </a:r>
            <a:endParaRPr lang="en-US" dirty="0"/>
          </a:p>
        </p:txBody>
      </p:sp>
    </p:spTree>
    <p:custDataLst>
      <p:tags r:id="rId16"/>
    </p:custDataLst>
  </p:cSld>
  <p:clrMap bg1="lt1" tx1="dk1" bg2="lt2" tx2="dk2" accent1="accent1" accent2="accent2" accent3="accent3" accent4="accent4" accent5="accent5" accent6="accent6" hlink="hlink" folHlink="folHlink"/>
  <p:sldLayoutIdLst>
    <p:sldLayoutId id="2147483805" r:id="rId1"/>
    <p:sldLayoutId id="2147483807" r:id="rId2"/>
    <p:sldLayoutId id="2147483780" r:id="rId3"/>
    <p:sldLayoutId id="2147483792" r:id="rId4"/>
    <p:sldLayoutId id="2147483781" r:id="rId5"/>
    <p:sldLayoutId id="2147483782" r:id="rId6"/>
    <p:sldLayoutId id="2147483783" r:id="rId7"/>
    <p:sldLayoutId id="2147483784" r:id="rId8"/>
    <p:sldLayoutId id="2147483785" r:id="rId9"/>
    <p:sldLayoutId id="2147483786" r:id="rId10"/>
    <p:sldLayoutId id="2147483788" r:id="rId11"/>
    <p:sldLayoutId id="2147483789" r:id="rId12"/>
    <p:sldLayoutId id="2147483790" r:id="rId13"/>
    <p:sldLayoutId id="2147483806" r:id="rId14"/>
  </p:sldLayoutIdLst>
  <p:hf hdr="0"/>
  <p:txStyles>
    <p:titleStyle>
      <a:lvl1pPr algn="l" rtl="0" eaLnBrk="1" fontAlgn="base" hangingPunct="1">
        <a:spcBef>
          <a:spcPct val="0"/>
        </a:spcBef>
        <a:spcAft>
          <a:spcPct val="0"/>
        </a:spcAft>
        <a:defRPr sz="2933">
          <a:solidFill>
            <a:srgbClr val="333F48"/>
          </a:solidFill>
          <a:latin typeface="+mj-lt"/>
          <a:ea typeface="+mj-ea"/>
          <a:cs typeface="+mj-cs"/>
        </a:defRPr>
      </a:lvl1pPr>
      <a:lvl2pPr algn="l" rtl="0" eaLnBrk="1" fontAlgn="base" hangingPunct="1">
        <a:spcBef>
          <a:spcPct val="0"/>
        </a:spcBef>
        <a:spcAft>
          <a:spcPct val="0"/>
        </a:spcAft>
        <a:defRPr sz="3000">
          <a:solidFill>
            <a:schemeClr val="tx1"/>
          </a:solidFill>
          <a:latin typeface="Arial" charset="0"/>
        </a:defRPr>
      </a:lvl2pPr>
      <a:lvl3pPr algn="l" rtl="0" eaLnBrk="1" fontAlgn="base" hangingPunct="1">
        <a:spcBef>
          <a:spcPct val="0"/>
        </a:spcBef>
        <a:spcAft>
          <a:spcPct val="0"/>
        </a:spcAft>
        <a:defRPr sz="3000">
          <a:solidFill>
            <a:schemeClr val="tx1"/>
          </a:solidFill>
          <a:latin typeface="Arial" charset="0"/>
        </a:defRPr>
      </a:lvl3pPr>
      <a:lvl4pPr algn="l" rtl="0" eaLnBrk="1" fontAlgn="base" hangingPunct="1">
        <a:spcBef>
          <a:spcPct val="0"/>
        </a:spcBef>
        <a:spcAft>
          <a:spcPct val="0"/>
        </a:spcAft>
        <a:defRPr sz="3000">
          <a:solidFill>
            <a:schemeClr val="tx1"/>
          </a:solidFill>
          <a:latin typeface="Arial" charset="0"/>
        </a:defRPr>
      </a:lvl4pPr>
      <a:lvl5pPr algn="l" rtl="0" eaLnBrk="1" fontAlgn="base" hangingPunct="1">
        <a:spcBef>
          <a:spcPct val="0"/>
        </a:spcBef>
        <a:spcAft>
          <a:spcPct val="0"/>
        </a:spcAft>
        <a:defRPr sz="3000">
          <a:solidFill>
            <a:schemeClr val="tx1"/>
          </a:solidFill>
          <a:latin typeface="Arial" charset="0"/>
        </a:defRPr>
      </a:lvl5pPr>
      <a:lvl6pPr marL="566038" algn="l" rtl="0" eaLnBrk="1" fontAlgn="base" hangingPunct="1">
        <a:spcBef>
          <a:spcPct val="0"/>
        </a:spcBef>
        <a:spcAft>
          <a:spcPct val="0"/>
        </a:spcAft>
        <a:defRPr sz="3000">
          <a:solidFill>
            <a:schemeClr val="tx1"/>
          </a:solidFill>
          <a:latin typeface="Arial" charset="0"/>
        </a:defRPr>
      </a:lvl6pPr>
      <a:lvl7pPr marL="1132076" algn="l" rtl="0" eaLnBrk="1" fontAlgn="base" hangingPunct="1">
        <a:spcBef>
          <a:spcPct val="0"/>
        </a:spcBef>
        <a:spcAft>
          <a:spcPct val="0"/>
        </a:spcAft>
        <a:defRPr sz="3000">
          <a:solidFill>
            <a:schemeClr val="tx1"/>
          </a:solidFill>
          <a:latin typeface="Arial" charset="0"/>
        </a:defRPr>
      </a:lvl7pPr>
      <a:lvl8pPr marL="1698112" algn="l" rtl="0" eaLnBrk="1" fontAlgn="base" hangingPunct="1">
        <a:spcBef>
          <a:spcPct val="0"/>
        </a:spcBef>
        <a:spcAft>
          <a:spcPct val="0"/>
        </a:spcAft>
        <a:defRPr sz="3000">
          <a:solidFill>
            <a:schemeClr val="tx1"/>
          </a:solidFill>
          <a:latin typeface="Arial" charset="0"/>
        </a:defRPr>
      </a:lvl8pPr>
      <a:lvl9pPr marL="2264150" algn="l" rtl="0" eaLnBrk="1" fontAlgn="base" hangingPunct="1">
        <a:spcBef>
          <a:spcPct val="0"/>
        </a:spcBef>
        <a:spcAft>
          <a:spcPct val="0"/>
        </a:spcAft>
        <a:defRPr sz="3000">
          <a:solidFill>
            <a:schemeClr val="tx1"/>
          </a:solidFill>
          <a:latin typeface="Arial" charset="0"/>
        </a:defRPr>
      </a:lvl9pPr>
    </p:titleStyle>
    <p:bodyStyle>
      <a:lvl1pPr marL="141510" indent="-141510" algn="l" rtl="0" eaLnBrk="1" fontAlgn="base" hangingPunct="1">
        <a:spcBef>
          <a:spcPts val="743"/>
        </a:spcBef>
        <a:spcAft>
          <a:spcPct val="0"/>
        </a:spcAft>
        <a:buSzPct val="40000"/>
        <a:defRPr sz="1867" b="1">
          <a:solidFill>
            <a:srgbClr val="7A9B3D"/>
          </a:solidFill>
          <a:latin typeface="+mn-lt"/>
          <a:ea typeface="+mn-ea"/>
          <a:cs typeface="+mn-cs"/>
        </a:defRPr>
      </a:lvl1pPr>
      <a:lvl2pPr marL="424528" indent="-141510" algn="l" rtl="0" eaLnBrk="1" fontAlgn="base" hangingPunct="1">
        <a:spcBef>
          <a:spcPts val="743"/>
        </a:spcBef>
        <a:spcAft>
          <a:spcPct val="0"/>
        </a:spcAft>
        <a:buClr>
          <a:srgbClr val="7A9B3D"/>
        </a:buClr>
        <a:buChar char="•"/>
        <a:defRPr sz="1600">
          <a:solidFill>
            <a:srgbClr val="000000"/>
          </a:solidFill>
          <a:latin typeface="+mn-lt"/>
        </a:defRPr>
      </a:lvl2pPr>
      <a:lvl3pPr marL="707548" indent="-141510" algn="l" rtl="0" eaLnBrk="1" fontAlgn="base" hangingPunct="1">
        <a:spcBef>
          <a:spcPts val="743"/>
        </a:spcBef>
        <a:spcAft>
          <a:spcPct val="0"/>
        </a:spcAft>
        <a:buClr>
          <a:srgbClr val="768692"/>
        </a:buClr>
        <a:buFont typeface="Arial" pitchFamily="34" charset="0"/>
        <a:buChar char="–"/>
        <a:defRPr sz="1467">
          <a:solidFill>
            <a:srgbClr val="000000"/>
          </a:solidFill>
          <a:latin typeface="+mn-lt"/>
        </a:defRPr>
      </a:lvl3pPr>
      <a:lvl4pPr marL="990566" indent="-141510" algn="l" rtl="0" eaLnBrk="1" fontAlgn="base" hangingPunct="1">
        <a:spcBef>
          <a:spcPts val="743"/>
        </a:spcBef>
        <a:spcAft>
          <a:spcPct val="0"/>
        </a:spcAft>
        <a:buFont typeface="Arial" pitchFamily="34" charset="0"/>
        <a:buChar char="•"/>
        <a:defRPr sz="1467">
          <a:solidFill>
            <a:srgbClr val="000000"/>
          </a:solidFill>
          <a:latin typeface="+mn-lt"/>
        </a:defRPr>
      </a:lvl4pPr>
      <a:lvl5pPr marL="2547168" indent="-283018" algn="l" rtl="0" eaLnBrk="1" fontAlgn="base" hangingPunct="1">
        <a:lnSpc>
          <a:spcPts val="2972"/>
        </a:lnSpc>
        <a:spcBef>
          <a:spcPct val="0"/>
        </a:spcBef>
        <a:spcAft>
          <a:spcPct val="0"/>
        </a:spcAft>
        <a:defRPr sz="1751">
          <a:solidFill>
            <a:schemeClr val="tx1"/>
          </a:solidFill>
          <a:latin typeface="+mn-lt"/>
        </a:defRPr>
      </a:lvl5pPr>
      <a:lvl6pPr marL="3113206" indent="-283018" algn="l" rtl="0" eaLnBrk="1" fontAlgn="base" hangingPunct="1">
        <a:lnSpc>
          <a:spcPts val="2972"/>
        </a:lnSpc>
        <a:spcBef>
          <a:spcPct val="0"/>
        </a:spcBef>
        <a:spcAft>
          <a:spcPct val="0"/>
        </a:spcAft>
        <a:defRPr sz="1751">
          <a:solidFill>
            <a:schemeClr val="tx1"/>
          </a:solidFill>
          <a:latin typeface="+mn-lt"/>
        </a:defRPr>
      </a:lvl6pPr>
      <a:lvl7pPr marL="3679244" indent="-283018" algn="l" rtl="0" eaLnBrk="1" fontAlgn="base" hangingPunct="1">
        <a:lnSpc>
          <a:spcPts val="2972"/>
        </a:lnSpc>
        <a:spcBef>
          <a:spcPct val="0"/>
        </a:spcBef>
        <a:spcAft>
          <a:spcPct val="0"/>
        </a:spcAft>
        <a:defRPr sz="1751">
          <a:solidFill>
            <a:schemeClr val="tx1"/>
          </a:solidFill>
          <a:latin typeface="+mn-lt"/>
        </a:defRPr>
      </a:lvl7pPr>
      <a:lvl8pPr marL="4245282" indent="-283018" algn="l" rtl="0" eaLnBrk="1" fontAlgn="base" hangingPunct="1">
        <a:lnSpc>
          <a:spcPts val="2972"/>
        </a:lnSpc>
        <a:spcBef>
          <a:spcPct val="0"/>
        </a:spcBef>
        <a:spcAft>
          <a:spcPct val="0"/>
        </a:spcAft>
        <a:defRPr sz="1751">
          <a:solidFill>
            <a:schemeClr val="tx1"/>
          </a:solidFill>
          <a:latin typeface="+mn-lt"/>
        </a:defRPr>
      </a:lvl8pPr>
      <a:lvl9pPr marL="4811318" indent="-283018" algn="l" rtl="0" eaLnBrk="1" fontAlgn="base" hangingPunct="1">
        <a:lnSpc>
          <a:spcPts val="2972"/>
        </a:lnSpc>
        <a:spcBef>
          <a:spcPct val="0"/>
        </a:spcBef>
        <a:spcAft>
          <a:spcPct val="0"/>
        </a:spcAft>
        <a:defRPr sz="1751">
          <a:solidFill>
            <a:schemeClr val="tx1"/>
          </a:solidFill>
          <a:latin typeface="+mn-lt"/>
        </a:defRPr>
      </a:lvl9pPr>
    </p:bodyStyle>
    <p:otherStyle>
      <a:defPPr>
        <a:defRPr lang="en-US"/>
      </a:defPPr>
      <a:lvl1pPr marL="0" algn="l" defTabSz="1132076" rtl="0" eaLnBrk="1" latinLnBrk="0" hangingPunct="1">
        <a:defRPr sz="2251" kern="1200">
          <a:solidFill>
            <a:schemeClr val="tx1"/>
          </a:solidFill>
          <a:latin typeface="+mn-lt"/>
          <a:ea typeface="+mn-ea"/>
          <a:cs typeface="+mn-cs"/>
        </a:defRPr>
      </a:lvl1pPr>
      <a:lvl2pPr marL="566038" algn="l" defTabSz="1132076" rtl="0" eaLnBrk="1" latinLnBrk="0" hangingPunct="1">
        <a:defRPr sz="2251" kern="1200">
          <a:solidFill>
            <a:schemeClr val="tx1"/>
          </a:solidFill>
          <a:latin typeface="+mn-lt"/>
          <a:ea typeface="+mn-ea"/>
          <a:cs typeface="+mn-cs"/>
        </a:defRPr>
      </a:lvl2pPr>
      <a:lvl3pPr marL="1132076" algn="l" defTabSz="1132076" rtl="0" eaLnBrk="1" latinLnBrk="0" hangingPunct="1">
        <a:defRPr sz="2251" kern="1200">
          <a:solidFill>
            <a:schemeClr val="tx1"/>
          </a:solidFill>
          <a:latin typeface="+mn-lt"/>
          <a:ea typeface="+mn-ea"/>
          <a:cs typeface="+mn-cs"/>
        </a:defRPr>
      </a:lvl3pPr>
      <a:lvl4pPr marL="1698112" algn="l" defTabSz="1132076" rtl="0" eaLnBrk="1" latinLnBrk="0" hangingPunct="1">
        <a:defRPr sz="2251" kern="1200">
          <a:solidFill>
            <a:schemeClr val="tx1"/>
          </a:solidFill>
          <a:latin typeface="+mn-lt"/>
          <a:ea typeface="+mn-ea"/>
          <a:cs typeface="+mn-cs"/>
        </a:defRPr>
      </a:lvl4pPr>
      <a:lvl5pPr marL="2264150" algn="l" defTabSz="1132076" rtl="0" eaLnBrk="1" latinLnBrk="0" hangingPunct="1">
        <a:defRPr sz="2251" kern="1200">
          <a:solidFill>
            <a:schemeClr val="tx1"/>
          </a:solidFill>
          <a:latin typeface="+mn-lt"/>
          <a:ea typeface="+mn-ea"/>
          <a:cs typeface="+mn-cs"/>
        </a:defRPr>
      </a:lvl5pPr>
      <a:lvl6pPr marL="2830188" algn="l" defTabSz="1132076" rtl="0" eaLnBrk="1" latinLnBrk="0" hangingPunct="1">
        <a:defRPr sz="2251" kern="1200">
          <a:solidFill>
            <a:schemeClr val="tx1"/>
          </a:solidFill>
          <a:latin typeface="+mn-lt"/>
          <a:ea typeface="+mn-ea"/>
          <a:cs typeface="+mn-cs"/>
        </a:defRPr>
      </a:lvl6pPr>
      <a:lvl7pPr marL="3396226" algn="l" defTabSz="1132076" rtl="0" eaLnBrk="1" latinLnBrk="0" hangingPunct="1">
        <a:defRPr sz="2251" kern="1200">
          <a:solidFill>
            <a:schemeClr val="tx1"/>
          </a:solidFill>
          <a:latin typeface="+mn-lt"/>
          <a:ea typeface="+mn-ea"/>
          <a:cs typeface="+mn-cs"/>
        </a:defRPr>
      </a:lvl7pPr>
      <a:lvl8pPr marL="3962262" algn="l" defTabSz="1132076" rtl="0" eaLnBrk="1" latinLnBrk="0" hangingPunct="1">
        <a:defRPr sz="2251" kern="1200">
          <a:solidFill>
            <a:schemeClr val="tx1"/>
          </a:solidFill>
          <a:latin typeface="+mn-lt"/>
          <a:ea typeface="+mn-ea"/>
          <a:cs typeface="+mn-cs"/>
        </a:defRPr>
      </a:lvl8pPr>
      <a:lvl9pPr marL="4528300" algn="l" defTabSz="1132076" rtl="0" eaLnBrk="1" latinLnBrk="0" hangingPunct="1">
        <a:defRPr sz="22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1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chart" Target="../charts/chart2.xml"/><Relationship Id="rId5" Type="http://schemas.openxmlformats.org/officeDocument/2006/relationships/notesSlide" Target="../notesSlides/notesSlide13.xml"/><Relationship Id="rId4"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2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2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2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20.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20.xml"/><Relationship Id="rId4"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21.xml"/><Relationship Id="rId4"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tags" Target="../tags/tag3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32.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3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3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ags" Target="../tags/tag3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tags" Target="../tags/tag3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tags" Target="../tags/tag3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tags" Target="../tags/tag39.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ags" Target="../tags/tag40.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ags" Target="../tags/tag4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9.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0.xml"/><Relationship Id="rId1" Type="http://schemas.openxmlformats.org/officeDocument/2006/relationships/tags" Target="../tags/tag10.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1.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59A756-5780-3D42-8668-8ACEF117B7AA}"/>
              </a:ext>
            </a:extLst>
          </p:cNvPr>
          <p:cNvSpPr/>
          <p:nvPr/>
        </p:nvSpPr>
        <p:spPr bwMode="auto">
          <a:xfrm>
            <a:off x="3053" y="3131970"/>
            <a:ext cx="12192000" cy="381245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9" name="Rectangle 9">
            <a:extLst>
              <a:ext uri="{FF2B5EF4-FFF2-40B4-BE49-F238E27FC236}">
                <a16:creationId xmlns:a16="http://schemas.microsoft.com/office/drawing/2014/main" id="{63F5132C-A7D3-B940-822C-2629C9EF76C0}"/>
              </a:ext>
            </a:extLst>
          </p:cNvPr>
          <p:cNvSpPr txBox="1">
            <a:spLocks noChangeArrowheads="1"/>
          </p:cNvSpPr>
          <p:nvPr/>
        </p:nvSpPr>
        <p:spPr bwMode="auto">
          <a:xfrm>
            <a:off x="4824850" y="4538600"/>
            <a:ext cx="6196398" cy="1188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685800" rtl="0" eaLnBrk="1" latinLnBrk="0" hangingPunct="1">
              <a:lnSpc>
                <a:spcPct val="90000"/>
              </a:lnSpc>
              <a:spcBef>
                <a:spcPct val="0"/>
              </a:spcBef>
              <a:buNone/>
              <a:defRPr sz="4500" kern="1200">
                <a:solidFill>
                  <a:schemeClr val="bg1"/>
                </a:solidFill>
                <a:latin typeface="+mj-lt"/>
                <a:ea typeface="+mj-ea"/>
                <a:cs typeface="+mj-cs"/>
              </a:defRPr>
            </a:lvl1pPr>
          </a:lstStyle>
          <a:p>
            <a:pPr fontAlgn="auto">
              <a:spcAft>
                <a:spcPts val="1200"/>
              </a:spcAft>
            </a:pPr>
            <a:r>
              <a:rPr lang="en-US" altLang="en-US" sz="2800" dirty="0">
                <a:solidFill>
                  <a:srgbClr val="333F48"/>
                </a:solidFill>
              </a:rPr>
              <a:t>Social Security</a:t>
            </a:r>
          </a:p>
          <a:p>
            <a:pPr fontAlgn="auto">
              <a:lnSpc>
                <a:spcPct val="100000"/>
              </a:lnSpc>
              <a:spcAft>
                <a:spcPts val="0"/>
              </a:spcAft>
            </a:pPr>
            <a:r>
              <a:rPr lang="en-US" sz="1800" dirty="0">
                <a:solidFill>
                  <a:srgbClr val="7A9B3D"/>
                </a:solidFill>
              </a:rPr>
              <a:t>Options to help you maximize your benefits</a:t>
            </a:r>
          </a:p>
        </p:txBody>
      </p:sp>
      <p:grpSp>
        <p:nvGrpSpPr>
          <p:cNvPr id="10" name="Group 9">
            <a:extLst>
              <a:ext uri="{FF2B5EF4-FFF2-40B4-BE49-F238E27FC236}">
                <a16:creationId xmlns:a16="http://schemas.microsoft.com/office/drawing/2014/main" id="{82C3051D-A45F-0142-ACCA-4AA8DC9EA8F5}"/>
              </a:ext>
            </a:extLst>
          </p:cNvPr>
          <p:cNvGrpSpPr/>
          <p:nvPr/>
        </p:nvGrpSpPr>
        <p:grpSpPr>
          <a:xfrm>
            <a:off x="9945349" y="6097005"/>
            <a:ext cx="1839928" cy="390075"/>
            <a:chOff x="5538787" y="9223473"/>
            <a:chExt cx="1839928" cy="396052"/>
          </a:xfrm>
        </p:grpSpPr>
        <p:sp>
          <p:nvSpPr>
            <p:cNvPr id="11" name="AutoShape 4">
              <a:extLst>
                <a:ext uri="{FF2B5EF4-FFF2-40B4-BE49-F238E27FC236}">
                  <a16:creationId xmlns:a16="http://schemas.microsoft.com/office/drawing/2014/main" id="{2C5C8FC8-4B5C-044A-A18B-236B1C795E95}"/>
                </a:ext>
              </a:extLst>
            </p:cNvPr>
            <p:cNvSpPr>
              <a:spLocks noChangeAspect="1" noChangeArrowheads="1" noTextEdit="1"/>
            </p:cNvSpPr>
            <p:nvPr userDrawn="1"/>
          </p:nvSpPr>
          <p:spPr bwMode="auto">
            <a:xfrm>
              <a:off x="5538787" y="9223473"/>
              <a:ext cx="1839927" cy="396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2" name="Freeform 6">
              <a:extLst>
                <a:ext uri="{FF2B5EF4-FFF2-40B4-BE49-F238E27FC236}">
                  <a16:creationId xmlns:a16="http://schemas.microsoft.com/office/drawing/2014/main" id="{7DF5C969-50BA-BB49-94CD-53DC088BC563}"/>
                </a:ext>
              </a:extLst>
            </p:cNvPr>
            <p:cNvSpPr>
              <a:spLocks/>
            </p:cNvSpPr>
            <p:nvPr userDrawn="1"/>
          </p:nvSpPr>
          <p:spPr bwMode="auto">
            <a:xfrm>
              <a:off x="5545024" y="9231270"/>
              <a:ext cx="369545" cy="369545"/>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3" name="Freeform 7">
              <a:extLst>
                <a:ext uri="{FF2B5EF4-FFF2-40B4-BE49-F238E27FC236}">
                  <a16:creationId xmlns:a16="http://schemas.microsoft.com/office/drawing/2014/main" id="{FC89A410-7BDF-B04D-9373-796FBFF22C32}"/>
                </a:ext>
              </a:extLst>
            </p:cNvPr>
            <p:cNvSpPr>
              <a:spLocks/>
            </p:cNvSpPr>
            <p:nvPr userDrawn="1"/>
          </p:nvSpPr>
          <p:spPr bwMode="auto">
            <a:xfrm>
              <a:off x="5545024" y="9231270"/>
              <a:ext cx="369545" cy="369545"/>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4" name="Freeform 13">
              <a:extLst>
                <a:ext uri="{FF2B5EF4-FFF2-40B4-BE49-F238E27FC236}">
                  <a16:creationId xmlns:a16="http://schemas.microsoft.com/office/drawing/2014/main" id="{461CB2FA-BBE0-E34C-8A62-D2E1EDE09CCF}"/>
                </a:ext>
              </a:extLst>
            </p:cNvPr>
            <p:cNvSpPr>
              <a:spLocks/>
            </p:cNvSpPr>
            <p:nvPr userDrawn="1"/>
          </p:nvSpPr>
          <p:spPr bwMode="auto">
            <a:xfrm>
              <a:off x="5538787" y="9223473"/>
              <a:ext cx="380459" cy="36330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5" name="Freeform 14">
              <a:extLst>
                <a:ext uri="{FF2B5EF4-FFF2-40B4-BE49-F238E27FC236}">
                  <a16:creationId xmlns:a16="http://schemas.microsoft.com/office/drawing/2014/main" id="{14186DBC-C51C-A041-A3F4-9FF3CEEFB362}"/>
                </a:ext>
              </a:extLst>
            </p:cNvPr>
            <p:cNvSpPr>
              <a:spLocks/>
            </p:cNvSpPr>
            <p:nvPr userDrawn="1"/>
          </p:nvSpPr>
          <p:spPr bwMode="auto">
            <a:xfrm>
              <a:off x="5538787" y="9223473"/>
              <a:ext cx="380459" cy="36330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6" name="Freeform 15">
              <a:extLst>
                <a:ext uri="{FF2B5EF4-FFF2-40B4-BE49-F238E27FC236}">
                  <a16:creationId xmlns:a16="http://schemas.microsoft.com/office/drawing/2014/main" id="{24E2F678-9521-D14D-8096-DE03E9828CF6}"/>
                </a:ext>
              </a:extLst>
            </p:cNvPr>
            <p:cNvSpPr>
              <a:spLocks/>
            </p:cNvSpPr>
            <p:nvPr userDrawn="1"/>
          </p:nvSpPr>
          <p:spPr bwMode="auto">
            <a:xfrm>
              <a:off x="5945754" y="9281166"/>
              <a:ext cx="260397" cy="261956"/>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7" name="Freeform 16">
              <a:extLst>
                <a:ext uri="{FF2B5EF4-FFF2-40B4-BE49-F238E27FC236}">
                  <a16:creationId xmlns:a16="http://schemas.microsoft.com/office/drawing/2014/main" id="{72CAEFC2-44A1-1E4C-B6AF-0C39825B2CB6}"/>
                </a:ext>
              </a:extLst>
            </p:cNvPr>
            <p:cNvSpPr>
              <a:spLocks noEditPoints="1"/>
            </p:cNvSpPr>
            <p:nvPr userDrawn="1"/>
          </p:nvSpPr>
          <p:spPr bwMode="auto">
            <a:xfrm>
              <a:off x="6157814" y="9281166"/>
              <a:ext cx="163723" cy="261956"/>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8" name="Freeform 17">
              <a:extLst>
                <a:ext uri="{FF2B5EF4-FFF2-40B4-BE49-F238E27FC236}">
                  <a16:creationId xmlns:a16="http://schemas.microsoft.com/office/drawing/2014/main" id="{0BCF1192-889C-7140-BBF8-E3052ED8A5A8}"/>
                </a:ext>
              </a:extLst>
            </p:cNvPr>
            <p:cNvSpPr>
              <a:spLocks noEditPoints="1"/>
            </p:cNvSpPr>
            <p:nvPr userDrawn="1"/>
          </p:nvSpPr>
          <p:spPr bwMode="auto">
            <a:xfrm>
              <a:off x="6287232" y="9281166"/>
              <a:ext cx="268193" cy="265074"/>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9" name="Freeform 18">
              <a:extLst>
                <a:ext uri="{FF2B5EF4-FFF2-40B4-BE49-F238E27FC236}">
                  <a16:creationId xmlns:a16="http://schemas.microsoft.com/office/drawing/2014/main" id="{07E2CCAA-2A43-474A-9EEF-1A25D9A5AF93}"/>
                </a:ext>
              </a:extLst>
            </p:cNvPr>
            <p:cNvSpPr>
              <a:spLocks noEditPoints="1"/>
            </p:cNvSpPr>
            <p:nvPr userDrawn="1"/>
          </p:nvSpPr>
          <p:spPr bwMode="auto">
            <a:xfrm>
              <a:off x="6521121" y="9348214"/>
              <a:ext cx="226093" cy="198026"/>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0" name="Freeform 19">
              <a:extLst>
                <a:ext uri="{FF2B5EF4-FFF2-40B4-BE49-F238E27FC236}">
                  <a16:creationId xmlns:a16="http://schemas.microsoft.com/office/drawing/2014/main" id="{393A2EC5-F727-D24F-964C-FBB6E9590367}"/>
                </a:ext>
              </a:extLst>
            </p:cNvPr>
            <p:cNvSpPr>
              <a:spLocks/>
            </p:cNvSpPr>
            <p:nvPr userDrawn="1"/>
          </p:nvSpPr>
          <p:spPr bwMode="auto">
            <a:xfrm>
              <a:off x="6737859" y="9281166"/>
              <a:ext cx="162163" cy="261956"/>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 name="Freeform 20">
              <a:extLst>
                <a:ext uri="{FF2B5EF4-FFF2-40B4-BE49-F238E27FC236}">
                  <a16:creationId xmlns:a16="http://schemas.microsoft.com/office/drawing/2014/main" id="{9F841833-AE62-834A-9A78-F7F0DF11973B}"/>
                </a:ext>
              </a:extLst>
            </p:cNvPr>
            <p:cNvSpPr>
              <a:spLocks noEditPoints="1"/>
            </p:cNvSpPr>
            <p:nvPr userDrawn="1"/>
          </p:nvSpPr>
          <p:spPr bwMode="auto">
            <a:xfrm>
              <a:off x="6856362" y="9281166"/>
              <a:ext cx="162163" cy="261956"/>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2" name="Freeform 21">
              <a:extLst>
                <a:ext uri="{FF2B5EF4-FFF2-40B4-BE49-F238E27FC236}">
                  <a16:creationId xmlns:a16="http://schemas.microsoft.com/office/drawing/2014/main" id="{C0FA067D-452E-6649-9417-1610E389E57D}"/>
                </a:ext>
              </a:extLst>
            </p:cNvPr>
            <p:cNvSpPr>
              <a:spLocks/>
            </p:cNvSpPr>
            <p:nvPr userDrawn="1"/>
          </p:nvSpPr>
          <p:spPr bwMode="auto">
            <a:xfrm>
              <a:off x="6985780" y="9310792"/>
              <a:ext cx="188671" cy="232330"/>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3" name="Freeform 22">
              <a:extLst>
                <a:ext uri="{FF2B5EF4-FFF2-40B4-BE49-F238E27FC236}">
                  <a16:creationId xmlns:a16="http://schemas.microsoft.com/office/drawing/2014/main" id="{6D6043C6-83E9-DC43-9CDD-043CA96BDE66}"/>
                </a:ext>
              </a:extLst>
            </p:cNvPr>
            <p:cNvSpPr>
              <a:spLocks/>
            </p:cNvSpPr>
            <p:nvPr userDrawn="1"/>
          </p:nvSpPr>
          <p:spPr bwMode="auto">
            <a:xfrm>
              <a:off x="5930162" y="9572747"/>
              <a:ext cx="37422" cy="45219"/>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4" name="Freeform 23">
              <a:extLst>
                <a:ext uri="{FF2B5EF4-FFF2-40B4-BE49-F238E27FC236}">
                  <a16:creationId xmlns:a16="http://schemas.microsoft.com/office/drawing/2014/main" id="{13962D1C-017E-D744-AD03-9BCC413950EF}"/>
                </a:ext>
              </a:extLst>
            </p:cNvPr>
            <p:cNvSpPr>
              <a:spLocks/>
            </p:cNvSpPr>
            <p:nvPr userDrawn="1"/>
          </p:nvSpPr>
          <p:spPr bwMode="auto">
            <a:xfrm>
              <a:off x="6008125" y="9572747"/>
              <a:ext cx="85760" cy="45219"/>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 name="Freeform 24">
              <a:extLst>
                <a:ext uri="{FF2B5EF4-FFF2-40B4-BE49-F238E27FC236}">
                  <a16:creationId xmlns:a16="http://schemas.microsoft.com/office/drawing/2014/main" id="{7AE60209-6E47-D243-9CF0-9951E1770336}"/>
                </a:ext>
              </a:extLst>
            </p:cNvPr>
            <p:cNvSpPr>
              <a:spLocks/>
            </p:cNvSpPr>
            <p:nvPr userDrawn="1"/>
          </p:nvSpPr>
          <p:spPr bwMode="auto">
            <a:xfrm>
              <a:off x="6135984" y="9572747"/>
              <a:ext cx="74844" cy="45219"/>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6" name="Freeform 25">
              <a:extLst>
                <a:ext uri="{FF2B5EF4-FFF2-40B4-BE49-F238E27FC236}">
                  <a16:creationId xmlns:a16="http://schemas.microsoft.com/office/drawing/2014/main" id="{1DC17B53-0101-5043-A251-48C762852085}"/>
                </a:ext>
              </a:extLst>
            </p:cNvPr>
            <p:cNvSpPr>
              <a:spLocks/>
            </p:cNvSpPr>
            <p:nvPr userDrawn="1"/>
          </p:nvSpPr>
          <p:spPr bwMode="auto">
            <a:xfrm>
              <a:off x="6238895" y="9572747"/>
              <a:ext cx="65489" cy="45219"/>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7" name="Freeform 26">
              <a:extLst>
                <a:ext uri="{FF2B5EF4-FFF2-40B4-BE49-F238E27FC236}">
                  <a16:creationId xmlns:a16="http://schemas.microsoft.com/office/drawing/2014/main" id="{F5461207-7806-6147-BA42-4D45236E14EC}"/>
                </a:ext>
              </a:extLst>
            </p:cNvPr>
            <p:cNvSpPr>
              <a:spLocks/>
            </p:cNvSpPr>
            <p:nvPr userDrawn="1"/>
          </p:nvSpPr>
          <p:spPr bwMode="auto">
            <a:xfrm>
              <a:off x="6455632" y="9572747"/>
              <a:ext cx="60812" cy="45219"/>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8" name="Freeform 27">
              <a:extLst>
                <a:ext uri="{FF2B5EF4-FFF2-40B4-BE49-F238E27FC236}">
                  <a16:creationId xmlns:a16="http://schemas.microsoft.com/office/drawing/2014/main" id="{CA79144E-04C0-9A45-84EB-7F3A5B735178}"/>
                </a:ext>
              </a:extLst>
            </p:cNvPr>
            <p:cNvSpPr>
              <a:spLocks/>
            </p:cNvSpPr>
            <p:nvPr userDrawn="1"/>
          </p:nvSpPr>
          <p:spPr bwMode="auto">
            <a:xfrm>
              <a:off x="6549188" y="9572747"/>
              <a:ext cx="104471" cy="45219"/>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9" name="Freeform 28">
              <a:extLst>
                <a:ext uri="{FF2B5EF4-FFF2-40B4-BE49-F238E27FC236}">
                  <a16:creationId xmlns:a16="http://schemas.microsoft.com/office/drawing/2014/main" id="{79266581-4D61-CD44-87F2-F91D555CABFD}"/>
                </a:ext>
              </a:extLst>
            </p:cNvPr>
            <p:cNvSpPr>
              <a:spLocks/>
            </p:cNvSpPr>
            <p:nvPr userDrawn="1"/>
          </p:nvSpPr>
          <p:spPr bwMode="auto">
            <a:xfrm>
              <a:off x="6781518" y="9572747"/>
              <a:ext cx="84200" cy="45219"/>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0" name="Freeform 29">
              <a:extLst>
                <a:ext uri="{FF2B5EF4-FFF2-40B4-BE49-F238E27FC236}">
                  <a16:creationId xmlns:a16="http://schemas.microsoft.com/office/drawing/2014/main" id="{B9414E2E-EB92-A145-BD8F-B6C802FBCA60}"/>
                </a:ext>
              </a:extLst>
            </p:cNvPr>
            <p:cNvSpPr>
              <a:spLocks/>
            </p:cNvSpPr>
            <p:nvPr userDrawn="1"/>
          </p:nvSpPr>
          <p:spPr bwMode="auto">
            <a:xfrm>
              <a:off x="6901580" y="9572747"/>
              <a:ext cx="62370" cy="45219"/>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1" name="Freeform 30">
              <a:extLst>
                <a:ext uri="{FF2B5EF4-FFF2-40B4-BE49-F238E27FC236}">
                  <a16:creationId xmlns:a16="http://schemas.microsoft.com/office/drawing/2014/main" id="{C68C09EC-2AF7-6647-926B-E4FADEF8995E}"/>
                </a:ext>
              </a:extLst>
            </p:cNvPr>
            <p:cNvSpPr>
              <a:spLocks noEditPoints="1"/>
            </p:cNvSpPr>
            <p:nvPr userDrawn="1"/>
          </p:nvSpPr>
          <p:spPr bwMode="auto">
            <a:xfrm>
              <a:off x="7285158" y="9504140"/>
              <a:ext cx="48338" cy="49896"/>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2" name="Freeform 31">
              <a:extLst>
                <a:ext uri="{FF2B5EF4-FFF2-40B4-BE49-F238E27FC236}">
                  <a16:creationId xmlns:a16="http://schemas.microsoft.com/office/drawing/2014/main" id="{7033CC86-EE01-814C-B06D-D213514BE765}"/>
                </a:ext>
              </a:extLst>
            </p:cNvPr>
            <p:cNvSpPr>
              <a:spLocks noEditPoints="1"/>
            </p:cNvSpPr>
            <p:nvPr userDrawn="1"/>
          </p:nvSpPr>
          <p:spPr bwMode="auto">
            <a:xfrm>
              <a:off x="7300751" y="9515055"/>
              <a:ext cx="20271" cy="2650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3" name="Freeform 32">
              <a:extLst>
                <a:ext uri="{FF2B5EF4-FFF2-40B4-BE49-F238E27FC236}">
                  <a16:creationId xmlns:a16="http://schemas.microsoft.com/office/drawing/2014/main" id="{08ABA1DC-EF31-C447-9D4A-4B85A08A001A}"/>
                </a:ext>
              </a:extLst>
            </p:cNvPr>
            <p:cNvSpPr>
              <a:spLocks/>
            </p:cNvSpPr>
            <p:nvPr userDrawn="1"/>
          </p:nvSpPr>
          <p:spPr bwMode="auto">
            <a:xfrm>
              <a:off x="6343365" y="9572747"/>
              <a:ext cx="67049" cy="46778"/>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4" name="Freeform 33">
              <a:extLst>
                <a:ext uri="{FF2B5EF4-FFF2-40B4-BE49-F238E27FC236}">
                  <a16:creationId xmlns:a16="http://schemas.microsoft.com/office/drawing/2014/main" id="{0BA63B89-8940-ED42-9C0D-E99451B1A42C}"/>
                </a:ext>
              </a:extLst>
            </p:cNvPr>
            <p:cNvSpPr>
              <a:spLocks/>
            </p:cNvSpPr>
            <p:nvPr userDrawn="1"/>
          </p:nvSpPr>
          <p:spPr bwMode="auto">
            <a:xfrm>
              <a:off x="6684844" y="9572747"/>
              <a:ext cx="65489" cy="45219"/>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5" name="Freeform 34">
              <a:extLst>
                <a:ext uri="{FF2B5EF4-FFF2-40B4-BE49-F238E27FC236}">
                  <a16:creationId xmlns:a16="http://schemas.microsoft.com/office/drawing/2014/main" id="{65B71591-F26B-F24F-B5BE-05F5F567DA62}"/>
                </a:ext>
              </a:extLst>
            </p:cNvPr>
            <p:cNvSpPr>
              <a:spLocks/>
            </p:cNvSpPr>
            <p:nvPr userDrawn="1"/>
          </p:nvSpPr>
          <p:spPr bwMode="auto">
            <a:xfrm>
              <a:off x="7105844" y="9352892"/>
              <a:ext cx="272871" cy="265074"/>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6" name="Freeform 35">
              <a:extLst>
                <a:ext uri="{FF2B5EF4-FFF2-40B4-BE49-F238E27FC236}">
                  <a16:creationId xmlns:a16="http://schemas.microsoft.com/office/drawing/2014/main" id="{68BDBB37-6CEB-6844-B8B7-4255B955F3CD}"/>
                </a:ext>
              </a:extLst>
            </p:cNvPr>
            <p:cNvSpPr>
              <a:spLocks/>
            </p:cNvSpPr>
            <p:nvPr userDrawn="1"/>
          </p:nvSpPr>
          <p:spPr bwMode="auto">
            <a:xfrm>
              <a:off x="6988899" y="9569629"/>
              <a:ext cx="70167" cy="49896"/>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grpSp>
      <p:sp>
        <p:nvSpPr>
          <p:cNvPr id="41" name="Rectangle 1">
            <a:extLst>
              <a:ext uri="{FF2B5EF4-FFF2-40B4-BE49-F238E27FC236}">
                <a16:creationId xmlns:a16="http://schemas.microsoft.com/office/drawing/2014/main" id="{EA115DA3-F685-684A-A5C8-9D4808AEB20D}"/>
              </a:ext>
            </a:extLst>
          </p:cNvPr>
          <p:cNvSpPr/>
          <p:nvPr/>
        </p:nvSpPr>
        <p:spPr bwMode="auto">
          <a:xfrm>
            <a:off x="0" y="0"/>
            <a:ext cx="12230100" cy="5781381"/>
          </a:xfrm>
          <a:custGeom>
            <a:avLst/>
            <a:gdLst>
              <a:gd name="connsiteX0" fmla="*/ 0 w 12192000"/>
              <a:gd name="connsiteY0" fmla="*/ 0 h 5781381"/>
              <a:gd name="connsiteX1" fmla="*/ 12192000 w 12192000"/>
              <a:gd name="connsiteY1" fmla="*/ 0 h 5781381"/>
              <a:gd name="connsiteX2" fmla="*/ 12192000 w 12192000"/>
              <a:gd name="connsiteY2" fmla="*/ 5781381 h 5781381"/>
              <a:gd name="connsiteX3" fmla="*/ 0 w 12192000"/>
              <a:gd name="connsiteY3" fmla="*/ 5781381 h 5781381"/>
              <a:gd name="connsiteX4" fmla="*/ 0 w 12192000"/>
              <a:gd name="connsiteY4" fmla="*/ 0 h 5781381"/>
              <a:gd name="connsiteX0" fmla="*/ 0 w 12192000"/>
              <a:gd name="connsiteY0" fmla="*/ 0 h 5791200"/>
              <a:gd name="connsiteX1" fmla="*/ 12192000 w 12192000"/>
              <a:gd name="connsiteY1" fmla="*/ 0 h 5791200"/>
              <a:gd name="connsiteX2" fmla="*/ 12192000 w 12192000"/>
              <a:gd name="connsiteY2" fmla="*/ 5781381 h 5791200"/>
              <a:gd name="connsiteX3" fmla="*/ 6070600 w 12192000"/>
              <a:gd name="connsiteY3" fmla="*/ 5791200 h 5791200"/>
              <a:gd name="connsiteX4" fmla="*/ 0 w 12192000"/>
              <a:gd name="connsiteY4" fmla="*/ 5781381 h 5791200"/>
              <a:gd name="connsiteX5" fmla="*/ 0 w 12192000"/>
              <a:gd name="connsiteY5" fmla="*/ 0 h 5791200"/>
              <a:gd name="connsiteX0" fmla="*/ 0 w 12192000"/>
              <a:gd name="connsiteY0" fmla="*/ 0 h 5781381"/>
              <a:gd name="connsiteX1" fmla="*/ 12192000 w 12192000"/>
              <a:gd name="connsiteY1" fmla="*/ 0 h 5781381"/>
              <a:gd name="connsiteX2" fmla="*/ 12192000 w 12192000"/>
              <a:gd name="connsiteY2" fmla="*/ 5781381 h 5781381"/>
              <a:gd name="connsiteX3" fmla="*/ 6134100 w 12192000"/>
              <a:gd name="connsiteY3" fmla="*/ 3238500 h 5781381"/>
              <a:gd name="connsiteX4" fmla="*/ 0 w 12192000"/>
              <a:gd name="connsiteY4" fmla="*/ 5781381 h 5781381"/>
              <a:gd name="connsiteX5" fmla="*/ 0 w 12192000"/>
              <a:gd name="connsiteY5" fmla="*/ 0 h 5781381"/>
              <a:gd name="connsiteX0" fmla="*/ 0 w 12192000"/>
              <a:gd name="connsiteY0" fmla="*/ 0 h 5781381"/>
              <a:gd name="connsiteX1" fmla="*/ 12192000 w 12192000"/>
              <a:gd name="connsiteY1" fmla="*/ 0 h 5781381"/>
              <a:gd name="connsiteX2" fmla="*/ 12192000 w 12192000"/>
              <a:gd name="connsiteY2" fmla="*/ 5781381 h 5781381"/>
              <a:gd name="connsiteX3" fmla="*/ 6959600 w 12192000"/>
              <a:gd name="connsiteY3" fmla="*/ 2946400 h 5781381"/>
              <a:gd name="connsiteX4" fmla="*/ 0 w 12192000"/>
              <a:gd name="connsiteY4" fmla="*/ 5781381 h 5781381"/>
              <a:gd name="connsiteX5" fmla="*/ 0 w 12192000"/>
              <a:gd name="connsiteY5" fmla="*/ 0 h 5781381"/>
              <a:gd name="connsiteX0" fmla="*/ 0 w 12192000"/>
              <a:gd name="connsiteY0" fmla="*/ 0 h 5781381"/>
              <a:gd name="connsiteX1" fmla="*/ 12192000 w 12192000"/>
              <a:gd name="connsiteY1" fmla="*/ 0 h 5781381"/>
              <a:gd name="connsiteX2" fmla="*/ 12192000 w 12192000"/>
              <a:gd name="connsiteY2" fmla="*/ 5781381 h 5781381"/>
              <a:gd name="connsiteX3" fmla="*/ 6705600 w 12192000"/>
              <a:gd name="connsiteY3" fmla="*/ 3289300 h 5781381"/>
              <a:gd name="connsiteX4" fmla="*/ 0 w 12192000"/>
              <a:gd name="connsiteY4" fmla="*/ 5781381 h 5781381"/>
              <a:gd name="connsiteX5" fmla="*/ 0 w 12192000"/>
              <a:gd name="connsiteY5" fmla="*/ 0 h 5781381"/>
              <a:gd name="connsiteX0" fmla="*/ 0 w 12192000"/>
              <a:gd name="connsiteY0" fmla="*/ 0 h 5781381"/>
              <a:gd name="connsiteX1" fmla="*/ 12192000 w 12192000"/>
              <a:gd name="connsiteY1" fmla="*/ 0 h 5781381"/>
              <a:gd name="connsiteX2" fmla="*/ 12192000 w 12192000"/>
              <a:gd name="connsiteY2" fmla="*/ 5781381 h 5781381"/>
              <a:gd name="connsiteX3" fmla="*/ 8826500 w 12192000"/>
              <a:gd name="connsiteY3" fmla="*/ 4254500 h 5781381"/>
              <a:gd name="connsiteX4" fmla="*/ 6705600 w 12192000"/>
              <a:gd name="connsiteY4" fmla="*/ 3289300 h 5781381"/>
              <a:gd name="connsiteX5" fmla="*/ 0 w 12192000"/>
              <a:gd name="connsiteY5" fmla="*/ 5781381 h 5781381"/>
              <a:gd name="connsiteX6" fmla="*/ 0 w 12192000"/>
              <a:gd name="connsiteY6" fmla="*/ 0 h 5781381"/>
              <a:gd name="connsiteX0" fmla="*/ 0 w 12192000"/>
              <a:gd name="connsiteY0" fmla="*/ 0 h 5781381"/>
              <a:gd name="connsiteX1" fmla="*/ 12192000 w 12192000"/>
              <a:gd name="connsiteY1" fmla="*/ 0 h 5781381"/>
              <a:gd name="connsiteX2" fmla="*/ 12192000 w 12192000"/>
              <a:gd name="connsiteY2" fmla="*/ 5781381 h 5781381"/>
              <a:gd name="connsiteX3" fmla="*/ 9525000 w 12192000"/>
              <a:gd name="connsiteY3" fmla="*/ 3492500 h 5781381"/>
              <a:gd name="connsiteX4" fmla="*/ 6705600 w 12192000"/>
              <a:gd name="connsiteY4" fmla="*/ 3289300 h 5781381"/>
              <a:gd name="connsiteX5" fmla="*/ 0 w 12192000"/>
              <a:gd name="connsiteY5" fmla="*/ 5781381 h 5781381"/>
              <a:gd name="connsiteX6" fmla="*/ 0 w 12192000"/>
              <a:gd name="connsiteY6" fmla="*/ 0 h 5781381"/>
              <a:gd name="connsiteX0" fmla="*/ 0 w 12192000"/>
              <a:gd name="connsiteY0" fmla="*/ 0 h 5781381"/>
              <a:gd name="connsiteX1" fmla="*/ 12192000 w 12192000"/>
              <a:gd name="connsiteY1" fmla="*/ 0 h 5781381"/>
              <a:gd name="connsiteX2" fmla="*/ 12192000 w 12192000"/>
              <a:gd name="connsiteY2" fmla="*/ 5781381 h 5781381"/>
              <a:gd name="connsiteX3" fmla="*/ 9779000 w 12192000"/>
              <a:gd name="connsiteY3" fmla="*/ 2870200 h 5781381"/>
              <a:gd name="connsiteX4" fmla="*/ 6705600 w 12192000"/>
              <a:gd name="connsiteY4" fmla="*/ 3289300 h 5781381"/>
              <a:gd name="connsiteX5" fmla="*/ 0 w 12192000"/>
              <a:gd name="connsiteY5" fmla="*/ 5781381 h 5781381"/>
              <a:gd name="connsiteX6" fmla="*/ 0 w 12192000"/>
              <a:gd name="connsiteY6" fmla="*/ 0 h 5781381"/>
              <a:gd name="connsiteX0" fmla="*/ 0 w 12192000"/>
              <a:gd name="connsiteY0" fmla="*/ 0 h 5781381"/>
              <a:gd name="connsiteX1" fmla="*/ 12192000 w 12192000"/>
              <a:gd name="connsiteY1" fmla="*/ 0 h 5781381"/>
              <a:gd name="connsiteX2" fmla="*/ 12192000 w 12192000"/>
              <a:gd name="connsiteY2" fmla="*/ 5781381 h 5781381"/>
              <a:gd name="connsiteX3" fmla="*/ 11480800 w 12192000"/>
              <a:gd name="connsiteY3" fmla="*/ 3429000 h 5781381"/>
              <a:gd name="connsiteX4" fmla="*/ 6705600 w 12192000"/>
              <a:gd name="connsiteY4" fmla="*/ 3289300 h 5781381"/>
              <a:gd name="connsiteX5" fmla="*/ 0 w 12192000"/>
              <a:gd name="connsiteY5" fmla="*/ 5781381 h 5781381"/>
              <a:gd name="connsiteX6" fmla="*/ 0 w 12192000"/>
              <a:gd name="connsiteY6" fmla="*/ 0 h 5781381"/>
              <a:gd name="connsiteX0" fmla="*/ 0 w 12192000"/>
              <a:gd name="connsiteY0" fmla="*/ 0 h 5781381"/>
              <a:gd name="connsiteX1" fmla="*/ 12192000 w 12192000"/>
              <a:gd name="connsiteY1" fmla="*/ 0 h 5781381"/>
              <a:gd name="connsiteX2" fmla="*/ 11480800 w 12192000"/>
              <a:gd name="connsiteY2" fmla="*/ 3429000 h 5781381"/>
              <a:gd name="connsiteX3" fmla="*/ 6705600 w 12192000"/>
              <a:gd name="connsiteY3" fmla="*/ 3289300 h 5781381"/>
              <a:gd name="connsiteX4" fmla="*/ 0 w 12192000"/>
              <a:gd name="connsiteY4" fmla="*/ 5781381 h 5781381"/>
              <a:gd name="connsiteX5" fmla="*/ 0 w 12192000"/>
              <a:gd name="connsiteY5" fmla="*/ 0 h 5781381"/>
              <a:gd name="connsiteX0" fmla="*/ 0 w 12230100"/>
              <a:gd name="connsiteY0" fmla="*/ 0 h 5781381"/>
              <a:gd name="connsiteX1" fmla="*/ 12192000 w 12230100"/>
              <a:gd name="connsiteY1" fmla="*/ 0 h 5781381"/>
              <a:gd name="connsiteX2" fmla="*/ 12230100 w 12230100"/>
              <a:gd name="connsiteY2" fmla="*/ 3365500 h 5781381"/>
              <a:gd name="connsiteX3" fmla="*/ 6705600 w 12230100"/>
              <a:gd name="connsiteY3" fmla="*/ 3289300 h 5781381"/>
              <a:gd name="connsiteX4" fmla="*/ 0 w 12230100"/>
              <a:gd name="connsiteY4" fmla="*/ 5781381 h 5781381"/>
              <a:gd name="connsiteX5" fmla="*/ 0 w 12230100"/>
              <a:gd name="connsiteY5" fmla="*/ 0 h 5781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30100" h="5781381">
                <a:moveTo>
                  <a:pt x="0" y="0"/>
                </a:moveTo>
                <a:lnTo>
                  <a:pt x="12192000" y="0"/>
                </a:lnTo>
                <a:lnTo>
                  <a:pt x="12230100" y="3365500"/>
                </a:lnTo>
                <a:lnTo>
                  <a:pt x="6705600" y="3289300"/>
                </a:lnTo>
                <a:lnTo>
                  <a:pt x="0" y="5781381"/>
                </a:lnTo>
                <a:lnTo>
                  <a:pt x="0" y="0"/>
                </a:lnTo>
                <a:close/>
              </a:path>
            </a:pathLst>
          </a:custGeom>
          <a:blipFill dpi="0" rotWithShape="1">
            <a:blip r:embed="rId3" cstate="screen">
              <a:extLst>
                <a:ext uri="{28A0092B-C50C-407E-A947-70E740481C1C}">
                  <a14:useLocalDpi xmlns:a14="http://schemas.microsoft.com/office/drawing/2010/main"/>
                </a:ext>
              </a:extLst>
            </a:blip>
            <a:srcRect/>
            <a:stretch>
              <a:fillRect/>
            </a:stretch>
          </a:blip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37" name="Triangle 2">
            <a:extLst>
              <a:ext uri="{FF2B5EF4-FFF2-40B4-BE49-F238E27FC236}">
                <a16:creationId xmlns:a16="http://schemas.microsoft.com/office/drawing/2014/main" id="{D7C28903-14C5-B349-8C57-F62111E4BBA1}"/>
              </a:ext>
            </a:extLst>
          </p:cNvPr>
          <p:cNvSpPr/>
          <p:nvPr/>
        </p:nvSpPr>
        <p:spPr bwMode="auto">
          <a:xfrm>
            <a:off x="182094" y="1567508"/>
            <a:ext cx="12051323" cy="1809617"/>
          </a:xfrm>
          <a:custGeom>
            <a:avLst/>
            <a:gdLst>
              <a:gd name="connsiteX0" fmla="*/ 0 w 12006562"/>
              <a:gd name="connsiteY0" fmla="*/ 1713701 h 1713701"/>
              <a:gd name="connsiteX1" fmla="*/ 6003281 w 12006562"/>
              <a:gd name="connsiteY1" fmla="*/ 0 h 1713701"/>
              <a:gd name="connsiteX2" fmla="*/ 12006562 w 12006562"/>
              <a:gd name="connsiteY2" fmla="*/ 1713701 h 1713701"/>
              <a:gd name="connsiteX3" fmla="*/ 0 w 12006562"/>
              <a:gd name="connsiteY3" fmla="*/ 1713701 h 1713701"/>
              <a:gd name="connsiteX0" fmla="*/ 0 w 12044928"/>
              <a:gd name="connsiteY0" fmla="*/ 1713701 h 1828800"/>
              <a:gd name="connsiteX1" fmla="*/ 6003281 w 12044928"/>
              <a:gd name="connsiteY1" fmla="*/ 0 h 1828800"/>
              <a:gd name="connsiteX2" fmla="*/ 12044928 w 12044928"/>
              <a:gd name="connsiteY2" fmla="*/ 1828800 h 1828800"/>
              <a:gd name="connsiteX3" fmla="*/ 0 w 12044928"/>
              <a:gd name="connsiteY3" fmla="*/ 1713701 h 1828800"/>
              <a:gd name="connsiteX0" fmla="*/ 0 w 12044928"/>
              <a:gd name="connsiteY0" fmla="*/ 1694518 h 1809617"/>
              <a:gd name="connsiteX1" fmla="*/ 12026811 w 12044928"/>
              <a:gd name="connsiteY1" fmla="*/ 0 h 1809617"/>
              <a:gd name="connsiteX2" fmla="*/ 12044928 w 12044928"/>
              <a:gd name="connsiteY2" fmla="*/ 1809617 h 1809617"/>
              <a:gd name="connsiteX3" fmla="*/ 0 w 12044928"/>
              <a:gd name="connsiteY3" fmla="*/ 1694518 h 1809617"/>
              <a:gd name="connsiteX0" fmla="*/ 0 w 12051323"/>
              <a:gd name="connsiteY0" fmla="*/ 1681729 h 1809617"/>
              <a:gd name="connsiteX1" fmla="*/ 12033206 w 12051323"/>
              <a:gd name="connsiteY1" fmla="*/ 0 h 1809617"/>
              <a:gd name="connsiteX2" fmla="*/ 12051323 w 12051323"/>
              <a:gd name="connsiteY2" fmla="*/ 1809617 h 1809617"/>
              <a:gd name="connsiteX3" fmla="*/ 0 w 12051323"/>
              <a:gd name="connsiteY3" fmla="*/ 1681729 h 1809617"/>
            </a:gdLst>
            <a:ahLst/>
            <a:cxnLst>
              <a:cxn ang="0">
                <a:pos x="connsiteX0" y="connsiteY0"/>
              </a:cxn>
              <a:cxn ang="0">
                <a:pos x="connsiteX1" y="connsiteY1"/>
              </a:cxn>
              <a:cxn ang="0">
                <a:pos x="connsiteX2" y="connsiteY2"/>
              </a:cxn>
              <a:cxn ang="0">
                <a:pos x="connsiteX3" y="connsiteY3"/>
              </a:cxn>
            </a:cxnLst>
            <a:rect l="l" t="t" r="r" b="b"/>
            <a:pathLst>
              <a:path w="12051323" h="1809617">
                <a:moveTo>
                  <a:pt x="0" y="1681729"/>
                </a:moveTo>
                <a:lnTo>
                  <a:pt x="12033206" y="0"/>
                </a:lnTo>
                <a:lnTo>
                  <a:pt x="12051323" y="1809617"/>
                </a:lnTo>
                <a:lnTo>
                  <a:pt x="0" y="1681729"/>
                </a:lnTo>
                <a:close/>
              </a:path>
            </a:pathLst>
          </a:custGeom>
          <a:solidFill>
            <a:srgbClr val="333F48">
              <a:alpha val="63137"/>
            </a:srgb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38" name="Triangle 2">
            <a:extLst>
              <a:ext uri="{FF2B5EF4-FFF2-40B4-BE49-F238E27FC236}">
                <a16:creationId xmlns:a16="http://schemas.microsoft.com/office/drawing/2014/main" id="{4188BB28-B7E7-9745-9FCE-CC61764FC0AA}"/>
              </a:ext>
            </a:extLst>
          </p:cNvPr>
          <p:cNvSpPr/>
          <p:nvPr/>
        </p:nvSpPr>
        <p:spPr bwMode="auto">
          <a:xfrm>
            <a:off x="-263081" y="1733272"/>
            <a:ext cx="11236566" cy="4108791"/>
          </a:xfrm>
          <a:custGeom>
            <a:avLst/>
            <a:gdLst>
              <a:gd name="connsiteX0" fmla="*/ 0 w 12006562"/>
              <a:gd name="connsiteY0" fmla="*/ 1713701 h 1713701"/>
              <a:gd name="connsiteX1" fmla="*/ 6003281 w 12006562"/>
              <a:gd name="connsiteY1" fmla="*/ 0 h 1713701"/>
              <a:gd name="connsiteX2" fmla="*/ 12006562 w 12006562"/>
              <a:gd name="connsiteY2" fmla="*/ 1713701 h 1713701"/>
              <a:gd name="connsiteX3" fmla="*/ 0 w 12006562"/>
              <a:gd name="connsiteY3" fmla="*/ 1713701 h 1713701"/>
              <a:gd name="connsiteX0" fmla="*/ 0 w 12044928"/>
              <a:gd name="connsiteY0" fmla="*/ 1713701 h 1828800"/>
              <a:gd name="connsiteX1" fmla="*/ 6003281 w 12044928"/>
              <a:gd name="connsiteY1" fmla="*/ 0 h 1828800"/>
              <a:gd name="connsiteX2" fmla="*/ 12044928 w 12044928"/>
              <a:gd name="connsiteY2" fmla="*/ 1828800 h 1828800"/>
              <a:gd name="connsiteX3" fmla="*/ 0 w 12044928"/>
              <a:gd name="connsiteY3" fmla="*/ 1713701 h 1828800"/>
              <a:gd name="connsiteX0" fmla="*/ 0 w 12044928"/>
              <a:gd name="connsiteY0" fmla="*/ 1694518 h 1809617"/>
              <a:gd name="connsiteX1" fmla="*/ 12026811 w 12044928"/>
              <a:gd name="connsiteY1" fmla="*/ 0 h 1809617"/>
              <a:gd name="connsiteX2" fmla="*/ 12044928 w 12044928"/>
              <a:gd name="connsiteY2" fmla="*/ 1809617 h 1809617"/>
              <a:gd name="connsiteX3" fmla="*/ 0 w 12044928"/>
              <a:gd name="connsiteY3" fmla="*/ 1694518 h 1809617"/>
              <a:gd name="connsiteX0" fmla="*/ 0 w 12051323"/>
              <a:gd name="connsiteY0" fmla="*/ 1681729 h 1809617"/>
              <a:gd name="connsiteX1" fmla="*/ 12033206 w 12051323"/>
              <a:gd name="connsiteY1" fmla="*/ 0 h 1809617"/>
              <a:gd name="connsiteX2" fmla="*/ 12051323 w 12051323"/>
              <a:gd name="connsiteY2" fmla="*/ 1809617 h 1809617"/>
              <a:gd name="connsiteX3" fmla="*/ 0 w 12051323"/>
              <a:gd name="connsiteY3" fmla="*/ 1681729 h 1809617"/>
              <a:gd name="connsiteX0" fmla="*/ 142951 w 12176157"/>
              <a:gd name="connsiteY0" fmla="*/ 1681729 h 4266214"/>
              <a:gd name="connsiteX1" fmla="*/ 12176157 w 12176157"/>
              <a:gd name="connsiteY1" fmla="*/ 0 h 4266214"/>
              <a:gd name="connsiteX2" fmla="*/ 0 w 12176157"/>
              <a:gd name="connsiteY2" fmla="*/ 4266214 h 4266214"/>
              <a:gd name="connsiteX3" fmla="*/ 142951 w 12176157"/>
              <a:gd name="connsiteY3" fmla="*/ 1681729 h 4266214"/>
              <a:gd name="connsiteX0" fmla="*/ 142951 w 11091160"/>
              <a:gd name="connsiteY0" fmla="*/ 1517956 h 4102441"/>
              <a:gd name="connsiteX1" fmla="*/ 11091160 w 11091160"/>
              <a:gd name="connsiteY1" fmla="*/ 0 h 4102441"/>
              <a:gd name="connsiteX2" fmla="*/ 0 w 11091160"/>
              <a:gd name="connsiteY2" fmla="*/ 4102441 h 4102441"/>
              <a:gd name="connsiteX3" fmla="*/ 142951 w 11091160"/>
              <a:gd name="connsiteY3" fmla="*/ 1517956 h 4102441"/>
              <a:gd name="connsiteX0" fmla="*/ 0 w 11214341"/>
              <a:gd name="connsiteY0" fmla="*/ 1558899 h 4102441"/>
              <a:gd name="connsiteX1" fmla="*/ 11214341 w 11214341"/>
              <a:gd name="connsiteY1" fmla="*/ 0 h 4102441"/>
              <a:gd name="connsiteX2" fmla="*/ 123181 w 11214341"/>
              <a:gd name="connsiteY2" fmla="*/ 4102441 h 4102441"/>
              <a:gd name="connsiteX3" fmla="*/ 0 w 11214341"/>
              <a:gd name="connsiteY3" fmla="*/ 1558899 h 4102441"/>
              <a:gd name="connsiteX0" fmla="*/ 0 w 11236566"/>
              <a:gd name="connsiteY0" fmla="*/ 1565249 h 4108791"/>
              <a:gd name="connsiteX1" fmla="*/ 11236566 w 11236566"/>
              <a:gd name="connsiteY1" fmla="*/ 0 h 4108791"/>
              <a:gd name="connsiteX2" fmla="*/ 123181 w 11236566"/>
              <a:gd name="connsiteY2" fmla="*/ 4108791 h 4108791"/>
              <a:gd name="connsiteX3" fmla="*/ 0 w 11236566"/>
              <a:gd name="connsiteY3" fmla="*/ 1565249 h 4108791"/>
            </a:gdLst>
            <a:ahLst/>
            <a:cxnLst>
              <a:cxn ang="0">
                <a:pos x="connsiteX0" y="connsiteY0"/>
              </a:cxn>
              <a:cxn ang="0">
                <a:pos x="connsiteX1" y="connsiteY1"/>
              </a:cxn>
              <a:cxn ang="0">
                <a:pos x="connsiteX2" y="connsiteY2"/>
              </a:cxn>
              <a:cxn ang="0">
                <a:pos x="connsiteX3" y="connsiteY3"/>
              </a:cxn>
            </a:cxnLst>
            <a:rect l="l" t="t" r="r" b="b"/>
            <a:pathLst>
              <a:path w="11236566" h="4108791">
                <a:moveTo>
                  <a:pt x="0" y="1565249"/>
                </a:moveTo>
                <a:lnTo>
                  <a:pt x="11236566" y="0"/>
                </a:lnTo>
                <a:lnTo>
                  <a:pt x="123181" y="4108791"/>
                </a:lnTo>
                <a:lnTo>
                  <a:pt x="0" y="1565249"/>
                </a:lnTo>
                <a:close/>
              </a:path>
            </a:pathLst>
          </a:custGeom>
          <a:solidFill>
            <a:srgbClr val="D3D75F">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39" name="Freeform 38">
            <a:extLst>
              <a:ext uri="{FF2B5EF4-FFF2-40B4-BE49-F238E27FC236}">
                <a16:creationId xmlns:a16="http://schemas.microsoft.com/office/drawing/2014/main" id="{2EFD3747-CE54-1F45-8BAA-8CCF2F5196D7}"/>
              </a:ext>
            </a:extLst>
          </p:cNvPr>
          <p:cNvSpPr/>
          <p:nvPr/>
        </p:nvSpPr>
        <p:spPr bwMode="auto">
          <a:xfrm>
            <a:off x="185838" y="1735374"/>
            <a:ext cx="10791391" cy="1573293"/>
          </a:xfrm>
          <a:custGeom>
            <a:avLst/>
            <a:gdLst>
              <a:gd name="connsiteX0" fmla="*/ 10791391 w 10791391"/>
              <a:gd name="connsiteY0" fmla="*/ 0 h 1573293"/>
              <a:gd name="connsiteX1" fmla="*/ 6535978 w 10791391"/>
              <a:gd name="connsiteY1" fmla="*/ 1573293 h 1573293"/>
              <a:gd name="connsiteX2" fmla="*/ 0 w 10791391"/>
              <a:gd name="connsiteY2" fmla="*/ 1503933 h 1573293"/>
              <a:gd name="connsiteX3" fmla="*/ 1522013 w 10791391"/>
              <a:gd name="connsiteY3" fmla="*/ 1291221 h 1573293"/>
            </a:gdLst>
            <a:ahLst/>
            <a:cxnLst>
              <a:cxn ang="0">
                <a:pos x="connsiteX0" y="connsiteY0"/>
              </a:cxn>
              <a:cxn ang="0">
                <a:pos x="connsiteX1" y="connsiteY1"/>
              </a:cxn>
              <a:cxn ang="0">
                <a:pos x="connsiteX2" y="connsiteY2"/>
              </a:cxn>
              <a:cxn ang="0">
                <a:pos x="connsiteX3" y="connsiteY3"/>
              </a:cxn>
            </a:cxnLst>
            <a:rect l="l" t="t" r="r" b="b"/>
            <a:pathLst>
              <a:path w="10791391" h="1573293">
                <a:moveTo>
                  <a:pt x="10791391" y="0"/>
                </a:moveTo>
                <a:lnTo>
                  <a:pt x="6535978" y="1573293"/>
                </a:lnTo>
                <a:lnTo>
                  <a:pt x="0" y="1503933"/>
                </a:lnTo>
                <a:lnTo>
                  <a:pt x="1522013" y="1291221"/>
                </a:lnTo>
                <a:close/>
              </a:path>
            </a:pathLst>
          </a:custGeom>
          <a:solidFill>
            <a:srgbClr val="7A9B3D">
              <a:alpha val="80000"/>
            </a:srgb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40" name="Text Box 15">
            <a:extLst>
              <a:ext uri="{FF2B5EF4-FFF2-40B4-BE49-F238E27FC236}">
                <a16:creationId xmlns:a16="http://schemas.microsoft.com/office/drawing/2014/main" id="{5787E358-0C06-9D4B-A384-25B0F7858225}"/>
              </a:ext>
            </a:extLst>
          </p:cNvPr>
          <p:cNvSpPr txBox="1">
            <a:spLocks noChangeArrowheads="1"/>
          </p:cNvSpPr>
          <p:nvPr/>
        </p:nvSpPr>
        <p:spPr bwMode="ltGray">
          <a:xfrm>
            <a:off x="498352" y="6298861"/>
            <a:ext cx="2868716" cy="184652"/>
          </a:xfrm>
          <a:prstGeom prst="rect">
            <a:avLst/>
          </a:prstGeom>
          <a:noFill/>
          <a:ln w="9525">
            <a:solidFill>
              <a:srgbClr val="000000"/>
            </a:solidFill>
            <a:miter lim="800000"/>
            <a:headEnd/>
            <a:tailEnd/>
          </a:ln>
        </p:spPr>
        <p:txBody>
          <a:bodyPr wrap="none" lIns="45711" tIns="45711" rIns="45711" bIns="27427" anchor="ctr">
            <a:spAutoFit/>
          </a:bodyPr>
          <a:lstStyle>
            <a:lvl1pPr eaLnBrk="0" hangingPunct="0">
              <a:defRPr sz="1600">
                <a:solidFill>
                  <a:schemeClr val="tx1"/>
                </a:solidFill>
                <a:latin typeface="Arial" pitchFamily="34" charset="0"/>
                <a:ea typeface="ＭＳ Ｐゴシック" pitchFamily="34" charset="-128"/>
              </a:defRPr>
            </a:lvl1pPr>
            <a:lvl2pPr marL="742950" indent="-285750" eaLnBrk="0" hangingPunct="0">
              <a:defRPr sz="1600">
                <a:solidFill>
                  <a:schemeClr val="tx1"/>
                </a:solidFill>
                <a:latin typeface="Arial" pitchFamily="34" charset="0"/>
                <a:ea typeface="ＭＳ Ｐゴシック" pitchFamily="34" charset="-128"/>
              </a:defRPr>
            </a:lvl2pPr>
            <a:lvl3pPr marL="1143000" indent="-228600" eaLnBrk="0" hangingPunct="0">
              <a:defRPr sz="1600">
                <a:solidFill>
                  <a:schemeClr val="tx1"/>
                </a:solidFill>
                <a:latin typeface="Arial" pitchFamily="34" charset="0"/>
                <a:ea typeface="ＭＳ Ｐゴシック" pitchFamily="34" charset="-128"/>
              </a:defRPr>
            </a:lvl3pPr>
            <a:lvl4pPr marL="1600200" indent="-228600" eaLnBrk="0" hangingPunct="0">
              <a:defRPr sz="1600">
                <a:solidFill>
                  <a:schemeClr val="tx1"/>
                </a:solidFill>
                <a:latin typeface="Arial" pitchFamily="34" charset="0"/>
                <a:ea typeface="ＭＳ Ｐゴシック" pitchFamily="34" charset="-128"/>
              </a:defRPr>
            </a:lvl4pPr>
            <a:lvl5pPr marL="2057400" indent="-228600" eaLnBrk="0" hangingPunct="0">
              <a:defRPr sz="16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9pPr>
          </a:lstStyle>
          <a:p>
            <a:pPr marL="0" marR="0" lvl="0" indent="0" algn="l" defTabSz="914400" eaLnBrk="0" fontAlgn="auto" latinLnBrk="0" hangingPunct="0">
              <a:lnSpc>
                <a:spcPct val="90000"/>
              </a:lnSpc>
              <a:spcBef>
                <a:spcPts val="0"/>
              </a:spcBef>
              <a:spcAft>
                <a:spcPts val="0"/>
              </a:spcAft>
              <a:buClrTx/>
              <a:buSzTx/>
              <a:buFontTx/>
              <a:buNone/>
              <a:tabLst/>
              <a:defRPr/>
            </a:pPr>
            <a:r>
              <a:rPr kumimoji="0" lang="en-US" sz="800" b="1" i="0" u="none" strike="noStrike" kern="0" cap="none" spc="0" normalizeH="0" baseline="0" noProof="0" dirty="0">
                <a:ln>
                  <a:noFill/>
                </a:ln>
                <a:solidFill>
                  <a:srgbClr val="000000"/>
                </a:solidFill>
                <a:effectLst/>
                <a:uLnTx/>
                <a:uFillTx/>
                <a:latin typeface="Arial"/>
                <a:ea typeface="ＭＳ Ｐゴシック" pitchFamily="34" charset="-128"/>
                <a:cs typeface="+mn-cs"/>
              </a:rPr>
              <a:t>Not FDIC Insured </a:t>
            </a:r>
            <a:r>
              <a:rPr kumimoji="0" lang="en-US" sz="800" b="1" i="0" u="none" strike="noStrike" kern="0" cap="none" spc="0" normalizeH="0" baseline="0" noProof="0" dirty="0">
                <a:ln>
                  <a:noFill/>
                </a:ln>
                <a:solidFill>
                  <a:srgbClr val="000000"/>
                </a:solidFill>
                <a:effectLst/>
                <a:uLnTx/>
                <a:uFillTx/>
                <a:latin typeface="Arial"/>
                <a:ea typeface="ＭＳ Ｐゴシック" pitchFamily="34" charset="-128"/>
                <a:cs typeface="+mn-cs"/>
                <a:sym typeface="Wingdings" pitchFamily="2" charset="2"/>
              </a:rPr>
              <a:t> May Lose Value  No Bank Guarantee</a:t>
            </a:r>
          </a:p>
        </p:txBody>
      </p:sp>
    </p:spTree>
    <p:extLst>
      <p:ext uri="{BB962C8B-B14F-4D97-AF65-F5344CB8AC3E}">
        <p14:creationId xmlns:p14="http://schemas.microsoft.com/office/powerpoint/2010/main" val="648278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085" y="202223"/>
            <a:ext cx="10917264" cy="838200"/>
          </a:xfrm>
        </p:spPr>
        <p:txBody>
          <a:bodyPr/>
          <a:lstStyle/>
          <a:p>
            <a:r>
              <a:rPr lang="en-US" dirty="0"/>
              <a:t>Provisional Income</a:t>
            </a:r>
            <a:br>
              <a:rPr lang="en-US" dirty="0"/>
            </a:br>
            <a:r>
              <a:rPr lang="en-US" sz="2000" b="1" dirty="0">
                <a:solidFill>
                  <a:srgbClr val="768692"/>
                </a:solidFill>
              </a:rPr>
              <a:t>Federal tax on benefits</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10</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6" name="Text Box 21">
            <a:extLst>
              <a:ext uri="{FF2B5EF4-FFF2-40B4-BE49-F238E27FC236}">
                <a16:creationId xmlns:a16="http://schemas.microsoft.com/office/drawing/2014/main" id="{3E3A8855-0045-48F4-992E-741403AC7517}"/>
              </a:ext>
            </a:extLst>
          </p:cNvPr>
          <p:cNvSpPr txBox="1">
            <a:spLocks noChangeArrowheads="1"/>
          </p:cNvSpPr>
          <p:nvPr/>
        </p:nvSpPr>
        <p:spPr bwMode="auto">
          <a:xfrm>
            <a:off x="445085" y="6286930"/>
            <a:ext cx="9046109" cy="26820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None/>
            </a:pPr>
            <a:r>
              <a:rPr lang="en-US" altLang="en-US" sz="1000" dirty="0"/>
              <a:t>Source: Social Security Administration, </a:t>
            </a:r>
            <a:r>
              <a:rPr lang="is-IS" sz="1000" dirty="0"/>
              <a:t>2022</a:t>
            </a:r>
            <a:r>
              <a:rPr lang="en-US" altLang="en-US" sz="1000" dirty="0"/>
              <a:t>.</a:t>
            </a:r>
          </a:p>
        </p:txBody>
      </p:sp>
      <p:grpSp>
        <p:nvGrpSpPr>
          <p:cNvPr id="34" name="Group 33">
            <a:extLst>
              <a:ext uri="{FF2B5EF4-FFF2-40B4-BE49-F238E27FC236}">
                <a16:creationId xmlns:a16="http://schemas.microsoft.com/office/drawing/2014/main" id="{65FE24F2-A833-F644-A661-C129AE762E5C}"/>
              </a:ext>
            </a:extLst>
          </p:cNvPr>
          <p:cNvGrpSpPr/>
          <p:nvPr/>
        </p:nvGrpSpPr>
        <p:grpSpPr>
          <a:xfrm>
            <a:off x="5534675" y="4295306"/>
            <a:ext cx="666689" cy="786494"/>
            <a:chOff x="1579667" y="5357337"/>
            <a:chExt cx="547440" cy="645816"/>
          </a:xfrm>
        </p:grpSpPr>
        <p:sp>
          <p:nvSpPr>
            <p:cNvPr id="36" name="Text Box 15">
              <a:extLst>
                <a:ext uri="{FF2B5EF4-FFF2-40B4-BE49-F238E27FC236}">
                  <a16:creationId xmlns:a16="http://schemas.microsoft.com/office/drawing/2014/main" id="{4F92445C-7FE2-1B4E-8A32-BB7931E4217E}"/>
                </a:ext>
              </a:extLst>
            </p:cNvPr>
            <p:cNvSpPr txBox="1">
              <a:spLocks noChangeArrowheads="1"/>
            </p:cNvSpPr>
            <p:nvPr/>
          </p:nvSpPr>
          <p:spPr bwMode="auto">
            <a:xfrm>
              <a:off x="1599398" y="5541488"/>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70</a:t>
              </a:r>
            </a:p>
          </p:txBody>
        </p:sp>
        <p:sp>
          <p:nvSpPr>
            <p:cNvPr id="37" name="Text Box 42">
              <a:extLst>
                <a:ext uri="{FF2B5EF4-FFF2-40B4-BE49-F238E27FC236}">
                  <a16:creationId xmlns:a16="http://schemas.microsoft.com/office/drawing/2014/main" id="{9B37984A-1BCD-2746-BD1A-D3D0872E54A2}"/>
                </a:ext>
              </a:extLst>
            </p:cNvPr>
            <p:cNvSpPr txBox="1">
              <a:spLocks noChangeArrowheads="1"/>
            </p:cNvSpPr>
            <p:nvPr/>
          </p:nvSpPr>
          <p:spPr bwMode="auto">
            <a:xfrm>
              <a:off x="1579667" y="5357337"/>
              <a:ext cx="516245" cy="27799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600" b="1" dirty="0">
                  <a:solidFill>
                    <a:schemeClr val="bg1"/>
                  </a:solidFill>
                  <a:latin typeface="Arial" charset="0"/>
                  <a:ea typeface="ＭＳ Ｐゴシック" charset="0"/>
                  <a:cs typeface="ＭＳ Ｐゴシック" charset="0"/>
                </a:rPr>
                <a:t>AGE</a:t>
              </a:r>
            </a:p>
          </p:txBody>
        </p:sp>
      </p:grpSp>
      <p:graphicFrame>
        <p:nvGraphicFramePr>
          <p:cNvPr id="11" name="Group 271">
            <a:extLst>
              <a:ext uri="{FF2B5EF4-FFF2-40B4-BE49-F238E27FC236}">
                <a16:creationId xmlns:a16="http://schemas.microsoft.com/office/drawing/2014/main" id="{61CBBA0B-D00A-B648-B1FA-F5C009D67CB7}"/>
              </a:ext>
            </a:extLst>
          </p:cNvPr>
          <p:cNvGraphicFramePr>
            <a:graphicFrameLocks noGrp="1"/>
          </p:cNvGraphicFramePr>
          <p:nvPr>
            <p:extLst>
              <p:ext uri="{D42A27DB-BD31-4B8C-83A1-F6EECF244321}">
                <p14:modId xmlns:p14="http://schemas.microsoft.com/office/powerpoint/2010/main" val="2814167008"/>
              </p:ext>
            </p:extLst>
          </p:nvPr>
        </p:nvGraphicFramePr>
        <p:xfrm>
          <a:off x="666749" y="2565985"/>
          <a:ext cx="10361469" cy="2635340"/>
        </p:xfrm>
        <a:graphic>
          <a:graphicData uri="http://schemas.openxmlformats.org/drawingml/2006/table">
            <a:tbl>
              <a:tblPr/>
              <a:tblGrid>
                <a:gridCol w="3453823">
                  <a:extLst>
                    <a:ext uri="{9D8B030D-6E8A-4147-A177-3AD203B41FA5}">
                      <a16:colId xmlns:a16="http://schemas.microsoft.com/office/drawing/2014/main" val="20000"/>
                    </a:ext>
                  </a:extLst>
                </a:gridCol>
                <a:gridCol w="3453823">
                  <a:extLst>
                    <a:ext uri="{9D8B030D-6E8A-4147-A177-3AD203B41FA5}">
                      <a16:colId xmlns:a16="http://schemas.microsoft.com/office/drawing/2014/main" val="20001"/>
                    </a:ext>
                  </a:extLst>
                </a:gridCol>
                <a:gridCol w="3453823">
                  <a:extLst>
                    <a:ext uri="{9D8B030D-6E8A-4147-A177-3AD203B41FA5}">
                      <a16:colId xmlns:a16="http://schemas.microsoft.com/office/drawing/2014/main" val="20002"/>
                    </a:ext>
                  </a:extLst>
                </a:gridCol>
              </a:tblGrid>
              <a:tr h="658835">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Tx/>
                        <a:buNone/>
                        <a:tabLst>
                          <a:tab pos="120650" algn="l"/>
                          <a:tab pos="300038" algn="l"/>
                          <a:tab pos="1035050" algn="l"/>
                        </a:tabLst>
                      </a:pPr>
                      <a:r>
                        <a:rPr kumimoji="0" lang="en-US" sz="1400" b="1" i="0" u="none" strike="noStrike" cap="none" normalizeH="0" baseline="0" dirty="0">
                          <a:ln>
                            <a:noFill/>
                          </a:ln>
                          <a:solidFill>
                            <a:schemeClr val="bg1"/>
                          </a:solidFill>
                          <a:effectLst/>
                          <a:latin typeface="Arial" pitchFamily="34" charset="0"/>
                          <a:ea typeface="Geneva" pitchFamily="125" charset="-128"/>
                        </a:rPr>
                        <a:t>Percentage of </a:t>
                      </a:r>
                      <a:br>
                        <a:rPr kumimoji="0" lang="en-US" sz="1400" b="1" i="0" u="none" strike="noStrike" cap="none" normalizeH="0" baseline="0" dirty="0">
                          <a:ln>
                            <a:noFill/>
                          </a:ln>
                          <a:solidFill>
                            <a:schemeClr val="bg1"/>
                          </a:solidFill>
                          <a:effectLst/>
                          <a:latin typeface="Arial" pitchFamily="34" charset="0"/>
                          <a:ea typeface="Geneva" pitchFamily="125" charset="-128"/>
                        </a:rPr>
                      </a:br>
                      <a:r>
                        <a:rPr kumimoji="0" lang="en-US" sz="1400" b="1" i="0" u="none" strike="noStrike" cap="none" normalizeH="0" baseline="0" dirty="0">
                          <a:ln>
                            <a:noFill/>
                          </a:ln>
                          <a:solidFill>
                            <a:schemeClr val="bg1"/>
                          </a:solidFill>
                          <a:effectLst/>
                          <a:latin typeface="Arial" pitchFamily="34" charset="0"/>
                          <a:ea typeface="Geneva" pitchFamily="125" charset="-128"/>
                        </a:rPr>
                        <a:t>Benefits Subject to Tax</a:t>
                      </a:r>
                    </a:p>
                  </a:txBody>
                  <a:tcPr marL="137160" marT="45701" marB="45701" anchor="ctr" horzOverflow="overflow">
                    <a:lnL>
                      <a:noFill/>
                    </a:lnL>
                    <a:lnR w="12700" cap="flat" cmpd="sng" algn="ctr">
                      <a:solidFill>
                        <a:schemeClr val="bg1"/>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rgbClr val="298FC2"/>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Tx/>
                        <a:buNone/>
                        <a:tabLst>
                          <a:tab pos="120650" algn="l"/>
                          <a:tab pos="300038" algn="l"/>
                          <a:tab pos="1035050" algn="l"/>
                        </a:tabLst>
                      </a:pPr>
                      <a:r>
                        <a:rPr kumimoji="0" lang="en-US" sz="1400" b="1" i="0" u="none" strike="noStrike" cap="none" normalizeH="0" baseline="0" dirty="0">
                          <a:ln>
                            <a:noFill/>
                          </a:ln>
                          <a:solidFill>
                            <a:schemeClr val="bg1"/>
                          </a:solidFill>
                          <a:effectLst/>
                          <a:latin typeface="Arial" pitchFamily="34" charset="0"/>
                          <a:ea typeface="Geneva" pitchFamily="125" charset="-128"/>
                        </a:rPr>
                        <a:t>Single Filers’ PI </a:t>
                      </a:r>
                    </a:p>
                  </a:txBody>
                  <a:tcPr marT="45701" marB="45701"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solidFill>
                      <a:srgbClr val="298FC2"/>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Tx/>
                        <a:buNone/>
                        <a:tabLst>
                          <a:tab pos="120650" algn="l"/>
                          <a:tab pos="300038" algn="l"/>
                          <a:tab pos="1035050" algn="l"/>
                        </a:tabLst>
                      </a:pPr>
                      <a:r>
                        <a:rPr kumimoji="0" lang="en-US" sz="1400" b="1" i="0" u="none" strike="noStrike" cap="none" normalizeH="0" baseline="0" dirty="0">
                          <a:ln>
                            <a:noFill/>
                          </a:ln>
                          <a:solidFill>
                            <a:schemeClr val="bg1"/>
                          </a:solidFill>
                          <a:effectLst/>
                          <a:latin typeface="Arial" pitchFamily="34" charset="0"/>
                          <a:ea typeface="Geneva" pitchFamily="125" charset="-128"/>
                        </a:rPr>
                        <a:t>Married Filers’ PI</a:t>
                      </a:r>
                    </a:p>
                  </a:txBody>
                  <a:tcPr marT="45701" marB="45701" anchor="b" horzOverflow="overflow">
                    <a:lnL w="12700" cap="flat" cmpd="sng" algn="ctr">
                      <a:solidFill>
                        <a:schemeClr val="bg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a:noFill/>
                    </a:lnTlToBr>
                    <a:lnBlToTr>
                      <a:noFill/>
                    </a:lnBlToTr>
                    <a:solidFill>
                      <a:srgbClr val="298FC2"/>
                    </a:solidFill>
                  </a:tcPr>
                </a:tc>
                <a:extLst>
                  <a:ext uri="{0D108BD9-81ED-4DB2-BD59-A6C34878D82A}">
                    <a16:rowId xmlns:a16="http://schemas.microsoft.com/office/drawing/2014/main" val="10000"/>
                  </a:ext>
                </a:extLst>
              </a:tr>
              <a:tr h="65883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0650" algn="l"/>
                          <a:tab pos="300038" algn="l"/>
                          <a:tab pos="1035050" algn="l"/>
                        </a:tabLst>
                      </a:pPr>
                      <a:r>
                        <a:rPr kumimoji="0" lang="en-US" sz="1800" b="1" i="0" u="none" strike="noStrike" cap="none" normalizeH="0" baseline="0" dirty="0">
                          <a:ln>
                            <a:noFill/>
                          </a:ln>
                          <a:solidFill>
                            <a:schemeClr val="tx1"/>
                          </a:solidFill>
                          <a:effectLst/>
                          <a:latin typeface="Arial" pitchFamily="34" charset="0"/>
                          <a:ea typeface="Geneva" pitchFamily="125" charset="-128"/>
                        </a:rPr>
                        <a:t>0%</a:t>
                      </a:r>
                    </a:p>
                  </a:txBody>
                  <a:tcPr marL="0" marT="45701" marB="45701" anchor="ctr" horzOverflow="overflow">
                    <a:lnL>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10000"/>
                        <a:lumOff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Tx/>
                        <a:buNone/>
                        <a:tabLst>
                          <a:tab pos="120650" algn="l"/>
                          <a:tab pos="300038" algn="l"/>
                          <a:tab pos="1035050" algn="l"/>
                        </a:tabLst>
                      </a:pPr>
                      <a:r>
                        <a:rPr kumimoji="0" lang="en-US" sz="1800" b="1" i="0" u="none" strike="noStrike" cap="none" normalizeH="0" baseline="0" dirty="0">
                          <a:ln>
                            <a:noFill/>
                          </a:ln>
                          <a:solidFill>
                            <a:schemeClr val="tx1"/>
                          </a:solidFill>
                          <a:effectLst/>
                          <a:latin typeface="Arial" pitchFamily="34" charset="0"/>
                          <a:ea typeface="Geneva" pitchFamily="125" charset="-128"/>
                        </a:rPr>
                        <a:t>$25,000</a:t>
                      </a:r>
                    </a:p>
                  </a:txBody>
                  <a:tcPr marT="45701" marB="4570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10000"/>
                        <a:lumOff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Tx/>
                        <a:buNone/>
                        <a:tabLst>
                          <a:tab pos="120650" algn="l"/>
                          <a:tab pos="300038" algn="l"/>
                          <a:tab pos="1035050" algn="l"/>
                        </a:tabLst>
                      </a:pPr>
                      <a:r>
                        <a:rPr kumimoji="0" lang="en-US" sz="1800" b="1" i="0" u="none" strike="noStrike" cap="none" normalizeH="0" baseline="0" dirty="0">
                          <a:ln>
                            <a:noFill/>
                          </a:ln>
                          <a:solidFill>
                            <a:schemeClr val="tx1"/>
                          </a:solidFill>
                          <a:effectLst/>
                          <a:latin typeface="Arial" pitchFamily="34" charset="0"/>
                          <a:ea typeface="Geneva" pitchFamily="125" charset="-128"/>
                        </a:rPr>
                        <a:t>$32,000</a:t>
                      </a:r>
                    </a:p>
                  </a:txBody>
                  <a:tcPr marT="45701" marB="45701" anchor="ctr" horzOverflow="overflow">
                    <a:lnL w="12700" cap="flat" cmpd="sng" algn="ctr">
                      <a:solidFill>
                        <a:schemeClr val="bg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lumMod val="10000"/>
                        <a:lumOff val="90000"/>
                      </a:schemeClr>
                    </a:solidFill>
                  </a:tcPr>
                </a:tc>
                <a:extLst>
                  <a:ext uri="{0D108BD9-81ED-4DB2-BD59-A6C34878D82A}">
                    <a16:rowId xmlns:a16="http://schemas.microsoft.com/office/drawing/2014/main" val="10001"/>
                  </a:ext>
                </a:extLst>
              </a:tr>
              <a:tr h="65883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0650" algn="l"/>
                          <a:tab pos="300038" algn="l"/>
                          <a:tab pos="1035050" algn="l"/>
                        </a:tabLst>
                      </a:pPr>
                      <a:r>
                        <a:rPr kumimoji="0" lang="en-US" sz="1800" b="1" i="0" u="none" strike="noStrike" cap="none" normalizeH="0" baseline="0" dirty="0">
                          <a:ln>
                            <a:noFill/>
                          </a:ln>
                          <a:solidFill>
                            <a:schemeClr val="tx1"/>
                          </a:solidFill>
                          <a:effectLst/>
                          <a:latin typeface="Arial" pitchFamily="34" charset="0"/>
                          <a:ea typeface="Geneva" pitchFamily="125" charset="-128"/>
                        </a:rPr>
                        <a:t>Up to 50%</a:t>
                      </a:r>
                    </a:p>
                  </a:txBody>
                  <a:tcPr marL="0" marT="45701" marB="45701"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E6EE"/>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Tx/>
                        <a:buNone/>
                        <a:tabLst>
                          <a:tab pos="120650" algn="l"/>
                          <a:tab pos="300038" algn="l"/>
                          <a:tab pos="1035050" algn="l"/>
                        </a:tabLst>
                      </a:pPr>
                      <a:r>
                        <a:rPr kumimoji="0" lang="en-US" sz="1800" b="1" i="0" u="none" strike="noStrike" cap="none" normalizeH="0" baseline="0" dirty="0">
                          <a:ln>
                            <a:noFill/>
                          </a:ln>
                          <a:solidFill>
                            <a:schemeClr val="tx1"/>
                          </a:solidFill>
                          <a:effectLst/>
                          <a:latin typeface="Arial" pitchFamily="34" charset="0"/>
                          <a:ea typeface="Geneva" pitchFamily="125" charset="-128"/>
                        </a:rPr>
                        <a:t>$25,000–$34,000</a:t>
                      </a:r>
                    </a:p>
                  </a:txBody>
                  <a:tcPr marL="0" marT="45701" marB="4570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E6EE"/>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Tx/>
                        <a:buNone/>
                        <a:tabLst>
                          <a:tab pos="120650" algn="l"/>
                          <a:tab pos="300038" algn="l"/>
                          <a:tab pos="1035050" algn="l"/>
                        </a:tabLst>
                      </a:pPr>
                      <a:r>
                        <a:rPr kumimoji="0" lang="en-US" sz="1800" b="1" i="0" u="none" strike="noStrike" cap="none" normalizeH="0" baseline="0" dirty="0">
                          <a:ln>
                            <a:noFill/>
                          </a:ln>
                          <a:solidFill>
                            <a:schemeClr val="tx1"/>
                          </a:solidFill>
                          <a:effectLst/>
                          <a:latin typeface="Arial" pitchFamily="34" charset="0"/>
                          <a:ea typeface="Geneva" pitchFamily="125" charset="-128"/>
                        </a:rPr>
                        <a:t>$32,000–$44,000</a:t>
                      </a:r>
                    </a:p>
                  </a:txBody>
                  <a:tcPr marL="0" marT="45701" marB="45701"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E6EE"/>
                    </a:solidFill>
                  </a:tcPr>
                </a:tc>
                <a:extLst>
                  <a:ext uri="{0D108BD9-81ED-4DB2-BD59-A6C34878D82A}">
                    <a16:rowId xmlns:a16="http://schemas.microsoft.com/office/drawing/2014/main" val="10002"/>
                  </a:ext>
                </a:extLst>
              </a:tr>
              <a:tr h="658835">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0650" algn="l"/>
                          <a:tab pos="300038" algn="l"/>
                          <a:tab pos="1035050" algn="l"/>
                        </a:tabLst>
                      </a:pPr>
                      <a:r>
                        <a:rPr kumimoji="0" lang="en-US" sz="1800" b="1" i="0" u="none" strike="noStrike" cap="none" normalizeH="0" baseline="0" dirty="0">
                          <a:ln>
                            <a:noFill/>
                          </a:ln>
                          <a:solidFill>
                            <a:schemeClr val="tx1"/>
                          </a:solidFill>
                          <a:effectLst/>
                          <a:latin typeface="Arial" pitchFamily="34" charset="0"/>
                          <a:ea typeface="Geneva" pitchFamily="125" charset="-128"/>
                        </a:rPr>
                        <a:t>Up to 85%</a:t>
                      </a:r>
                    </a:p>
                  </a:txBody>
                  <a:tcPr marL="0" marT="45701" marB="45701" anchor="ctr" horzOverflow="overflow">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chemeClr val="accent2">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Tx/>
                        <a:buNone/>
                        <a:tabLst>
                          <a:tab pos="120650" algn="l"/>
                          <a:tab pos="300038" algn="l"/>
                          <a:tab pos="1035050" algn="l"/>
                        </a:tabLst>
                      </a:pPr>
                      <a:r>
                        <a:rPr kumimoji="0" lang="en-US" sz="1800" b="1" i="0" u="none" strike="noStrike" cap="none" normalizeH="0" baseline="0" dirty="0">
                          <a:ln>
                            <a:noFill/>
                          </a:ln>
                          <a:solidFill>
                            <a:schemeClr val="tx1"/>
                          </a:solidFill>
                          <a:effectLst/>
                          <a:latin typeface="Arial" pitchFamily="34" charset="0"/>
                          <a:ea typeface="Geneva" pitchFamily="125" charset="-128"/>
                        </a:rPr>
                        <a:t>Above $34,000</a:t>
                      </a:r>
                    </a:p>
                  </a:txBody>
                  <a:tcPr marL="0" marT="45701" marB="4570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solidFill>
                      <a:schemeClr val="accent2">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Tx/>
                        <a:buFontTx/>
                        <a:buNone/>
                        <a:tabLst>
                          <a:tab pos="120650" algn="l"/>
                          <a:tab pos="300038" algn="l"/>
                          <a:tab pos="1035050" algn="l"/>
                        </a:tabLst>
                      </a:pPr>
                      <a:r>
                        <a:rPr kumimoji="0" lang="en-US" sz="1800" b="1" i="0" u="none" strike="noStrike" cap="none" normalizeH="0" baseline="0" dirty="0">
                          <a:ln>
                            <a:noFill/>
                          </a:ln>
                          <a:solidFill>
                            <a:schemeClr val="tx1"/>
                          </a:solidFill>
                          <a:effectLst/>
                          <a:latin typeface="Arial" pitchFamily="34" charset="0"/>
                          <a:ea typeface="Geneva" pitchFamily="125" charset="-128"/>
                        </a:rPr>
                        <a:t>Above $44,000</a:t>
                      </a:r>
                    </a:p>
                  </a:txBody>
                  <a:tcPr marL="0" marT="45701" marB="45701" anchor="ctr" horzOverflow="overflow">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
        <p:nvSpPr>
          <p:cNvPr id="12" name="Rectangle 11">
            <a:extLst>
              <a:ext uri="{FF2B5EF4-FFF2-40B4-BE49-F238E27FC236}">
                <a16:creationId xmlns:a16="http://schemas.microsoft.com/office/drawing/2014/main" id="{9F2A2FCF-E98A-6B41-AE84-59A3985C9F46}"/>
              </a:ext>
            </a:extLst>
          </p:cNvPr>
          <p:cNvSpPr/>
          <p:nvPr/>
        </p:nvSpPr>
        <p:spPr>
          <a:xfrm>
            <a:off x="675616" y="1332799"/>
            <a:ext cx="3582118" cy="785696"/>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6">
            <a:extLst>
              <a:ext uri="{FF2B5EF4-FFF2-40B4-BE49-F238E27FC236}">
                <a16:creationId xmlns:a16="http://schemas.microsoft.com/office/drawing/2014/main" id="{DA437168-34B1-9B4D-9836-4372E48A8C76}"/>
              </a:ext>
            </a:extLst>
          </p:cNvPr>
          <p:cNvSpPr>
            <a:spLocks noChangeArrowheads="1"/>
          </p:cNvSpPr>
          <p:nvPr/>
        </p:nvSpPr>
        <p:spPr bwMode="auto">
          <a:xfrm>
            <a:off x="943621" y="1608884"/>
            <a:ext cx="2807522" cy="250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algn="ctr" eaLnBrk="0" hangingPunct="0">
              <a:spcBef>
                <a:spcPts val="300"/>
              </a:spcBef>
              <a:buClr>
                <a:schemeClr val="accent1"/>
              </a:buClr>
              <a:defRPr/>
            </a:pPr>
            <a:r>
              <a:rPr lang="en-US" sz="1600" b="1" dirty="0">
                <a:solidFill>
                  <a:srgbClr val="5482AB"/>
                </a:solidFill>
                <a:latin typeface="Arial" charset="0"/>
                <a:ea typeface="Geneva" charset="0"/>
                <a:cs typeface="ＭＳ Ｐゴシック" charset="0"/>
              </a:rPr>
              <a:t>Provisional Income (PI)</a:t>
            </a:r>
            <a:endParaRPr lang="en-US" sz="1400" dirty="0">
              <a:solidFill>
                <a:srgbClr val="5482AB"/>
              </a:solidFill>
              <a:latin typeface="Arial" charset="0"/>
              <a:ea typeface="Geneva" charset="0"/>
              <a:cs typeface="ＭＳ Ｐゴシック" charset="0"/>
            </a:endParaRPr>
          </a:p>
        </p:txBody>
      </p:sp>
      <p:sp>
        <p:nvSpPr>
          <p:cNvPr id="17" name="Rectangle 16">
            <a:extLst>
              <a:ext uri="{FF2B5EF4-FFF2-40B4-BE49-F238E27FC236}">
                <a16:creationId xmlns:a16="http://schemas.microsoft.com/office/drawing/2014/main" id="{935BB4E1-AF7C-5545-A7E9-2D8F188CF439}"/>
              </a:ext>
            </a:extLst>
          </p:cNvPr>
          <p:cNvSpPr/>
          <p:nvPr/>
        </p:nvSpPr>
        <p:spPr>
          <a:xfrm>
            <a:off x="4918537" y="1300839"/>
            <a:ext cx="4959580" cy="817656"/>
          </a:xfrm>
          <a:prstGeom prst="rect">
            <a:avLst/>
          </a:prstGeom>
          <a:noFill/>
          <a:ln w="38100" cmpd="sng">
            <a:solidFill>
              <a:schemeClr val="tx2">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31">
            <a:extLst>
              <a:ext uri="{FF2B5EF4-FFF2-40B4-BE49-F238E27FC236}">
                <a16:creationId xmlns:a16="http://schemas.microsoft.com/office/drawing/2014/main" id="{0A9CB990-766C-A84D-9591-AE6A0991F9BF}"/>
              </a:ext>
            </a:extLst>
          </p:cNvPr>
          <p:cNvSpPr txBox="1">
            <a:spLocks noChangeArrowheads="1"/>
          </p:cNvSpPr>
          <p:nvPr/>
        </p:nvSpPr>
        <p:spPr bwMode="auto">
          <a:xfrm>
            <a:off x="7704071" y="1287226"/>
            <a:ext cx="1928813" cy="81612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b="1">
                <a:solidFill>
                  <a:schemeClr val="tx1"/>
                </a:solidFill>
                <a:latin typeface="Arial" pitchFamily="34" charset="0"/>
                <a:ea typeface="ＭＳ Ｐゴシック" pitchFamily="34" charset="-128"/>
              </a:defRPr>
            </a:lvl1pPr>
            <a:lvl2pPr marL="742950" indent="-285750" eaLnBrk="0" hangingPunct="0">
              <a:defRPr sz="2400" b="1">
                <a:solidFill>
                  <a:schemeClr val="tx1"/>
                </a:solidFill>
                <a:latin typeface="Arial" pitchFamily="34" charset="0"/>
                <a:ea typeface="ＭＳ Ｐゴシック" pitchFamily="34" charset="-128"/>
              </a:defRPr>
            </a:lvl2pPr>
            <a:lvl3pPr marL="1143000" indent="-228600" eaLnBrk="0" hangingPunct="0">
              <a:defRPr sz="2400" b="1">
                <a:solidFill>
                  <a:schemeClr val="tx1"/>
                </a:solidFill>
                <a:latin typeface="Arial" pitchFamily="34" charset="0"/>
                <a:ea typeface="ＭＳ Ｐゴシック" pitchFamily="34" charset="-128"/>
              </a:defRPr>
            </a:lvl3pPr>
            <a:lvl4pPr marL="1600200" indent="-228600" eaLnBrk="0" hangingPunct="0">
              <a:defRPr sz="2400" b="1">
                <a:solidFill>
                  <a:schemeClr val="tx1"/>
                </a:solidFill>
                <a:latin typeface="Arial" pitchFamily="34" charset="0"/>
                <a:ea typeface="ＭＳ Ｐゴシック" pitchFamily="34" charset="-128"/>
              </a:defRPr>
            </a:lvl4pPr>
            <a:lvl5pPr marL="2057400" indent="-228600" eaLnBrk="0" hangingPunct="0">
              <a:defRPr sz="24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pPr algn="ctr" eaLnBrk="1" hangingPunct="1">
              <a:lnSpc>
                <a:spcPct val="90000"/>
              </a:lnSpc>
              <a:defRPr/>
            </a:pPr>
            <a:r>
              <a:rPr lang="en-US" dirty="0">
                <a:solidFill>
                  <a:srgbClr val="6D6E71"/>
                </a:solidFill>
              </a:rPr>
              <a:t>½ </a:t>
            </a:r>
          </a:p>
          <a:p>
            <a:pPr algn="ctr" eaLnBrk="1" hangingPunct="1">
              <a:lnSpc>
                <a:spcPct val="90000"/>
              </a:lnSpc>
              <a:defRPr/>
            </a:pPr>
            <a:r>
              <a:rPr lang="en-US" sz="1400" dirty="0">
                <a:solidFill>
                  <a:srgbClr val="6D6E71"/>
                </a:solidFill>
              </a:rPr>
              <a:t>Social Security Benefits</a:t>
            </a:r>
          </a:p>
        </p:txBody>
      </p:sp>
      <p:sp>
        <p:nvSpPr>
          <p:cNvPr id="19" name="Text Box 179">
            <a:extLst>
              <a:ext uri="{FF2B5EF4-FFF2-40B4-BE49-F238E27FC236}">
                <a16:creationId xmlns:a16="http://schemas.microsoft.com/office/drawing/2014/main" id="{C4C56FCC-DF71-0044-B4BC-7C131F696E47}"/>
              </a:ext>
            </a:extLst>
          </p:cNvPr>
          <p:cNvSpPr txBox="1">
            <a:spLocks noChangeArrowheads="1"/>
          </p:cNvSpPr>
          <p:nvPr/>
        </p:nvSpPr>
        <p:spPr bwMode="auto">
          <a:xfrm>
            <a:off x="7183310" y="1451611"/>
            <a:ext cx="381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1600">
                <a:solidFill>
                  <a:schemeClr val="tx1"/>
                </a:solidFill>
                <a:latin typeface="Arial" charset="0"/>
                <a:ea typeface="ＭＳ Ｐゴシック" charset="0"/>
                <a:cs typeface="ＭＳ Ｐゴシック" charset="0"/>
              </a:defRPr>
            </a:lvl1pPr>
            <a:lvl2pPr eaLnBrk="0" hangingPunct="0">
              <a:defRPr sz="1600">
                <a:solidFill>
                  <a:schemeClr val="tx1"/>
                </a:solidFill>
                <a:latin typeface="Arial" charset="0"/>
                <a:ea typeface="ＭＳ Ｐゴシック" charset="0"/>
                <a:cs typeface="ＭＳ Ｐゴシック" charset="0"/>
              </a:defRPr>
            </a:lvl2pPr>
            <a:lvl3pPr eaLnBrk="0" hangingPunct="0">
              <a:defRPr sz="1600">
                <a:solidFill>
                  <a:schemeClr val="tx1"/>
                </a:solidFill>
                <a:latin typeface="Arial" charset="0"/>
                <a:ea typeface="ＭＳ Ｐゴシック" charset="0"/>
                <a:cs typeface="ＭＳ Ｐゴシック" charset="0"/>
              </a:defRPr>
            </a:lvl3pPr>
            <a:lvl4pPr eaLnBrk="0" hangingPunct="0">
              <a:defRPr sz="1600">
                <a:solidFill>
                  <a:schemeClr val="tx1"/>
                </a:solidFill>
                <a:latin typeface="Arial" charset="0"/>
                <a:ea typeface="ＭＳ Ｐゴシック" charset="0"/>
                <a:cs typeface="ＭＳ Ｐゴシック" charset="0"/>
              </a:defRPr>
            </a:lvl4pPr>
            <a:lvl5pPr eaLnBrk="0" hangingPunct="0">
              <a:defRPr sz="1600">
                <a:solidFill>
                  <a:schemeClr val="tx1"/>
                </a:solidFill>
                <a:latin typeface="Arial" charset="0"/>
                <a:ea typeface="ＭＳ Ｐゴシック" charset="0"/>
                <a:cs typeface="ＭＳ Ｐゴシック" charset="0"/>
              </a:defRPr>
            </a:lvl5pPr>
            <a:lvl6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6pPr>
            <a:lvl7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7pPr>
            <a:lvl8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8pPr>
            <a:lvl9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9pPr>
          </a:lstStyle>
          <a:p>
            <a:pPr eaLnBrk="1" hangingPunct="1">
              <a:spcBef>
                <a:spcPct val="50000"/>
              </a:spcBef>
              <a:buFont typeface="Symbol" charset="0"/>
              <a:buNone/>
              <a:defRPr/>
            </a:pPr>
            <a:r>
              <a:rPr lang="en-US" sz="2800" b="1" dirty="0">
                <a:solidFill>
                  <a:srgbClr val="298FC2"/>
                </a:solidFill>
              </a:rPr>
              <a:t>+</a:t>
            </a:r>
          </a:p>
        </p:txBody>
      </p:sp>
      <p:sp>
        <p:nvSpPr>
          <p:cNvPr id="20" name="Down Arrow 19">
            <a:extLst>
              <a:ext uri="{FF2B5EF4-FFF2-40B4-BE49-F238E27FC236}">
                <a16:creationId xmlns:a16="http://schemas.microsoft.com/office/drawing/2014/main" id="{21DDEDFB-3EBB-3447-AED0-7AE55192AA8E}"/>
              </a:ext>
            </a:extLst>
          </p:cNvPr>
          <p:cNvSpPr/>
          <p:nvPr/>
        </p:nvSpPr>
        <p:spPr>
          <a:xfrm rot="16200000">
            <a:off x="4291698" y="1526539"/>
            <a:ext cx="339579" cy="407507"/>
          </a:xfrm>
          <a:prstGeom prst="downArrow">
            <a:avLst>
              <a:gd name="adj1" fmla="val 50000"/>
              <a:gd name="adj2" fmla="val 60000"/>
            </a:avLst>
          </a:prstGeom>
          <a:solidFill>
            <a:schemeClr val="tx2">
              <a:lumMod val="10000"/>
              <a:lumOff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 Box 131">
            <a:extLst>
              <a:ext uri="{FF2B5EF4-FFF2-40B4-BE49-F238E27FC236}">
                <a16:creationId xmlns:a16="http://schemas.microsoft.com/office/drawing/2014/main" id="{B43AF46C-EBEC-574D-B0EF-A7E74357C225}"/>
              </a:ext>
            </a:extLst>
          </p:cNvPr>
          <p:cNvSpPr txBox="1">
            <a:spLocks noChangeArrowheads="1"/>
          </p:cNvSpPr>
          <p:nvPr/>
        </p:nvSpPr>
        <p:spPr bwMode="auto">
          <a:xfrm>
            <a:off x="5268667" y="1395183"/>
            <a:ext cx="1928813" cy="67762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b="1">
                <a:solidFill>
                  <a:schemeClr val="tx1"/>
                </a:solidFill>
                <a:latin typeface="Arial" pitchFamily="34" charset="0"/>
                <a:ea typeface="ＭＳ Ｐゴシック" pitchFamily="34" charset="-128"/>
              </a:defRPr>
            </a:lvl1pPr>
            <a:lvl2pPr marL="742950" indent="-285750" eaLnBrk="0" hangingPunct="0">
              <a:defRPr sz="2400" b="1">
                <a:solidFill>
                  <a:schemeClr val="tx1"/>
                </a:solidFill>
                <a:latin typeface="Arial" pitchFamily="34" charset="0"/>
                <a:ea typeface="ＭＳ Ｐゴシック" pitchFamily="34" charset="-128"/>
              </a:defRPr>
            </a:lvl2pPr>
            <a:lvl3pPr marL="1143000" indent="-228600" eaLnBrk="0" hangingPunct="0">
              <a:defRPr sz="2400" b="1">
                <a:solidFill>
                  <a:schemeClr val="tx1"/>
                </a:solidFill>
                <a:latin typeface="Arial" pitchFamily="34" charset="0"/>
                <a:ea typeface="ＭＳ Ｐゴシック" pitchFamily="34" charset="-128"/>
              </a:defRPr>
            </a:lvl3pPr>
            <a:lvl4pPr marL="1600200" indent="-228600" eaLnBrk="0" hangingPunct="0">
              <a:defRPr sz="2400" b="1">
                <a:solidFill>
                  <a:schemeClr val="tx1"/>
                </a:solidFill>
                <a:latin typeface="Arial" pitchFamily="34" charset="0"/>
                <a:ea typeface="ＭＳ Ｐゴシック" pitchFamily="34" charset="-128"/>
              </a:defRPr>
            </a:lvl4pPr>
            <a:lvl5pPr marL="2057400" indent="-228600" eaLnBrk="0" hangingPunct="0">
              <a:defRPr sz="24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pPr algn="ctr" eaLnBrk="1" hangingPunct="1">
              <a:lnSpc>
                <a:spcPct val="90000"/>
              </a:lnSpc>
              <a:defRPr/>
            </a:pPr>
            <a:r>
              <a:rPr lang="en-US" sz="1400" dirty="0">
                <a:solidFill>
                  <a:srgbClr val="6D6E71"/>
                </a:solidFill>
              </a:rPr>
              <a:t>Modified </a:t>
            </a:r>
            <a:br>
              <a:rPr lang="en-US" sz="1400" dirty="0">
                <a:solidFill>
                  <a:srgbClr val="6D6E71"/>
                </a:solidFill>
              </a:rPr>
            </a:br>
            <a:r>
              <a:rPr lang="en-US" sz="1400" dirty="0">
                <a:solidFill>
                  <a:srgbClr val="6D6E71"/>
                </a:solidFill>
              </a:rPr>
              <a:t>Adjusted </a:t>
            </a:r>
          </a:p>
          <a:p>
            <a:pPr algn="ctr" eaLnBrk="1" hangingPunct="1">
              <a:lnSpc>
                <a:spcPct val="90000"/>
              </a:lnSpc>
              <a:defRPr/>
            </a:pPr>
            <a:r>
              <a:rPr lang="en-US" sz="1400" dirty="0">
                <a:solidFill>
                  <a:srgbClr val="6D6E71"/>
                </a:solidFill>
              </a:rPr>
              <a:t>Gross Income</a:t>
            </a:r>
          </a:p>
        </p:txBody>
      </p:sp>
    </p:spTree>
    <p:custDataLst>
      <p:tags r:id="rId1"/>
    </p:custDataLst>
    <p:extLst>
      <p:ext uri="{BB962C8B-B14F-4D97-AF65-F5344CB8AC3E}">
        <p14:creationId xmlns:p14="http://schemas.microsoft.com/office/powerpoint/2010/main" val="141830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085" y="202223"/>
            <a:ext cx="10917264" cy="838200"/>
          </a:xfrm>
        </p:spPr>
        <p:txBody>
          <a:bodyPr/>
          <a:lstStyle/>
          <a:p>
            <a:r>
              <a:rPr lang="en-US" dirty="0"/>
              <a:t>Provisional Income Typically Includes</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11</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grpSp>
        <p:nvGrpSpPr>
          <p:cNvPr id="34" name="Group 33">
            <a:extLst>
              <a:ext uri="{FF2B5EF4-FFF2-40B4-BE49-F238E27FC236}">
                <a16:creationId xmlns:a16="http://schemas.microsoft.com/office/drawing/2014/main" id="{65FE24F2-A833-F644-A661-C129AE762E5C}"/>
              </a:ext>
            </a:extLst>
          </p:cNvPr>
          <p:cNvGrpSpPr/>
          <p:nvPr/>
        </p:nvGrpSpPr>
        <p:grpSpPr>
          <a:xfrm>
            <a:off x="5534675" y="4296547"/>
            <a:ext cx="666689" cy="786494"/>
            <a:chOff x="1579667" y="5357337"/>
            <a:chExt cx="547440" cy="645816"/>
          </a:xfrm>
        </p:grpSpPr>
        <p:sp>
          <p:nvSpPr>
            <p:cNvPr id="36" name="Text Box 15">
              <a:extLst>
                <a:ext uri="{FF2B5EF4-FFF2-40B4-BE49-F238E27FC236}">
                  <a16:creationId xmlns:a16="http://schemas.microsoft.com/office/drawing/2014/main" id="{4F92445C-7FE2-1B4E-8A32-BB7931E4217E}"/>
                </a:ext>
              </a:extLst>
            </p:cNvPr>
            <p:cNvSpPr txBox="1">
              <a:spLocks noChangeArrowheads="1"/>
            </p:cNvSpPr>
            <p:nvPr/>
          </p:nvSpPr>
          <p:spPr bwMode="auto">
            <a:xfrm>
              <a:off x="1599398" y="5541488"/>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70</a:t>
              </a:r>
            </a:p>
          </p:txBody>
        </p:sp>
        <p:sp>
          <p:nvSpPr>
            <p:cNvPr id="37" name="Text Box 42">
              <a:extLst>
                <a:ext uri="{FF2B5EF4-FFF2-40B4-BE49-F238E27FC236}">
                  <a16:creationId xmlns:a16="http://schemas.microsoft.com/office/drawing/2014/main" id="{9B37984A-1BCD-2746-BD1A-D3D0872E54A2}"/>
                </a:ext>
              </a:extLst>
            </p:cNvPr>
            <p:cNvSpPr txBox="1">
              <a:spLocks noChangeArrowheads="1"/>
            </p:cNvSpPr>
            <p:nvPr/>
          </p:nvSpPr>
          <p:spPr bwMode="auto">
            <a:xfrm>
              <a:off x="1579667" y="5357337"/>
              <a:ext cx="516245" cy="27799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600" b="1" dirty="0">
                  <a:solidFill>
                    <a:schemeClr val="bg1"/>
                  </a:solidFill>
                  <a:latin typeface="Arial" charset="0"/>
                  <a:ea typeface="ＭＳ Ｐゴシック" charset="0"/>
                  <a:cs typeface="ＭＳ Ｐゴシック" charset="0"/>
                </a:rPr>
                <a:t>AGE</a:t>
              </a:r>
            </a:p>
          </p:txBody>
        </p:sp>
      </p:grpSp>
      <p:sp>
        <p:nvSpPr>
          <p:cNvPr id="23" name="AutoShape 10">
            <a:extLst>
              <a:ext uri="{FF2B5EF4-FFF2-40B4-BE49-F238E27FC236}">
                <a16:creationId xmlns:a16="http://schemas.microsoft.com/office/drawing/2014/main" id="{328791A2-4E3C-FC47-99F6-2BE41CA1B70C}"/>
              </a:ext>
            </a:extLst>
          </p:cNvPr>
          <p:cNvSpPr>
            <a:spLocks noChangeArrowheads="1"/>
          </p:cNvSpPr>
          <p:nvPr/>
        </p:nvSpPr>
        <p:spPr bwMode="auto">
          <a:xfrm>
            <a:off x="0" y="1486443"/>
            <a:ext cx="12192000" cy="3809048"/>
          </a:xfrm>
          <a:prstGeom prst="roundRect">
            <a:avLst>
              <a:gd name="adj" fmla="val 0"/>
            </a:avLst>
          </a:prstGeom>
          <a:solidFill>
            <a:schemeClr val="bg1">
              <a:lumMod val="95000"/>
            </a:schemeClr>
          </a:solidFill>
          <a:ln>
            <a:noFill/>
          </a:ln>
          <a:effectLst/>
        </p:spPr>
        <p:txBody>
          <a:bodyPr wrap="none" anchor="ctr"/>
          <a:lstStyle/>
          <a:p>
            <a:pPr>
              <a:defRPr/>
            </a:pPr>
            <a:endParaRPr lang="en-US" dirty="0"/>
          </a:p>
        </p:txBody>
      </p:sp>
      <p:sp>
        <p:nvSpPr>
          <p:cNvPr id="24" name="Rectangle 23">
            <a:extLst>
              <a:ext uri="{FF2B5EF4-FFF2-40B4-BE49-F238E27FC236}">
                <a16:creationId xmlns:a16="http://schemas.microsoft.com/office/drawing/2014/main" id="{6930BE87-057D-814B-9440-A056A0014707}"/>
              </a:ext>
            </a:extLst>
          </p:cNvPr>
          <p:cNvSpPr/>
          <p:nvPr/>
        </p:nvSpPr>
        <p:spPr bwMode="auto">
          <a:xfrm>
            <a:off x="412749" y="1712543"/>
            <a:ext cx="5083935" cy="337049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25" name="Rectangle 24">
            <a:extLst>
              <a:ext uri="{FF2B5EF4-FFF2-40B4-BE49-F238E27FC236}">
                <a16:creationId xmlns:a16="http://schemas.microsoft.com/office/drawing/2014/main" id="{E8AC81C3-929D-F84D-9F82-ED1A9A881E2E}"/>
              </a:ext>
            </a:extLst>
          </p:cNvPr>
          <p:cNvSpPr/>
          <p:nvPr/>
        </p:nvSpPr>
        <p:spPr bwMode="auto">
          <a:xfrm>
            <a:off x="5904608" y="1712543"/>
            <a:ext cx="5105400" cy="337049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26" name="Rectangle 9">
            <a:extLst>
              <a:ext uri="{FF2B5EF4-FFF2-40B4-BE49-F238E27FC236}">
                <a16:creationId xmlns:a16="http://schemas.microsoft.com/office/drawing/2014/main" id="{6E03B6C4-5F1A-A444-AC9A-D1E1EEDF973C}"/>
              </a:ext>
            </a:extLst>
          </p:cNvPr>
          <p:cNvSpPr>
            <a:spLocks noChangeArrowheads="1"/>
          </p:cNvSpPr>
          <p:nvPr/>
        </p:nvSpPr>
        <p:spPr bwMode="auto">
          <a:xfrm>
            <a:off x="1022109" y="1896049"/>
            <a:ext cx="3492847" cy="1654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lnSpc>
                <a:spcPct val="110000"/>
              </a:lnSpc>
              <a:spcBef>
                <a:spcPts val="0"/>
              </a:spcBef>
              <a:spcAft>
                <a:spcPts val="600"/>
              </a:spcAft>
              <a:buClr>
                <a:schemeClr val="accent2"/>
              </a:buClr>
              <a:buSzPct val="140000"/>
              <a:tabLst>
                <a:tab pos="300038" algn="l"/>
                <a:tab pos="1035050" algn="l"/>
              </a:tabLst>
              <a:defRPr/>
            </a:pPr>
            <a:r>
              <a:rPr lang="en-US" sz="1600" b="1" spc="-20" dirty="0">
                <a:ea typeface="Geneva" pitchFamily="125" charset="-128"/>
              </a:rPr>
              <a:t>50% of Social Security benefits</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spc="-20" dirty="0">
                <a:ea typeface="Geneva" pitchFamily="125" charset="-128"/>
              </a:rPr>
              <a:t>Income from municipal bonds</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spc="-20" dirty="0">
                <a:ea typeface="Geneva" pitchFamily="125" charset="-128"/>
              </a:rPr>
              <a:t>Wages</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spc="-20" dirty="0">
                <a:ea typeface="Geneva" pitchFamily="125" charset="-128"/>
              </a:rPr>
              <a:t>Business income</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spc="-20" dirty="0">
                <a:ea typeface="Geneva" pitchFamily="125" charset="-128"/>
              </a:rPr>
              <a:t>Interest</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spc="-20" dirty="0">
                <a:ea typeface="Geneva" pitchFamily="125" charset="-128"/>
              </a:rPr>
              <a:t>Capital gains</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spc="-20" dirty="0">
                <a:ea typeface="Geneva" pitchFamily="125" charset="-128"/>
              </a:rPr>
              <a:t>Dividends</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spc="-20" dirty="0">
                <a:ea typeface="Geneva" pitchFamily="125" charset="-128"/>
              </a:rPr>
              <a:t>Traditional IRA distributions</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spc="-20" dirty="0">
                <a:ea typeface="Geneva" pitchFamily="125" charset="-128"/>
              </a:rPr>
              <a:t>Rental income</a:t>
            </a:r>
          </a:p>
        </p:txBody>
      </p:sp>
      <p:sp>
        <p:nvSpPr>
          <p:cNvPr id="27" name="Rectangle 9">
            <a:extLst>
              <a:ext uri="{FF2B5EF4-FFF2-40B4-BE49-F238E27FC236}">
                <a16:creationId xmlns:a16="http://schemas.microsoft.com/office/drawing/2014/main" id="{2CD1F0C0-89F2-154D-805B-69C382BD32CB}"/>
              </a:ext>
            </a:extLst>
          </p:cNvPr>
          <p:cNvSpPr>
            <a:spLocks noChangeArrowheads="1"/>
          </p:cNvSpPr>
          <p:nvPr/>
        </p:nvSpPr>
        <p:spPr bwMode="auto">
          <a:xfrm>
            <a:off x="6168706" y="1896048"/>
            <a:ext cx="4746036" cy="2163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spcBef>
                <a:spcPct val="20000"/>
              </a:spcBef>
              <a:buClr>
                <a:schemeClr val="accent2"/>
              </a:buClr>
              <a:buSzPct val="140000"/>
              <a:tabLst>
                <a:tab pos="300038" algn="l"/>
                <a:tab pos="1035050" algn="l"/>
              </a:tabLst>
              <a:defRPr/>
            </a:pPr>
            <a:r>
              <a:rPr lang="en-US" sz="1600" b="1" spc="-20" dirty="0">
                <a:ea typeface="Geneva" pitchFamily="125" charset="-128"/>
              </a:rPr>
              <a:t>May Not Include:</a:t>
            </a:r>
          </a:p>
          <a:p>
            <a:pPr marL="111125" lvl="1" indent="-111125" eaLnBrk="0" hangingPunct="0">
              <a:lnSpc>
                <a:spcPct val="114000"/>
              </a:lnSpc>
              <a:spcBef>
                <a:spcPts val="600"/>
              </a:spcBef>
              <a:buSzPct val="100000"/>
              <a:buFont typeface="Arial" panose="020B0604020202020204" pitchFamily="34" charset="0"/>
              <a:buChar char="•"/>
              <a:tabLst>
                <a:tab pos="300038" algn="l"/>
                <a:tab pos="1035050" algn="l"/>
              </a:tabLst>
              <a:defRPr/>
            </a:pPr>
            <a:r>
              <a:rPr lang="en-US" sz="1600" spc="-20" dirty="0">
                <a:ea typeface="Geneva" pitchFamily="125" charset="-128"/>
              </a:rPr>
              <a:t>Tax-deferred buildup inside IRAs, 401(k)s, </a:t>
            </a:r>
            <a:br>
              <a:rPr lang="en-US" sz="1600" spc="-20" dirty="0">
                <a:ea typeface="Geneva" pitchFamily="125" charset="-128"/>
              </a:rPr>
            </a:br>
            <a:r>
              <a:rPr lang="en-US" sz="1600" spc="-20" dirty="0">
                <a:ea typeface="Geneva" pitchFamily="125" charset="-128"/>
              </a:rPr>
              <a:t>and annuities</a:t>
            </a:r>
          </a:p>
          <a:p>
            <a:pPr marL="111125" lvl="1" indent="-111125" eaLnBrk="0" hangingPunct="0">
              <a:lnSpc>
                <a:spcPct val="114000"/>
              </a:lnSpc>
              <a:spcBef>
                <a:spcPts val="600"/>
              </a:spcBef>
              <a:buSzPct val="100000"/>
              <a:buFont typeface="Arial" panose="020B0604020202020204" pitchFamily="34" charset="0"/>
              <a:buChar char="•"/>
              <a:tabLst>
                <a:tab pos="300038" algn="l"/>
                <a:tab pos="1035050" algn="l"/>
              </a:tabLst>
              <a:defRPr/>
            </a:pPr>
            <a:r>
              <a:rPr lang="en-US" sz="1600" spc="-20" dirty="0">
                <a:ea typeface="Geneva" pitchFamily="125" charset="-128"/>
              </a:rPr>
              <a:t>Income from Roth IRAs</a:t>
            </a:r>
          </a:p>
          <a:p>
            <a:pPr marL="111125" lvl="1" indent="-111125" eaLnBrk="0" hangingPunct="0">
              <a:lnSpc>
                <a:spcPct val="114000"/>
              </a:lnSpc>
              <a:spcBef>
                <a:spcPts val="600"/>
              </a:spcBef>
              <a:buSzPct val="100000"/>
              <a:buFont typeface="Arial" panose="020B0604020202020204" pitchFamily="34" charset="0"/>
              <a:buChar char="•"/>
              <a:tabLst>
                <a:tab pos="300038" algn="l"/>
                <a:tab pos="1035050" algn="l"/>
              </a:tabLst>
              <a:defRPr/>
            </a:pPr>
            <a:r>
              <a:rPr lang="en-US" sz="1600" spc="-20" dirty="0">
                <a:ea typeface="Geneva" pitchFamily="125" charset="-128"/>
              </a:rPr>
              <a:t>Non-taxable income from life insurance</a:t>
            </a:r>
          </a:p>
          <a:p>
            <a:pPr marL="111125" lvl="1" indent="-111125" eaLnBrk="0" hangingPunct="0">
              <a:lnSpc>
                <a:spcPct val="114000"/>
              </a:lnSpc>
              <a:spcBef>
                <a:spcPts val="600"/>
              </a:spcBef>
              <a:buSzPct val="100000"/>
              <a:buFont typeface="Arial" panose="020B0604020202020204" pitchFamily="34" charset="0"/>
              <a:buChar char="•"/>
              <a:tabLst>
                <a:tab pos="300038" algn="l"/>
                <a:tab pos="1035050" algn="l"/>
              </a:tabLst>
              <a:defRPr/>
            </a:pPr>
            <a:r>
              <a:rPr lang="en-US" sz="1600" spc="-20" dirty="0">
                <a:ea typeface="Geneva" pitchFamily="125" charset="-128"/>
              </a:rPr>
              <a:t>HSA distributions when used for qualified medical expenses</a:t>
            </a:r>
          </a:p>
        </p:txBody>
      </p:sp>
      <p:cxnSp>
        <p:nvCxnSpPr>
          <p:cNvPr id="28" name="Straight Connector 27">
            <a:extLst>
              <a:ext uri="{FF2B5EF4-FFF2-40B4-BE49-F238E27FC236}">
                <a16:creationId xmlns:a16="http://schemas.microsoft.com/office/drawing/2014/main" id="{8DD56324-4A16-C742-B95A-08EAE1D2F6E7}"/>
              </a:ext>
            </a:extLst>
          </p:cNvPr>
          <p:cNvCxnSpPr>
            <a:cxnSpLocks/>
          </p:cNvCxnSpPr>
          <p:nvPr/>
        </p:nvCxnSpPr>
        <p:spPr bwMode="auto">
          <a:xfrm>
            <a:off x="0" y="1484801"/>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638FE006-A1D3-7843-8D8B-CC78637139EC}"/>
              </a:ext>
            </a:extLst>
          </p:cNvPr>
          <p:cNvCxnSpPr>
            <a:cxnSpLocks/>
          </p:cNvCxnSpPr>
          <p:nvPr/>
        </p:nvCxnSpPr>
        <p:spPr bwMode="auto">
          <a:xfrm>
            <a:off x="0" y="5295491"/>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sp>
        <p:nvSpPr>
          <p:cNvPr id="30" name="Freeform 6">
            <a:extLst>
              <a:ext uri="{FF2B5EF4-FFF2-40B4-BE49-F238E27FC236}">
                <a16:creationId xmlns:a16="http://schemas.microsoft.com/office/drawing/2014/main" id="{AF7C05D4-42F7-1A40-8EFD-95B97F09DBF1}"/>
              </a:ext>
            </a:extLst>
          </p:cNvPr>
          <p:cNvSpPr>
            <a:spLocks/>
          </p:cNvSpPr>
          <p:nvPr/>
        </p:nvSpPr>
        <p:spPr bwMode="auto">
          <a:xfrm>
            <a:off x="620591" y="1910184"/>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31" name="Freeform 6">
            <a:extLst>
              <a:ext uri="{FF2B5EF4-FFF2-40B4-BE49-F238E27FC236}">
                <a16:creationId xmlns:a16="http://schemas.microsoft.com/office/drawing/2014/main" id="{55412B27-800F-AF40-9B83-04CAA0DD804A}"/>
              </a:ext>
            </a:extLst>
          </p:cNvPr>
          <p:cNvSpPr>
            <a:spLocks/>
          </p:cNvSpPr>
          <p:nvPr/>
        </p:nvSpPr>
        <p:spPr bwMode="auto">
          <a:xfrm>
            <a:off x="620591" y="2261298"/>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32" name="Freeform 6">
            <a:extLst>
              <a:ext uri="{FF2B5EF4-FFF2-40B4-BE49-F238E27FC236}">
                <a16:creationId xmlns:a16="http://schemas.microsoft.com/office/drawing/2014/main" id="{47E16DF9-8390-7D4D-9E03-440699442E1F}"/>
              </a:ext>
            </a:extLst>
          </p:cNvPr>
          <p:cNvSpPr>
            <a:spLocks/>
          </p:cNvSpPr>
          <p:nvPr/>
        </p:nvSpPr>
        <p:spPr bwMode="auto">
          <a:xfrm>
            <a:off x="620591" y="2976223"/>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33" name="Freeform 6">
            <a:extLst>
              <a:ext uri="{FF2B5EF4-FFF2-40B4-BE49-F238E27FC236}">
                <a16:creationId xmlns:a16="http://schemas.microsoft.com/office/drawing/2014/main" id="{3DA94F42-A5A6-A34E-9AE6-6CBD7F22585F}"/>
              </a:ext>
            </a:extLst>
          </p:cNvPr>
          <p:cNvSpPr>
            <a:spLocks/>
          </p:cNvSpPr>
          <p:nvPr/>
        </p:nvSpPr>
        <p:spPr bwMode="auto">
          <a:xfrm>
            <a:off x="620591" y="4622857"/>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35" name="Freeform 6">
            <a:extLst>
              <a:ext uri="{FF2B5EF4-FFF2-40B4-BE49-F238E27FC236}">
                <a16:creationId xmlns:a16="http://schemas.microsoft.com/office/drawing/2014/main" id="{8621BF17-AC3B-C149-8D45-68300692CF37}"/>
              </a:ext>
            </a:extLst>
          </p:cNvPr>
          <p:cNvSpPr>
            <a:spLocks/>
          </p:cNvSpPr>
          <p:nvPr/>
        </p:nvSpPr>
        <p:spPr bwMode="auto">
          <a:xfrm>
            <a:off x="620591" y="4274782"/>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38" name="Freeform 6">
            <a:extLst>
              <a:ext uri="{FF2B5EF4-FFF2-40B4-BE49-F238E27FC236}">
                <a16:creationId xmlns:a16="http://schemas.microsoft.com/office/drawing/2014/main" id="{C095E06D-7F5A-F642-8DF5-36B3650E8EA9}"/>
              </a:ext>
            </a:extLst>
          </p:cNvPr>
          <p:cNvSpPr>
            <a:spLocks/>
          </p:cNvSpPr>
          <p:nvPr/>
        </p:nvSpPr>
        <p:spPr bwMode="auto">
          <a:xfrm>
            <a:off x="620591" y="3962467"/>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39" name="Freeform 6">
            <a:extLst>
              <a:ext uri="{FF2B5EF4-FFF2-40B4-BE49-F238E27FC236}">
                <a16:creationId xmlns:a16="http://schemas.microsoft.com/office/drawing/2014/main" id="{ED91A984-255E-C64B-9D5C-D6AA6EDD8D82}"/>
              </a:ext>
            </a:extLst>
          </p:cNvPr>
          <p:cNvSpPr>
            <a:spLocks/>
          </p:cNvSpPr>
          <p:nvPr/>
        </p:nvSpPr>
        <p:spPr bwMode="auto">
          <a:xfrm>
            <a:off x="620591" y="3650152"/>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40" name="Freeform 6">
            <a:extLst>
              <a:ext uri="{FF2B5EF4-FFF2-40B4-BE49-F238E27FC236}">
                <a16:creationId xmlns:a16="http://schemas.microsoft.com/office/drawing/2014/main" id="{9AFD7A5C-F604-9E4A-9276-CDF5016E89AF}"/>
              </a:ext>
            </a:extLst>
          </p:cNvPr>
          <p:cNvSpPr>
            <a:spLocks/>
          </p:cNvSpPr>
          <p:nvPr/>
        </p:nvSpPr>
        <p:spPr bwMode="auto">
          <a:xfrm>
            <a:off x="620591" y="3336167"/>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41" name="Freeform 6">
            <a:extLst>
              <a:ext uri="{FF2B5EF4-FFF2-40B4-BE49-F238E27FC236}">
                <a16:creationId xmlns:a16="http://schemas.microsoft.com/office/drawing/2014/main" id="{8A02441F-F656-6346-9EDC-3D55A0F8FC6A}"/>
              </a:ext>
            </a:extLst>
          </p:cNvPr>
          <p:cNvSpPr>
            <a:spLocks/>
          </p:cNvSpPr>
          <p:nvPr/>
        </p:nvSpPr>
        <p:spPr bwMode="auto">
          <a:xfrm>
            <a:off x="620591" y="2614001"/>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Tree>
    <p:custDataLst>
      <p:tags r:id="rId1"/>
    </p:custDataLst>
    <p:extLst>
      <p:ext uri="{BB962C8B-B14F-4D97-AF65-F5344CB8AC3E}">
        <p14:creationId xmlns:p14="http://schemas.microsoft.com/office/powerpoint/2010/main" val="1310212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085" y="202223"/>
            <a:ext cx="10917264" cy="838200"/>
          </a:xfrm>
        </p:spPr>
        <p:txBody>
          <a:bodyPr/>
          <a:lstStyle/>
          <a:p>
            <a:r>
              <a:rPr lang="en-US" dirty="0"/>
              <a:t>Spousal Benefits</a:t>
            </a:r>
            <a:br>
              <a:rPr lang="en-US" dirty="0"/>
            </a:br>
            <a:r>
              <a:rPr lang="en-US" sz="2000" b="1" dirty="0">
                <a:solidFill>
                  <a:srgbClr val="768692"/>
                </a:solidFill>
              </a:rPr>
              <a:t>If you are married and collect early, your spousal benefits are reduced</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12</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6" name="Text Box 21">
            <a:extLst>
              <a:ext uri="{FF2B5EF4-FFF2-40B4-BE49-F238E27FC236}">
                <a16:creationId xmlns:a16="http://schemas.microsoft.com/office/drawing/2014/main" id="{3E3A8855-0045-48F4-992E-741403AC7517}"/>
              </a:ext>
            </a:extLst>
          </p:cNvPr>
          <p:cNvSpPr txBox="1">
            <a:spLocks noChangeArrowheads="1"/>
          </p:cNvSpPr>
          <p:nvPr/>
        </p:nvSpPr>
        <p:spPr bwMode="auto">
          <a:xfrm>
            <a:off x="445085" y="6286930"/>
            <a:ext cx="9046109" cy="26820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None/>
            </a:pPr>
            <a:r>
              <a:rPr lang="en-US" altLang="en-US" sz="1000" dirty="0"/>
              <a:t>Source: Social Security Administration, </a:t>
            </a:r>
            <a:r>
              <a:rPr lang="is-IS" sz="1000" dirty="0"/>
              <a:t>2022</a:t>
            </a:r>
            <a:r>
              <a:rPr lang="en-US" altLang="en-US" sz="1000" dirty="0"/>
              <a:t>.</a:t>
            </a:r>
          </a:p>
        </p:txBody>
      </p:sp>
      <p:grpSp>
        <p:nvGrpSpPr>
          <p:cNvPr id="34" name="Group 33">
            <a:extLst>
              <a:ext uri="{FF2B5EF4-FFF2-40B4-BE49-F238E27FC236}">
                <a16:creationId xmlns:a16="http://schemas.microsoft.com/office/drawing/2014/main" id="{65FE24F2-A833-F644-A661-C129AE762E5C}"/>
              </a:ext>
            </a:extLst>
          </p:cNvPr>
          <p:cNvGrpSpPr/>
          <p:nvPr/>
        </p:nvGrpSpPr>
        <p:grpSpPr>
          <a:xfrm>
            <a:off x="5560075" y="4645094"/>
            <a:ext cx="666689" cy="786494"/>
            <a:chOff x="1579667" y="5357337"/>
            <a:chExt cx="547440" cy="645816"/>
          </a:xfrm>
        </p:grpSpPr>
        <p:sp>
          <p:nvSpPr>
            <p:cNvPr id="36" name="Text Box 15">
              <a:extLst>
                <a:ext uri="{FF2B5EF4-FFF2-40B4-BE49-F238E27FC236}">
                  <a16:creationId xmlns:a16="http://schemas.microsoft.com/office/drawing/2014/main" id="{4F92445C-7FE2-1B4E-8A32-BB7931E4217E}"/>
                </a:ext>
              </a:extLst>
            </p:cNvPr>
            <p:cNvSpPr txBox="1">
              <a:spLocks noChangeArrowheads="1"/>
            </p:cNvSpPr>
            <p:nvPr/>
          </p:nvSpPr>
          <p:spPr bwMode="auto">
            <a:xfrm>
              <a:off x="1599398" y="5541488"/>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70</a:t>
              </a:r>
            </a:p>
          </p:txBody>
        </p:sp>
        <p:sp>
          <p:nvSpPr>
            <p:cNvPr id="37" name="Text Box 42">
              <a:extLst>
                <a:ext uri="{FF2B5EF4-FFF2-40B4-BE49-F238E27FC236}">
                  <a16:creationId xmlns:a16="http://schemas.microsoft.com/office/drawing/2014/main" id="{9B37984A-1BCD-2746-BD1A-D3D0872E54A2}"/>
                </a:ext>
              </a:extLst>
            </p:cNvPr>
            <p:cNvSpPr txBox="1">
              <a:spLocks noChangeArrowheads="1"/>
            </p:cNvSpPr>
            <p:nvPr/>
          </p:nvSpPr>
          <p:spPr bwMode="auto">
            <a:xfrm>
              <a:off x="1579667" y="5357337"/>
              <a:ext cx="516245" cy="27799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600" b="1" dirty="0">
                  <a:solidFill>
                    <a:schemeClr val="bg1"/>
                  </a:solidFill>
                  <a:latin typeface="Arial" charset="0"/>
                  <a:ea typeface="ＭＳ Ｐゴシック" charset="0"/>
                  <a:cs typeface="ＭＳ Ｐゴシック" charset="0"/>
                </a:rPr>
                <a:t>AGE</a:t>
              </a:r>
            </a:p>
          </p:txBody>
        </p:sp>
      </p:grpSp>
      <p:grpSp>
        <p:nvGrpSpPr>
          <p:cNvPr id="53" name="Group 52">
            <a:extLst>
              <a:ext uri="{FF2B5EF4-FFF2-40B4-BE49-F238E27FC236}">
                <a16:creationId xmlns:a16="http://schemas.microsoft.com/office/drawing/2014/main" id="{AF62EF6F-0316-9443-94FC-7010814CAFE3}"/>
              </a:ext>
            </a:extLst>
          </p:cNvPr>
          <p:cNvGrpSpPr/>
          <p:nvPr/>
        </p:nvGrpSpPr>
        <p:grpSpPr>
          <a:xfrm>
            <a:off x="9339394" y="3561737"/>
            <a:ext cx="1266801" cy="657410"/>
            <a:chOff x="6192700" y="2405533"/>
            <a:chExt cx="1266801" cy="657410"/>
          </a:xfrm>
        </p:grpSpPr>
        <p:sp>
          <p:nvSpPr>
            <p:cNvPr id="54" name="Oval 53">
              <a:extLst>
                <a:ext uri="{FF2B5EF4-FFF2-40B4-BE49-F238E27FC236}">
                  <a16:creationId xmlns:a16="http://schemas.microsoft.com/office/drawing/2014/main" id="{B8803B5C-36CB-B44E-9F68-5332F7706F81}"/>
                </a:ext>
              </a:extLst>
            </p:cNvPr>
            <p:cNvSpPr/>
            <p:nvPr/>
          </p:nvSpPr>
          <p:spPr>
            <a:xfrm>
              <a:off x="6487460" y="2405533"/>
              <a:ext cx="657410" cy="657410"/>
            </a:xfrm>
            <a:prstGeom prst="ellipse">
              <a:avLst/>
            </a:prstGeom>
            <a:solidFill>
              <a:srgbClr val="298F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5" name="Rectangle 343">
              <a:extLst>
                <a:ext uri="{FF2B5EF4-FFF2-40B4-BE49-F238E27FC236}">
                  <a16:creationId xmlns:a16="http://schemas.microsoft.com/office/drawing/2014/main" id="{D209D212-CB74-AF42-868C-5986EEB177BF}"/>
                </a:ext>
              </a:extLst>
            </p:cNvPr>
            <p:cNvSpPr>
              <a:spLocks noChangeArrowheads="1"/>
            </p:cNvSpPr>
            <p:nvPr/>
          </p:nvSpPr>
          <p:spPr bwMode="auto">
            <a:xfrm>
              <a:off x="6214970" y="2461542"/>
              <a:ext cx="1244531"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chemeClr val="bg1"/>
                  </a:solidFill>
                  <a:latin typeface="Arial" charset="0"/>
                  <a:ea typeface="ＭＳ Ｐゴシック" charset="0"/>
                  <a:cs typeface="ＭＳ Ｐゴシック" charset="0"/>
                </a:rPr>
                <a:t>50%</a:t>
              </a:r>
            </a:p>
          </p:txBody>
        </p:sp>
        <p:sp>
          <p:nvSpPr>
            <p:cNvPr id="56" name="Rectangle 366">
              <a:extLst>
                <a:ext uri="{FF2B5EF4-FFF2-40B4-BE49-F238E27FC236}">
                  <a16:creationId xmlns:a16="http://schemas.microsoft.com/office/drawing/2014/main" id="{F5F20186-92BB-3A4E-BAE5-5A93DADB000C}"/>
                </a:ext>
              </a:extLst>
            </p:cNvPr>
            <p:cNvSpPr>
              <a:spLocks noChangeArrowheads="1"/>
            </p:cNvSpPr>
            <p:nvPr/>
          </p:nvSpPr>
          <p:spPr bwMode="auto">
            <a:xfrm>
              <a:off x="6192700" y="2727294"/>
              <a:ext cx="1240810"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1400" b="1" dirty="0">
                  <a:solidFill>
                    <a:srgbClr val="FFFFFF"/>
                  </a:solidFill>
                  <a:latin typeface="Arial" charset="0"/>
                  <a:ea typeface="ＭＳ Ｐゴシック" charset="0"/>
                  <a:cs typeface="ＭＳ Ｐゴシック" charset="0"/>
                </a:rPr>
                <a:t>FRA</a:t>
              </a:r>
            </a:p>
          </p:txBody>
        </p:sp>
      </p:grpSp>
      <p:sp>
        <p:nvSpPr>
          <p:cNvPr id="57" name="Rectangle 56">
            <a:extLst>
              <a:ext uri="{FF2B5EF4-FFF2-40B4-BE49-F238E27FC236}">
                <a16:creationId xmlns:a16="http://schemas.microsoft.com/office/drawing/2014/main" id="{36D1BFD2-F8E4-3240-9DBF-ECF98F4020CF}"/>
              </a:ext>
            </a:extLst>
          </p:cNvPr>
          <p:cNvSpPr/>
          <p:nvPr/>
        </p:nvSpPr>
        <p:spPr>
          <a:xfrm>
            <a:off x="1318877" y="2143754"/>
            <a:ext cx="9362061" cy="3808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212">
            <a:extLst>
              <a:ext uri="{FF2B5EF4-FFF2-40B4-BE49-F238E27FC236}">
                <a16:creationId xmlns:a16="http://schemas.microsoft.com/office/drawing/2014/main" id="{6A2DBB78-1AF2-CF4B-9350-D44237EC3A2E}"/>
              </a:ext>
            </a:extLst>
          </p:cNvPr>
          <p:cNvSpPr>
            <a:spLocks noChangeArrowheads="1"/>
          </p:cNvSpPr>
          <p:nvPr/>
        </p:nvSpPr>
        <p:spPr bwMode="auto">
          <a:xfrm>
            <a:off x="734300" y="4682985"/>
            <a:ext cx="12192000"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a:defRPr/>
            </a:pPr>
            <a:r>
              <a:rPr lang="en-US" sz="1800" b="1" dirty="0">
                <a:solidFill>
                  <a:srgbClr val="768692"/>
                </a:solidFill>
              </a:rPr>
              <a:t>Spouse can collect up to</a:t>
            </a:r>
            <a:r>
              <a:rPr lang="en-US" sz="2000" b="1" dirty="0">
                <a:solidFill>
                  <a:srgbClr val="768692"/>
                </a:solidFill>
              </a:rPr>
              <a:t> </a:t>
            </a:r>
            <a:r>
              <a:rPr lang="en-US" sz="2400" b="1" dirty="0">
                <a:solidFill>
                  <a:srgbClr val="298FC2"/>
                </a:solidFill>
              </a:rPr>
              <a:t>43%–54% more</a:t>
            </a:r>
            <a:r>
              <a:rPr lang="en-US" sz="1600" b="1" dirty="0">
                <a:solidFill>
                  <a:srgbClr val="298FC2"/>
                </a:solidFill>
              </a:rPr>
              <a:t> </a:t>
            </a:r>
            <a:r>
              <a:rPr lang="en-US" sz="1800" b="1" dirty="0">
                <a:solidFill>
                  <a:srgbClr val="768692"/>
                </a:solidFill>
              </a:rPr>
              <a:t>by waiting until FRA.</a:t>
            </a:r>
            <a:endParaRPr lang="en-US" b="1" dirty="0">
              <a:solidFill>
                <a:srgbClr val="768692"/>
              </a:solidFill>
            </a:endParaRPr>
          </a:p>
        </p:txBody>
      </p:sp>
      <p:sp>
        <p:nvSpPr>
          <p:cNvPr id="59" name="Rectangle 377">
            <a:extLst>
              <a:ext uri="{FF2B5EF4-FFF2-40B4-BE49-F238E27FC236}">
                <a16:creationId xmlns:a16="http://schemas.microsoft.com/office/drawing/2014/main" id="{A26042EE-F680-6C45-8FF9-F80AA154EF13}"/>
              </a:ext>
            </a:extLst>
          </p:cNvPr>
          <p:cNvSpPr>
            <a:spLocks noChangeArrowheads="1"/>
          </p:cNvSpPr>
          <p:nvPr/>
        </p:nvSpPr>
        <p:spPr bwMode="auto">
          <a:xfrm>
            <a:off x="489861" y="1660150"/>
            <a:ext cx="5406884" cy="3693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eaLnBrk="0" hangingPunct="0">
              <a:spcBef>
                <a:spcPct val="20000"/>
              </a:spcBef>
              <a:buClr>
                <a:schemeClr val="accent1"/>
              </a:buClr>
              <a:defRPr/>
            </a:pPr>
            <a:r>
              <a:rPr lang="en-US" sz="1800" b="1" dirty="0">
                <a:latin typeface="Arial" charset="0"/>
                <a:ea typeface="ＭＳ Ｐゴシック" charset="0"/>
                <a:cs typeface="ＭＳ Ｐゴシック" charset="0"/>
              </a:rPr>
              <a:t>PERCENTAGE OF SPOUSAL BENEFITS</a:t>
            </a:r>
          </a:p>
        </p:txBody>
      </p:sp>
      <p:cxnSp>
        <p:nvCxnSpPr>
          <p:cNvPr id="60" name="Straight Connector 59">
            <a:extLst>
              <a:ext uri="{FF2B5EF4-FFF2-40B4-BE49-F238E27FC236}">
                <a16:creationId xmlns:a16="http://schemas.microsoft.com/office/drawing/2014/main" id="{524FEC75-5AD1-2346-87F0-FD7498A8DD43}"/>
              </a:ext>
            </a:extLst>
          </p:cNvPr>
          <p:cNvCxnSpPr>
            <a:cxnSpLocks/>
          </p:cNvCxnSpPr>
          <p:nvPr/>
        </p:nvCxnSpPr>
        <p:spPr>
          <a:xfrm>
            <a:off x="1380290" y="3400959"/>
            <a:ext cx="9257187" cy="0"/>
          </a:xfrm>
          <a:prstGeom prst="line">
            <a:avLst/>
          </a:prstGeom>
          <a:ln w="6350">
            <a:solidFill>
              <a:srgbClr val="BFBFBF"/>
            </a:solidFill>
          </a:ln>
        </p:spPr>
        <p:style>
          <a:lnRef idx="1">
            <a:schemeClr val="accent1"/>
          </a:lnRef>
          <a:fillRef idx="0">
            <a:schemeClr val="accent1"/>
          </a:fillRef>
          <a:effectRef idx="0">
            <a:schemeClr val="accent1"/>
          </a:effectRef>
          <a:fontRef idx="minor">
            <a:schemeClr val="tx1"/>
          </a:fontRef>
        </p:style>
      </p:cxnSp>
      <p:sp>
        <p:nvSpPr>
          <p:cNvPr id="61" name="Rectangle 335">
            <a:extLst>
              <a:ext uri="{FF2B5EF4-FFF2-40B4-BE49-F238E27FC236}">
                <a16:creationId xmlns:a16="http://schemas.microsoft.com/office/drawing/2014/main" id="{E5D0F5E1-F369-9E45-8152-28712EB2BFB9}"/>
              </a:ext>
            </a:extLst>
          </p:cNvPr>
          <p:cNvSpPr>
            <a:spLocks noChangeArrowheads="1"/>
          </p:cNvSpPr>
          <p:nvPr/>
        </p:nvSpPr>
        <p:spPr bwMode="auto">
          <a:xfrm>
            <a:off x="3083107" y="2765056"/>
            <a:ext cx="1203771"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rgbClr val="768692"/>
                </a:solidFill>
                <a:latin typeface="Arial" charset="0"/>
                <a:ea typeface="ＭＳ Ｐゴシック" charset="0"/>
                <a:cs typeface="ＭＳ Ｐゴシック" charset="0"/>
              </a:rPr>
              <a:t>35.0% </a:t>
            </a:r>
          </a:p>
        </p:txBody>
      </p:sp>
      <p:sp>
        <p:nvSpPr>
          <p:cNvPr id="62" name="Rectangle 336">
            <a:extLst>
              <a:ext uri="{FF2B5EF4-FFF2-40B4-BE49-F238E27FC236}">
                <a16:creationId xmlns:a16="http://schemas.microsoft.com/office/drawing/2014/main" id="{68A59FA3-7B86-E744-8C31-F12B9A2802DF}"/>
              </a:ext>
            </a:extLst>
          </p:cNvPr>
          <p:cNvSpPr>
            <a:spLocks noChangeArrowheads="1"/>
          </p:cNvSpPr>
          <p:nvPr/>
        </p:nvSpPr>
        <p:spPr bwMode="auto">
          <a:xfrm>
            <a:off x="3051434" y="3664400"/>
            <a:ext cx="1222290"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rgbClr val="768692"/>
                </a:solidFill>
                <a:latin typeface="Arial" charset="0"/>
                <a:ea typeface="ＭＳ Ｐゴシック" charset="0"/>
                <a:cs typeface="ＭＳ Ｐゴシック" charset="0"/>
              </a:rPr>
              <a:t>32.5%</a:t>
            </a:r>
          </a:p>
        </p:txBody>
      </p:sp>
      <p:sp>
        <p:nvSpPr>
          <p:cNvPr id="63" name="Rectangle 337">
            <a:extLst>
              <a:ext uri="{FF2B5EF4-FFF2-40B4-BE49-F238E27FC236}">
                <a16:creationId xmlns:a16="http://schemas.microsoft.com/office/drawing/2014/main" id="{781DCEB3-125D-E04E-85BF-D5FC6FF56FFC}"/>
              </a:ext>
            </a:extLst>
          </p:cNvPr>
          <p:cNvSpPr>
            <a:spLocks noChangeArrowheads="1"/>
          </p:cNvSpPr>
          <p:nvPr/>
        </p:nvSpPr>
        <p:spPr bwMode="auto">
          <a:xfrm>
            <a:off x="4185861" y="2765056"/>
            <a:ext cx="1213031"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rgbClr val="768692"/>
                </a:solidFill>
                <a:latin typeface="Arial" charset="0"/>
                <a:ea typeface="ＭＳ Ｐゴシック" charset="0"/>
                <a:cs typeface="ＭＳ Ｐゴシック" charset="0"/>
              </a:rPr>
              <a:t>37.5% </a:t>
            </a:r>
          </a:p>
        </p:txBody>
      </p:sp>
      <p:sp>
        <p:nvSpPr>
          <p:cNvPr id="64" name="Rectangle 338">
            <a:extLst>
              <a:ext uri="{FF2B5EF4-FFF2-40B4-BE49-F238E27FC236}">
                <a16:creationId xmlns:a16="http://schemas.microsoft.com/office/drawing/2014/main" id="{38B6F691-B61B-D841-B9D0-47954BDE23B7}"/>
              </a:ext>
            </a:extLst>
          </p:cNvPr>
          <p:cNvSpPr>
            <a:spLocks noChangeArrowheads="1"/>
          </p:cNvSpPr>
          <p:nvPr/>
        </p:nvSpPr>
        <p:spPr bwMode="auto">
          <a:xfrm>
            <a:off x="4185861" y="3674102"/>
            <a:ext cx="1203771"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rgbClr val="768692"/>
                </a:solidFill>
                <a:latin typeface="Arial" charset="0"/>
                <a:ea typeface="ＭＳ Ｐゴシック" charset="0"/>
                <a:cs typeface="ＭＳ Ｐゴシック" charset="0"/>
              </a:rPr>
              <a:t>35.0% </a:t>
            </a:r>
          </a:p>
        </p:txBody>
      </p:sp>
      <p:sp>
        <p:nvSpPr>
          <p:cNvPr id="65" name="Rectangle 339">
            <a:extLst>
              <a:ext uri="{FF2B5EF4-FFF2-40B4-BE49-F238E27FC236}">
                <a16:creationId xmlns:a16="http://schemas.microsoft.com/office/drawing/2014/main" id="{E83713F0-6850-1C4A-B51C-BC105910B3F7}"/>
              </a:ext>
            </a:extLst>
          </p:cNvPr>
          <p:cNvSpPr>
            <a:spLocks noChangeArrowheads="1"/>
          </p:cNvSpPr>
          <p:nvPr/>
        </p:nvSpPr>
        <p:spPr bwMode="auto">
          <a:xfrm>
            <a:off x="5488260" y="2765056"/>
            <a:ext cx="1213030"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rgbClr val="768692"/>
                </a:solidFill>
                <a:latin typeface="Arial" charset="0"/>
                <a:ea typeface="ＭＳ Ｐゴシック" charset="0"/>
                <a:cs typeface="ＭＳ Ｐゴシック" charset="0"/>
              </a:rPr>
              <a:t>41.7% </a:t>
            </a:r>
          </a:p>
        </p:txBody>
      </p:sp>
      <p:sp>
        <p:nvSpPr>
          <p:cNvPr id="66" name="Rectangle 340">
            <a:extLst>
              <a:ext uri="{FF2B5EF4-FFF2-40B4-BE49-F238E27FC236}">
                <a16:creationId xmlns:a16="http://schemas.microsoft.com/office/drawing/2014/main" id="{F4D43F3F-DC9F-6449-8435-471EB17DA7C6}"/>
              </a:ext>
            </a:extLst>
          </p:cNvPr>
          <p:cNvSpPr>
            <a:spLocks noChangeArrowheads="1"/>
          </p:cNvSpPr>
          <p:nvPr/>
        </p:nvSpPr>
        <p:spPr bwMode="auto">
          <a:xfrm>
            <a:off x="5478999" y="3674102"/>
            <a:ext cx="1231550"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rgbClr val="768692"/>
                </a:solidFill>
                <a:latin typeface="Arial" charset="0"/>
                <a:ea typeface="ＭＳ Ｐゴシック" charset="0"/>
                <a:cs typeface="ＭＳ Ｐゴシック" charset="0"/>
              </a:rPr>
              <a:t>37.5% </a:t>
            </a:r>
          </a:p>
        </p:txBody>
      </p:sp>
      <p:sp>
        <p:nvSpPr>
          <p:cNvPr id="67" name="Rectangle 341">
            <a:extLst>
              <a:ext uri="{FF2B5EF4-FFF2-40B4-BE49-F238E27FC236}">
                <a16:creationId xmlns:a16="http://schemas.microsoft.com/office/drawing/2014/main" id="{39C8BA68-876B-724F-9B53-561B988AC77E}"/>
              </a:ext>
            </a:extLst>
          </p:cNvPr>
          <p:cNvSpPr>
            <a:spLocks noChangeArrowheads="1"/>
          </p:cNvSpPr>
          <p:nvPr/>
        </p:nvSpPr>
        <p:spPr bwMode="auto">
          <a:xfrm>
            <a:off x="6701291" y="2752864"/>
            <a:ext cx="1259330"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rgbClr val="768692"/>
                </a:solidFill>
                <a:latin typeface="Arial" charset="0"/>
                <a:ea typeface="ＭＳ Ｐゴシック" charset="0"/>
                <a:cs typeface="ＭＳ Ｐゴシック" charset="0"/>
              </a:rPr>
              <a:t>45.8% </a:t>
            </a:r>
          </a:p>
        </p:txBody>
      </p:sp>
      <p:sp>
        <p:nvSpPr>
          <p:cNvPr id="68" name="Rectangle 342">
            <a:extLst>
              <a:ext uri="{FF2B5EF4-FFF2-40B4-BE49-F238E27FC236}">
                <a16:creationId xmlns:a16="http://schemas.microsoft.com/office/drawing/2014/main" id="{C972B14A-1C6C-2D4E-ADD5-A378808A7C21}"/>
              </a:ext>
            </a:extLst>
          </p:cNvPr>
          <p:cNvSpPr>
            <a:spLocks noChangeArrowheads="1"/>
          </p:cNvSpPr>
          <p:nvPr/>
        </p:nvSpPr>
        <p:spPr bwMode="auto">
          <a:xfrm>
            <a:off x="6701291" y="3674102"/>
            <a:ext cx="1259329"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rgbClr val="768692"/>
                </a:solidFill>
                <a:latin typeface="Arial" charset="0"/>
                <a:ea typeface="ＭＳ Ｐゴシック" charset="0"/>
                <a:cs typeface="ＭＳ Ｐゴシック" charset="0"/>
              </a:rPr>
              <a:t>41.7% </a:t>
            </a:r>
          </a:p>
        </p:txBody>
      </p:sp>
      <p:sp>
        <p:nvSpPr>
          <p:cNvPr id="69" name="Rectangle 344">
            <a:extLst>
              <a:ext uri="{FF2B5EF4-FFF2-40B4-BE49-F238E27FC236}">
                <a16:creationId xmlns:a16="http://schemas.microsoft.com/office/drawing/2014/main" id="{8785BF92-577A-014C-AB39-32639B53A782}"/>
              </a:ext>
            </a:extLst>
          </p:cNvPr>
          <p:cNvSpPr>
            <a:spLocks noChangeArrowheads="1"/>
          </p:cNvSpPr>
          <p:nvPr/>
        </p:nvSpPr>
        <p:spPr bwMode="auto">
          <a:xfrm>
            <a:off x="8015763" y="3674102"/>
            <a:ext cx="1231549"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rgbClr val="768692"/>
                </a:solidFill>
                <a:latin typeface="Arial" charset="0"/>
                <a:ea typeface="ＭＳ Ｐゴシック" charset="0"/>
                <a:cs typeface="ＭＳ Ｐゴシック" charset="0"/>
              </a:rPr>
              <a:t>45.8% </a:t>
            </a:r>
          </a:p>
        </p:txBody>
      </p:sp>
      <p:sp>
        <p:nvSpPr>
          <p:cNvPr id="70" name="Rectangle 354">
            <a:extLst>
              <a:ext uri="{FF2B5EF4-FFF2-40B4-BE49-F238E27FC236}">
                <a16:creationId xmlns:a16="http://schemas.microsoft.com/office/drawing/2014/main" id="{EAD49AA4-B5DB-2240-B4A6-148278CC5D06}"/>
              </a:ext>
            </a:extLst>
          </p:cNvPr>
          <p:cNvSpPr>
            <a:spLocks noChangeArrowheads="1"/>
          </p:cNvSpPr>
          <p:nvPr/>
        </p:nvSpPr>
        <p:spPr bwMode="auto">
          <a:xfrm>
            <a:off x="9396667" y="2177049"/>
            <a:ext cx="1240810" cy="336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1600" b="1" dirty="0">
                <a:solidFill>
                  <a:srgbClr val="298FC2"/>
                </a:solidFill>
                <a:latin typeface="Arial" charset="0"/>
                <a:ea typeface="ＭＳ Ｐゴシック" charset="0"/>
                <a:cs typeface="ＭＳ Ｐゴシック" charset="0"/>
              </a:rPr>
              <a:t>67</a:t>
            </a:r>
          </a:p>
        </p:txBody>
      </p:sp>
      <p:sp>
        <p:nvSpPr>
          <p:cNvPr id="71" name="Rectangle 362">
            <a:extLst>
              <a:ext uri="{FF2B5EF4-FFF2-40B4-BE49-F238E27FC236}">
                <a16:creationId xmlns:a16="http://schemas.microsoft.com/office/drawing/2014/main" id="{62E9E27E-B3FF-A042-8091-8CE28DF94089}"/>
              </a:ext>
            </a:extLst>
          </p:cNvPr>
          <p:cNvSpPr>
            <a:spLocks noChangeArrowheads="1"/>
          </p:cNvSpPr>
          <p:nvPr/>
        </p:nvSpPr>
        <p:spPr bwMode="auto">
          <a:xfrm>
            <a:off x="2960120" y="2164006"/>
            <a:ext cx="1222291" cy="336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1600" b="1" dirty="0">
                <a:solidFill>
                  <a:srgbClr val="298FC2"/>
                </a:solidFill>
                <a:latin typeface="Arial" charset="0"/>
                <a:ea typeface="ＭＳ Ｐゴシック" charset="0"/>
                <a:cs typeface="ＭＳ Ｐゴシック" charset="0"/>
              </a:rPr>
              <a:t>62</a:t>
            </a:r>
          </a:p>
        </p:txBody>
      </p:sp>
      <p:sp>
        <p:nvSpPr>
          <p:cNvPr id="72" name="Rectangle 363">
            <a:extLst>
              <a:ext uri="{FF2B5EF4-FFF2-40B4-BE49-F238E27FC236}">
                <a16:creationId xmlns:a16="http://schemas.microsoft.com/office/drawing/2014/main" id="{98353AB8-168E-D140-BF5D-9E4981A53C8C}"/>
              </a:ext>
            </a:extLst>
          </p:cNvPr>
          <p:cNvSpPr>
            <a:spLocks noChangeArrowheads="1"/>
          </p:cNvSpPr>
          <p:nvPr/>
        </p:nvSpPr>
        <p:spPr bwMode="auto">
          <a:xfrm>
            <a:off x="4197133" y="2164006"/>
            <a:ext cx="1222290" cy="336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1600" b="1" dirty="0">
                <a:solidFill>
                  <a:srgbClr val="298FC2"/>
                </a:solidFill>
                <a:latin typeface="Arial" charset="0"/>
                <a:ea typeface="ＭＳ Ｐゴシック" charset="0"/>
                <a:cs typeface="ＭＳ Ｐゴシック" charset="0"/>
              </a:rPr>
              <a:t>63</a:t>
            </a:r>
          </a:p>
        </p:txBody>
      </p:sp>
      <p:sp>
        <p:nvSpPr>
          <p:cNvPr id="73" name="Rectangle 364">
            <a:extLst>
              <a:ext uri="{FF2B5EF4-FFF2-40B4-BE49-F238E27FC236}">
                <a16:creationId xmlns:a16="http://schemas.microsoft.com/office/drawing/2014/main" id="{F663FD35-326D-524E-966E-CCB615535024}"/>
              </a:ext>
            </a:extLst>
          </p:cNvPr>
          <p:cNvSpPr>
            <a:spLocks noChangeArrowheads="1"/>
          </p:cNvSpPr>
          <p:nvPr/>
        </p:nvSpPr>
        <p:spPr bwMode="auto">
          <a:xfrm>
            <a:off x="5419905" y="2164006"/>
            <a:ext cx="1213030" cy="336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1600" b="1" dirty="0">
                <a:solidFill>
                  <a:srgbClr val="298FC2"/>
                </a:solidFill>
                <a:latin typeface="Arial" charset="0"/>
                <a:ea typeface="ＭＳ Ｐゴシック" charset="0"/>
                <a:cs typeface="ＭＳ Ｐゴシック" charset="0"/>
              </a:rPr>
              <a:t>64</a:t>
            </a:r>
          </a:p>
        </p:txBody>
      </p:sp>
      <p:sp>
        <p:nvSpPr>
          <p:cNvPr id="74" name="Rectangle 365">
            <a:extLst>
              <a:ext uri="{FF2B5EF4-FFF2-40B4-BE49-F238E27FC236}">
                <a16:creationId xmlns:a16="http://schemas.microsoft.com/office/drawing/2014/main" id="{F5D466FA-5B4D-7846-AAC2-7D3B75F4E169}"/>
              </a:ext>
            </a:extLst>
          </p:cNvPr>
          <p:cNvSpPr>
            <a:spLocks noChangeArrowheads="1"/>
          </p:cNvSpPr>
          <p:nvPr/>
        </p:nvSpPr>
        <p:spPr bwMode="auto">
          <a:xfrm>
            <a:off x="6647219" y="2164006"/>
            <a:ext cx="1250070" cy="336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1600" b="1" dirty="0">
                <a:solidFill>
                  <a:srgbClr val="298FC2"/>
                </a:solidFill>
                <a:latin typeface="Arial" charset="0"/>
                <a:ea typeface="ＭＳ Ｐゴシック" charset="0"/>
                <a:cs typeface="ＭＳ Ｐゴシック" charset="0"/>
              </a:rPr>
              <a:t>65</a:t>
            </a:r>
          </a:p>
        </p:txBody>
      </p:sp>
      <p:sp>
        <p:nvSpPr>
          <p:cNvPr id="75" name="Rectangle 366">
            <a:extLst>
              <a:ext uri="{FF2B5EF4-FFF2-40B4-BE49-F238E27FC236}">
                <a16:creationId xmlns:a16="http://schemas.microsoft.com/office/drawing/2014/main" id="{5940E5B8-41E5-9842-AEB3-2D540A45402E}"/>
              </a:ext>
            </a:extLst>
          </p:cNvPr>
          <p:cNvSpPr>
            <a:spLocks noChangeArrowheads="1"/>
          </p:cNvSpPr>
          <p:nvPr/>
        </p:nvSpPr>
        <p:spPr bwMode="auto">
          <a:xfrm>
            <a:off x="7937594" y="2166539"/>
            <a:ext cx="1240810" cy="336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1600" b="1" dirty="0">
                <a:solidFill>
                  <a:srgbClr val="298FC2"/>
                </a:solidFill>
                <a:latin typeface="Arial" charset="0"/>
                <a:ea typeface="ＭＳ Ｐゴシック" charset="0"/>
                <a:cs typeface="ＭＳ Ｐゴシック" charset="0"/>
              </a:rPr>
              <a:t>66</a:t>
            </a:r>
          </a:p>
        </p:txBody>
      </p:sp>
      <p:grpSp>
        <p:nvGrpSpPr>
          <p:cNvPr id="76" name="Group 75">
            <a:extLst>
              <a:ext uri="{FF2B5EF4-FFF2-40B4-BE49-F238E27FC236}">
                <a16:creationId xmlns:a16="http://schemas.microsoft.com/office/drawing/2014/main" id="{DDC4D95D-0DFA-8648-8017-A18594191AA2}"/>
              </a:ext>
            </a:extLst>
          </p:cNvPr>
          <p:cNvGrpSpPr/>
          <p:nvPr/>
        </p:nvGrpSpPr>
        <p:grpSpPr>
          <a:xfrm>
            <a:off x="4172947" y="2147056"/>
            <a:ext cx="5014047" cy="619847"/>
            <a:chOff x="3233482" y="2217947"/>
            <a:chExt cx="5014047" cy="304800"/>
          </a:xfrm>
        </p:grpSpPr>
        <p:cxnSp>
          <p:nvCxnSpPr>
            <p:cNvPr id="77" name="Straight Connector 76">
              <a:extLst>
                <a:ext uri="{FF2B5EF4-FFF2-40B4-BE49-F238E27FC236}">
                  <a16:creationId xmlns:a16="http://schemas.microsoft.com/office/drawing/2014/main" id="{428B447A-574D-4644-9271-5F07EB0DA1F0}"/>
                </a:ext>
              </a:extLst>
            </p:cNvPr>
            <p:cNvCxnSpPr/>
            <p:nvPr/>
          </p:nvCxnSpPr>
          <p:spPr>
            <a:xfrm>
              <a:off x="3233482" y="2217947"/>
              <a:ext cx="0" cy="3048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737C202F-E5D9-4140-B746-A1545E0BD955}"/>
                </a:ext>
              </a:extLst>
            </p:cNvPr>
            <p:cNvCxnSpPr/>
            <p:nvPr/>
          </p:nvCxnSpPr>
          <p:spPr>
            <a:xfrm>
              <a:off x="4480863" y="2217947"/>
              <a:ext cx="0" cy="3048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53652FB5-B6A2-984C-81E9-48858AE2030B}"/>
                </a:ext>
              </a:extLst>
            </p:cNvPr>
            <p:cNvCxnSpPr/>
            <p:nvPr/>
          </p:nvCxnSpPr>
          <p:spPr>
            <a:xfrm>
              <a:off x="5690831" y="2217947"/>
              <a:ext cx="0" cy="3048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96B39C4A-D74B-F548-A834-122B4360E5AA}"/>
                </a:ext>
              </a:extLst>
            </p:cNvPr>
            <p:cNvCxnSpPr/>
            <p:nvPr/>
          </p:nvCxnSpPr>
          <p:spPr>
            <a:xfrm>
              <a:off x="6990531" y="2217947"/>
              <a:ext cx="0" cy="3048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60080F9A-91B0-164E-9D52-CFA03C390C44}"/>
                </a:ext>
              </a:extLst>
            </p:cNvPr>
            <p:cNvCxnSpPr/>
            <p:nvPr/>
          </p:nvCxnSpPr>
          <p:spPr>
            <a:xfrm>
              <a:off x="8247529" y="2217947"/>
              <a:ext cx="0" cy="3048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3" name="Pentagon 82">
            <a:extLst>
              <a:ext uri="{FF2B5EF4-FFF2-40B4-BE49-F238E27FC236}">
                <a16:creationId xmlns:a16="http://schemas.microsoft.com/office/drawing/2014/main" id="{EE0C49A6-4DEB-A74C-955C-327FC953CAC4}"/>
              </a:ext>
            </a:extLst>
          </p:cNvPr>
          <p:cNvSpPr/>
          <p:nvPr/>
        </p:nvSpPr>
        <p:spPr>
          <a:xfrm>
            <a:off x="582767" y="2130143"/>
            <a:ext cx="2367889" cy="401918"/>
          </a:xfrm>
          <a:prstGeom prst="homePlate">
            <a:avLst>
              <a:gd name="adj" fmla="val 18184"/>
            </a:avLst>
          </a:prstGeom>
          <a:solidFill>
            <a:srgbClr val="76869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Rectangle 373">
            <a:extLst>
              <a:ext uri="{FF2B5EF4-FFF2-40B4-BE49-F238E27FC236}">
                <a16:creationId xmlns:a16="http://schemas.microsoft.com/office/drawing/2014/main" id="{6AB79453-BAFA-3C4F-9EA6-1D432F2A4AAE}"/>
              </a:ext>
            </a:extLst>
          </p:cNvPr>
          <p:cNvSpPr>
            <a:spLocks noChangeArrowheads="1"/>
          </p:cNvSpPr>
          <p:nvPr/>
        </p:nvSpPr>
        <p:spPr bwMode="auto">
          <a:xfrm>
            <a:off x="962011" y="2172869"/>
            <a:ext cx="1185024" cy="33855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eaLnBrk="0" hangingPunct="0">
              <a:spcBef>
                <a:spcPct val="20000"/>
              </a:spcBef>
              <a:buClr>
                <a:schemeClr val="accent1"/>
              </a:buClr>
              <a:defRPr/>
            </a:pPr>
            <a:r>
              <a:rPr lang="en-US" sz="1600" b="1" dirty="0">
                <a:solidFill>
                  <a:schemeClr val="bg1"/>
                </a:solidFill>
                <a:latin typeface="Arial" charset="0"/>
                <a:ea typeface="ＭＳ Ｐゴシック" charset="0"/>
                <a:cs typeface="ＭＳ Ｐゴシック" charset="0"/>
              </a:rPr>
              <a:t>Client Age</a:t>
            </a:r>
          </a:p>
        </p:txBody>
      </p:sp>
      <p:grpSp>
        <p:nvGrpSpPr>
          <p:cNvPr id="85" name="Group 84">
            <a:extLst>
              <a:ext uri="{FF2B5EF4-FFF2-40B4-BE49-F238E27FC236}">
                <a16:creationId xmlns:a16="http://schemas.microsoft.com/office/drawing/2014/main" id="{B2138C2A-5F8A-BE49-8F4E-D063A63FE0F3}"/>
              </a:ext>
            </a:extLst>
          </p:cNvPr>
          <p:cNvGrpSpPr/>
          <p:nvPr/>
        </p:nvGrpSpPr>
        <p:grpSpPr>
          <a:xfrm>
            <a:off x="7931935" y="2624812"/>
            <a:ext cx="1266801" cy="657410"/>
            <a:chOff x="6040300" y="2405533"/>
            <a:chExt cx="1266801" cy="657410"/>
          </a:xfrm>
        </p:grpSpPr>
        <p:sp>
          <p:nvSpPr>
            <p:cNvPr id="86" name="Oval 85">
              <a:extLst>
                <a:ext uri="{FF2B5EF4-FFF2-40B4-BE49-F238E27FC236}">
                  <a16:creationId xmlns:a16="http://schemas.microsoft.com/office/drawing/2014/main" id="{A492EF4F-99CD-1F4A-8301-BA31410E3173}"/>
                </a:ext>
              </a:extLst>
            </p:cNvPr>
            <p:cNvSpPr/>
            <p:nvPr/>
          </p:nvSpPr>
          <p:spPr>
            <a:xfrm>
              <a:off x="6335060" y="2405533"/>
              <a:ext cx="657410" cy="657410"/>
            </a:xfrm>
            <a:prstGeom prst="ellipse">
              <a:avLst/>
            </a:prstGeom>
            <a:solidFill>
              <a:srgbClr val="7A9B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7" name="Rectangle 343">
              <a:extLst>
                <a:ext uri="{FF2B5EF4-FFF2-40B4-BE49-F238E27FC236}">
                  <a16:creationId xmlns:a16="http://schemas.microsoft.com/office/drawing/2014/main" id="{C65020BB-72A3-D74B-8A5C-8633210D4ABA}"/>
                </a:ext>
              </a:extLst>
            </p:cNvPr>
            <p:cNvSpPr>
              <a:spLocks noChangeArrowheads="1"/>
            </p:cNvSpPr>
            <p:nvPr/>
          </p:nvSpPr>
          <p:spPr bwMode="auto">
            <a:xfrm>
              <a:off x="6062570" y="2461542"/>
              <a:ext cx="1244531"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2000" b="1" dirty="0">
                  <a:solidFill>
                    <a:schemeClr val="bg1"/>
                  </a:solidFill>
                  <a:latin typeface="Arial" charset="0"/>
                  <a:ea typeface="ＭＳ Ｐゴシック" charset="0"/>
                  <a:cs typeface="ＭＳ Ｐゴシック" charset="0"/>
                </a:rPr>
                <a:t>50%</a:t>
              </a:r>
            </a:p>
          </p:txBody>
        </p:sp>
        <p:sp>
          <p:nvSpPr>
            <p:cNvPr id="88" name="Rectangle 366">
              <a:extLst>
                <a:ext uri="{FF2B5EF4-FFF2-40B4-BE49-F238E27FC236}">
                  <a16:creationId xmlns:a16="http://schemas.microsoft.com/office/drawing/2014/main" id="{ED1ED70C-E9D1-B442-89A0-086E702686A3}"/>
                </a:ext>
              </a:extLst>
            </p:cNvPr>
            <p:cNvSpPr>
              <a:spLocks noChangeArrowheads="1"/>
            </p:cNvSpPr>
            <p:nvPr/>
          </p:nvSpPr>
          <p:spPr bwMode="auto">
            <a:xfrm>
              <a:off x="6040300" y="2727294"/>
              <a:ext cx="1240810"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20000"/>
                </a:spcBef>
                <a:buClr>
                  <a:schemeClr val="accent1"/>
                </a:buClr>
                <a:defRPr/>
              </a:pPr>
              <a:r>
                <a:rPr lang="en-US" sz="1400" b="1" dirty="0">
                  <a:solidFill>
                    <a:srgbClr val="FFFFFF"/>
                  </a:solidFill>
                  <a:latin typeface="Arial" charset="0"/>
                  <a:ea typeface="ＭＳ Ｐゴシック" charset="0"/>
                  <a:cs typeface="ＭＳ Ｐゴシック" charset="0"/>
                </a:rPr>
                <a:t>FRA</a:t>
              </a:r>
            </a:p>
          </p:txBody>
        </p:sp>
      </p:grpSp>
    </p:spTree>
    <p:custDataLst>
      <p:tags r:id="rId1"/>
    </p:custDataLst>
    <p:extLst>
      <p:ext uri="{BB962C8B-B14F-4D97-AF65-F5344CB8AC3E}">
        <p14:creationId xmlns:p14="http://schemas.microsoft.com/office/powerpoint/2010/main" val="1455695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085" y="202223"/>
            <a:ext cx="10917264" cy="838200"/>
          </a:xfrm>
        </p:spPr>
        <p:txBody>
          <a:bodyPr/>
          <a:lstStyle/>
          <a:p>
            <a:r>
              <a:rPr lang="en-US" dirty="0"/>
              <a:t>Maximizing Couples’ Benefits Strategy</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13</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6" name="Text Box 21">
            <a:extLst>
              <a:ext uri="{FF2B5EF4-FFF2-40B4-BE49-F238E27FC236}">
                <a16:creationId xmlns:a16="http://schemas.microsoft.com/office/drawing/2014/main" id="{3E3A8855-0045-48F4-992E-741403AC7517}"/>
              </a:ext>
            </a:extLst>
          </p:cNvPr>
          <p:cNvSpPr txBox="1">
            <a:spLocks noChangeArrowheads="1"/>
          </p:cNvSpPr>
          <p:nvPr/>
        </p:nvSpPr>
        <p:spPr bwMode="auto">
          <a:xfrm>
            <a:off x="445085" y="6133042"/>
            <a:ext cx="9492291" cy="42209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FontTx/>
              <a:buNone/>
            </a:pPr>
            <a:r>
              <a:rPr lang="en-US" altLang="en-US" sz="1000" b="1" dirty="0"/>
              <a:t>* </a:t>
            </a:r>
            <a:r>
              <a:rPr lang="en-US" altLang="en-US" sz="1000" dirty="0"/>
              <a:t>Total includes spousal benefit of $10,800.</a:t>
            </a:r>
          </a:p>
          <a:p>
            <a:pPr eaLnBrk="1" hangingPunct="1">
              <a:spcBef>
                <a:spcPct val="0"/>
              </a:spcBef>
              <a:buClrTx/>
              <a:buSzTx/>
              <a:buFontTx/>
              <a:buNone/>
            </a:pPr>
            <a:r>
              <a:rPr lang="en-US" altLang="en-US" sz="1000" dirty="0"/>
              <a:t>This hypothetical scenario depicts the differences in amounts that a retiring couple would receive, depending on when they started collecting Social Security benefits.</a:t>
            </a:r>
          </a:p>
        </p:txBody>
      </p:sp>
      <p:sp>
        <p:nvSpPr>
          <p:cNvPr id="90" name="Rectangle 89">
            <a:extLst>
              <a:ext uri="{FF2B5EF4-FFF2-40B4-BE49-F238E27FC236}">
                <a16:creationId xmlns:a16="http://schemas.microsoft.com/office/drawing/2014/main" id="{473B6322-9E59-5F4E-8019-708242B8B918}"/>
              </a:ext>
            </a:extLst>
          </p:cNvPr>
          <p:cNvSpPr/>
          <p:nvPr/>
        </p:nvSpPr>
        <p:spPr>
          <a:xfrm>
            <a:off x="1" y="918267"/>
            <a:ext cx="4492060" cy="13546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D80A8EE0-2AD6-3740-BC53-6C93CE93CAB9}"/>
              </a:ext>
            </a:extLst>
          </p:cNvPr>
          <p:cNvSpPr/>
          <p:nvPr/>
        </p:nvSpPr>
        <p:spPr>
          <a:xfrm>
            <a:off x="516889" y="971884"/>
            <a:ext cx="2584541" cy="307777"/>
          </a:xfrm>
          <a:prstGeom prst="rect">
            <a:avLst/>
          </a:prstGeom>
        </p:spPr>
        <p:txBody>
          <a:bodyPr wrap="square">
            <a:spAutoFit/>
          </a:bodyPr>
          <a:lstStyle/>
          <a:p>
            <a:pPr>
              <a:spcBef>
                <a:spcPts val="0"/>
              </a:spcBef>
              <a:spcAft>
                <a:spcPts val="600"/>
              </a:spcAft>
            </a:pPr>
            <a:r>
              <a:rPr lang="en-US" sz="1400" b="1" dirty="0"/>
              <a:t>ABOUT OUR COUPLE</a:t>
            </a:r>
            <a:endParaRPr lang="en-US" sz="1400" b="1" kern="0" dirty="0"/>
          </a:p>
        </p:txBody>
      </p:sp>
      <p:sp>
        <p:nvSpPr>
          <p:cNvPr id="92" name="Rectangle 5">
            <a:extLst>
              <a:ext uri="{FF2B5EF4-FFF2-40B4-BE49-F238E27FC236}">
                <a16:creationId xmlns:a16="http://schemas.microsoft.com/office/drawing/2014/main" id="{CF6C13B8-67BC-074C-B647-0B3EFE5940AC}"/>
              </a:ext>
            </a:extLst>
          </p:cNvPr>
          <p:cNvSpPr>
            <a:spLocks noChangeArrowheads="1"/>
          </p:cNvSpPr>
          <p:nvPr>
            <p:custDataLst>
              <p:tags r:id="rId2"/>
            </p:custDataLst>
          </p:nvPr>
        </p:nvSpPr>
        <p:spPr bwMode="auto">
          <a:xfrm>
            <a:off x="508426" y="1293023"/>
            <a:ext cx="1726104" cy="8489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lstStyle>
            <a:lvl1pPr algn="l" eaLnBrk="0" hangingPunct="0">
              <a:lnSpc>
                <a:spcPct val="95000"/>
              </a:lnSpc>
              <a:spcBef>
                <a:spcPct val="35000"/>
              </a:spcBef>
              <a:buClr>
                <a:schemeClr val="accent2"/>
              </a:buClr>
              <a:buSzPct val="90000"/>
              <a:buFont typeface="Wingdings 3" pitchFamily="18" charset="2"/>
              <a:buChar char=""/>
              <a:defRPr sz="2000">
                <a:solidFill>
                  <a:schemeClr val="tx1"/>
                </a:solidFill>
                <a:latin typeface="Arial" charset="0"/>
                <a:ea typeface="Arial Unicode MS" pitchFamily="34" charset="-128"/>
                <a:cs typeface="Arial Unicode MS" pitchFamily="34" charset="-128"/>
              </a:defRPr>
            </a:lvl1pPr>
            <a:lvl2pPr marL="742950" indent="-285750" algn="l" eaLnBrk="0" hangingPunct="0">
              <a:lnSpc>
                <a:spcPct val="95000"/>
              </a:lnSpc>
              <a:spcBef>
                <a:spcPct val="35000"/>
              </a:spcBef>
              <a:buClr>
                <a:schemeClr val="accent1"/>
              </a:buClr>
              <a:buSzPct val="80000"/>
              <a:buFont typeface="Arial" charset="0"/>
              <a:buChar char="■"/>
              <a:defRPr>
                <a:solidFill>
                  <a:schemeClr val="tx1"/>
                </a:solidFill>
                <a:latin typeface="Arial" charset="0"/>
                <a:ea typeface="Arial Unicode MS" pitchFamily="34" charset="-128"/>
                <a:cs typeface="Arial Unicode MS" pitchFamily="34" charset="-128"/>
              </a:defRPr>
            </a:lvl2pPr>
            <a:lvl3pPr marL="1143000" indent="-228600" algn="l" eaLnBrk="0" hangingPunct="0">
              <a:lnSpc>
                <a:spcPct val="95000"/>
              </a:lnSpc>
              <a:spcBef>
                <a:spcPct val="30000"/>
              </a:spcBef>
              <a:buFont typeface="Arial" charset="0"/>
              <a:buChar char="–"/>
              <a:defRPr sz="1600">
                <a:solidFill>
                  <a:schemeClr val="tx1"/>
                </a:solidFill>
                <a:latin typeface="Arial" charset="0"/>
                <a:ea typeface="Arial Unicode MS" pitchFamily="34" charset="-128"/>
                <a:cs typeface="Arial Unicode MS" pitchFamily="34" charset="-128"/>
              </a:defRPr>
            </a:lvl3pPr>
            <a:lvl4pPr marL="1600200" indent="-228600" algn="l" eaLnBrk="0" hangingPunct="0">
              <a:lnSpc>
                <a:spcPct val="95000"/>
              </a:lnSpc>
              <a:spcBef>
                <a:spcPct val="25000"/>
              </a:spcBef>
              <a:buChar char="•"/>
              <a:defRPr sz="1400">
                <a:solidFill>
                  <a:schemeClr val="tx1"/>
                </a:solidFill>
                <a:latin typeface="Arial" charset="0"/>
                <a:ea typeface="Arial Unicode MS" pitchFamily="34" charset="-128"/>
                <a:cs typeface="Arial Unicode MS" pitchFamily="34" charset="-128"/>
              </a:defRPr>
            </a:lvl4pPr>
            <a:lvl5pPr marL="2057400" indent="-228600" algn="l" eaLnBrk="0" hangingPunct="0">
              <a:lnSpc>
                <a:spcPct val="95000"/>
              </a:lnSpc>
              <a:spcBef>
                <a:spcPct val="20000"/>
              </a:spcBef>
              <a:buFont typeface="Arial" charset="0"/>
              <a:buChar char="»"/>
              <a:defRPr sz="1400">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9pPr>
          </a:lstStyle>
          <a:p>
            <a:pPr>
              <a:buClr>
                <a:srgbClr val="5482AB"/>
              </a:buClr>
              <a:buSzPct val="100000"/>
              <a:buFontTx/>
              <a:buNone/>
            </a:pPr>
            <a:r>
              <a:rPr lang="en-US" altLang="en-US" sz="1400" b="1" dirty="0">
                <a:solidFill>
                  <a:srgbClr val="298FC2"/>
                </a:solidFill>
                <a:cs typeface="Arial" charset="0"/>
              </a:rPr>
              <a:t>Joe</a:t>
            </a:r>
            <a:endParaRPr lang="en-US" altLang="en-US" sz="1400" b="1" i="1" dirty="0">
              <a:solidFill>
                <a:srgbClr val="298FC2"/>
              </a:solidFill>
              <a:cs typeface="Arial" charset="0"/>
            </a:endParaRPr>
          </a:p>
          <a:p>
            <a:pPr>
              <a:buClr>
                <a:srgbClr val="5482AB"/>
              </a:buClr>
              <a:buSzPct val="100000"/>
              <a:buFontTx/>
              <a:buNone/>
            </a:pPr>
            <a:r>
              <a:rPr lang="en-US" altLang="en-US" sz="1400" dirty="0">
                <a:cs typeface="Arial" charset="0"/>
              </a:rPr>
              <a:t>FRA: 66 </a:t>
            </a:r>
            <a:br>
              <a:rPr lang="en-US" altLang="en-US" sz="1400" dirty="0">
                <a:cs typeface="Arial" charset="0"/>
              </a:rPr>
            </a:br>
            <a:r>
              <a:rPr lang="en-US" altLang="en-US" sz="1400" dirty="0">
                <a:cs typeface="Arial" charset="0"/>
              </a:rPr>
              <a:t>PIA: $1,900 </a:t>
            </a:r>
            <a:br>
              <a:rPr lang="en-US" altLang="en-US" sz="1400" dirty="0">
                <a:cs typeface="Arial" charset="0"/>
              </a:rPr>
            </a:br>
            <a:r>
              <a:rPr lang="en-US" altLang="en-US" sz="1400" dirty="0">
                <a:cs typeface="Arial" charset="0"/>
              </a:rPr>
              <a:t>Life expectancy: 84</a:t>
            </a:r>
          </a:p>
        </p:txBody>
      </p:sp>
      <p:sp>
        <p:nvSpPr>
          <p:cNvPr id="93" name="Rectangle 5">
            <a:extLst>
              <a:ext uri="{FF2B5EF4-FFF2-40B4-BE49-F238E27FC236}">
                <a16:creationId xmlns:a16="http://schemas.microsoft.com/office/drawing/2014/main" id="{66E1C679-1078-6749-AFEE-0F15E8C831FF}"/>
              </a:ext>
            </a:extLst>
          </p:cNvPr>
          <p:cNvSpPr>
            <a:spLocks noChangeArrowheads="1"/>
          </p:cNvSpPr>
          <p:nvPr>
            <p:custDataLst>
              <p:tags r:id="rId3"/>
            </p:custDataLst>
          </p:nvPr>
        </p:nvSpPr>
        <p:spPr bwMode="auto">
          <a:xfrm>
            <a:off x="2528928" y="1293030"/>
            <a:ext cx="1963133" cy="765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lstStyle>
            <a:lvl1pPr algn="l" eaLnBrk="0" hangingPunct="0">
              <a:lnSpc>
                <a:spcPct val="95000"/>
              </a:lnSpc>
              <a:spcBef>
                <a:spcPct val="35000"/>
              </a:spcBef>
              <a:buClr>
                <a:schemeClr val="accent2"/>
              </a:buClr>
              <a:buSzPct val="90000"/>
              <a:buFont typeface="Wingdings 3" pitchFamily="18" charset="2"/>
              <a:buChar char=""/>
              <a:defRPr sz="2000">
                <a:solidFill>
                  <a:schemeClr val="tx1"/>
                </a:solidFill>
                <a:latin typeface="Arial" charset="0"/>
                <a:ea typeface="Arial Unicode MS" pitchFamily="34" charset="-128"/>
                <a:cs typeface="Arial Unicode MS" pitchFamily="34" charset="-128"/>
              </a:defRPr>
            </a:lvl1pPr>
            <a:lvl2pPr marL="742950" indent="-285750" algn="l" eaLnBrk="0" hangingPunct="0">
              <a:lnSpc>
                <a:spcPct val="95000"/>
              </a:lnSpc>
              <a:spcBef>
                <a:spcPct val="35000"/>
              </a:spcBef>
              <a:buClr>
                <a:schemeClr val="accent1"/>
              </a:buClr>
              <a:buSzPct val="80000"/>
              <a:buFont typeface="Arial" charset="0"/>
              <a:buChar char="■"/>
              <a:defRPr>
                <a:solidFill>
                  <a:schemeClr val="tx1"/>
                </a:solidFill>
                <a:latin typeface="Arial" charset="0"/>
                <a:ea typeface="Arial Unicode MS" pitchFamily="34" charset="-128"/>
                <a:cs typeface="Arial Unicode MS" pitchFamily="34" charset="-128"/>
              </a:defRPr>
            </a:lvl2pPr>
            <a:lvl3pPr marL="1143000" indent="-228600" algn="l" eaLnBrk="0" hangingPunct="0">
              <a:lnSpc>
                <a:spcPct val="95000"/>
              </a:lnSpc>
              <a:spcBef>
                <a:spcPct val="30000"/>
              </a:spcBef>
              <a:buFont typeface="Arial" charset="0"/>
              <a:buChar char="–"/>
              <a:defRPr sz="1600">
                <a:solidFill>
                  <a:schemeClr val="tx1"/>
                </a:solidFill>
                <a:latin typeface="Arial" charset="0"/>
                <a:ea typeface="Arial Unicode MS" pitchFamily="34" charset="-128"/>
                <a:cs typeface="Arial Unicode MS" pitchFamily="34" charset="-128"/>
              </a:defRPr>
            </a:lvl3pPr>
            <a:lvl4pPr marL="1600200" indent="-228600" algn="l" eaLnBrk="0" hangingPunct="0">
              <a:lnSpc>
                <a:spcPct val="95000"/>
              </a:lnSpc>
              <a:spcBef>
                <a:spcPct val="25000"/>
              </a:spcBef>
              <a:buChar char="•"/>
              <a:defRPr sz="1400">
                <a:solidFill>
                  <a:schemeClr val="tx1"/>
                </a:solidFill>
                <a:latin typeface="Arial" charset="0"/>
                <a:ea typeface="Arial Unicode MS" pitchFamily="34" charset="-128"/>
                <a:cs typeface="Arial Unicode MS" pitchFamily="34" charset="-128"/>
              </a:defRPr>
            </a:lvl4pPr>
            <a:lvl5pPr marL="2057400" indent="-228600" algn="l" eaLnBrk="0" hangingPunct="0">
              <a:lnSpc>
                <a:spcPct val="95000"/>
              </a:lnSpc>
              <a:spcBef>
                <a:spcPct val="20000"/>
              </a:spcBef>
              <a:buFont typeface="Arial" charset="0"/>
              <a:buChar char="»"/>
              <a:defRPr sz="1400">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9pPr>
          </a:lstStyle>
          <a:p>
            <a:pPr>
              <a:buClr>
                <a:srgbClr val="5482AB"/>
              </a:buClr>
              <a:buSzPct val="100000"/>
              <a:buFontTx/>
              <a:buNone/>
            </a:pPr>
            <a:r>
              <a:rPr lang="en-US" altLang="en-US" sz="1400" b="1" dirty="0">
                <a:solidFill>
                  <a:srgbClr val="298FC2"/>
                </a:solidFill>
                <a:cs typeface="Arial" charset="0"/>
              </a:rPr>
              <a:t>Erin</a:t>
            </a:r>
          </a:p>
          <a:p>
            <a:pPr>
              <a:buClr>
                <a:srgbClr val="5482AB"/>
              </a:buClr>
              <a:buSzPct val="100000"/>
              <a:buFontTx/>
              <a:buNone/>
            </a:pPr>
            <a:r>
              <a:rPr lang="en-US" altLang="en-US" sz="1400" dirty="0">
                <a:solidFill>
                  <a:srgbClr val="000000"/>
                </a:solidFill>
                <a:cs typeface="Arial" charset="0"/>
              </a:rPr>
              <a:t>FRA</a:t>
            </a:r>
            <a:r>
              <a:rPr lang="en-US" altLang="en-US" sz="1400" dirty="0">
                <a:cs typeface="Arial" charset="0"/>
              </a:rPr>
              <a:t>:</a:t>
            </a:r>
            <a:r>
              <a:rPr lang="en-US" altLang="en-US" sz="1400" dirty="0">
                <a:solidFill>
                  <a:srgbClr val="FF0000"/>
                </a:solidFill>
                <a:cs typeface="Arial" charset="0"/>
              </a:rPr>
              <a:t> </a:t>
            </a:r>
            <a:r>
              <a:rPr lang="en-US" altLang="en-US" sz="1400" dirty="0">
                <a:cs typeface="Arial" charset="0"/>
              </a:rPr>
              <a:t>66</a:t>
            </a:r>
            <a:r>
              <a:rPr lang="en-US" altLang="en-US" sz="1400" i="1" dirty="0">
                <a:cs typeface="Arial" charset="0"/>
              </a:rPr>
              <a:t> </a:t>
            </a:r>
            <a:br>
              <a:rPr lang="en-US" altLang="en-US" sz="1400" i="1" dirty="0">
                <a:solidFill>
                  <a:srgbClr val="000000"/>
                </a:solidFill>
                <a:cs typeface="Arial" charset="0"/>
              </a:rPr>
            </a:br>
            <a:r>
              <a:rPr lang="en-US" altLang="en-US" sz="1400" dirty="0">
                <a:solidFill>
                  <a:srgbClr val="000000"/>
                </a:solidFill>
                <a:cs typeface="Arial" charset="0"/>
              </a:rPr>
              <a:t>PIA: $900 </a:t>
            </a:r>
            <a:br>
              <a:rPr lang="en-US" altLang="en-US" sz="1400" dirty="0">
                <a:solidFill>
                  <a:srgbClr val="000000"/>
                </a:solidFill>
                <a:cs typeface="Arial" charset="0"/>
              </a:rPr>
            </a:br>
            <a:r>
              <a:rPr lang="en-US" altLang="en-US" sz="1400" dirty="0">
                <a:solidFill>
                  <a:srgbClr val="000000"/>
                </a:solidFill>
                <a:cs typeface="Arial" charset="0"/>
              </a:rPr>
              <a:t>Life expectancy: </a:t>
            </a:r>
            <a:r>
              <a:rPr lang="en-US" altLang="en-US" sz="1400" dirty="0">
                <a:cs typeface="Arial" charset="0"/>
              </a:rPr>
              <a:t>89</a:t>
            </a:r>
          </a:p>
        </p:txBody>
      </p:sp>
      <p:cxnSp>
        <p:nvCxnSpPr>
          <p:cNvPr id="94" name="Straight Connector 93">
            <a:extLst>
              <a:ext uri="{FF2B5EF4-FFF2-40B4-BE49-F238E27FC236}">
                <a16:creationId xmlns:a16="http://schemas.microsoft.com/office/drawing/2014/main" id="{8335D565-9416-1243-82FB-39EA93EA4066}"/>
              </a:ext>
            </a:extLst>
          </p:cNvPr>
          <p:cNvCxnSpPr>
            <a:cxnSpLocks/>
          </p:cNvCxnSpPr>
          <p:nvPr/>
        </p:nvCxnSpPr>
        <p:spPr>
          <a:xfrm>
            <a:off x="2364853" y="1287362"/>
            <a:ext cx="0" cy="92189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aphicFrame>
        <p:nvGraphicFramePr>
          <p:cNvPr id="95" name="Chart 94">
            <a:extLst>
              <a:ext uri="{FF2B5EF4-FFF2-40B4-BE49-F238E27FC236}">
                <a16:creationId xmlns:a16="http://schemas.microsoft.com/office/drawing/2014/main" id="{FE0AF94B-19D7-A94A-A6AF-4D1ED2BFCD0C}"/>
              </a:ext>
            </a:extLst>
          </p:cNvPr>
          <p:cNvGraphicFramePr/>
          <p:nvPr>
            <p:extLst>
              <p:ext uri="{D42A27DB-BD31-4B8C-83A1-F6EECF244321}">
                <p14:modId xmlns:p14="http://schemas.microsoft.com/office/powerpoint/2010/main" val="227970528"/>
              </p:ext>
            </p:extLst>
          </p:nvPr>
        </p:nvGraphicFramePr>
        <p:xfrm>
          <a:off x="508425" y="2422771"/>
          <a:ext cx="10395102" cy="3386380"/>
        </p:xfrm>
        <a:graphic>
          <a:graphicData uri="http://schemas.openxmlformats.org/drawingml/2006/chart">
            <c:chart xmlns:c="http://schemas.openxmlformats.org/drawingml/2006/chart" xmlns:r="http://schemas.openxmlformats.org/officeDocument/2006/relationships" r:id="rId6"/>
          </a:graphicData>
        </a:graphic>
      </p:graphicFrame>
      <p:grpSp>
        <p:nvGrpSpPr>
          <p:cNvPr id="96" name="Group 41053">
            <a:extLst>
              <a:ext uri="{FF2B5EF4-FFF2-40B4-BE49-F238E27FC236}">
                <a16:creationId xmlns:a16="http://schemas.microsoft.com/office/drawing/2014/main" id="{186BA5F4-D7DA-024E-8E6A-3AF54C5D17E2}"/>
              </a:ext>
            </a:extLst>
          </p:cNvPr>
          <p:cNvGrpSpPr>
            <a:grpSpLocks/>
          </p:cNvGrpSpPr>
          <p:nvPr/>
        </p:nvGrpSpPr>
        <p:grpSpPr bwMode="auto">
          <a:xfrm>
            <a:off x="1847384" y="2591375"/>
            <a:ext cx="137160" cy="2290316"/>
            <a:chOff x="1196466" y="2185782"/>
            <a:chExt cx="4389438" cy="2291315"/>
          </a:xfrm>
        </p:grpSpPr>
        <p:sp>
          <p:nvSpPr>
            <p:cNvPr id="97" name="Line 34">
              <a:extLst>
                <a:ext uri="{FF2B5EF4-FFF2-40B4-BE49-F238E27FC236}">
                  <a16:creationId xmlns:a16="http://schemas.microsoft.com/office/drawing/2014/main" id="{A7505FB2-BDAB-F64B-8F20-71791C69B398}"/>
                </a:ext>
              </a:extLst>
            </p:cNvPr>
            <p:cNvSpPr>
              <a:spLocks noChangeShapeType="1"/>
            </p:cNvSpPr>
            <p:nvPr/>
          </p:nvSpPr>
          <p:spPr bwMode="auto">
            <a:xfrm>
              <a:off x="1196466" y="4477097"/>
              <a:ext cx="438943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8" name="Line 35">
              <a:extLst>
                <a:ext uri="{FF2B5EF4-FFF2-40B4-BE49-F238E27FC236}">
                  <a16:creationId xmlns:a16="http://schemas.microsoft.com/office/drawing/2014/main" id="{FF570142-6499-674C-AA00-B8AAB387C836}"/>
                </a:ext>
              </a:extLst>
            </p:cNvPr>
            <p:cNvSpPr>
              <a:spLocks noChangeShapeType="1"/>
            </p:cNvSpPr>
            <p:nvPr/>
          </p:nvSpPr>
          <p:spPr bwMode="auto">
            <a:xfrm>
              <a:off x="1196466" y="3724600"/>
              <a:ext cx="438943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 name="Line 36">
              <a:extLst>
                <a:ext uri="{FF2B5EF4-FFF2-40B4-BE49-F238E27FC236}">
                  <a16:creationId xmlns:a16="http://schemas.microsoft.com/office/drawing/2014/main" id="{29A0F5D6-83D9-C046-B41E-7A5181304CA7}"/>
                </a:ext>
              </a:extLst>
            </p:cNvPr>
            <p:cNvSpPr>
              <a:spLocks noChangeShapeType="1"/>
            </p:cNvSpPr>
            <p:nvPr/>
          </p:nvSpPr>
          <p:spPr bwMode="auto">
            <a:xfrm>
              <a:off x="1196466" y="2963409"/>
              <a:ext cx="438943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 name="Line 38">
              <a:extLst>
                <a:ext uri="{FF2B5EF4-FFF2-40B4-BE49-F238E27FC236}">
                  <a16:creationId xmlns:a16="http://schemas.microsoft.com/office/drawing/2014/main" id="{AF4E2DF7-7D3D-4B4B-AB0E-93243895004F}"/>
                </a:ext>
              </a:extLst>
            </p:cNvPr>
            <p:cNvSpPr>
              <a:spLocks noChangeShapeType="1"/>
            </p:cNvSpPr>
            <p:nvPr/>
          </p:nvSpPr>
          <p:spPr bwMode="auto">
            <a:xfrm>
              <a:off x="1196466" y="2185782"/>
              <a:ext cx="4389438"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1" name="Rectangle 132">
            <a:extLst>
              <a:ext uri="{FF2B5EF4-FFF2-40B4-BE49-F238E27FC236}">
                <a16:creationId xmlns:a16="http://schemas.microsoft.com/office/drawing/2014/main" id="{E1EDAE3B-CFA4-5245-8D48-87EEB5F90BF8}"/>
              </a:ext>
            </a:extLst>
          </p:cNvPr>
          <p:cNvSpPr>
            <a:spLocks noChangeArrowheads="1"/>
          </p:cNvSpPr>
          <p:nvPr/>
        </p:nvSpPr>
        <p:spPr bwMode="auto">
          <a:xfrm>
            <a:off x="2692695" y="2843604"/>
            <a:ext cx="15287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800" dirty="0">
                <a:solidFill>
                  <a:schemeClr val="bg2"/>
                </a:solidFill>
              </a:rPr>
              <a:t>$649,140</a:t>
            </a:r>
          </a:p>
        </p:txBody>
      </p:sp>
      <p:sp>
        <p:nvSpPr>
          <p:cNvPr id="102" name="Rectangle 133">
            <a:extLst>
              <a:ext uri="{FF2B5EF4-FFF2-40B4-BE49-F238E27FC236}">
                <a16:creationId xmlns:a16="http://schemas.microsoft.com/office/drawing/2014/main" id="{13C37692-3403-4C4D-8E68-2F0E9EAEF91F}"/>
              </a:ext>
            </a:extLst>
          </p:cNvPr>
          <p:cNvSpPr>
            <a:spLocks noChangeArrowheads="1"/>
          </p:cNvSpPr>
          <p:nvPr/>
        </p:nvSpPr>
        <p:spPr bwMode="auto">
          <a:xfrm>
            <a:off x="5711572" y="2510853"/>
            <a:ext cx="1512867" cy="276999"/>
          </a:xfrm>
          <a:prstGeom prst="rect">
            <a:avLst/>
          </a:prstGeom>
          <a:solidFill>
            <a:schemeClr val="bg1"/>
          </a:solidFill>
          <a:ln>
            <a:noFill/>
          </a:ln>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800" dirty="0">
                <a:solidFill>
                  <a:schemeClr val="bg2"/>
                </a:solidFill>
              </a:rPr>
              <a:t>$729,600</a:t>
            </a:r>
          </a:p>
        </p:txBody>
      </p:sp>
      <p:sp>
        <p:nvSpPr>
          <p:cNvPr id="103" name="Rectangle 134">
            <a:extLst>
              <a:ext uri="{FF2B5EF4-FFF2-40B4-BE49-F238E27FC236}">
                <a16:creationId xmlns:a16="http://schemas.microsoft.com/office/drawing/2014/main" id="{CCC42DED-D65A-CF4F-9DF8-FF30E7E28980}"/>
              </a:ext>
            </a:extLst>
          </p:cNvPr>
          <p:cNvSpPr>
            <a:spLocks noChangeArrowheads="1"/>
          </p:cNvSpPr>
          <p:nvPr/>
        </p:nvSpPr>
        <p:spPr bwMode="auto">
          <a:xfrm>
            <a:off x="8661063" y="2339579"/>
            <a:ext cx="1512867" cy="276999"/>
          </a:xfrm>
          <a:prstGeom prst="rect">
            <a:avLst/>
          </a:prstGeom>
          <a:noFill/>
          <a:ln>
            <a:noFill/>
          </a:ln>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800" dirty="0">
                <a:solidFill>
                  <a:schemeClr val="bg2"/>
                </a:solidFill>
              </a:rPr>
              <a:t>$771,408</a:t>
            </a:r>
          </a:p>
        </p:txBody>
      </p:sp>
      <p:grpSp>
        <p:nvGrpSpPr>
          <p:cNvPr id="104" name="Group 103">
            <a:extLst>
              <a:ext uri="{FF2B5EF4-FFF2-40B4-BE49-F238E27FC236}">
                <a16:creationId xmlns:a16="http://schemas.microsoft.com/office/drawing/2014/main" id="{C1F0D73A-C0C5-CB40-AE2F-0323457DC684}"/>
              </a:ext>
            </a:extLst>
          </p:cNvPr>
          <p:cNvGrpSpPr/>
          <p:nvPr/>
        </p:nvGrpSpPr>
        <p:grpSpPr>
          <a:xfrm>
            <a:off x="5066740" y="5085519"/>
            <a:ext cx="806824" cy="806824"/>
            <a:chOff x="1425389" y="5190564"/>
            <a:chExt cx="806824" cy="806824"/>
          </a:xfrm>
        </p:grpSpPr>
        <p:sp>
          <p:nvSpPr>
            <p:cNvPr id="105" name="Oval 104">
              <a:extLst>
                <a:ext uri="{FF2B5EF4-FFF2-40B4-BE49-F238E27FC236}">
                  <a16:creationId xmlns:a16="http://schemas.microsoft.com/office/drawing/2014/main" id="{4138CFBC-CF77-F04E-A477-F638B2ED7DC0}"/>
                </a:ext>
              </a:extLst>
            </p:cNvPr>
            <p:cNvSpPr/>
            <p:nvPr/>
          </p:nvSpPr>
          <p:spPr>
            <a:xfrm>
              <a:off x="1425389" y="5190564"/>
              <a:ext cx="806824" cy="806824"/>
            </a:xfrm>
            <a:prstGeom prst="ellipse">
              <a:avLst/>
            </a:prstGeom>
            <a:solidFill>
              <a:schemeClr val="accent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 Box 15">
              <a:extLst>
                <a:ext uri="{FF2B5EF4-FFF2-40B4-BE49-F238E27FC236}">
                  <a16:creationId xmlns:a16="http://schemas.microsoft.com/office/drawing/2014/main" id="{4C6E845D-0C6D-E74D-9796-90C40B4C945F}"/>
                </a:ext>
              </a:extLst>
            </p:cNvPr>
            <p:cNvSpPr txBox="1">
              <a:spLocks noChangeArrowheads="1"/>
            </p:cNvSpPr>
            <p:nvPr/>
          </p:nvSpPr>
          <p:spPr bwMode="auto">
            <a:xfrm>
              <a:off x="1572120" y="5471927"/>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66</a:t>
              </a:r>
            </a:p>
          </p:txBody>
        </p:sp>
        <p:sp>
          <p:nvSpPr>
            <p:cNvPr id="107" name="Text Box 42">
              <a:extLst>
                <a:ext uri="{FF2B5EF4-FFF2-40B4-BE49-F238E27FC236}">
                  <a16:creationId xmlns:a16="http://schemas.microsoft.com/office/drawing/2014/main" id="{56D191B3-7E5A-1E4A-9A42-77E1A5F596B3}"/>
                </a:ext>
              </a:extLst>
            </p:cNvPr>
            <p:cNvSpPr txBox="1">
              <a:spLocks noChangeArrowheads="1"/>
            </p:cNvSpPr>
            <p:nvPr/>
          </p:nvSpPr>
          <p:spPr bwMode="auto">
            <a:xfrm>
              <a:off x="1552389" y="5287776"/>
              <a:ext cx="574196"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solidFill>
                    <a:schemeClr val="bg1"/>
                  </a:solidFill>
                  <a:latin typeface="Arial" charset="0"/>
                  <a:ea typeface="ＭＳ Ｐゴシック" charset="0"/>
                  <a:cs typeface="ＭＳ Ｐゴシック" charset="0"/>
                </a:rPr>
                <a:t>AGE</a:t>
              </a:r>
            </a:p>
          </p:txBody>
        </p:sp>
      </p:grpSp>
      <p:grpSp>
        <p:nvGrpSpPr>
          <p:cNvPr id="108" name="Group 107">
            <a:extLst>
              <a:ext uri="{FF2B5EF4-FFF2-40B4-BE49-F238E27FC236}">
                <a16:creationId xmlns:a16="http://schemas.microsoft.com/office/drawing/2014/main" id="{14FE4B75-E8FE-7F48-BEAB-D8C426216FA1}"/>
              </a:ext>
            </a:extLst>
          </p:cNvPr>
          <p:cNvGrpSpPr/>
          <p:nvPr/>
        </p:nvGrpSpPr>
        <p:grpSpPr>
          <a:xfrm>
            <a:off x="8142471" y="5085519"/>
            <a:ext cx="806824" cy="806824"/>
            <a:chOff x="1425389" y="5190564"/>
            <a:chExt cx="806824" cy="806824"/>
          </a:xfrm>
        </p:grpSpPr>
        <p:sp>
          <p:nvSpPr>
            <p:cNvPr id="109" name="Oval 108">
              <a:extLst>
                <a:ext uri="{FF2B5EF4-FFF2-40B4-BE49-F238E27FC236}">
                  <a16:creationId xmlns:a16="http://schemas.microsoft.com/office/drawing/2014/main" id="{BC5ABD73-BAF1-8B4C-8A8A-D8C26E910BA0}"/>
                </a:ext>
              </a:extLst>
            </p:cNvPr>
            <p:cNvSpPr/>
            <p:nvPr/>
          </p:nvSpPr>
          <p:spPr>
            <a:xfrm>
              <a:off x="1425389" y="5190564"/>
              <a:ext cx="806824" cy="806824"/>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5">
              <a:extLst>
                <a:ext uri="{FF2B5EF4-FFF2-40B4-BE49-F238E27FC236}">
                  <a16:creationId xmlns:a16="http://schemas.microsoft.com/office/drawing/2014/main" id="{E396DD9A-AA55-0940-A7E5-92DA861CA6D4}"/>
                </a:ext>
              </a:extLst>
            </p:cNvPr>
            <p:cNvSpPr txBox="1">
              <a:spLocks noChangeArrowheads="1"/>
            </p:cNvSpPr>
            <p:nvPr/>
          </p:nvSpPr>
          <p:spPr bwMode="auto">
            <a:xfrm>
              <a:off x="1572120" y="5471927"/>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70</a:t>
              </a:r>
            </a:p>
          </p:txBody>
        </p:sp>
        <p:sp>
          <p:nvSpPr>
            <p:cNvPr id="111" name="Text Box 42">
              <a:extLst>
                <a:ext uri="{FF2B5EF4-FFF2-40B4-BE49-F238E27FC236}">
                  <a16:creationId xmlns:a16="http://schemas.microsoft.com/office/drawing/2014/main" id="{F0544BEB-3BFB-C44B-9115-484A163FC2BA}"/>
                </a:ext>
              </a:extLst>
            </p:cNvPr>
            <p:cNvSpPr txBox="1">
              <a:spLocks noChangeArrowheads="1"/>
            </p:cNvSpPr>
            <p:nvPr/>
          </p:nvSpPr>
          <p:spPr bwMode="auto">
            <a:xfrm>
              <a:off x="1552389" y="5287776"/>
              <a:ext cx="574196"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solidFill>
                    <a:schemeClr val="bg1"/>
                  </a:solidFill>
                  <a:latin typeface="Arial" charset="0"/>
                  <a:ea typeface="ＭＳ Ｐゴシック" charset="0"/>
                  <a:cs typeface="ＭＳ Ｐゴシック" charset="0"/>
                </a:rPr>
                <a:t>AGE</a:t>
              </a:r>
            </a:p>
          </p:txBody>
        </p:sp>
      </p:grpSp>
      <p:grpSp>
        <p:nvGrpSpPr>
          <p:cNvPr id="112" name="Group 111">
            <a:extLst>
              <a:ext uri="{FF2B5EF4-FFF2-40B4-BE49-F238E27FC236}">
                <a16:creationId xmlns:a16="http://schemas.microsoft.com/office/drawing/2014/main" id="{AC22A5ED-200A-6548-A697-F4269933FD61}"/>
              </a:ext>
            </a:extLst>
          </p:cNvPr>
          <p:cNvGrpSpPr/>
          <p:nvPr/>
        </p:nvGrpSpPr>
        <p:grpSpPr>
          <a:xfrm>
            <a:off x="2093500" y="5030316"/>
            <a:ext cx="870856" cy="806824"/>
            <a:chOff x="1001059" y="4804603"/>
            <a:chExt cx="870856" cy="806824"/>
          </a:xfrm>
        </p:grpSpPr>
        <p:grpSp>
          <p:nvGrpSpPr>
            <p:cNvPr id="113" name="Group 112">
              <a:extLst>
                <a:ext uri="{FF2B5EF4-FFF2-40B4-BE49-F238E27FC236}">
                  <a16:creationId xmlns:a16="http://schemas.microsoft.com/office/drawing/2014/main" id="{E402484C-5838-A14C-A3BE-3FC389BB8095}"/>
                </a:ext>
              </a:extLst>
            </p:cNvPr>
            <p:cNvGrpSpPr/>
            <p:nvPr/>
          </p:nvGrpSpPr>
          <p:grpSpPr>
            <a:xfrm>
              <a:off x="1065091" y="4804603"/>
              <a:ext cx="806824" cy="806824"/>
              <a:chOff x="1425389" y="5190564"/>
              <a:chExt cx="806824" cy="806824"/>
            </a:xfrm>
          </p:grpSpPr>
          <p:sp>
            <p:nvSpPr>
              <p:cNvPr id="115" name="Oval 114">
                <a:extLst>
                  <a:ext uri="{FF2B5EF4-FFF2-40B4-BE49-F238E27FC236}">
                    <a16:creationId xmlns:a16="http://schemas.microsoft.com/office/drawing/2014/main" id="{B87C5CBC-1BF5-FA46-ADFF-EF74AC097E55}"/>
                  </a:ext>
                </a:extLst>
              </p:cNvPr>
              <p:cNvSpPr/>
              <p:nvPr/>
            </p:nvSpPr>
            <p:spPr>
              <a:xfrm>
                <a:off x="1425389" y="5190564"/>
                <a:ext cx="806824" cy="806824"/>
              </a:xfrm>
              <a:prstGeom prst="ellipse">
                <a:avLst/>
              </a:prstGeom>
              <a:solidFill>
                <a:schemeClr val="accent5"/>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 Box 15">
                <a:extLst>
                  <a:ext uri="{FF2B5EF4-FFF2-40B4-BE49-F238E27FC236}">
                    <a16:creationId xmlns:a16="http://schemas.microsoft.com/office/drawing/2014/main" id="{74DC2F6C-7A3B-BE44-A96B-B0AEB675F4B2}"/>
                  </a:ext>
                </a:extLst>
              </p:cNvPr>
              <p:cNvSpPr txBox="1">
                <a:spLocks noChangeArrowheads="1"/>
              </p:cNvSpPr>
              <p:nvPr/>
            </p:nvSpPr>
            <p:spPr bwMode="auto">
              <a:xfrm>
                <a:off x="1572120" y="5471927"/>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62</a:t>
                </a:r>
              </a:p>
            </p:txBody>
          </p:sp>
          <p:sp>
            <p:nvSpPr>
              <p:cNvPr id="117" name="Text Box 42">
                <a:extLst>
                  <a:ext uri="{FF2B5EF4-FFF2-40B4-BE49-F238E27FC236}">
                    <a16:creationId xmlns:a16="http://schemas.microsoft.com/office/drawing/2014/main" id="{21B85692-7AD6-7247-A564-D30BD1994F6F}"/>
                  </a:ext>
                </a:extLst>
              </p:cNvPr>
              <p:cNvSpPr txBox="1">
                <a:spLocks noChangeArrowheads="1"/>
              </p:cNvSpPr>
              <p:nvPr/>
            </p:nvSpPr>
            <p:spPr bwMode="auto">
              <a:xfrm>
                <a:off x="1552389" y="5287776"/>
                <a:ext cx="574196"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solidFill>
                      <a:schemeClr val="bg1"/>
                    </a:solidFill>
                    <a:latin typeface="Arial" charset="0"/>
                    <a:ea typeface="ＭＳ Ｐゴシック" charset="0"/>
                    <a:cs typeface="ＭＳ Ｐゴシック" charset="0"/>
                  </a:rPr>
                  <a:t>AGE</a:t>
                </a:r>
              </a:p>
            </p:txBody>
          </p:sp>
        </p:grpSp>
        <p:sp>
          <p:nvSpPr>
            <p:cNvPr id="114" name="Rectangle 113">
              <a:extLst>
                <a:ext uri="{FF2B5EF4-FFF2-40B4-BE49-F238E27FC236}">
                  <a16:creationId xmlns:a16="http://schemas.microsoft.com/office/drawing/2014/main" id="{42AC78E9-0BA7-114A-8B25-4FC30A4D9B5F}"/>
                </a:ext>
              </a:extLst>
            </p:cNvPr>
            <p:cNvSpPr/>
            <p:nvPr/>
          </p:nvSpPr>
          <p:spPr>
            <a:xfrm>
              <a:off x="1001059" y="5266765"/>
              <a:ext cx="52294" cy="747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18" name="Rectangle 91">
            <a:extLst>
              <a:ext uri="{FF2B5EF4-FFF2-40B4-BE49-F238E27FC236}">
                <a16:creationId xmlns:a16="http://schemas.microsoft.com/office/drawing/2014/main" id="{8B6C69FD-75C7-5D4F-ADED-CD2F4ECEA291}"/>
              </a:ext>
            </a:extLst>
          </p:cNvPr>
          <p:cNvSpPr>
            <a:spLocks noChangeArrowheads="1"/>
          </p:cNvSpPr>
          <p:nvPr/>
        </p:nvSpPr>
        <p:spPr bwMode="auto">
          <a:xfrm>
            <a:off x="5909316" y="5621479"/>
            <a:ext cx="5578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600" dirty="0">
                <a:solidFill>
                  <a:schemeClr val="accent3"/>
                </a:solidFill>
              </a:rPr>
              <a:t>(FRA)</a:t>
            </a:r>
          </a:p>
        </p:txBody>
      </p:sp>
      <p:sp>
        <p:nvSpPr>
          <p:cNvPr id="122" name="Rectangle 123">
            <a:extLst>
              <a:ext uri="{FF2B5EF4-FFF2-40B4-BE49-F238E27FC236}">
                <a16:creationId xmlns:a16="http://schemas.microsoft.com/office/drawing/2014/main" id="{C4ADFAB2-DB84-A140-8A25-0F44D80F46DB}"/>
              </a:ext>
            </a:extLst>
          </p:cNvPr>
          <p:cNvSpPr>
            <a:spLocks noChangeArrowheads="1"/>
          </p:cNvSpPr>
          <p:nvPr/>
        </p:nvSpPr>
        <p:spPr bwMode="auto">
          <a:xfrm>
            <a:off x="2651590" y="4514058"/>
            <a:ext cx="152399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400" dirty="0">
                <a:solidFill>
                  <a:schemeClr val="bg1"/>
                </a:solidFill>
              </a:rPr>
              <a:t>$376,200</a:t>
            </a:r>
            <a:endParaRPr lang="en-US" altLang="en-US" sz="1800" dirty="0">
              <a:solidFill>
                <a:schemeClr val="bg1"/>
              </a:solidFill>
            </a:endParaRPr>
          </a:p>
        </p:txBody>
      </p:sp>
      <p:sp>
        <p:nvSpPr>
          <p:cNvPr id="123" name="Rectangle 126">
            <a:extLst>
              <a:ext uri="{FF2B5EF4-FFF2-40B4-BE49-F238E27FC236}">
                <a16:creationId xmlns:a16="http://schemas.microsoft.com/office/drawing/2014/main" id="{D4334DAD-F97D-C445-A280-912D67A83135}"/>
              </a:ext>
            </a:extLst>
          </p:cNvPr>
          <p:cNvSpPr>
            <a:spLocks noChangeArrowheads="1"/>
          </p:cNvSpPr>
          <p:nvPr/>
        </p:nvSpPr>
        <p:spPr bwMode="auto">
          <a:xfrm>
            <a:off x="2651590" y="3688945"/>
            <a:ext cx="152399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400" dirty="0">
                <a:solidFill>
                  <a:schemeClr val="bg1"/>
                </a:solidFill>
              </a:rPr>
              <a:t>$187,440</a:t>
            </a:r>
            <a:endParaRPr lang="en-US" altLang="en-US" sz="1800" dirty="0">
              <a:solidFill>
                <a:schemeClr val="bg1"/>
              </a:solidFill>
            </a:endParaRPr>
          </a:p>
        </p:txBody>
      </p:sp>
      <p:sp>
        <p:nvSpPr>
          <p:cNvPr id="124" name="Rectangle 129">
            <a:extLst>
              <a:ext uri="{FF2B5EF4-FFF2-40B4-BE49-F238E27FC236}">
                <a16:creationId xmlns:a16="http://schemas.microsoft.com/office/drawing/2014/main" id="{A126140A-1548-774E-8E3E-8B7167983B16}"/>
              </a:ext>
            </a:extLst>
          </p:cNvPr>
          <p:cNvSpPr>
            <a:spLocks noChangeArrowheads="1"/>
          </p:cNvSpPr>
          <p:nvPr/>
        </p:nvSpPr>
        <p:spPr bwMode="auto">
          <a:xfrm>
            <a:off x="2644120" y="3191433"/>
            <a:ext cx="153894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400" dirty="0">
                <a:solidFill>
                  <a:schemeClr val="bg1"/>
                </a:solidFill>
              </a:rPr>
              <a:t>$85,500</a:t>
            </a:r>
            <a:endParaRPr lang="en-US" altLang="en-US" sz="1800" dirty="0">
              <a:solidFill>
                <a:schemeClr val="bg1"/>
              </a:solidFill>
            </a:endParaRPr>
          </a:p>
        </p:txBody>
      </p:sp>
      <p:sp>
        <p:nvSpPr>
          <p:cNvPr id="125" name="Rectangle 150">
            <a:extLst>
              <a:ext uri="{FF2B5EF4-FFF2-40B4-BE49-F238E27FC236}">
                <a16:creationId xmlns:a16="http://schemas.microsoft.com/office/drawing/2014/main" id="{6BCEF795-3171-3A4F-B726-307034C58627}"/>
              </a:ext>
            </a:extLst>
          </p:cNvPr>
          <p:cNvSpPr>
            <a:spLocks noChangeArrowheads="1"/>
          </p:cNvSpPr>
          <p:nvPr/>
        </p:nvSpPr>
        <p:spPr bwMode="auto">
          <a:xfrm>
            <a:off x="2659060" y="4727630"/>
            <a:ext cx="15240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000" b="0" dirty="0">
                <a:solidFill>
                  <a:schemeClr val="bg1"/>
                </a:solidFill>
              </a:rPr>
              <a:t>HIGHER EARNER</a:t>
            </a:r>
          </a:p>
        </p:txBody>
      </p:sp>
      <p:sp>
        <p:nvSpPr>
          <p:cNvPr id="126" name="Rectangle 152">
            <a:extLst>
              <a:ext uri="{FF2B5EF4-FFF2-40B4-BE49-F238E27FC236}">
                <a16:creationId xmlns:a16="http://schemas.microsoft.com/office/drawing/2014/main" id="{228A0BF7-6F31-0D43-A14D-A3EDB5C52DF9}"/>
              </a:ext>
            </a:extLst>
          </p:cNvPr>
          <p:cNvSpPr>
            <a:spLocks noChangeArrowheads="1"/>
          </p:cNvSpPr>
          <p:nvPr/>
        </p:nvSpPr>
        <p:spPr bwMode="auto">
          <a:xfrm>
            <a:off x="2651590" y="3900503"/>
            <a:ext cx="15240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000" b="0" dirty="0">
                <a:solidFill>
                  <a:srgbClr val="FFFFFF"/>
                </a:solidFill>
              </a:rPr>
              <a:t>LOWER EARNER</a:t>
            </a:r>
          </a:p>
        </p:txBody>
      </p:sp>
      <p:sp>
        <p:nvSpPr>
          <p:cNvPr id="127" name="Rectangle 126">
            <a:extLst>
              <a:ext uri="{FF2B5EF4-FFF2-40B4-BE49-F238E27FC236}">
                <a16:creationId xmlns:a16="http://schemas.microsoft.com/office/drawing/2014/main" id="{689756CA-F56E-4B40-800F-458A2D234196}"/>
              </a:ext>
            </a:extLst>
          </p:cNvPr>
          <p:cNvSpPr>
            <a:spLocks noChangeArrowheads="1"/>
          </p:cNvSpPr>
          <p:nvPr/>
        </p:nvSpPr>
        <p:spPr bwMode="auto">
          <a:xfrm>
            <a:off x="2651591" y="3368686"/>
            <a:ext cx="1546411" cy="15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000" b="0" dirty="0">
                <a:solidFill>
                  <a:schemeClr val="bg1"/>
                </a:solidFill>
              </a:rPr>
              <a:t>SURVIVOR BENEFIT</a:t>
            </a:r>
          </a:p>
        </p:txBody>
      </p:sp>
      <p:sp>
        <p:nvSpPr>
          <p:cNvPr id="128" name="Rectangle 124">
            <a:extLst>
              <a:ext uri="{FF2B5EF4-FFF2-40B4-BE49-F238E27FC236}">
                <a16:creationId xmlns:a16="http://schemas.microsoft.com/office/drawing/2014/main" id="{6BDBE7E5-3B7C-4F4F-9994-79E79F271168}"/>
              </a:ext>
            </a:extLst>
          </p:cNvPr>
          <p:cNvSpPr>
            <a:spLocks noChangeArrowheads="1"/>
          </p:cNvSpPr>
          <p:nvPr/>
        </p:nvSpPr>
        <p:spPr bwMode="auto">
          <a:xfrm>
            <a:off x="5644777" y="4427772"/>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400" dirty="0">
                <a:solidFill>
                  <a:schemeClr val="bg1"/>
                </a:solidFill>
              </a:rPr>
              <a:t>$410,400</a:t>
            </a:r>
            <a:endParaRPr lang="en-US" altLang="en-US" sz="1800" dirty="0">
              <a:solidFill>
                <a:schemeClr val="bg1"/>
              </a:solidFill>
            </a:endParaRPr>
          </a:p>
        </p:txBody>
      </p:sp>
      <p:sp>
        <p:nvSpPr>
          <p:cNvPr id="129" name="Rectangle 127">
            <a:extLst>
              <a:ext uri="{FF2B5EF4-FFF2-40B4-BE49-F238E27FC236}">
                <a16:creationId xmlns:a16="http://schemas.microsoft.com/office/drawing/2014/main" id="{7BA294ED-B54E-1E41-A9BA-E7E9E0C0F9C8}"/>
              </a:ext>
            </a:extLst>
          </p:cNvPr>
          <p:cNvSpPr>
            <a:spLocks noChangeArrowheads="1"/>
          </p:cNvSpPr>
          <p:nvPr/>
        </p:nvSpPr>
        <p:spPr bwMode="auto">
          <a:xfrm>
            <a:off x="5652247" y="3479605"/>
            <a:ext cx="150905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400" dirty="0">
                <a:solidFill>
                  <a:schemeClr val="bg1"/>
                </a:solidFill>
              </a:rPr>
              <a:t>$205,200*</a:t>
            </a:r>
            <a:endParaRPr lang="en-US" altLang="en-US" sz="1800" dirty="0">
              <a:solidFill>
                <a:schemeClr val="bg1"/>
              </a:solidFill>
            </a:endParaRPr>
          </a:p>
        </p:txBody>
      </p:sp>
      <p:sp>
        <p:nvSpPr>
          <p:cNvPr id="130" name="Rectangle 130">
            <a:extLst>
              <a:ext uri="{FF2B5EF4-FFF2-40B4-BE49-F238E27FC236}">
                <a16:creationId xmlns:a16="http://schemas.microsoft.com/office/drawing/2014/main" id="{80FB2B09-25C6-4946-B07D-82859D94BC2F}"/>
              </a:ext>
            </a:extLst>
          </p:cNvPr>
          <p:cNvSpPr>
            <a:spLocks noChangeArrowheads="1"/>
          </p:cNvSpPr>
          <p:nvPr/>
        </p:nvSpPr>
        <p:spPr bwMode="auto">
          <a:xfrm>
            <a:off x="5644777" y="2901789"/>
            <a:ext cx="151652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400" dirty="0">
                <a:solidFill>
                  <a:schemeClr val="bg1"/>
                </a:solidFill>
              </a:rPr>
              <a:t>$114,000</a:t>
            </a:r>
            <a:endParaRPr lang="en-US" altLang="en-US" sz="1800" dirty="0">
              <a:solidFill>
                <a:schemeClr val="bg1"/>
              </a:solidFill>
            </a:endParaRPr>
          </a:p>
        </p:txBody>
      </p:sp>
      <p:sp>
        <p:nvSpPr>
          <p:cNvPr id="131" name="Rectangle 150">
            <a:extLst>
              <a:ext uri="{FF2B5EF4-FFF2-40B4-BE49-F238E27FC236}">
                <a16:creationId xmlns:a16="http://schemas.microsoft.com/office/drawing/2014/main" id="{EAF3B11C-C8FD-534D-995E-9EFF64AD557C}"/>
              </a:ext>
            </a:extLst>
          </p:cNvPr>
          <p:cNvSpPr>
            <a:spLocks noChangeArrowheads="1"/>
          </p:cNvSpPr>
          <p:nvPr/>
        </p:nvSpPr>
        <p:spPr bwMode="auto">
          <a:xfrm>
            <a:off x="5652247" y="4641908"/>
            <a:ext cx="15240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000" b="0" dirty="0">
                <a:solidFill>
                  <a:schemeClr val="bg1"/>
                </a:solidFill>
              </a:rPr>
              <a:t>HIGHER EARNER</a:t>
            </a:r>
          </a:p>
        </p:txBody>
      </p:sp>
      <p:sp>
        <p:nvSpPr>
          <p:cNvPr id="132" name="Rectangle 152">
            <a:extLst>
              <a:ext uri="{FF2B5EF4-FFF2-40B4-BE49-F238E27FC236}">
                <a16:creationId xmlns:a16="http://schemas.microsoft.com/office/drawing/2014/main" id="{0A0D01B8-B849-DA44-9310-72D4669DA9A4}"/>
              </a:ext>
            </a:extLst>
          </p:cNvPr>
          <p:cNvSpPr>
            <a:spLocks noChangeArrowheads="1"/>
          </p:cNvSpPr>
          <p:nvPr/>
        </p:nvSpPr>
        <p:spPr bwMode="auto">
          <a:xfrm>
            <a:off x="5644777" y="3687614"/>
            <a:ext cx="15240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000" b="0" dirty="0">
                <a:solidFill>
                  <a:srgbClr val="FFFFFF"/>
                </a:solidFill>
              </a:rPr>
              <a:t>LOWER EARNER</a:t>
            </a:r>
          </a:p>
        </p:txBody>
      </p:sp>
      <p:sp>
        <p:nvSpPr>
          <p:cNvPr id="133" name="Rectangle 154">
            <a:extLst>
              <a:ext uri="{FF2B5EF4-FFF2-40B4-BE49-F238E27FC236}">
                <a16:creationId xmlns:a16="http://schemas.microsoft.com/office/drawing/2014/main" id="{79DA9D87-1F50-6046-A5AA-9884A9493830}"/>
              </a:ext>
            </a:extLst>
          </p:cNvPr>
          <p:cNvSpPr>
            <a:spLocks noChangeArrowheads="1"/>
          </p:cNvSpPr>
          <p:nvPr/>
        </p:nvSpPr>
        <p:spPr bwMode="auto">
          <a:xfrm>
            <a:off x="5637307" y="3111743"/>
            <a:ext cx="1546411" cy="15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000" b="0" dirty="0">
                <a:solidFill>
                  <a:schemeClr val="bg1"/>
                </a:solidFill>
              </a:rPr>
              <a:t>SURVIVOR BENEFIT</a:t>
            </a:r>
          </a:p>
        </p:txBody>
      </p:sp>
      <p:sp>
        <p:nvSpPr>
          <p:cNvPr id="134" name="Rectangle 125">
            <a:extLst>
              <a:ext uri="{FF2B5EF4-FFF2-40B4-BE49-F238E27FC236}">
                <a16:creationId xmlns:a16="http://schemas.microsoft.com/office/drawing/2014/main" id="{80E7E5FA-EF94-AC45-864A-566D86E39330}"/>
              </a:ext>
            </a:extLst>
          </p:cNvPr>
          <p:cNvSpPr>
            <a:spLocks noChangeArrowheads="1"/>
          </p:cNvSpPr>
          <p:nvPr/>
        </p:nvSpPr>
        <p:spPr bwMode="auto">
          <a:xfrm>
            <a:off x="8632557" y="4411817"/>
            <a:ext cx="151652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400" dirty="0">
                <a:solidFill>
                  <a:schemeClr val="bg1"/>
                </a:solidFill>
              </a:rPr>
              <a:t>$421,344</a:t>
            </a:r>
            <a:endParaRPr lang="en-US" altLang="en-US" sz="1800" dirty="0">
              <a:solidFill>
                <a:schemeClr val="bg1"/>
              </a:solidFill>
            </a:endParaRPr>
          </a:p>
        </p:txBody>
      </p:sp>
      <p:sp>
        <p:nvSpPr>
          <p:cNvPr id="135" name="Rectangle 128">
            <a:extLst>
              <a:ext uri="{FF2B5EF4-FFF2-40B4-BE49-F238E27FC236}">
                <a16:creationId xmlns:a16="http://schemas.microsoft.com/office/drawing/2014/main" id="{8EA24641-5E93-DE49-A99C-2C75CB7899FC}"/>
              </a:ext>
            </a:extLst>
          </p:cNvPr>
          <p:cNvSpPr>
            <a:spLocks noChangeArrowheads="1"/>
          </p:cNvSpPr>
          <p:nvPr/>
        </p:nvSpPr>
        <p:spPr bwMode="auto">
          <a:xfrm>
            <a:off x="8632558" y="3475119"/>
            <a:ext cx="151652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400" dirty="0">
                <a:solidFill>
                  <a:srgbClr val="FFFFFF"/>
                </a:solidFill>
              </a:rPr>
              <a:t>$199,584</a:t>
            </a:r>
            <a:endParaRPr lang="en-US" altLang="en-US" sz="1800" dirty="0">
              <a:solidFill>
                <a:srgbClr val="FFFFFF"/>
              </a:solidFill>
            </a:endParaRPr>
          </a:p>
        </p:txBody>
      </p:sp>
      <p:sp>
        <p:nvSpPr>
          <p:cNvPr id="136" name="Rectangle 131">
            <a:extLst>
              <a:ext uri="{FF2B5EF4-FFF2-40B4-BE49-F238E27FC236}">
                <a16:creationId xmlns:a16="http://schemas.microsoft.com/office/drawing/2014/main" id="{3B21D04E-A570-F243-8707-B296D7AEC56F}"/>
              </a:ext>
            </a:extLst>
          </p:cNvPr>
          <p:cNvSpPr>
            <a:spLocks noChangeArrowheads="1"/>
          </p:cNvSpPr>
          <p:nvPr/>
        </p:nvSpPr>
        <p:spPr bwMode="auto">
          <a:xfrm>
            <a:off x="8644542" y="2800932"/>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400" dirty="0">
                <a:solidFill>
                  <a:schemeClr val="bg1"/>
                </a:solidFill>
              </a:rPr>
              <a:t>$150,480</a:t>
            </a:r>
            <a:endParaRPr lang="en-US" altLang="en-US" sz="1800" dirty="0">
              <a:solidFill>
                <a:schemeClr val="bg1"/>
              </a:solidFill>
            </a:endParaRPr>
          </a:p>
        </p:txBody>
      </p:sp>
      <p:sp>
        <p:nvSpPr>
          <p:cNvPr id="137" name="Rectangle 150">
            <a:extLst>
              <a:ext uri="{FF2B5EF4-FFF2-40B4-BE49-F238E27FC236}">
                <a16:creationId xmlns:a16="http://schemas.microsoft.com/office/drawing/2014/main" id="{CAC38E7D-8966-564D-A3A3-03488693C566}"/>
              </a:ext>
            </a:extLst>
          </p:cNvPr>
          <p:cNvSpPr>
            <a:spLocks noChangeArrowheads="1"/>
          </p:cNvSpPr>
          <p:nvPr/>
        </p:nvSpPr>
        <p:spPr bwMode="auto">
          <a:xfrm>
            <a:off x="8632557" y="4630799"/>
            <a:ext cx="15240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000" b="0" dirty="0">
                <a:solidFill>
                  <a:schemeClr val="bg1"/>
                </a:solidFill>
              </a:rPr>
              <a:t>HIGHER EARNER</a:t>
            </a:r>
          </a:p>
        </p:txBody>
      </p:sp>
      <p:sp>
        <p:nvSpPr>
          <p:cNvPr id="138" name="Rectangle 152">
            <a:extLst>
              <a:ext uri="{FF2B5EF4-FFF2-40B4-BE49-F238E27FC236}">
                <a16:creationId xmlns:a16="http://schemas.microsoft.com/office/drawing/2014/main" id="{1B90C67A-DA2A-AF48-A2EE-6FE272CE01FE}"/>
              </a:ext>
            </a:extLst>
          </p:cNvPr>
          <p:cNvSpPr>
            <a:spLocks noChangeArrowheads="1"/>
          </p:cNvSpPr>
          <p:nvPr/>
        </p:nvSpPr>
        <p:spPr bwMode="auto">
          <a:xfrm>
            <a:off x="8632558" y="3675092"/>
            <a:ext cx="152400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000" b="0" dirty="0">
                <a:solidFill>
                  <a:srgbClr val="FFFFFF"/>
                </a:solidFill>
              </a:rPr>
              <a:t>LOWER EARNER</a:t>
            </a:r>
          </a:p>
        </p:txBody>
      </p:sp>
      <p:sp>
        <p:nvSpPr>
          <p:cNvPr id="139" name="Rectangle 154">
            <a:extLst>
              <a:ext uri="{FF2B5EF4-FFF2-40B4-BE49-F238E27FC236}">
                <a16:creationId xmlns:a16="http://schemas.microsoft.com/office/drawing/2014/main" id="{3FF15110-5F8B-3645-A3F5-EABAF83204EC}"/>
              </a:ext>
            </a:extLst>
          </p:cNvPr>
          <p:cNvSpPr>
            <a:spLocks noChangeArrowheads="1"/>
          </p:cNvSpPr>
          <p:nvPr/>
        </p:nvSpPr>
        <p:spPr bwMode="auto">
          <a:xfrm>
            <a:off x="8637073" y="3011273"/>
            <a:ext cx="1546411" cy="15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000" b="0" dirty="0">
                <a:solidFill>
                  <a:schemeClr val="bg1"/>
                </a:solidFill>
              </a:rPr>
              <a:t>SURVIVOR BENEFIT</a:t>
            </a:r>
          </a:p>
        </p:txBody>
      </p:sp>
    </p:spTree>
    <p:custDataLst>
      <p:tags r:id="rId1"/>
    </p:custDataLst>
    <p:extLst>
      <p:ext uri="{BB962C8B-B14F-4D97-AF65-F5344CB8AC3E}">
        <p14:creationId xmlns:p14="http://schemas.microsoft.com/office/powerpoint/2010/main" val="2794398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085" y="202223"/>
            <a:ext cx="10917264" cy="838200"/>
          </a:xfrm>
        </p:spPr>
        <p:txBody>
          <a:bodyPr/>
          <a:lstStyle/>
          <a:p>
            <a:r>
              <a:rPr lang="en-US" dirty="0"/>
              <a:t>Three Opportunities to Maximize Benefits</a:t>
            </a:r>
            <a:br>
              <a:rPr lang="en-US" dirty="0"/>
            </a:br>
            <a:r>
              <a:rPr lang="en-US" sz="2000" b="1" dirty="0">
                <a:solidFill>
                  <a:srgbClr val="768692"/>
                </a:solidFill>
              </a:rPr>
              <a:t>You may be able to boost your Social Security benefits</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14</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graphicFrame>
        <p:nvGraphicFramePr>
          <p:cNvPr id="53" name="Table 52">
            <a:extLst>
              <a:ext uri="{FF2B5EF4-FFF2-40B4-BE49-F238E27FC236}">
                <a16:creationId xmlns:a16="http://schemas.microsoft.com/office/drawing/2014/main" id="{F4BEBFB7-013C-C34E-BFDA-E2AFCF193CB9}"/>
              </a:ext>
            </a:extLst>
          </p:cNvPr>
          <p:cNvGraphicFramePr>
            <a:graphicFrameLocks noGrp="1"/>
          </p:cNvGraphicFramePr>
          <p:nvPr>
            <p:extLst>
              <p:ext uri="{D42A27DB-BD31-4B8C-83A1-F6EECF244321}">
                <p14:modId xmlns:p14="http://schemas.microsoft.com/office/powerpoint/2010/main" val="1115719951"/>
              </p:ext>
            </p:extLst>
          </p:nvPr>
        </p:nvGraphicFramePr>
        <p:xfrm>
          <a:off x="1667676" y="1643649"/>
          <a:ext cx="8953764" cy="3570702"/>
        </p:xfrm>
        <a:graphic>
          <a:graphicData uri="http://schemas.openxmlformats.org/drawingml/2006/table">
            <a:tbl>
              <a:tblPr firstRow="1" bandRow="1">
                <a:tableStyleId>{5C22544A-7EE6-4342-B048-85BDC9FD1C3A}</a:tableStyleId>
              </a:tblPr>
              <a:tblGrid>
                <a:gridCol w="2984588">
                  <a:extLst>
                    <a:ext uri="{9D8B030D-6E8A-4147-A177-3AD203B41FA5}">
                      <a16:colId xmlns:a16="http://schemas.microsoft.com/office/drawing/2014/main" val="20000"/>
                    </a:ext>
                  </a:extLst>
                </a:gridCol>
                <a:gridCol w="2984588">
                  <a:extLst>
                    <a:ext uri="{9D8B030D-6E8A-4147-A177-3AD203B41FA5}">
                      <a16:colId xmlns:a16="http://schemas.microsoft.com/office/drawing/2014/main" val="20001"/>
                    </a:ext>
                  </a:extLst>
                </a:gridCol>
                <a:gridCol w="2984588">
                  <a:extLst>
                    <a:ext uri="{9D8B030D-6E8A-4147-A177-3AD203B41FA5}">
                      <a16:colId xmlns:a16="http://schemas.microsoft.com/office/drawing/2014/main" val="20002"/>
                    </a:ext>
                  </a:extLst>
                </a:gridCol>
              </a:tblGrid>
              <a:tr h="766173">
                <a:tc>
                  <a:txBody>
                    <a:bodyPr/>
                    <a:lstStyle/>
                    <a:p>
                      <a:endParaRPr lang="en-US" dirty="0"/>
                    </a:p>
                  </a:txBody>
                  <a:tcPr>
                    <a:lnR w="12700" cap="flat" cmpd="sng" algn="ctr">
                      <a:no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0000"/>
                  </a:ext>
                </a:extLst>
              </a:tr>
              <a:tr h="1245079">
                <a:tc>
                  <a:txBody>
                    <a:bodyPr/>
                    <a:lstStyle/>
                    <a:p>
                      <a:endParaRPr lang="en-US" dirty="0"/>
                    </a:p>
                  </a:txBody>
                  <a:tcPr>
                    <a:lnR w="38100" cap="flat" cmpd="sng" algn="ctr">
                      <a:solidFill>
                        <a:schemeClr val="bg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1"/>
                    </a:solidFill>
                  </a:tcPr>
                </a:tc>
                <a:tc>
                  <a:txBody>
                    <a:bodyPr/>
                    <a:lstStyle/>
                    <a:p>
                      <a:endParaRPr lang="en-US" dirty="0"/>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768692"/>
                    </a:solidFill>
                  </a:tcPr>
                </a:tc>
                <a:tc>
                  <a:txBody>
                    <a:bodyPr/>
                    <a:lstStyle/>
                    <a:p>
                      <a:endParaRPr lang="en-US" dirty="0"/>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7A9B3D"/>
                    </a:solidFill>
                  </a:tcPr>
                </a:tc>
                <a:extLst>
                  <a:ext uri="{0D108BD9-81ED-4DB2-BD59-A6C34878D82A}">
                    <a16:rowId xmlns:a16="http://schemas.microsoft.com/office/drawing/2014/main" val="10001"/>
                  </a:ext>
                </a:extLst>
              </a:tr>
              <a:tr h="1559450">
                <a:tc>
                  <a:txBody>
                    <a:bodyPr/>
                    <a:lstStyle/>
                    <a:p>
                      <a:endParaRPr lang="en-US" dirty="0"/>
                    </a:p>
                  </a:txBody>
                  <a:tcPr>
                    <a:lnR w="38100" cap="flat" cmpd="sng" algn="ctr">
                      <a:solidFill>
                        <a:schemeClr val="bg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53A5CE"/>
                    </a:solidFill>
                  </a:tcPr>
                </a:tc>
                <a:tc>
                  <a:txBody>
                    <a:bodyPr/>
                    <a:lstStyle/>
                    <a:p>
                      <a:endParaRPr lang="en-US" dirty="0"/>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919EA8"/>
                    </a:solidFill>
                  </a:tcPr>
                </a:tc>
                <a:tc>
                  <a:txBody>
                    <a:bodyPr/>
                    <a:lstStyle/>
                    <a:p>
                      <a:endParaRPr lang="en-US" dirty="0"/>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94AE3C"/>
                    </a:solidFill>
                  </a:tcPr>
                </a:tc>
                <a:extLst>
                  <a:ext uri="{0D108BD9-81ED-4DB2-BD59-A6C34878D82A}">
                    <a16:rowId xmlns:a16="http://schemas.microsoft.com/office/drawing/2014/main" val="10002"/>
                  </a:ext>
                </a:extLst>
              </a:tr>
            </a:tbl>
          </a:graphicData>
        </a:graphic>
      </p:graphicFrame>
      <p:sp>
        <p:nvSpPr>
          <p:cNvPr id="54" name="Text Box 18">
            <a:extLst>
              <a:ext uri="{FF2B5EF4-FFF2-40B4-BE49-F238E27FC236}">
                <a16:creationId xmlns:a16="http://schemas.microsoft.com/office/drawing/2014/main" id="{DE705682-2098-F547-B7E7-819A1B51CFC7}"/>
              </a:ext>
            </a:extLst>
          </p:cNvPr>
          <p:cNvSpPr txBox="1">
            <a:spLocks noChangeArrowheads="1"/>
          </p:cNvSpPr>
          <p:nvPr/>
        </p:nvSpPr>
        <p:spPr bwMode="auto">
          <a:xfrm>
            <a:off x="1724699" y="2717851"/>
            <a:ext cx="2874196" cy="590931"/>
          </a:xfrm>
          <a:prstGeom prst="rect">
            <a:avLst/>
          </a:prstGeom>
          <a:noFill/>
          <a:ln>
            <a:noFill/>
          </a:ln>
          <a:effectLst/>
          <a:extLst>
            <a:ext uri="{909E8E84-426E-40DD-AFC4-6F175D3DCCD1}">
              <a14:hiddenFill xmlns:a14="http://schemas.microsoft.com/office/drawing/2010/main">
                <a:solidFill>
                  <a:srgbClr val="00A4DE"/>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a:solidFill>
                  <a:schemeClr val="tx1"/>
                </a:solidFill>
                <a:latin typeface="Arial" pitchFamily="34" charset="0"/>
                <a:ea typeface="ＭＳ Ｐゴシック" pitchFamily="34" charset="-128"/>
              </a:defRPr>
            </a:lvl1pPr>
            <a:lvl2pPr marL="742950" indent="-285750" eaLnBrk="0" hangingPunct="0">
              <a:defRPr sz="1600">
                <a:solidFill>
                  <a:schemeClr val="tx1"/>
                </a:solidFill>
                <a:latin typeface="Arial" pitchFamily="34" charset="0"/>
                <a:ea typeface="ＭＳ Ｐゴシック" pitchFamily="34" charset="-128"/>
              </a:defRPr>
            </a:lvl2pPr>
            <a:lvl3pPr marL="1143000" indent="-228600" eaLnBrk="0" hangingPunct="0">
              <a:defRPr sz="1600">
                <a:solidFill>
                  <a:schemeClr val="tx1"/>
                </a:solidFill>
                <a:latin typeface="Arial" pitchFamily="34" charset="0"/>
                <a:ea typeface="ＭＳ Ｐゴシック" pitchFamily="34" charset="-128"/>
              </a:defRPr>
            </a:lvl3pPr>
            <a:lvl4pPr marL="1600200" indent="-228600" eaLnBrk="0" hangingPunct="0">
              <a:defRPr sz="1600">
                <a:solidFill>
                  <a:schemeClr val="tx1"/>
                </a:solidFill>
                <a:latin typeface="Arial" pitchFamily="34" charset="0"/>
                <a:ea typeface="ＭＳ Ｐゴシック" pitchFamily="34" charset="-128"/>
              </a:defRPr>
            </a:lvl4pPr>
            <a:lvl5pPr marL="2057400" indent="-228600" eaLnBrk="0" hangingPunct="0">
              <a:defRPr sz="16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9pPr>
          </a:lstStyle>
          <a:p>
            <a:pPr algn="ctr" eaLnBrk="1" hangingPunct="1">
              <a:lnSpc>
                <a:spcPct val="90000"/>
              </a:lnSpc>
            </a:pPr>
            <a:r>
              <a:rPr lang="en-US" sz="1800" b="1" dirty="0">
                <a:solidFill>
                  <a:schemeClr val="bg1"/>
                </a:solidFill>
              </a:rPr>
              <a:t>Strategies </a:t>
            </a:r>
            <a:br>
              <a:rPr lang="en-US" sz="1800" b="1" dirty="0">
                <a:solidFill>
                  <a:schemeClr val="bg1"/>
                </a:solidFill>
              </a:rPr>
            </a:br>
            <a:r>
              <a:rPr lang="en-US" sz="1800" b="1" dirty="0">
                <a:solidFill>
                  <a:schemeClr val="bg1"/>
                </a:solidFill>
              </a:rPr>
              <a:t>for Couples</a:t>
            </a:r>
          </a:p>
        </p:txBody>
      </p:sp>
      <p:sp>
        <p:nvSpPr>
          <p:cNvPr id="56" name="TextBox 55">
            <a:extLst>
              <a:ext uri="{FF2B5EF4-FFF2-40B4-BE49-F238E27FC236}">
                <a16:creationId xmlns:a16="http://schemas.microsoft.com/office/drawing/2014/main" id="{6871EBA3-2039-7D47-B503-7679F11D868F}"/>
              </a:ext>
            </a:extLst>
          </p:cNvPr>
          <p:cNvSpPr txBox="1"/>
          <p:nvPr/>
        </p:nvSpPr>
        <p:spPr>
          <a:xfrm>
            <a:off x="1852216" y="4003823"/>
            <a:ext cx="2619161" cy="830997"/>
          </a:xfrm>
          <a:prstGeom prst="rect">
            <a:avLst/>
          </a:prstGeom>
          <a:noFill/>
        </p:spPr>
        <p:txBody>
          <a:bodyPr wrap="square" rtlCol="0">
            <a:spAutoFit/>
          </a:bodyPr>
          <a:lstStyle/>
          <a:p>
            <a:pPr algn="ctr"/>
            <a:r>
              <a:rPr lang="en-US" sz="1600" dirty="0">
                <a:solidFill>
                  <a:schemeClr val="bg1"/>
                </a:solidFill>
              </a:rPr>
              <a:t>Spouses should evaluate options to determine when to file for benefits</a:t>
            </a:r>
          </a:p>
        </p:txBody>
      </p:sp>
      <p:sp>
        <p:nvSpPr>
          <p:cNvPr id="57" name="TextBox 56">
            <a:extLst>
              <a:ext uri="{FF2B5EF4-FFF2-40B4-BE49-F238E27FC236}">
                <a16:creationId xmlns:a16="http://schemas.microsoft.com/office/drawing/2014/main" id="{73BE2888-1510-3444-81C8-686601385EC3}"/>
              </a:ext>
            </a:extLst>
          </p:cNvPr>
          <p:cNvSpPr txBox="1"/>
          <p:nvPr/>
        </p:nvSpPr>
        <p:spPr>
          <a:xfrm>
            <a:off x="4952436" y="4016510"/>
            <a:ext cx="2428815" cy="830997"/>
          </a:xfrm>
          <a:prstGeom prst="rect">
            <a:avLst/>
          </a:prstGeom>
          <a:noFill/>
        </p:spPr>
        <p:txBody>
          <a:bodyPr wrap="square" rtlCol="0">
            <a:spAutoFit/>
          </a:bodyPr>
          <a:lstStyle/>
          <a:p>
            <a:pPr algn="ctr"/>
            <a:r>
              <a:rPr lang="en-US" sz="1600" dirty="0">
                <a:solidFill>
                  <a:schemeClr val="bg1"/>
                </a:solidFill>
              </a:rPr>
              <a:t>This option works best if one spouse is expected to outlive another</a:t>
            </a:r>
          </a:p>
        </p:txBody>
      </p:sp>
      <p:sp>
        <p:nvSpPr>
          <p:cNvPr id="58" name="TextBox 57">
            <a:extLst>
              <a:ext uri="{FF2B5EF4-FFF2-40B4-BE49-F238E27FC236}">
                <a16:creationId xmlns:a16="http://schemas.microsoft.com/office/drawing/2014/main" id="{6AEFF42E-D48F-1145-A57D-B404C7011253}"/>
              </a:ext>
            </a:extLst>
          </p:cNvPr>
          <p:cNvSpPr txBox="1"/>
          <p:nvPr/>
        </p:nvSpPr>
        <p:spPr>
          <a:xfrm>
            <a:off x="7930380" y="4016509"/>
            <a:ext cx="2459474" cy="830997"/>
          </a:xfrm>
          <a:prstGeom prst="rect">
            <a:avLst/>
          </a:prstGeom>
          <a:noFill/>
        </p:spPr>
        <p:txBody>
          <a:bodyPr wrap="square" rtlCol="0">
            <a:spAutoFit/>
          </a:bodyPr>
          <a:lstStyle/>
          <a:p>
            <a:pPr algn="ctr"/>
            <a:r>
              <a:rPr lang="en-US" sz="1600" dirty="0">
                <a:solidFill>
                  <a:schemeClr val="bg1"/>
                </a:solidFill>
              </a:rPr>
              <a:t>Ex-spouses may </a:t>
            </a:r>
            <a:br>
              <a:rPr lang="en-US" sz="1600" dirty="0">
                <a:solidFill>
                  <a:schemeClr val="bg1"/>
                </a:solidFill>
              </a:rPr>
            </a:br>
            <a:r>
              <a:rPr lang="en-US" sz="1600" dirty="0">
                <a:solidFill>
                  <a:schemeClr val="bg1"/>
                </a:solidFill>
              </a:rPr>
              <a:t>be eligible for a portion of benefits</a:t>
            </a:r>
          </a:p>
        </p:txBody>
      </p:sp>
      <p:sp>
        <p:nvSpPr>
          <p:cNvPr id="61" name="Text Box 18">
            <a:extLst>
              <a:ext uri="{FF2B5EF4-FFF2-40B4-BE49-F238E27FC236}">
                <a16:creationId xmlns:a16="http://schemas.microsoft.com/office/drawing/2014/main" id="{8917B0CD-2848-0F40-AB21-071A81DB24BA}"/>
              </a:ext>
            </a:extLst>
          </p:cNvPr>
          <p:cNvSpPr txBox="1">
            <a:spLocks noChangeArrowheads="1"/>
          </p:cNvSpPr>
          <p:nvPr/>
        </p:nvSpPr>
        <p:spPr bwMode="auto">
          <a:xfrm>
            <a:off x="4682859" y="2716094"/>
            <a:ext cx="2968518" cy="590931"/>
          </a:xfrm>
          <a:prstGeom prst="rect">
            <a:avLst/>
          </a:prstGeom>
          <a:noFill/>
          <a:ln>
            <a:noFill/>
          </a:ln>
          <a:effectLst/>
          <a:extLst>
            <a:ext uri="{909E8E84-426E-40DD-AFC4-6F175D3DCCD1}">
              <a14:hiddenFill xmlns:a14="http://schemas.microsoft.com/office/drawing/2010/main">
                <a:solidFill>
                  <a:srgbClr val="00A4DE"/>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a:solidFill>
                  <a:schemeClr val="tx1"/>
                </a:solidFill>
                <a:latin typeface="Arial" pitchFamily="34" charset="0"/>
                <a:ea typeface="ＭＳ Ｐゴシック" pitchFamily="34" charset="-128"/>
              </a:defRPr>
            </a:lvl1pPr>
            <a:lvl2pPr marL="742950" indent="-285750" eaLnBrk="0" hangingPunct="0">
              <a:defRPr sz="1600">
                <a:solidFill>
                  <a:schemeClr val="tx1"/>
                </a:solidFill>
                <a:latin typeface="Arial" pitchFamily="34" charset="0"/>
                <a:ea typeface="ＭＳ Ｐゴシック" pitchFamily="34" charset="-128"/>
              </a:defRPr>
            </a:lvl2pPr>
            <a:lvl3pPr marL="1143000" indent="-228600" eaLnBrk="0" hangingPunct="0">
              <a:defRPr sz="1600">
                <a:solidFill>
                  <a:schemeClr val="tx1"/>
                </a:solidFill>
                <a:latin typeface="Arial" pitchFamily="34" charset="0"/>
                <a:ea typeface="ＭＳ Ｐゴシック" pitchFamily="34" charset="-128"/>
              </a:defRPr>
            </a:lvl3pPr>
            <a:lvl4pPr marL="1600200" indent="-228600" eaLnBrk="0" hangingPunct="0">
              <a:defRPr sz="1600">
                <a:solidFill>
                  <a:schemeClr val="tx1"/>
                </a:solidFill>
                <a:latin typeface="Arial" pitchFamily="34" charset="0"/>
                <a:ea typeface="ＭＳ Ｐゴシック" pitchFamily="34" charset="-128"/>
              </a:defRPr>
            </a:lvl4pPr>
            <a:lvl5pPr marL="2057400" indent="-228600" eaLnBrk="0" hangingPunct="0">
              <a:defRPr sz="16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9pPr>
          </a:lstStyle>
          <a:p>
            <a:pPr algn="ctr" eaLnBrk="1" hangingPunct="1">
              <a:lnSpc>
                <a:spcPct val="90000"/>
              </a:lnSpc>
            </a:pPr>
            <a:r>
              <a:rPr lang="en-US" sz="1800" b="1" dirty="0">
                <a:solidFill>
                  <a:schemeClr val="bg1"/>
                </a:solidFill>
              </a:rPr>
              <a:t>Survivor </a:t>
            </a:r>
            <a:br>
              <a:rPr lang="en-US" sz="1800" b="1" dirty="0">
                <a:solidFill>
                  <a:schemeClr val="bg1"/>
                </a:solidFill>
              </a:rPr>
            </a:br>
            <a:r>
              <a:rPr lang="en-US" sz="1800" b="1" dirty="0">
                <a:solidFill>
                  <a:schemeClr val="bg1"/>
                </a:solidFill>
              </a:rPr>
              <a:t>Benefits</a:t>
            </a:r>
          </a:p>
        </p:txBody>
      </p:sp>
      <p:sp>
        <p:nvSpPr>
          <p:cNvPr id="62" name="Text Box 18">
            <a:extLst>
              <a:ext uri="{FF2B5EF4-FFF2-40B4-BE49-F238E27FC236}">
                <a16:creationId xmlns:a16="http://schemas.microsoft.com/office/drawing/2014/main" id="{6B953884-4D7C-664B-A9BE-8D35D6BA0C91}"/>
              </a:ext>
            </a:extLst>
          </p:cNvPr>
          <p:cNvSpPr txBox="1">
            <a:spLocks noChangeArrowheads="1"/>
          </p:cNvSpPr>
          <p:nvPr/>
        </p:nvSpPr>
        <p:spPr bwMode="auto">
          <a:xfrm>
            <a:off x="7968530" y="2710385"/>
            <a:ext cx="2421324" cy="590931"/>
          </a:xfrm>
          <a:prstGeom prst="rect">
            <a:avLst/>
          </a:prstGeom>
          <a:noFill/>
          <a:ln>
            <a:noFill/>
          </a:ln>
          <a:effectLst/>
          <a:extLst>
            <a:ext uri="{909E8E84-426E-40DD-AFC4-6F175D3DCCD1}">
              <a14:hiddenFill xmlns:a14="http://schemas.microsoft.com/office/drawing/2010/main">
                <a:solidFill>
                  <a:srgbClr val="00A4DE"/>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a:solidFill>
                  <a:schemeClr val="tx1"/>
                </a:solidFill>
                <a:latin typeface="Arial" pitchFamily="34" charset="0"/>
                <a:ea typeface="ＭＳ Ｐゴシック" pitchFamily="34" charset="-128"/>
              </a:defRPr>
            </a:lvl1pPr>
            <a:lvl2pPr marL="742950" indent="-285750" eaLnBrk="0" hangingPunct="0">
              <a:defRPr sz="1600">
                <a:solidFill>
                  <a:schemeClr val="tx1"/>
                </a:solidFill>
                <a:latin typeface="Arial" pitchFamily="34" charset="0"/>
                <a:ea typeface="ＭＳ Ｐゴシック" pitchFamily="34" charset="-128"/>
              </a:defRPr>
            </a:lvl2pPr>
            <a:lvl3pPr marL="1143000" indent="-228600" eaLnBrk="0" hangingPunct="0">
              <a:defRPr sz="1600">
                <a:solidFill>
                  <a:schemeClr val="tx1"/>
                </a:solidFill>
                <a:latin typeface="Arial" pitchFamily="34" charset="0"/>
                <a:ea typeface="ＭＳ Ｐゴシック" pitchFamily="34" charset="-128"/>
              </a:defRPr>
            </a:lvl3pPr>
            <a:lvl4pPr marL="1600200" indent="-228600" eaLnBrk="0" hangingPunct="0">
              <a:defRPr sz="1600">
                <a:solidFill>
                  <a:schemeClr val="tx1"/>
                </a:solidFill>
                <a:latin typeface="Arial" pitchFamily="34" charset="0"/>
                <a:ea typeface="ＭＳ Ｐゴシック" pitchFamily="34" charset="-128"/>
              </a:defRPr>
            </a:lvl4pPr>
            <a:lvl5pPr marL="2057400" indent="-228600" eaLnBrk="0" hangingPunct="0">
              <a:defRPr sz="16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9pPr>
          </a:lstStyle>
          <a:p>
            <a:pPr algn="ctr" eaLnBrk="1" hangingPunct="1">
              <a:lnSpc>
                <a:spcPct val="90000"/>
              </a:lnSpc>
            </a:pPr>
            <a:r>
              <a:rPr lang="en-US" sz="1800" b="1" dirty="0">
                <a:solidFill>
                  <a:schemeClr val="bg1"/>
                </a:solidFill>
              </a:rPr>
              <a:t>Former </a:t>
            </a:r>
            <a:br>
              <a:rPr lang="en-US" sz="1800" b="1" dirty="0">
                <a:solidFill>
                  <a:schemeClr val="bg1"/>
                </a:solidFill>
              </a:rPr>
            </a:br>
            <a:r>
              <a:rPr lang="en-US" sz="1800" b="1" dirty="0">
                <a:solidFill>
                  <a:schemeClr val="bg1"/>
                </a:solidFill>
              </a:rPr>
              <a:t>Spousal Benefits</a:t>
            </a:r>
          </a:p>
        </p:txBody>
      </p:sp>
    </p:spTree>
    <p:custDataLst>
      <p:tags r:id="rId1"/>
    </p:custDataLst>
    <p:extLst>
      <p:ext uri="{BB962C8B-B14F-4D97-AF65-F5344CB8AC3E}">
        <p14:creationId xmlns:p14="http://schemas.microsoft.com/office/powerpoint/2010/main" val="2387797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085" y="202223"/>
            <a:ext cx="10917264" cy="838200"/>
          </a:xfrm>
        </p:spPr>
        <p:txBody>
          <a:bodyPr/>
          <a:lstStyle/>
          <a:p>
            <a:r>
              <a:rPr lang="en-US" dirty="0"/>
              <a:t>Opportunities to Maximize Survivor Benefits</a:t>
            </a:r>
            <a:br>
              <a:rPr lang="en-US" dirty="0"/>
            </a:br>
            <a:r>
              <a:rPr lang="en-US" sz="2000" b="1" dirty="0">
                <a:solidFill>
                  <a:srgbClr val="768692"/>
                </a:solidFill>
              </a:rPr>
              <a:t>Important for large differences in benefit amounts and/or life expectancies</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15</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49" name="Rectangle 48">
            <a:extLst>
              <a:ext uri="{FF2B5EF4-FFF2-40B4-BE49-F238E27FC236}">
                <a16:creationId xmlns:a16="http://schemas.microsoft.com/office/drawing/2014/main" id="{5757F402-A0B7-9146-BA58-927717BC321C}"/>
              </a:ext>
            </a:extLst>
          </p:cNvPr>
          <p:cNvSpPr/>
          <p:nvPr/>
        </p:nvSpPr>
        <p:spPr>
          <a:xfrm>
            <a:off x="2260369" y="4106656"/>
            <a:ext cx="3190411" cy="830997"/>
          </a:xfrm>
          <a:prstGeom prst="rect">
            <a:avLst/>
          </a:prstGeom>
          <a:solidFill>
            <a:schemeClr val="bg1"/>
          </a:solidFill>
        </p:spPr>
        <p:txBody>
          <a:bodyPr wrap="square">
            <a:spAutoFit/>
          </a:bodyPr>
          <a:lstStyle/>
          <a:p>
            <a:pPr>
              <a:spcBef>
                <a:spcPts val="0"/>
              </a:spcBef>
              <a:spcAft>
                <a:spcPts val="600"/>
              </a:spcAft>
            </a:pPr>
            <a:r>
              <a:rPr lang="en-US" sz="1600" b="1" dirty="0">
                <a:solidFill>
                  <a:srgbClr val="768692"/>
                </a:solidFill>
              </a:rPr>
              <a:t>Works best if the younger spouse is expected to outlive the older spouse.</a:t>
            </a:r>
          </a:p>
        </p:txBody>
      </p:sp>
      <p:sp>
        <p:nvSpPr>
          <p:cNvPr id="43" name="Rectangle 42">
            <a:extLst>
              <a:ext uri="{FF2B5EF4-FFF2-40B4-BE49-F238E27FC236}">
                <a16:creationId xmlns:a16="http://schemas.microsoft.com/office/drawing/2014/main" id="{CCA1B330-945C-40CB-96BF-9D6BB30363C7}"/>
              </a:ext>
            </a:extLst>
          </p:cNvPr>
          <p:cNvSpPr/>
          <p:nvPr/>
        </p:nvSpPr>
        <p:spPr>
          <a:xfrm>
            <a:off x="6478125" y="4106656"/>
            <a:ext cx="3190411" cy="584775"/>
          </a:xfrm>
          <a:prstGeom prst="rect">
            <a:avLst/>
          </a:prstGeom>
          <a:solidFill>
            <a:schemeClr val="bg1"/>
          </a:solidFill>
        </p:spPr>
        <p:txBody>
          <a:bodyPr wrap="square">
            <a:spAutoFit/>
          </a:bodyPr>
          <a:lstStyle/>
          <a:p>
            <a:pPr>
              <a:spcBef>
                <a:spcPts val="0"/>
              </a:spcBef>
              <a:spcAft>
                <a:spcPts val="600"/>
              </a:spcAft>
            </a:pPr>
            <a:r>
              <a:rPr lang="en-US" sz="1600" b="1" dirty="0">
                <a:solidFill>
                  <a:srgbClr val="768692"/>
                </a:solidFill>
              </a:rPr>
              <a:t>Deemed Filing Rules Do Not Apply to Spousal Benefits</a:t>
            </a:r>
          </a:p>
        </p:txBody>
      </p:sp>
      <p:sp>
        <p:nvSpPr>
          <p:cNvPr id="47" name="Rectangle 46">
            <a:extLst>
              <a:ext uri="{FF2B5EF4-FFF2-40B4-BE49-F238E27FC236}">
                <a16:creationId xmlns:a16="http://schemas.microsoft.com/office/drawing/2014/main" id="{7AB1BE5A-AAEF-472A-A428-DF7492A50D76}"/>
              </a:ext>
            </a:extLst>
          </p:cNvPr>
          <p:cNvSpPr/>
          <p:nvPr/>
        </p:nvSpPr>
        <p:spPr>
          <a:xfrm>
            <a:off x="3013586" y="1456530"/>
            <a:ext cx="8411650" cy="171093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utoShape 180">
            <a:extLst>
              <a:ext uri="{FF2B5EF4-FFF2-40B4-BE49-F238E27FC236}">
                <a16:creationId xmlns:a16="http://schemas.microsoft.com/office/drawing/2014/main" id="{4E27C71C-035D-409B-8477-5EBB8687AF1B}"/>
              </a:ext>
            </a:extLst>
          </p:cNvPr>
          <p:cNvSpPr>
            <a:spLocks noChangeArrowheads="1"/>
          </p:cNvSpPr>
          <p:nvPr/>
        </p:nvSpPr>
        <p:spPr bwMode="auto">
          <a:xfrm>
            <a:off x="638792" y="1472180"/>
            <a:ext cx="2769566" cy="1692577"/>
          </a:xfrm>
          <a:prstGeom prst="rightArrow">
            <a:avLst>
              <a:gd name="adj1" fmla="val 100000"/>
              <a:gd name="adj2" fmla="val 21657"/>
            </a:avLst>
          </a:prstGeom>
          <a:solidFill>
            <a:schemeClr val="accent1"/>
          </a:solidFill>
          <a:ln>
            <a:noFill/>
          </a:ln>
          <a:effectLst/>
        </p:spPr>
        <p:txBody>
          <a:bodyPr wrap="none" anchor="ctr"/>
          <a:lstStyle/>
          <a:p>
            <a:endParaRPr lang="en-US">
              <a:latin typeface="Arial" charset="0"/>
              <a:ea typeface="ＭＳ Ｐゴシック" charset="0"/>
              <a:cs typeface="ＭＳ Ｐゴシック" charset="0"/>
            </a:endParaRPr>
          </a:p>
        </p:txBody>
      </p:sp>
      <p:sp>
        <p:nvSpPr>
          <p:cNvPr id="50" name="Rectangle 28">
            <a:extLst>
              <a:ext uri="{FF2B5EF4-FFF2-40B4-BE49-F238E27FC236}">
                <a16:creationId xmlns:a16="http://schemas.microsoft.com/office/drawing/2014/main" id="{1D55ACAA-44CB-4912-A13D-AFB445032D18}"/>
              </a:ext>
            </a:extLst>
          </p:cNvPr>
          <p:cNvSpPr>
            <a:spLocks noChangeArrowheads="1"/>
          </p:cNvSpPr>
          <p:nvPr/>
        </p:nvSpPr>
        <p:spPr bwMode="auto">
          <a:xfrm>
            <a:off x="3630245" y="1512508"/>
            <a:ext cx="7671386" cy="1631729"/>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marL="114300" indent="-114300">
              <a:lnSpc>
                <a:spcPct val="115000"/>
              </a:lnSpc>
              <a:spcAft>
                <a:spcPct val="20000"/>
              </a:spcAft>
              <a:buClr>
                <a:schemeClr val="accent1"/>
              </a:buClr>
              <a:buFont typeface="Arial" panose="020B0604020202020204" pitchFamily="34" charset="0"/>
              <a:buChar char="•"/>
            </a:pPr>
            <a:r>
              <a:rPr lang="en-US" altLang="en-US" sz="1600" dirty="0"/>
              <a:t>Married to spouse for at least 9 months </a:t>
            </a:r>
          </a:p>
          <a:p>
            <a:pPr marL="114300" indent="-114300">
              <a:lnSpc>
                <a:spcPct val="115000"/>
              </a:lnSpc>
              <a:spcAft>
                <a:spcPct val="20000"/>
              </a:spcAft>
              <a:buClr>
                <a:schemeClr val="accent1"/>
              </a:buClr>
              <a:buFont typeface="Arial" panose="020B0604020202020204" pitchFamily="34" charset="0"/>
              <a:buChar char="•"/>
            </a:pPr>
            <a:r>
              <a:rPr lang="en-US" altLang="en-US" sz="1600" dirty="0"/>
              <a:t>Married to an ex-spouse for at least 10 years and did not remarry prior to age 60</a:t>
            </a:r>
          </a:p>
          <a:p>
            <a:pPr marL="114300" indent="-114300">
              <a:lnSpc>
                <a:spcPct val="115000"/>
              </a:lnSpc>
              <a:spcAft>
                <a:spcPct val="20000"/>
              </a:spcAft>
              <a:buClr>
                <a:schemeClr val="accent1"/>
              </a:buClr>
              <a:buFont typeface="Arial" panose="020B0604020202020204" pitchFamily="34" charset="0"/>
              <a:buChar char="•"/>
            </a:pPr>
            <a:r>
              <a:rPr lang="en-US" altLang="en-US" sz="1600" dirty="0"/>
              <a:t>Receive the highest benefit if eligible for multiple survivor benefits</a:t>
            </a:r>
          </a:p>
          <a:p>
            <a:pPr marL="114300" indent="-114300">
              <a:lnSpc>
                <a:spcPct val="115000"/>
              </a:lnSpc>
              <a:spcAft>
                <a:spcPct val="20000"/>
              </a:spcAft>
              <a:buClr>
                <a:schemeClr val="accent1"/>
              </a:buClr>
              <a:buFont typeface="Arial" panose="020B0604020202020204" pitchFamily="34" charset="0"/>
              <a:buChar char="•"/>
            </a:pPr>
            <a:r>
              <a:rPr lang="en-US" altLang="en-US" sz="1600" dirty="0"/>
              <a:t>If eligible for own benefit and a survivor benefit, one may be activated early without reducing the other</a:t>
            </a:r>
          </a:p>
        </p:txBody>
      </p:sp>
      <p:sp>
        <p:nvSpPr>
          <p:cNvPr id="51" name="Rectangle 27">
            <a:extLst>
              <a:ext uri="{FF2B5EF4-FFF2-40B4-BE49-F238E27FC236}">
                <a16:creationId xmlns:a16="http://schemas.microsoft.com/office/drawing/2014/main" id="{3DD4FB7F-4A26-4809-AC2C-820EBFAA1D3E}"/>
              </a:ext>
            </a:extLst>
          </p:cNvPr>
          <p:cNvSpPr>
            <a:spLocks noChangeArrowheads="1"/>
          </p:cNvSpPr>
          <p:nvPr/>
        </p:nvSpPr>
        <p:spPr bwMode="auto">
          <a:xfrm>
            <a:off x="766764" y="2117342"/>
            <a:ext cx="2641593" cy="3693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a:spcBef>
                <a:spcPct val="20000"/>
              </a:spcBef>
            </a:pPr>
            <a:r>
              <a:rPr lang="en-US" altLang="en-US" sz="1800" b="1" dirty="0">
                <a:solidFill>
                  <a:schemeClr val="bg1"/>
                </a:solidFill>
              </a:rPr>
              <a:t>Eligibility</a:t>
            </a:r>
          </a:p>
        </p:txBody>
      </p:sp>
      <p:cxnSp>
        <p:nvCxnSpPr>
          <p:cNvPr id="52" name="Straight Connector 51">
            <a:extLst>
              <a:ext uri="{FF2B5EF4-FFF2-40B4-BE49-F238E27FC236}">
                <a16:creationId xmlns:a16="http://schemas.microsoft.com/office/drawing/2014/main" id="{07F7FC93-9BA4-4607-86A3-258960A0A444}"/>
              </a:ext>
            </a:extLst>
          </p:cNvPr>
          <p:cNvCxnSpPr>
            <a:cxnSpLocks/>
          </p:cNvCxnSpPr>
          <p:nvPr/>
        </p:nvCxnSpPr>
        <p:spPr bwMode="auto">
          <a:xfrm>
            <a:off x="6087710" y="3915167"/>
            <a:ext cx="0" cy="1280160"/>
          </a:xfrm>
          <a:prstGeom prst="line">
            <a:avLst/>
          </a:prstGeom>
          <a:ln>
            <a:solidFill>
              <a:srgbClr val="99999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685796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7AB5BD22-76E9-2D49-BDC3-384C9A07103F}"/>
              </a:ext>
            </a:extLst>
          </p:cNvPr>
          <p:cNvSpPr/>
          <p:nvPr/>
        </p:nvSpPr>
        <p:spPr>
          <a:xfrm>
            <a:off x="3126658" y="4377739"/>
            <a:ext cx="8298578" cy="14587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Rectangle 83">
            <a:extLst>
              <a:ext uri="{FF2B5EF4-FFF2-40B4-BE49-F238E27FC236}">
                <a16:creationId xmlns:a16="http://schemas.microsoft.com/office/drawing/2014/main" id="{F007775B-FE3A-864A-9256-C8887F924FF9}"/>
              </a:ext>
            </a:extLst>
          </p:cNvPr>
          <p:cNvSpPr/>
          <p:nvPr/>
        </p:nvSpPr>
        <p:spPr>
          <a:xfrm>
            <a:off x="3013586" y="2767974"/>
            <a:ext cx="8411650" cy="14587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8810FB73-3FE1-6E4D-B6BA-C8C2DA3CE4E9}"/>
              </a:ext>
            </a:extLst>
          </p:cNvPr>
          <p:cNvSpPr/>
          <p:nvPr/>
        </p:nvSpPr>
        <p:spPr>
          <a:xfrm>
            <a:off x="-1" y="1232850"/>
            <a:ext cx="7846143" cy="13583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 Box 18">
            <a:extLst>
              <a:ext uri="{FF2B5EF4-FFF2-40B4-BE49-F238E27FC236}">
                <a16:creationId xmlns:a16="http://schemas.microsoft.com/office/drawing/2014/main" id="{4C0327F6-36F0-BA4D-B565-5EA95DB8B47C}"/>
              </a:ext>
            </a:extLst>
          </p:cNvPr>
          <p:cNvSpPr txBox="1">
            <a:spLocks noChangeArrowheads="1"/>
          </p:cNvSpPr>
          <p:nvPr/>
        </p:nvSpPr>
        <p:spPr bwMode="auto">
          <a:xfrm>
            <a:off x="559257" y="1375520"/>
            <a:ext cx="2769565" cy="590931"/>
          </a:xfrm>
          <a:prstGeom prst="rect">
            <a:avLst/>
          </a:prstGeom>
          <a:noFill/>
          <a:ln>
            <a:noFill/>
          </a:ln>
          <a:effectLst/>
          <a:extLst>
            <a:ext uri="{909E8E84-426E-40DD-AFC4-6F175D3DCCD1}">
              <a14:hiddenFill xmlns:a14="http://schemas.microsoft.com/office/drawing/2010/main">
                <a:solidFill>
                  <a:srgbClr val="00A4DE"/>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a:solidFill>
                  <a:schemeClr val="tx1"/>
                </a:solidFill>
                <a:latin typeface="Arial" pitchFamily="34" charset="0"/>
                <a:ea typeface="ＭＳ Ｐゴシック" pitchFamily="34" charset="-128"/>
              </a:defRPr>
            </a:lvl1pPr>
            <a:lvl2pPr marL="742950" indent="-285750" eaLnBrk="0" hangingPunct="0">
              <a:defRPr sz="1600">
                <a:solidFill>
                  <a:schemeClr val="tx1"/>
                </a:solidFill>
                <a:latin typeface="Arial" pitchFamily="34" charset="0"/>
                <a:ea typeface="ＭＳ Ｐゴシック" pitchFamily="34" charset="-128"/>
              </a:defRPr>
            </a:lvl2pPr>
            <a:lvl3pPr marL="1143000" indent="-228600" eaLnBrk="0" hangingPunct="0">
              <a:defRPr sz="1600">
                <a:solidFill>
                  <a:schemeClr val="tx1"/>
                </a:solidFill>
                <a:latin typeface="Arial" pitchFamily="34" charset="0"/>
                <a:ea typeface="ＭＳ Ｐゴシック" pitchFamily="34" charset="-128"/>
              </a:defRPr>
            </a:lvl3pPr>
            <a:lvl4pPr marL="1600200" indent="-228600" eaLnBrk="0" hangingPunct="0">
              <a:defRPr sz="1600">
                <a:solidFill>
                  <a:schemeClr val="tx1"/>
                </a:solidFill>
                <a:latin typeface="Arial" pitchFamily="34" charset="0"/>
                <a:ea typeface="ＭＳ Ｐゴシック" pitchFamily="34" charset="-128"/>
              </a:defRPr>
            </a:lvl4pPr>
            <a:lvl5pPr marL="2057400" indent="-228600" eaLnBrk="0" hangingPunct="0">
              <a:defRPr sz="16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600">
                <a:solidFill>
                  <a:schemeClr val="tx1"/>
                </a:solidFill>
                <a:latin typeface="Arial" pitchFamily="34" charset="0"/>
                <a:ea typeface="ＭＳ Ｐゴシック" pitchFamily="34" charset="-128"/>
              </a:defRPr>
            </a:lvl9pPr>
          </a:lstStyle>
          <a:p>
            <a:pPr eaLnBrk="1" hangingPunct="1">
              <a:lnSpc>
                <a:spcPct val="90000"/>
              </a:lnSpc>
            </a:pPr>
            <a:r>
              <a:rPr lang="en-US" sz="1800" b="1" dirty="0">
                <a:solidFill>
                  <a:srgbClr val="7A9B3D"/>
                </a:solidFill>
              </a:rPr>
              <a:t>Former </a:t>
            </a:r>
            <a:br>
              <a:rPr lang="en-US" sz="1800" b="1" dirty="0">
                <a:solidFill>
                  <a:srgbClr val="7A9B3D"/>
                </a:solidFill>
              </a:rPr>
            </a:br>
            <a:r>
              <a:rPr lang="en-US" sz="1800" b="1" dirty="0">
                <a:solidFill>
                  <a:srgbClr val="7A9B3D"/>
                </a:solidFill>
              </a:rPr>
              <a:t>Spousal Benefits</a:t>
            </a:r>
          </a:p>
        </p:txBody>
      </p:sp>
      <p:sp>
        <p:nvSpPr>
          <p:cNvPr id="7" name="Title 6"/>
          <p:cNvSpPr>
            <a:spLocks noGrp="1"/>
          </p:cNvSpPr>
          <p:nvPr>
            <p:ph type="title"/>
          </p:nvPr>
        </p:nvSpPr>
        <p:spPr>
          <a:xfrm>
            <a:off x="445085" y="202223"/>
            <a:ext cx="10917264" cy="838200"/>
          </a:xfrm>
        </p:spPr>
        <p:txBody>
          <a:bodyPr/>
          <a:lstStyle/>
          <a:p>
            <a:r>
              <a:rPr lang="en-US" dirty="0"/>
              <a:t>Opportunities to Maximize Divorced Spousal Benefits</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16</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6" name="Text Box 21">
            <a:extLst>
              <a:ext uri="{FF2B5EF4-FFF2-40B4-BE49-F238E27FC236}">
                <a16:creationId xmlns:a16="http://schemas.microsoft.com/office/drawing/2014/main" id="{3E3A8855-0045-48F4-992E-741403AC7517}"/>
              </a:ext>
            </a:extLst>
          </p:cNvPr>
          <p:cNvSpPr txBox="1">
            <a:spLocks noChangeArrowheads="1"/>
          </p:cNvSpPr>
          <p:nvPr/>
        </p:nvSpPr>
        <p:spPr bwMode="auto">
          <a:xfrm>
            <a:off x="445085" y="6133042"/>
            <a:ext cx="9492291" cy="42209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None/>
            </a:pPr>
            <a:r>
              <a:rPr lang="en-US" altLang="en-US" sz="1000" dirty="0"/>
              <a:t>You </a:t>
            </a:r>
            <a:r>
              <a:rPr lang="en-US" sz="1000" dirty="0"/>
              <a:t>should seek </a:t>
            </a:r>
            <a:r>
              <a:rPr lang="en-US" altLang="en-US" sz="1000" dirty="0"/>
              <a:t>the advice of a legal or tax advisor or contact Social Security to assist with questions. </a:t>
            </a:r>
          </a:p>
          <a:p>
            <a:pPr eaLnBrk="1" hangingPunct="1">
              <a:spcBef>
                <a:spcPct val="0"/>
              </a:spcBef>
              <a:buClrTx/>
              <a:buSzTx/>
              <a:buFontTx/>
              <a:buNone/>
            </a:pPr>
            <a:r>
              <a:rPr lang="en-US" altLang="en-US" sz="1000" dirty="0"/>
              <a:t>* Provision is subject to final instruction from the SSA. </a:t>
            </a:r>
          </a:p>
        </p:txBody>
      </p:sp>
      <p:sp>
        <p:nvSpPr>
          <p:cNvPr id="70" name="AutoShape 180">
            <a:extLst>
              <a:ext uri="{FF2B5EF4-FFF2-40B4-BE49-F238E27FC236}">
                <a16:creationId xmlns:a16="http://schemas.microsoft.com/office/drawing/2014/main" id="{7A5F14C0-71F2-574B-A373-BBC60187B110}"/>
              </a:ext>
            </a:extLst>
          </p:cNvPr>
          <p:cNvSpPr>
            <a:spLocks noChangeArrowheads="1"/>
          </p:cNvSpPr>
          <p:nvPr/>
        </p:nvSpPr>
        <p:spPr bwMode="auto">
          <a:xfrm>
            <a:off x="638792" y="4386337"/>
            <a:ext cx="2769566" cy="1443078"/>
          </a:xfrm>
          <a:prstGeom prst="rightArrow">
            <a:avLst>
              <a:gd name="adj1" fmla="val 100000"/>
              <a:gd name="adj2" fmla="val 21657"/>
            </a:avLst>
          </a:prstGeom>
          <a:solidFill>
            <a:srgbClr val="7A9B3D"/>
          </a:solidFill>
          <a:ln>
            <a:noFill/>
          </a:ln>
          <a:effectLst/>
        </p:spPr>
        <p:txBody>
          <a:bodyPr wrap="none" anchor="ctr"/>
          <a:lstStyle/>
          <a:p>
            <a:endParaRPr lang="en-US">
              <a:latin typeface="Arial" charset="0"/>
              <a:ea typeface="ＭＳ Ｐゴシック" charset="0"/>
              <a:cs typeface="ＭＳ Ｐゴシック" charset="0"/>
            </a:endParaRPr>
          </a:p>
        </p:txBody>
      </p:sp>
      <p:sp>
        <p:nvSpPr>
          <p:cNvPr id="71" name="AutoShape 180">
            <a:extLst>
              <a:ext uri="{FF2B5EF4-FFF2-40B4-BE49-F238E27FC236}">
                <a16:creationId xmlns:a16="http://schemas.microsoft.com/office/drawing/2014/main" id="{89DFCE4F-18E7-8945-AB8B-C726FAF7099F}"/>
              </a:ext>
            </a:extLst>
          </p:cNvPr>
          <p:cNvSpPr>
            <a:spLocks noChangeArrowheads="1"/>
          </p:cNvSpPr>
          <p:nvPr/>
        </p:nvSpPr>
        <p:spPr bwMode="auto">
          <a:xfrm>
            <a:off x="638792" y="2783624"/>
            <a:ext cx="2769566" cy="1443078"/>
          </a:xfrm>
          <a:prstGeom prst="rightArrow">
            <a:avLst>
              <a:gd name="adj1" fmla="val 100000"/>
              <a:gd name="adj2" fmla="val 21657"/>
            </a:avLst>
          </a:prstGeom>
          <a:solidFill>
            <a:schemeClr val="accent1"/>
          </a:solidFill>
          <a:ln>
            <a:noFill/>
          </a:ln>
          <a:effectLst/>
        </p:spPr>
        <p:txBody>
          <a:bodyPr wrap="none" anchor="ctr"/>
          <a:lstStyle/>
          <a:p>
            <a:endParaRPr lang="en-US">
              <a:latin typeface="Arial" charset="0"/>
              <a:ea typeface="ＭＳ Ｐゴシック" charset="0"/>
              <a:cs typeface="ＭＳ Ｐゴシック" charset="0"/>
            </a:endParaRPr>
          </a:p>
        </p:txBody>
      </p:sp>
      <p:sp>
        <p:nvSpPr>
          <p:cNvPr id="72" name="Rectangle 28">
            <a:extLst>
              <a:ext uri="{FF2B5EF4-FFF2-40B4-BE49-F238E27FC236}">
                <a16:creationId xmlns:a16="http://schemas.microsoft.com/office/drawing/2014/main" id="{5287C2F2-B148-4846-8FC7-01D786D15768}"/>
              </a:ext>
            </a:extLst>
          </p:cNvPr>
          <p:cNvSpPr>
            <a:spLocks noChangeArrowheads="1"/>
          </p:cNvSpPr>
          <p:nvPr/>
        </p:nvSpPr>
        <p:spPr bwMode="auto">
          <a:xfrm>
            <a:off x="3630245" y="2823951"/>
            <a:ext cx="7671386" cy="131164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a:spcAft>
                <a:spcPct val="20000"/>
              </a:spcAft>
            </a:pPr>
            <a:r>
              <a:rPr lang="en-US" altLang="en-US" sz="1600" b="1" dirty="0">
                <a:solidFill>
                  <a:schemeClr val="accent1"/>
                </a:solidFill>
              </a:rPr>
              <a:t>The ex-spouse may be entitled to up to 50% of an ex-spouse’s benefits if:</a:t>
            </a:r>
          </a:p>
          <a:p>
            <a:pPr marL="114300" indent="-114300">
              <a:lnSpc>
                <a:spcPct val="115000"/>
              </a:lnSpc>
              <a:spcAft>
                <a:spcPct val="20000"/>
              </a:spcAft>
              <a:buClr>
                <a:schemeClr val="accent1"/>
              </a:buClr>
              <a:buFont typeface="Arial" panose="020B0604020202020204" pitchFamily="34" charset="0"/>
              <a:buChar char="•"/>
            </a:pPr>
            <a:r>
              <a:rPr lang="en-US" altLang="en-US" sz="1600" dirty="0"/>
              <a:t>Marriage lasted at least 10 years</a:t>
            </a:r>
          </a:p>
          <a:p>
            <a:pPr marL="114300" indent="-114300">
              <a:lnSpc>
                <a:spcPct val="115000"/>
              </a:lnSpc>
              <a:spcAft>
                <a:spcPct val="20000"/>
              </a:spcAft>
              <a:buClr>
                <a:schemeClr val="accent1"/>
              </a:buClr>
              <a:buFont typeface="Arial" panose="020B0604020202020204" pitchFamily="34" charset="0"/>
              <a:buChar char="•"/>
            </a:pPr>
            <a:r>
              <a:rPr lang="en-US" sz="1600" dirty="0"/>
              <a:t>The couple has been divorced </a:t>
            </a:r>
            <a:r>
              <a:rPr lang="en-US" altLang="en-US" sz="1600" dirty="0"/>
              <a:t>for at least 2 years</a:t>
            </a:r>
          </a:p>
          <a:p>
            <a:pPr marL="114300" indent="-114300">
              <a:lnSpc>
                <a:spcPct val="115000"/>
              </a:lnSpc>
              <a:spcAft>
                <a:spcPct val="20000"/>
              </a:spcAft>
              <a:buClr>
                <a:schemeClr val="accent1"/>
              </a:buClr>
              <a:buFont typeface="Arial" panose="020B0604020202020204" pitchFamily="34" charset="0"/>
              <a:buChar char="•"/>
            </a:pPr>
            <a:r>
              <a:rPr lang="en-US" altLang="en-US" sz="1600" dirty="0"/>
              <a:t>The ex-spouse is currently unmarried </a:t>
            </a:r>
          </a:p>
        </p:txBody>
      </p:sp>
      <p:sp>
        <p:nvSpPr>
          <p:cNvPr id="73" name="Rectangle 29">
            <a:extLst>
              <a:ext uri="{FF2B5EF4-FFF2-40B4-BE49-F238E27FC236}">
                <a16:creationId xmlns:a16="http://schemas.microsoft.com/office/drawing/2014/main" id="{F257677E-8B33-E34E-9E91-3B5FAC458ACF}"/>
              </a:ext>
            </a:extLst>
          </p:cNvPr>
          <p:cNvSpPr>
            <a:spLocks noChangeArrowheads="1"/>
          </p:cNvSpPr>
          <p:nvPr/>
        </p:nvSpPr>
        <p:spPr bwMode="auto">
          <a:xfrm>
            <a:off x="3625483" y="4464972"/>
            <a:ext cx="7736866" cy="131164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a:spcAft>
                <a:spcPct val="20000"/>
              </a:spcAft>
            </a:pPr>
            <a:r>
              <a:rPr lang="en-US" altLang="en-US" sz="1600" b="1" dirty="0">
                <a:solidFill>
                  <a:srgbClr val="7A9B3D"/>
                </a:solidFill>
              </a:rPr>
              <a:t>If client dies, ex-spouse may be eligible for benefits if: </a:t>
            </a:r>
          </a:p>
          <a:p>
            <a:pPr marL="114300" indent="-114300">
              <a:lnSpc>
                <a:spcPct val="115000"/>
              </a:lnSpc>
              <a:spcAft>
                <a:spcPct val="20000"/>
              </a:spcAft>
              <a:buClr>
                <a:srgbClr val="7A9B3D"/>
              </a:buClr>
              <a:buFont typeface="Arial"/>
              <a:buChar char="•"/>
            </a:pPr>
            <a:r>
              <a:rPr lang="en-US" altLang="en-US" sz="1600" dirty="0"/>
              <a:t>Ex-spouse was entitled to Social Security or disability insurance at time of death</a:t>
            </a:r>
          </a:p>
          <a:p>
            <a:pPr marL="114300" indent="-114300">
              <a:lnSpc>
                <a:spcPct val="115000"/>
              </a:lnSpc>
              <a:spcAft>
                <a:spcPct val="20000"/>
              </a:spcAft>
              <a:buClr>
                <a:srgbClr val="7A9B3D"/>
              </a:buClr>
              <a:buFont typeface="Arial"/>
              <a:buChar char="•"/>
            </a:pPr>
            <a:r>
              <a:rPr lang="en-US" altLang="en-US" sz="1600" dirty="0"/>
              <a:t>Marriage lasted at least 10 years </a:t>
            </a:r>
          </a:p>
          <a:p>
            <a:pPr marL="114300" indent="-114300">
              <a:lnSpc>
                <a:spcPct val="115000"/>
              </a:lnSpc>
              <a:spcAft>
                <a:spcPct val="20000"/>
              </a:spcAft>
              <a:buClr>
                <a:srgbClr val="7A9B3D"/>
              </a:buClr>
              <a:buFont typeface="Arial" panose="020B0604020202020204" pitchFamily="34" charset="0"/>
              <a:buChar char="•"/>
            </a:pPr>
            <a:r>
              <a:rPr lang="en-US" sz="1600" dirty="0"/>
              <a:t>Ex-spouse has not remarried </a:t>
            </a:r>
            <a:r>
              <a:rPr lang="en-US" altLang="en-US" sz="1600" dirty="0"/>
              <a:t>prior to age 60</a:t>
            </a:r>
          </a:p>
        </p:txBody>
      </p:sp>
      <p:sp>
        <p:nvSpPr>
          <p:cNvPr id="74" name="Rectangle 27">
            <a:extLst>
              <a:ext uri="{FF2B5EF4-FFF2-40B4-BE49-F238E27FC236}">
                <a16:creationId xmlns:a16="http://schemas.microsoft.com/office/drawing/2014/main" id="{8F9FEFA6-CAFC-5F41-985F-2609A5563261}"/>
              </a:ext>
            </a:extLst>
          </p:cNvPr>
          <p:cNvSpPr>
            <a:spLocks noChangeArrowheads="1"/>
          </p:cNvSpPr>
          <p:nvPr/>
        </p:nvSpPr>
        <p:spPr bwMode="auto">
          <a:xfrm>
            <a:off x="766764" y="4783937"/>
            <a:ext cx="2359894" cy="6463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a:spcBef>
                <a:spcPct val="20000"/>
              </a:spcBef>
            </a:pPr>
            <a:r>
              <a:rPr lang="en-US" altLang="en-US" sz="1800" b="1" dirty="0">
                <a:solidFill>
                  <a:schemeClr val="bg1"/>
                </a:solidFill>
              </a:rPr>
              <a:t>Divorced Survivor Benefits</a:t>
            </a:r>
          </a:p>
        </p:txBody>
      </p:sp>
      <p:sp>
        <p:nvSpPr>
          <p:cNvPr id="75" name="Rectangle 27">
            <a:extLst>
              <a:ext uri="{FF2B5EF4-FFF2-40B4-BE49-F238E27FC236}">
                <a16:creationId xmlns:a16="http://schemas.microsoft.com/office/drawing/2014/main" id="{E21F553A-7399-8241-9E24-5DFC7327D960}"/>
              </a:ext>
            </a:extLst>
          </p:cNvPr>
          <p:cNvSpPr>
            <a:spLocks noChangeArrowheads="1"/>
          </p:cNvSpPr>
          <p:nvPr/>
        </p:nvSpPr>
        <p:spPr bwMode="auto">
          <a:xfrm>
            <a:off x="766764" y="3320497"/>
            <a:ext cx="2641593" cy="3693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a:spcBef>
                <a:spcPct val="20000"/>
              </a:spcBef>
            </a:pPr>
            <a:r>
              <a:rPr lang="en-US" altLang="en-US" sz="1800" b="1" dirty="0">
                <a:solidFill>
                  <a:schemeClr val="bg1"/>
                </a:solidFill>
              </a:rPr>
              <a:t>Divorced Benefits*</a:t>
            </a:r>
          </a:p>
        </p:txBody>
      </p:sp>
      <p:sp>
        <p:nvSpPr>
          <p:cNvPr id="77" name="Rectangle 76">
            <a:extLst>
              <a:ext uri="{FF2B5EF4-FFF2-40B4-BE49-F238E27FC236}">
                <a16:creationId xmlns:a16="http://schemas.microsoft.com/office/drawing/2014/main" id="{B9024D77-9515-6145-8E0D-6582414A0C48}"/>
              </a:ext>
            </a:extLst>
          </p:cNvPr>
          <p:cNvSpPr/>
          <p:nvPr/>
        </p:nvSpPr>
        <p:spPr>
          <a:xfrm>
            <a:off x="4424004" y="1488582"/>
            <a:ext cx="2848941" cy="830997"/>
          </a:xfrm>
          <a:prstGeom prst="rect">
            <a:avLst/>
          </a:prstGeom>
          <a:solidFill>
            <a:schemeClr val="bg1"/>
          </a:solidFill>
        </p:spPr>
        <p:txBody>
          <a:bodyPr wrap="square">
            <a:spAutoFit/>
          </a:bodyPr>
          <a:lstStyle/>
          <a:p>
            <a:pPr>
              <a:spcBef>
                <a:spcPts val="0"/>
              </a:spcBef>
              <a:spcAft>
                <a:spcPts val="600"/>
              </a:spcAft>
            </a:pPr>
            <a:r>
              <a:rPr lang="en-US" sz="1600" b="1" dirty="0">
                <a:solidFill>
                  <a:srgbClr val="768692"/>
                </a:solidFill>
              </a:rPr>
              <a:t>TIP: </a:t>
            </a:r>
            <a:r>
              <a:rPr lang="en-US" sz="1600" b="1" dirty="0">
                <a:solidFill>
                  <a:srgbClr val="7A9B3D"/>
                </a:solidFill>
              </a:rPr>
              <a:t>Eligible for more than one benefit? </a:t>
            </a:r>
            <a:r>
              <a:rPr lang="en-US" sz="1600" dirty="0">
                <a:solidFill>
                  <a:srgbClr val="768692"/>
                </a:solidFill>
              </a:rPr>
              <a:t>Client will receive the highest.</a:t>
            </a:r>
          </a:p>
        </p:txBody>
      </p:sp>
    </p:spTree>
    <p:custDataLst>
      <p:tags r:id="rId1"/>
    </p:custDataLst>
    <p:extLst>
      <p:ext uri="{BB962C8B-B14F-4D97-AF65-F5344CB8AC3E}">
        <p14:creationId xmlns:p14="http://schemas.microsoft.com/office/powerpoint/2010/main" val="2140301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22820" y="228600"/>
            <a:ext cx="11311980" cy="838200"/>
          </a:xfrm>
        </p:spPr>
        <p:txBody>
          <a:bodyPr/>
          <a:lstStyle/>
          <a:p>
            <a:r>
              <a:rPr lang="en-US" altLang="en-US" dirty="0"/>
              <a:t>Take Stock of Your Funding Sources</a:t>
            </a:r>
            <a:br>
              <a:rPr lang="en-US" altLang="en-US" dirty="0"/>
            </a:br>
            <a:r>
              <a:rPr lang="en-US" sz="2000" b="1" dirty="0">
                <a:solidFill>
                  <a:srgbClr val="768692"/>
                </a:solidFill>
              </a:rPr>
              <a:t>Use your sources of dependable income to cover health care and other essential expenses</a:t>
            </a:r>
            <a:endParaRPr lang="en-US" altLang="en-US" b="1" dirty="0">
              <a:solidFill>
                <a:srgbClr val="768692"/>
              </a:solidFill>
            </a:endParaRPr>
          </a:p>
        </p:txBody>
      </p:sp>
      <p:sp>
        <p:nvSpPr>
          <p:cNvPr id="5" name="Slide Number Placeholder 4">
            <a:extLst>
              <a:ext uri="{FF2B5EF4-FFF2-40B4-BE49-F238E27FC236}">
                <a16:creationId xmlns:a16="http://schemas.microsoft.com/office/drawing/2014/main" id="{4673E500-36DA-4D0D-9F84-BA1429F06EFD}"/>
              </a:ext>
            </a:extLst>
          </p:cNvPr>
          <p:cNvSpPr>
            <a:spLocks noGrp="1"/>
          </p:cNvSpPr>
          <p:nvPr>
            <p:ph type="sldNum" sz="quarter" idx="14"/>
          </p:nvPr>
        </p:nvSpPr>
        <p:spPr/>
        <p:txBody>
          <a:bodyPr/>
          <a:lstStyle/>
          <a:p>
            <a:pPr>
              <a:defRPr/>
            </a:pPr>
            <a:fld id="{E6474CC2-1230-4213-AD1A-4B2FEEABA7A1}" type="slidenum">
              <a:rPr lang="en-US" smtClean="0"/>
              <a:pPr>
                <a:defRPr/>
              </a:pPr>
              <a:t>17</a:t>
            </a:fld>
            <a:endParaRPr lang="en-US" dirty="0"/>
          </a:p>
        </p:txBody>
      </p:sp>
      <p:sp>
        <p:nvSpPr>
          <p:cNvPr id="2" name="Footer Placeholder 1">
            <a:extLst>
              <a:ext uri="{FF2B5EF4-FFF2-40B4-BE49-F238E27FC236}">
                <a16:creationId xmlns:a16="http://schemas.microsoft.com/office/drawing/2014/main" id="{B5ACE046-1782-408D-B4A6-6D0258FBC01C}"/>
              </a:ext>
            </a:extLst>
          </p:cNvPr>
          <p:cNvSpPr>
            <a:spLocks noGrp="1"/>
          </p:cNvSpPr>
          <p:nvPr>
            <p:ph type="ftr" sz="quarter" idx="15"/>
          </p:nvPr>
        </p:nvSpPr>
        <p:spPr/>
        <p:txBody>
          <a:bodyPr/>
          <a:lstStyle/>
          <a:p>
            <a:pPr algn="l">
              <a:defRPr/>
            </a:pPr>
            <a:r>
              <a:rPr lang="en-US"/>
              <a:t>For investor use.</a:t>
            </a:r>
            <a:endParaRPr lang="en-US" dirty="0"/>
          </a:p>
        </p:txBody>
      </p:sp>
      <p:grpSp>
        <p:nvGrpSpPr>
          <p:cNvPr id="8" name="Group 7">
            <a:extLst>
              <a:ext uri="{FF2B5EF4-FFF2-40B4-BE49-F238E27FC236}">
                <a16:creationId xmlns:a16="http://schemas.microsoft.com/office/drawing/2014/main" id="{CCAAEE94-F4C9-4A59-A72A-E5B042A46CD3}"/>
              </a:ext>
            </a:extLst>
          </p:cNvPr>
          <p:cNvGrpSpPr/>
          <p:nvPr/>
        </p:nvGrpSpPr>
        <p:grpSpPr>
          <a:xfrm>
            <a:off x="584309" y="1962152"/>
            <a:ext cx="9344551" cy="2942646"/>
            <a:chOff x="2270184" y="2673489"/>
            <a:chExt cx="7630101" cy="2402757"/>
          </a:xfrm>
        </p:grpSpPr>
        <p:sp>
          <p:nvSpPr>
            <p:cNvPr id="26" name="Rectangle 41"/>
            <p:cNvSpPr>
              <a:spLocks noChangeArrowheads="1"/>
            </p:cNvSpPr>
            <p:nvPr/>
          </p:nvSpPr>
          <p:spPr bwMode="auto">
            <a:xfrm>
              <a:off x="4938259" y="4516398"/>
              <a:ext cx="1709738" cy="175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eaLnBrk="1" hangingPunct="1">
                <a:spcBef>
                  <a:spcPct val="20000"/>
                </a:spcBef>
              </a:pPr>
              <a:r>
                <a:rPr lang="en-US" altLang="en-US" dirty="0">
                  <a:solidFill>
                    <a:srgbClr val="333F48"/>
                  </a:solidFill>
                  <a:ea typeface="ヒラギノ角ゴ Pro W3" pitchFamily="-111" charset="-128"/>
                </a:rPr>
                <a:t>Then fund</a:t>
              </a:r>
            </a:p>
          </p:txBody>
        </p:sp>
        <p:sp>
          <p:nvSpPr>
            <p:cNvPr id="31" name="Text Box 48"/>
            <p:cNvSpPr txBox="1">
              <a:spLocks noChangeArrowheads="1"/>
            </p:cNvSpPr>
            <p:nvPr/>
          </p:nvSpPr>
          <p:spPr bwMode="auto">
            <a:xfrm>
              <a:off x="4938259" y="4113906"/>
              <a:ext cx="1451522" cy="175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eaLnBrk="1" hangingPunct="1">
                <a:spcBef>
                  <a:spcPct val="20000"/>
                </a:spcBef>
              </a:pPr>
              <a:r>
                <a:rPr lang="en-US" altLang="en-US" dirty="0">
                  <a:solidFill>
                    <a:srgbClr val="333F48"/>
                  </a:solidFill>
                  <a:ea typeface="ヒラギノ角ゴ Pro W3" pitchFamily="-111" charset="-128"/>
                </a:rPr>
                <a:t>Cover gaps first</a:t>
              </a:r>
            </a:p>
          </p:txBody>
        </p:sp>
        <p:sp>
          <p:nvSpPr>
            <p:cNvPr id="49" name="Rectangle 14"/>
            <p:cNvSpPr>
              <a:spLocks noChangeArrowheads="1"/>
            </p:cNvSpPr>
            <p:nvPr/>
          </p:nvSpPr>
          <p:spPr bwMode="auto">
            <a:xfrm>
              <a:off x="7339965" y="2901028"/>
              <a:ext cx="2560320" cy="588062"/>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square" tIns="91440" bIns="91440">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eaLnBrk="1" hangingPunct="1">
                <a:spcBef>
                  <a:spcPct val="20000"/>
                </a:spcBef>
              </a:pPr>
              <a:r>
                <a:rPr lang="en-US" altLang="en-US" sz="1800" b="1" dirty="0">
                  <a:solidFill>
                    <a:srgbClr val="768692"/>
                  </a:solidFill>
                  <a:ea typeface="ヒラギノ角ゴ Pro W3" pitchFamily="-111" charset="-128"/>
                </a:rPr>
                <a:t>Essential expenses</a:t>
              </a:r>
            </a:p>
            <a:p>
              <a:pPr eaLnBrk="1" hangingPunct="1">
                <a:spcBef>
                  <a:spcPct val="20000"/>
                </a:spcBef>
              </a:pPr>
              <a:r>
                <a:rPr lang="en-US" altLang="en-US" dirty="0">
                  <a:ea typeface="ヒラギノ角ゴ Pro W3" pitchFamily="-111" charset="-128"/>
                </a:rPr>
                <a:t>Food, clothing, shelter, health care</a:t>
              </a:r>
            </a:p>
          </p:txBody>
        </p:sp>
        <p:sp>
          <p:nvSpPr>
            <p:cNvPr id="50" name="Line 20"/>
            <p:cNvSpPr>
              <a:spLocks noChangeShapeType="1"/>
            </p:cNvSpPr>
            <p:nvPr/>
          </p:nvSpPr>
          <p:spPr bwMode="auto">
            <a:xfrm>
              <a:off x="7407334" y="2728924"/>
              <a:ext cx="0" cy="62865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type="none" w="sm" len="sm"/>
                  <a:tailEnd/>
                </a14:hiddenLine>
              </a:ext>
            </a:extLst>
          </p:spPr>
          <p:txBody>
            <a:bodyPr/>
            <a:lstStyle/>
            <a:p>
              <a:endParaRPr lang="en-US" sz="2400"/>
            </a:p>
          </p:txBody>
        </p:sp>
        <p:sp>
          <p:nvSpPr>
            <p:cNvPr id="52" name="Line 31"/>
            <p:cNvSpPr>
              <a:spLocks noChangeShapeType="1"/>
            </p:cNvSpPr>
            <p:nvPr/>
          </p:nvSpPr>
          <p:spPr bwMode="auto">
            <a:xfrm>
              <a:off x="2452747" y="4885654"/>
              <a:ext cx="21971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z="2400"/>
            </a:p>
          </p:txBody>
        </p:sp>
        <p:sp>
          <p:nvSpPr>
            <p:cNvPr id="57" name="Rectangle 17"/>
            <p:cNvSpPr>
              <a:spLocks noChangeArrowheads="1"/>
            </p:cNvSpPr>
            <p:nvPr/>
          </p:nvSpPr>
          <p:spPr bwMode="auto">
            <a:xfrm>
              <a:off x="7339965" y="4402711"/>
              <a:ext cx="2560320" cy="588062"/>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square" tIns="91440" rIns="0" bIns="91440">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eaLnBrk="1" hangingPunct="1">
                <a:spcBef>
                  <a:spcPct val="20000"/>
                </a:spcBef>
              </a:pPr>
              <a:r>
                <a:rPr lang="en-US" altLang="en-US" sz="1800" b="1" dirty="0">
                  <a:solidFill>
                    <a:srgbClr val="768692"/>
                  </a:solidFill>
                  <a:ea typeface="ヒラギノ角ゴ Pro W3" pitchFamily="-111" charset="-128"/>
                </a:rPr>
                <a:t>Discretionary expenses</a:t>
              </a:r>
            </a:p>
            <a:p>
              <a:pPr eaLnBrk="1" hangingPunct="1">
                <a:spcBef>
                  <a:spcPct val="20000"/>
                </a:spcBef>
              </a:pPr>
              <a:r>
                <a:rPr lang="en-US" altLang="en-US" dirty="0">
                  <a:ea typeface="ヒラギノ角ゴ Pro W3" pitchFamily="-111" charset="-128"/>
                </a:rPr>
                <a:t>Travel, entertainment, memberships </a:t>
              </a:r>
            </a:p>
          </p:txBody>
        </p:sp>
        <p:cxnSp>
          <p:nvCxnSpPr>
            <p:cNvPr id="4" name="Straight Arrow Connector 3">
              <a:extLst>
                <a:ext uri="{FF2B5EF4-FFF2-40B4-BE49-F238E27FC236}">
                  <a16:creationId xmlns:a16="http://schemas.microsoft.com/office/drawing/2014/main" id="{77FA9E21-6930-4D64-A57B-B29A355E4970}"/>
                </a:ext>
              </a:extLst>
            </p:cNvPr>
            <p:cNvCxnSpPr>
              <a:cxnSpLocks/>
            </p:cNvCxnSpPr>
            <p:nvPr/>
          </p:nvCxnSpPr>
          <p:spPr bwMode="auto">
            <a:xfrm>
              <a:off x="4117654" y="4710486"/>
              <a:ext cx="2699290" cy="0"/>
            </a:xfrm>
            <a:prstGeom prst="straightConnector1">
              <a:avLst/>
            </a:prstGeom>
            <a:solidFill>
              <a:schemeClr val="hlink"/>
            </a:solidFill>
            <a:ln w="15875" cap="rnd" cmpd="sng" algn="ctr">
              <a:solidFill>
                <a:schemeClr val="bg1">
                  <a:lumMod val="65000"/>
                </a:schemeClr>
              </a:solidFill>
              <a:prstDash val="sysDot"/>
              <a:round/>
              <a:headEnd type="none" w="med" len="med"/>
              <a:tailEnd type="triangle"/>
            </a:ln>
            <a:effectLst/>
          </p:spPr>
        </p:cxnSp>
        <p:sp>
          <p:nvSpPr>
            <p:cNvPr id="48" name="Text Box 83"/>
            <p:cNvSpPr txBox="1">
              <a:spLocks noChangeArrowheads="1"/>
            </p:cNvSpPr>
            <p:nvPr/>
          </p:nvSpPr>
          <p:spPr bwMode="auto">
            <a:xfrm>
              <a:off x="4938260" y="3019999"/>
              <a:ext cx="1096963" cy="175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eaLnBrk="1" hangingPunct="1">
                <a:spcBef>
                  <a:spcPct val="20000"/>
                </a:spcBef>
              </a:pPr>
              <a:r>
                <a:rPr lang="en-US" altLang="en-US" dirty="0">
                  <a:solidFill>
                    <a:srgbClr val="333F48"/>
                  </a:solidFill>
                  <a:ea typeface="ヒラギノ角ゴ Pro W3" pitchFamily="-111" charset="-128"/>
                </a:rPr>
                <a:t>Cover</a:t>
              </a:r>
            </a:p>
          </p:txBody>
        </p:sp>
        <p:cxnSp>
          <p:nvCxnSpPr>
            <p:cNvPr id="34" name="Straight Arrow Connector 33">
              <a:extLst>
                <a:ext uri="{FF2B5EF4-FFF2-40B4-BE49-F238E27FC236}">
                  <a16:creationId xmlns:a16="http://schemas.microsoft.com/office/drawing/2014/main" id="{52DF269F-FD4A-487C-88B2-C88E4C2D55ED}"/>
                </a:ext>
              </a:extLst>
            </p:cNvPr>
            <p:cNvCxnSpPr/>
            <p:nvPr/>
          </p:nvCxnSpPr>
          <p:spPr bwMode="auto">
            <a:xfrm>
              <a:off x="4392786" y="3213421"/>
              <a:ext cx="2424158" cy="0"/>
            </a:xfrm>
            <a:prstGeom prst="straightConnector1">
              <a:avLst/>
            </a:prstGeom>
            <a:solidFill>
              <a:schemeClr val="hlink"/>
            </a:solidFill>
            <a:ln w="15875" cap="rnd" cmpd="sng" algn="ctr">
              <a:solidFill>
                <a:schemeClr val="bg1">
                  <a:lumMod val="65000"/>
                </a:schemeClr>
              </a:solidFill>
              <a:prstDash val="sysDot"/>
              <a:round/>
              <a:headEnd type="none" w="med" len="med"/>
              <a:tailEnd type="triangle"/>
            </a:ln>
            <a:effectLst/>
          </p:spPr>
        </p:cxnSp>
        <p:cxnSp>
          <p:nvCxnSpPr>
            <p:cNvPr id="6" name="Connector: Elbow 5">
              <a:extLst>
                <a:ext uri="{FF2B5EF4-FFF2-40B4-BE49-F238E27FC236}">
                  <a16:creationId xmlns:a16="http://schemas.microsoft.com/office/drawing/2014/main" id="{5B69D43B-5273-4F95-B9B9-5571E3672812}"/>
                </a:ext>
              </a:extLst>
            </p:cNvPr>
            <p:cNvCxnSpPr>
              <a:cxnSpLocks/>
            </p:cNvCxnSpPr>
            <p:nvPr/>
          </p:nvCxnSpPr>
          <p:spPr bwMode="auto">
            <a:xfrm rot="10800000" flipV="1">
              <a:off x="4531756" y="3712793"/>
              <a:ext cx="2560320" cy="603504"/>
            </a:xfrm>
            <a:prstGeom prst="bentConnector3">
              <a:avLst>
                <a:gd name="adj1" fmla="val -17"/>
              </a:avLst>
            </a:prstGeom>
            <a:solidFill>
              <a:schemeClr val="hlink"/>
            </a:solidFill>
            <a:ln w="15875" cap="rnd" cmpd="sng" algn="ctr">
              <a:solidFill>
                <a:schemeClr val="bg1">
                  <a:lumMod val="65000"/>
                </a:schemeClr>
              </a:solidFill>
              <a:prstDash val="sysDot"/>
              <a:round/>
              <a:headEnd type="triangle" w="med" len="med"/>
              <a:tailEnd type="none"/>
            </a:ln>
            <a:effectLst/>
          </p:spPr>
        </p:cxnSp>
        <p:sp>
          <p:nvSpPr>
            <p:cNvPr id="56" name="Text Box 65"/>
            <p:cNvSpPr txBox="1">
              <a:spLocks noChangeArrowheads="1"/>
            </p:cNvSpPr>
            <p:nvPr/>
          </p:nvSpPr>
          <p:spPr bwMode="auto">
            <a:xfrm>
              <a:off x="2270184" y="2673489"/>
              <a:ext cx="2544408" cy="1098048"/>
            </a:xfrm>
            <a:prstGeom prst="rect">
              <a:avLst/>
            </a:prstGeom>
            <a:solidFill>
              <a:srgbClr val="E4E7E9"/>
            </a:solidFill>
            <a:ln>
              <a:noFill/>
            </a:ln>
          </p:spPr>
          <p:txBody>
            <a:bodyPr wrap="square" lIns="182880" tIns="182880" rIns="182880" bIns="182880" anchor="ctr" anchorCtr="0">
              <a:no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eaLnBrk="1" hangingPunct="1">
                <a:lnSpc>
                  <a:spcPct val="90000"/>
                </a:lnSpc>
                <a:spcBef>
                  <a:spcPct val="20000"/>
                </a:spcBef>
              </a:pPr>
              <a:r>
                <a:rPr lang="en-US" altLang="en-US" sz="1800" b="1" dirty="0">
                  <a:solidFill>
                    <a:srgbClr val="7A9A3D"/>
                  </a:solidFill>
                  <a:ea typeface="ヒラギノ角ゴ Pro W3" pitchFamily="-111" charset="-128"/>
                </a:rPr>
                <a:t>Reliable income sources</a:t>
              </a:r>
            </a:p>
            <a:p>
              <a:pPr eaLnBrk="1" hangingPunct="1">
                <a:spcBef>
                  <a:spcPct val="20000"/>
                </a:spcBef>
              </a:pPr>
              <a:r>
                <a:rPr lang="en-US" altLang="en-US" dirty="0">
                  <a:solidFill>
                    <a:srgbClr val="333F48"/>
                  </a:solidFill>
                  <a:ea typeface="ヒラギノ角ゴ Pro W3" pitchFamily="-111" charset="-128"/>
                </a:rPr>
                <a:t>e.g., pension plan, Social Security</a:t>
              </a:r>
            </a:p>
          </p:txBody>
        </p:sp>
        <p:sp>
          <p:nvSpPr>
            <p:cNvPr id="28" name="Text Box 65">
              <a:extLst>
                <a:ext uri="{FF2B5EF4-FFF2-40B4-BE49-F238E27FC236}">
                  <a16:creationId xmlns:a16="http://schemas.microsoft.com/office/drawing/2014/main" id="{14ED3408-6307-4E90-B73F-4052DB06128F}"/>
                </a:ext>
              </a:extLst>
            </p:cNvPr>
            <p:cNvSpPr txBox="1">
              <a:spLocks noChangeArrowheads="1"/>
            </p:cNvSpPr>
            <p:nvPr/>
          </p:nvSpPr>
          <p:spPr bwMode="auto">
            <a:xfrm>
              <a:off x="2270184" y="3978966"/>
              <a:ext cx="2544408" cy="1097280"/>
            </a:xfrm>
            <a:prstGeom prst="rect">
              <a:avLst/>
            </a:prstGeom>
            <a:solidFill>
              <a:srgbClr val="E4E7E9"/>
            </a:solidFill>
            <a:ln>
              <a:noFill/>
            </a:ln>
          </p:spPr>
          <p:txBody>
            <a:bodyPr wrap="square" lIns="182880" tIns="182880" rIns="182880" bIns="182880" anchor="ctr" anchorCtr="0">
              <a:no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eaLnBrk="1" hangingPunct="1">
                <a:lnSpc>
                  <a:spcPct val="90000"/>
                </a:lnSpc>
                <a:spcBef>
                  <a:spcPct val="20000"/>
                </a:spcBef>
              </a:pPr>
              <a:r>
                <a:rPr lang="en-US" altLang="en-US" sz="1800" b="1" dirty="0">
                  <a:solidFill>
                    <a:srgbClr val="298FC2"/>
                  </a:solidFill>
                  <a:ea typeface="ヒラギノ角ゴ Pro W3" pitchFamily="-111" charset="-128"/>
                </a:rPr>
                <a:t>Other income sources</a:t>
              </a:r>
            </a:p>
            <a:p>
              <a:pPr eaLnBrk="1" hangingPunct="1">
                <a:spcBef>
                  <a:spcPct val="20000"/>
                </a:spcBef>
              </a:pPr>
              <a:r>
                <a:rPr lang="en-US" altLang="en-US" dirty="0">
                  <a:solidFill>
                    <a:srgbClr val="333F48"/>
                  </a:solidFill>
                  <a:ea typeface="ヒラギノ角ゴ Pro W3" pitchFamily="-111" charset="-128"/>
                </a:rPr>
                <a:t>e.g., mutual funds, stocks/bonds, CDs, IRAs, 401ks</a:t>
              </a:r>
            </a:p>
          </p:txBody>
        </p:sp>
        <p:grpSp>
          <p:nvGrpSpPr>
            <p:cNvPr id="16" name="Graphic 14">
              <a:extLst>
                <a:ext uri="{FF2B5EF4-FFF2-40B4-BE49-F238E27FC236}">
                  <a16:creationId xmlns:a16="http://schemas.microsoft.com/office/drawing/2014/main" id="{FA6DC4AA-811E-4284-BC92-6CEE8A317197}"/>
                </a:ext>
              </a:extLst>
            </p:cNvPr>
            <p:cNvGrpSpPr>
              <a:grpSpLocks noChangeAspect="1"/>
            </p:cNvGrpSpPr>
            <p:nvPr/>
          </p:nvGrpSpPr>
          <p:grpSpPr>
            <a:xfrm>
              <a:off x="6911497" y="2963677"/>
              <a:ext cx="369189" cy="499491"/>
              <a:chOff x="4526594" y="1648259"/>
              <a:chExt cx="1370881" cy="1854721"/>
            </a:xfrm>
            <a:noFill/>
          </p:grpSpPr>
          <p:sp>
            <p:nvSpPr>
              <p:cNvPr id="17" name="Freeform: Shape 16">
                <a:extLst>
                  <a:ext uri="{FF2B5EF4-FFF2-40B4-BE49-F238E27FC236}">
                    <a16:creationId xmlns:a16="http://schemas.microsoft.com/office/drawing/2014/main" id="{84E5A92C-DCAF-4F05-B512-23AC71CC986C}"/>
                  </a:ext>
                </a:extLst>
              </p:cNvPr>
              <p:cNvSpPr/>
              <p:nvPr/>
            </p:nvSpPr>
            <p:spPr>
              <a:xfrm>
                <a:off x="4793513" y="2061136"/>
                <a:ext cx="241920" cy="483840"/>
              </a:xfrm>
              <a:custGeom>
                <a:avLst/>
                <a:gdLst>
                  <a:gd name="connsiteX0" fmla="*/ 0 w 241920"/>
                  <a:gd name="connsiteY0" fmla="*/ 408845 h 483840"/>
                  <a:gd name="connsiteX1" fmla="*/ 136282 w 241920"/>
                  <a:gd name="connsiteY1" fmla="*/ 545127 h 483840"/>
                  <a:gd name="connsiteX2" fmla="*/ 272563 w 241920"/>
                  <a:gd name="connsiteY2" fmla="*/ 408845 h 483840"/>
                  <a:gd name="connsiteX3" fmla="*/ 136282 w 241920"/>
                  <a:gd name="connsiteY3" fmla="*/ 272563 h 483840"/>
                  <a:gd name="connsiteX4" fmla="*/ 0 w 241920"/>
                  <a:gd name="connsiteY4" fmla="*/ 136282 h 483840"/>
                  <a:gd name="connsiteX5" fmla="*/ 136282 w 241920"/>
                  <a:gd name="connsiteY5" fmla="*/ 0 h 483840"/>
                  <a:gd name="connsiteX6" fmla="*/ 272563 w 241920"/>
                  <a:gd name="connsiteY6" fmla="*/ 136282 h 483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920" h="483840">
                    <a:moveTo>
                      <a:pt x="0" y="408845"/>
                    </a:moveTo>
                    <a:cubicBezTo>
                      <a:pt x="0" y="483840"/>
                      <a:pt x="61286" y="545127"/>
                      <a:pt x="136282" y="545127"/>
                    </a:cubicBezTo>
                    <a:cubicBezTo>
                      <a:pt x="211277" y="545127"/>
                      <a:pt x="272563" y="484647"/>
                      <a:pt x="272563" y="408845"/>
                    </a:cubicBezTo>
                    <a:cubicBezTo>
                      <a:pt x="272563" y="333850"/>
                      <a:pt x="211277" y="272563"/>
                      <a:pt x="136282" y="272563"/>
                    </a:cubicBezTo>
                    <a:cubicBezTo>
                      <a:pt x="61286" y="272563"/>
                      <a:pt x="0" y="212083"/>
                      <a:pt x="0" y="136282"/>
                    </a:cubicBezTo>
                    <a:cubicBezTo>
                      <a:pt x="0" y="61286"/>
                      <a:pt x="61286" y="0"/>
                      <a:pt x="136282" y="0"/>
                    </a:cubicBezTo>
                    <a:cubicBezTo>
                      <a:pt x="211277" y="0"/>
                      <a:pt x="272563" y="61286"/>
                      <a:pt x="272563" y="136282"/>
                    </a:cubicBezTo>
                  </a:path>
                </a:pathLst>
              </a:custGeom>
              <a:noFill/>
              <a:ln w="25400" cap="rnd">
                <a:solidFill>
                  <a:srgbClr val="768692"/>
                </a:solidFill>
                <a:prstDash val="solid"/>
                <a:round/>
              </a:ln>
            </p:spPr>
            <p:txBody>
              <a:bodyPr rtlCol="0" anchor="ctr"/>
              <a:lstStyle/>
              <a:p>
                <a:endParaRPr lang="en-US" sz="2400"/>
              </a:p>
            </p:txBody>
          </p:sp>
          <p:sp>
            <p:nvSpPr>
              <p:cNvPr id="18" name="Freeform: Shape 17">
                <a:extLst>
                  <a:ext uri="{FF2B5EF4-FFF2-40B4-BE49-F238E27FC236}">
                    <a16:creationId xmlns:a16="http://schemas.microsoft.com/office/drawing/2014/main" id="{42B76D3A-3AC6-497B-A712-7E5E71FE61AB}"/>
                  </a:ext>
                </a:extLst>
              </p:cNvPr>
              <p:cNvSpPr/>
              <p:nvPr/>
            </p:nvSpPr>
            <p:spPr>
              <a:xfrm>
                <a:off x="4929794" y="2605456"/>
                <a:ext cx="80640" cy="80640"/>
              </a:xfrm>
              <a:custGeom>
                <a:avLst/>
                <a:gdLst>
                  <a:gd name="connsiteX0" fmla="*/ 0 w 0"/>
                  <a:gd name="connsiteY0" fmla="*/ 0 h 80640"/>
                  <a:gd name="connsiteX1" fmla="*/ 0 w 0"/>
                  <a:gd name="connsiteY1" fmla="*/ 91123 h 80640"/>
                </a:gdLst>
                <a:ahLst/>
                <a:cxnLst>
                  <a:cxn ang="0">
                    <a:pos x="connsiteX0" y="connsiteY0"/>
                  </a:cxn>
                  <a:cxn ang="0">
                    <a:pos x="connsiteX1" y="connsiteY1"/>
                  </a:cxn>
                </a:cxnLst>
                <a:rect l="l" t="t" r="r" b="b"/>
                <a:pathLst>
                  <a:path h="80640">
                    <a:moveTo>
                      <a:pt x="0" y="0"/>
                    </a:moveTo>
                    <a:lnTo>
                      <a:pt x="0" y="91123"/>
                    </a:lnTo>
                  </a:path>
                </a:pathLst>
              </a:custGeom>
              <a:ln w="25400" cap="rnd">
                <a:solidFill>
                  <a:srgbClr val="768692"/>
                </a:solidFill>
                <a:prstDash val="solid"/>
                <a:round/>
              </a:ln>
            </p:spPr>
            <p:txBody>
              <a:bodyPr rtlCol="0" anchor="ctr"/>
              <a:lstStyle/>
              <a:p>
                <a:endParaRPr lang="en-US" sz="2400"/>
              </a:p>
            </p:txBody>
          </p:sp>
          <p:sp>
            <p:nvSpPr>
              <p:cNvPr id="19" name="Freeform: Shape 18">
                <a:extLst>
                  <a:ext uri="{FF2B5EF4-FFF2-40B4-BE49-F238E27FC236}">
                    <a16:creationId xmlns:a16="http://schemas.microsoft.com/office/drawing/2014/main" id="{A4EA25EE-93FE-4A21-8152-9F1C4ABB1B45}"/>
                  </a:ext>
                </a:extLst>
              </p:cNvPr>
              <p:cNvSpPr/>
              <p:nvPr/>
            </p:nvSpPr>
            <p:spPr>
              <a:xfrm>
                <a:off x="4929794" y="1970819"/>
                <a:ext cx="80640" cy="80640"/>
              </a:xfrm>
              <a:custGeom>
                <a:avLst/>
                <a:gdLst>
                  <a:gd name="connsiteX0" fmla="*/ 0 w 0"/>
                  <a:gd name="connsiteY0" fmla="*/ 0 h 80640"/>
                  <a:gd name="connsiteX1" fmla="*/ 0 w 0"/>
                  <a:gd name="connsiteY1" fmla="*/ 90317 h 80640"/>
                </a:gdLst>
                <a:ahLst/>
                <a:cxnLst>
                  <a:cxn ang="0">
                    <a:pos x="connsiteX0" y="connsiteY0"/>
                  </a:cxn>
                  <a:cxn ang="0">
                    <a:pos x="connsiteX1" y="connsiteY1"/>
                  </a:cxn>
                </a:cxnLst>
                <a:rect l="l" t="t" r="r" b="b"/>
                <a:pathLst>
                  <a:path h="80640">
                    <a:moveTo>
                      <a:pt x="0" y="0"/>
                    </a:moveTo>
                    <a:lnTo>
                      <a:pt x="0" y="90317"/>
                    </a:lnTo>
                  </a:path>
                </a:pathLst>
              </a:custGeom>
              <a:ln w="25400" cap="rnd">
                <a:solidFill>
                  <a:srgbClr val="768692"/>
                </a:solidFill>
                <a:prstDash val="solid"/>
                <a:round/>
              </a:ln>
            </p:spPr>
            <p:txBody>
              <a:bodyPr rtlCol="0" anchor="ctr"/>
              <a:lstStyle/>
              <a:p>
                <a:endParaRPr lang="en-US" sz="2400"/>
              </a:p>
            </p:txBody>
          </p:sp>
          <p:grpSp>
            <p:nvGrpSpPr>
              <p:cNvPr id="20" name="Graphic 14">
                <a:extLst>
                  <a:ext uri="{FF2B5EF4-FFF2-40B4-BE49-F238E27FC236}">
                    <a16:creationId xmlns:a16="http://schemas.microsoft.com/office/drawing/2014/main" id="{FA6DC4AA-811E-4284-BC92-6CEE8A317197}"/>
                  </a:ext>
                </a:extLst>
              </p:cNvPr>
              <p:cNvGrpSpPr/>
              <p:nvPr/>
            </p:nvGrpSpPr>
            <p:grpSpPr>
              <a:xfrm>
                <a:off x="4526594" y="1648259"/>
                <a:ext cx="1370881" cy="1854721"/>
                <a:chOff x="4526594" y="1648259"/>
                <a:chExt cx="1370881" cy="1854721"/>
              </a:xfrm>
              <a:noFill/>
            </p:grpSpPr>
            <p:sp>
              <p:nvSpPr>
                <p:cNvPr id="22" name="Freeform: Shape 21">
                  <a:extLst>
                    <a:ext uri="{FF2B5EF4-FFF2-40B4-BE49-F238E27FC236}">
                      <a16:creationId xmlns:a16="http://schemas.microsoft.com/office/drawing/2014/main" id="{AD7551C1-9667-4F3C-8A35-624C36EE0706}"/>
                    </a:ext>
                  </a:extLst>
                </p:cNvPr>
                <p:cNvSpPr/>
                <p:nvPr/>
              </p:nvSpPr>
              <p:spPr>
                <a:xfrm>
                  <a:off x="4526594" y="1648259"/>
                  <a:ext cx="1370881" cy="1854721"/>
                </a:xfrm>
                <a:custGeom>
                  <a:avLst/>
                  <a:gdLst>
                    <a:gd name="connsiteX0" fmla="*/ 1370881 w 1370880"/>
                    <a:gd name="connsiteY0" fmla="*/ 1854721 h 1854720"/>
                    <a:gd name="connsiteX1" fmla="*/ 0 w 1370880"/>
                    <a:gd name="connsiteY1" fmla="*/ 1854721 h 1854720"/>
                    <a:gd name="connsiteX2" fmla="*/ 0 w 1370880"/>
                    <a:gd name="connsiteY2" fmla="*/ 0 h 1854720"/>
                    <a:gd name="connsiteX3" fmla="*/ 887041 w 1370880"/>
                    <a:gd name="connsiteY3" fmla="*/ 0 h 1854720"/>
                    <a:gd name="connsiteX4" fmla="*/ 1370881 w 1370880"/>
                    <a:gd name="connsiteY4" fmla="*/ 483840 h 1854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0880" h="1854720">
                      <a:moveTo>
                        <a:pt x="1370881" y="1854721"/>
                      </a:moveTo>
                      <a:lnTo>
                        <a:pt x="0" y="1854721"/>
                      </a:lnTo>
                      <a:lnTo>
                        <a:pt x="0" y="0"/>
                      </a:lnTo>
                      <a:lnTo>
                        <a:pt x="887041" y="0"/>
                      </a:lnTo>
                      <a:lnTo>
                        <a:pt x="1370881" y="483840"/>
                      </a:lnTo>
                      <a:close/>
                    </a:path>
                  </a:pathLst>
                </a:custGeom>
                <a:noFill/>
                <a:ln w="25400" cap="rnd">
                  <a:solidFill>
                    <a:srgbClr val="768692"/>
                  </a:solidFill>
                  <a:prstDash val="solid"/>
                  <a:round/>
                </a:ln>
              </p:spPr>
              <p:txBody>
                <a:bodyPr rtlCol="0" anchor="ctr"/>
                <a:lstStyle/>
                <a:p>
                  <a:endParaRPr lang="en-US" sz="2400"/>
                </a:p>
              </p:txBody>
            </p:sp>
            <p:sp>
              <p:nvSpPr>
                <p:cNvPr id="29" name="Freeform: Shape 28">
                  <a:extLst>
                    <a:ext uri="{FF2B5EF4-FFF2-40B4-BE49-F238E27FC236}">
                      <a16:creationId xmlns:a16="http://schemas.microsoft.com/office/drawing/2014/main" id="{7B580368-26EC-4A7C-AE20-63E6A5A13EA6}"/>
                    </a:ext>
                  </a:extLst>
                </p:cNvPr>
                <p:cNvSpPr/>
                <p:nvPr/>
              </p:nvSpPr>
              <p:spPr>
                <a:xfrm>
                  <a:off x="5413635" y="1648259"/>
                  <a:ext cx="483840" cy="483840"/>
                </a:xfrm>
                <a:custGeom>
                  <a:avLst/>
                  <a:gdLst>
                    <a:gd name="connsiteX0" fmla="*/ 0 w 483840"/>
                    <a:gd name="connsiteY0" fmla="*/ 0 h 483840"/>
                    <a:gd name="connsiteX1" fmla="*/ 0 w 483840"/>
                    <a:gd name="connsiteY1" fmla="*/ 483840 h 483840"/>
                    <a:gd name="connsiteX2" fmla="*/ 483840 w 483840"/>
                    <a:gd name="connsiteY2" fmla="*/ 483840 h 483840"/>
                  </a:gdLst>
                  <a:ahLst/>
                  <a:cxnLst>
                    <a:cxn ang="0">
                      <a:pos x="connsiteX0" y="connsiteY0"/>
                    </a:cxn>
                    <a:cxn ang="0">
                      <a:pos x="connsiteX1" y="connsiteY1"/>
                    </a:cxn>
                    <a:cxn ang="0">
                      <a:pos x="connsiteX2" y="connsiteY2"/>
                    </a:cxn>
                  </a:cxnLst>
                  <a:rect l="l" t="t" r="r" b="b"/>
                  <a:pathLst>
                    <a:path w="483840" h="483840">
                      <a:moveTo>
                        <a:pt x="0" y="0"/>
                      </a:moveTo>
                      <a:lnTo>
                        <a:pt x="0" y="483840"/>
                      </a:lnTo>
                      <a:lnTo>
                        <a:pt x="483840" y="483840"/>
                      </a:lnTo>
                    </a:path>
                  </a:pathLst>
                </a:custGeom>
                <a:noFill/>
                <a:ln w="25400" cap="rnd">
                  <a:solidFill>
                    <a:srgbClr val="768692"/>
                  </a:solidFill>
                  <a:prstDash val="solid"/>
                  <a:round/>
                </a:ln>
              </p:spPr>
              <p:txBody>
                <a:bodyPr rtlCol="0" anchor="ctr"/>
                <a:lstStyle/>
                <a:p>
                  <a:endParaRPr lang="en-US" sz="2400"/>
                </a:p>
              </p:txBody>
            </p:sp>
          </p:grpSp>
          <p:sp>
            <p:nvSpPr>
              <p:cNvPr id="39" name="Freeform: Shape 38">
                <a:extLst>
                  <a:ext uri="{FF2B5EF4-FFF2-40B4-BE49-F238E27FC236}">
                    <a16:creationId xmlns:a16="http://schemas.microsoft.com/office/drawing/2014/main" id="{DFF3877E-45C8-4656-B197-032225FEE2CA}"/>
                  </a:ext>
                </a:extLst>
              </p:cNvPr>
              <p:cNvSpPr/>
              <p:nvPr/>
            </p:nvSpPr>
            <p:spPr>
              <a:xfrm>
                <a:off x="4774965" y="2938500"/>
                <a:ext cx="806401" cy="80640"/>
              </a:xfrm>
              <a:custGeom>
                <a:avLst/>
                <a:gdLst>
                  <a:gd name="connsiteX0" fmla="*/ 0 w 806400"/>
                  <a:gd name="connsiteY0" fmla="*/ 0 h 0"/>
                  <a:gd name="connsiteX1" fmla="*/ 880589 w 806400"/>
                  <a:gd name="connsiteY1" fmla="*/ 0 h 0"/>
                </a:gdLst>
                <a:ahLst/>
                <a:cxnLst>
                  <a:cxn ang="0">
                    <a:pos x="connsiteX0" y="connsiteY0"/>
                  </a:cxn>
                  <a:cxn ang="0">
                    <a:pos x="connsiteX1" y="connsiteY1"/>
                  </a:cxn>
                </a:cxnLst>
                <a:rect l="l" t="t" r="r" b="b"/>
                <a:pathLst>
                  <a:path w="806400">
                    <a:moveTo>
                      <a:pt x="0" y="0"/>
                    </a:moveTo>
                    <a:lnTo>
                      <a:pt x="880589" y="0"/>
                    </a:lnTo>
                  </a:path>
                </a:pathLst>
              </a:custGeom>
              <a:ln w="25400" cap="rnd">
                <a:solidFill>
                  <a:srgbClr val="768692"/>
                </a:solidFill>
                <a:prstDash val="solid"/>
                <a:round/>
              </a:ln>
            </p:spPr>
            <p:txBody>
              <a:bodyPr rtlCol="0" anchor="ctr"/>
              <a:lstStyle/>
              <a:p>
                <a:endParaRPr lang="en-US" sz="2400"/>
              </a:p>
            </p:txBody>
          </p:sp>
          <p:sp>
            <p:nvSpPr>
              <p:cNvPr id="40" name="Freeform: Shape 39">
                <a:extLst>
                  <a:ext uri="{FF2B5EF4-FFF2-40B4-BE49-F238E27FC236}">
                    <a16:creationId xmlns:a16="http://schemas.microsoft.com/office/drawing/2014/main" id="{7E08DED8-BEEC-4CDE-B6F3-2BB664A737D0}"/>
                  </a:ext>
                </a:extLst>
              </p:cNvPr>
              <p:cNvSpPr/>
              <p:nvPr/>
            </p:nvSpPr>
            <p:spPr>
              <a:xfrm>
                <a:off x="5253967" y="2777220"/>
                <a:ext cx="322560" cy="80640"/>
              </a:xfrm>
              <a:custGeom>
                <a:avLst/>
                <a:gdLst>
                  <a:gd name="connsiteX0" fmla="*/ 0 w 322560"/>
                  <a:gd name="connsiteY0" fmla="*/ 0 h 0"/>
                  <a:gd name="connsiteX1" fmla="*/ 401587 w 322560"/>
                  <a:gd name="connsiteY1" fmla="*/ 0 h 0"/>
                </a:gdLst>
                <a:ahLst/>
                <a:cxnLst>
                  <a:cxn ang="0">
                    <a:pos x="connsiteX0" y="connsiteY0"/>
                  </a:cxn>
                  <a:cxn ang="0">
                    <a:pos x="connsiteX1" y="connsiteY1"/>
                  </a:cxn>
                </a:cxnLst>
                <a:rect l="l" t="t" r="r" b="b"/>
                <a:pathLst>
                  <a:path w="322560">
                    <a:moveTo>
                      <a:pt x="0" y="0"/>
                    </a:moveTo>
                    <a:lnTo>
                      <a:pt x="401587" y="0"/>
                    </a:lnTo>
                  </a:path>
                </a:pathLst>
              </a:custGeom>
              <a:ln w="25400" cap="rnd">
                <a:solidFill>
                  <a:srgbClr val="768692"/>
                </a:solidFill>
                <a:prstDash val="solid"/>
                <a:round/>
              </a:ln>
            </p:spPr>
            <p:txBody>
              <a:bodyPr rtlCol="0" anchor="ctr"/>
              <a:lstStyle/>
              <a:p>
                <a:endParaRPr lang="en-US" sz="2400"/>
              </a:p>
            </p:txBody>
          </p:sp>
          <p:sp>
            <p:nvSpPr>
              <p:cNvPr id="41" name="Freeform: Shape 40">
                <a:extLst>
                  <a:ext uri="{FF2B5EF4-FFF2-40B4-BE49-F238E27FC236}">
                    <a16:creationId xmlns:a16="http://schemas.microsoft.com/office/drawing/2014/main" id="{6CF3D4E6-249D-4202-8E00-B3F1BC23AD96}"/>
                  </a:ext>
                </a:extLst>
              </p:cNvPr>
              <p:cNvSpPr/>
              <p:nvPr/>
            </p:nvSpPr>
            <p:spPr>
              <a:xfrm>
                <a:off x="5413635" y="2615940"/>
                <a:ext cx="241920" cy="80640"/>
              </a:xfrm>
              <a:custGeom>
                <a:avLst/>
                <a:gdLst>
                  <a:gd name="connsiteX0" fmla="*/ 0 w 241920"/>
                  <a:gd name="connsiteY0" fmla="*/ 0 h 0"/>
                  <a:gd name="connsiteX1" fmla="*/ 241920 w 241920"/>
                  <a:gd name="connsiteY1" fmla="*/ 0 h 0"/>
                </a:gdLst>
                <a:ahLst/>
                <a:cxnLst>
                  <a:cxn ang="0">
                    <a:pos x="connsiteX0" y="connsiteY0"/>
                  </a:cxn>
                  <a:cxn ang="0">
                    <a:pos x="connsiteX1" y="connsiteY1"/>
                  </a:cxn>
                </a:cxnLst>
                <a:rect l="l" t="t" r="r" b="b"/>
                <a:pathLst>
                  <a:path w="241920">
                    <a:moveTo>
                      <a:pt x="0" y="0"/>
                    </a:moveTo>
                    <a:lnTo>
                      <a:pt x="241920" y="0"/>
                    </a:lnTo>
                  </a:path>
                </a:pathLst>
              </a:custGeom>
              <a:ln w="25400" cap="rnd">
                <a:solidFill>
                  <a:srgbClr val="768692"/>
                </a:solidFill>
                <a:prstDash val="solid"/>
                <a:round/>
              </a:ln>
            </p:spPr>
            <p:txBody>
              <a:bodyPr rtlCol="0" anchor="ctr"/>
              <a:lstStyle/>
              <a:p>
                <a:endParaRPr lang="en-US" sz="2400"/>
              </a:p>
            </p:txBody>
          </p:sp>
          <p:sp>
            <p:nvSpPr>
              <p:cNvPr id="42" name="Freeform: Shape 41">
                <a:extLst>
                  <a:ext uri="{FF2B5EF4-FFF2-40B4-BE49-F238E27FC236}">
                    <a16:creationId xmlns:a16="http://schemas.microsoft.com/office/drawing/2014/main" id="{FEBC8A91-501F-47C3-A796-C3CD3D240D26}"/>
                  </a:ext>
                </a:extLst>
              </p:cNvPr>
              <p:cNvSpPr/>
              <p:nvPr/>
            </p:nvSpPr>
            <p:spPr>
              <a:xfrm>
                <a:off x="5413635" y="2454659"/>
                <a:ext cx="241920" cy="80640"/>
              </a:xfrm>
              <a:custGeom>
                <a:avLst/>
                <a:gdLst>
                  <a:gd name="connsiteX0" fmla="*/ 0 w 241920"/>
                  <a:gd name="connsiteY0" fmla="*/ 0 h 0"/>
                  <a:gd name="connsiteX1" fmla="*/ 241920 w 241920"/>
                  <a:gd name="connsiteY1" fmla="*/ 0 h 0"/>
                </a:gdLst>
                <a:ahLst/>
                <a:cxnLst>
                  <a:cxn ang="0">
                    <a:pos x="connsiteX0" y="connsiteY0"/>
                  </a:cxn>
                  <a:cxn ang="0">
                    <a:pos x="connsiteX1" y="connsiteY1"/>
                  </a:cxn>
                </a:cxnLst>
                <a:rect l="l" t="t" r="r" b="b"/>
                <a:pathLst>
                  <a:path w="241920">
                    <a:moveTo>
                      <a:pt x="0" y="0"/>
                    </a:moveTo>
                    <a:lnTo>
                      <a:pt x="241920" y="0"/>
                    </a:lnTo>
                  </a:path>
                </a:pathLst>
              </a:custGeom>
              <a:ln w="25400" cap="rnd">
                <a:solidFill>
                  <a:srgbClr val="768692"/>
                </a:solidFill>
                <a:prstDash val="solid"/>
                <a:round/>
              </a:ln>
            </p:spPr>
            <p:txBody>
              <a:bodyPr rtlCol="0" anchor="ctr"/>
              <a:lstStyle/>
              <a:p>
                <a:endParaRPr lang="en-US" sz="2400"/>
              </a:p>
            </p:txBody>
          </p:sp>
          <p:sp>
            <p:nvSpPr>
              <p:cNvPr id="45" name="Freeform: Shape 44">
                <a:extLst>
                  <a:ext uri="{FF2B5EF4-FFF2-40B4-BE49-F238E27FC236}">
                    <a16:creationId xmlns:a16="http://schemas.microsoft.com/office/drawing/2014/main" id="{C50CF437-DAC1-4209-AF71-DEAEE5AE5C1E}"/>
                  </a:ext>
                </a:extLst>
              </p:cNvPr>
              <p:cNvSpPr/>
              <p:nvPr/>
            </p:nvSpPr>
            <p:spPr>
              <a:xfrm>
                <a:off x="4774965" y="3099780"/>
                <a:ext cx="806401" cy="80640"/>
              </a:xfrm>
              <a:custGeom>
                <a:avLst/>
                <a:gdLst>
                  <a:gd name="connsiteX0" fmla="*/ 0 w 806400"/>
                  <a:gd name="connsiteY0" fmla="*/ 0 h 0"/>
                  <a:gd name="connsiteX1" fmla="*/ 880589 w 806400"/>
                  <a:gd name="connsiteY1" fmla="*/ 0 h 0"/>
                </a:gdLst>
                <a:ahLst/>
                <a:cxnLst>
                  <a:cxn ang="0">
                    <a:pos x="connsiteX0" y="connsiteY0"/>
                  </a:cxn>
                  <a:cxn ang="0">
                    <a:pos x="connsiteX1" y="connsiteY1"/>
                  </a:cxn>
                </a:cxnLst>
                <a:rect l="l" t="t" r="r" b="b"/>
                <a:pathLst>
                  <a:path w="806400">
                    <a:moveTo>
                      <a:pt x="0" y="0"/>
                    </a:moveTo>
                    <a:lnTo>
                      <a:pt x="880589" y="0"/>
                    </a:lnTo>
                  </a:path>
                </a:pathLst>
              </a:custGeom>
              <a:ln w="25400" cap="rnd">
                <a:solidFill>
                  <a:srgbClr val="768692"/>
                </a:solidFill>
                <a:prstDash val="solid"/>
                <a:round/>
              </a:ln>
            </p:spPr>
            <p:txBody>
              <a:bodyPr rtlCol="0" anchor="ctr"/>
              <a:lstStyle/>
              <a:p>
                <a:endParaRPr lang="en-US" sz="2400"/>
              </a:p>
            </p:txBody>
          </p:sp>
          <p:sp>
            <p:nvSpPr>
              <p:cNvPr id="58" name="Freeform: Shape 57">
                <a:extLst>
                  <a:ext uri="{FF2B5EF4-FFF2-40B4-BE49-F238E27FC236}">
                    <a16:creationId xmlns:a16="http://schemas.microsoft.com/office/drawing/2014/main" id="{0C9B43AE-8B02-4C4F-AA17-F6884438E3C3}"/>
                  </a:ext>
                </a:extLst>
              </p:cNvPr>
              <p:cNvSpPr/>
              <p:nvPr/>
            </p:nvSpPr>
            <p:spPr>
              <a:xfrm>
                <a:off x="4774965" y="3261060"/>
                <a:ext cx="806401" cy="80640"/>
              </a:xfrm>
              <a:custGeom>
                <a:avLst/>
                <a:gdLst>
                  <a:gd name="connsiteX0" fmla="*/ 0 w 806400"/>
                  <a:gd name="connsiteY0" fmla="*/ 0 h 0"/>
                  <a:gd name="connsiteX1" fmla="*/ 880589 w 806400"/>
                  <a:gd name="connsiteY1" fmla="*/ 0 h 0"/>
                </a:gdLst>
                <a:ahLst/>
                <a:cxnLst>
                  <a:cxn ang="0">
                    <a:pos x="connsiteX0" y="connsiteY0"/>
                  </a:cxn>
                  <a:cxn ang="0">
                    <a:pos x="connsiteX1" y="connsiteY1"/>
                  </a:cxn>
                </a:cxnLst>
                <a:rect l="l" t="t" r="r" b="b"/>
                <a:pathLst>
                  <a:path w="806400">
                    <a:moveTo>
                      <a:pt x="0" y="0"/>
                    </a:moveTo>
                    <a:lnTo>
                      <a:pt x="880589" y="0"/>
                    </a:lnTo>
                  </a:path>
                </a:pathLst>
              </a:custGeom>
              <a:ln w="25400" cap="rnd">
                <a:solidFill>
                  <a:srgbClr val="768692"/>
                </a:solidFill>
                <a:prstDash val="solid"/>
                <a:round/>
              </a:ln>
            </p:spPr>
            <p:txBody>
              <a:bodyPr rtlCol="0" anchor="ctr"/>
              <a:lstStyle/>
              <a:p>
                <a:endParaRPr lang="en-US" sz="2400"/>
              </a:p>
            </p:txBody>
          </p:sp>
        </p:grpSp>
        <p:grpSp>
          <p:nvGrpSpPr>
            <p:cNvPr id="59" name="Graphic 14">
              <a:extLst>
                <a:ext uri="{FF2B5EF4-FFF2-40B4-BE49-F238E27FC236}">
                  <a16:creationId xmlns:a16="http://schemas.microsoft.com/office/drawing/2014/main" id="{DA6942B4-90CB-4489-8BA4-C0FF0BD31663}"/>
                </a:ext>
              </a:extLst>
            </p:cNvPr>
            <p:cNvGrpSpPr>
              <a:grpSpLocks noChangeAspect="1"/>
            </p:cNvGrpSpPr>
            <p:nvPr/>
          </p:nvGrpSpPr>
          <p:grpSpPr>
            <a:xfrm>
              <a:off x="6911497" y="4460742"/>
              <a:ext cx="369189" cy="499491"/>
              <a:chOff x="4526594" y="1648259"/>
              <a:chExt cx="1370881" cy="1854721"/>
            </a:xfrm>
            <a:noFill/>
          </p:grpSpPr>
          <p:sp>
            <p:nvSpPr>
              <p:cNvPr id="60" name="Freeform: Shape 59">
                <a:extLst>
                  <a:ext uri="{FF2B5EF4-FFF2-40B4-BE49-F238E27FC236}">
                    <a16:creationId xmlns:a16="http://schemas.microsoft.com/office/drawing/2014/main" id="{78520118-C0A5-449D-9C54-BE5F1FA6D510}"/>
                  </a:ext>
                </a:extLst>
              </p:cNvPr>
              <p:cNvSpPr/>
              <p:nvPr/>
            </p:nvSpPr>
            <p:spPr>
              <a:xfrm>
                <a:off x="4793513" y="2061136"/>
                <a:ext cx="241920" cy="483840"/>
              </a:xfrm>
              <a:custGeom>
                <a:avLst/>
                <a:gdLst>
                  <a:gd name="connsiteX0" fmla="*/ 0 w 241920"/>
                  <a:gd name="connsiteY0" fmla="*/ 408845 h 483840"/>
                  <a:gd name="connsiteX1" fmla="*/ 136282 w 241920"/>
                  <a:gd name="connsiteY1" fmla="*/ 545127 h 483840"/>
                  <a:gd name="connsiteX2" fmla="*/ 272563 w 241920"/>
                  <a:gd name="connsiteY2" fmla="*/ 408845 h 483840"/>
                  <a:gd name="connsiteX3" fmla="*/ 136282 w 241920"/>
                  <a:gd name="connsiteY3" fmla="*/ 272563 h 483840"/>
                  <a:gd name="connsiteX4" fmla="*/ 0 w 241920"/>
                  <a:gd name="connsiteY4" fmla="*/ 136282 h 483840"/>
                  <a:gd name="connsiteX5" fmla="*/ 136282 w 241920"/>
                  <a:gd name="connsiteY5" fmla="*/ 0 h 483840"/>
                  <a:gd name="connsiteX6" fmla="*/ 272563 w 241920"/>
                  <a:gd name="connsiteY6" fmla="*/ 136282 h 483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920" h="483840">
                    <a:moveTo>
                      <a:pt x="0" y="408845"/>
                    </a:moveTo>
                    <a:cubicBezTo>
                      <a:pt x="0" y="483840"/>
                      <a:pt x="61286" y="545127"/>
                      <a:pt x="136282" y="545127"/>
                    </a:cubicBezTo>
                    <a:cubicBezTo>
                      <a:pt x="211277" y="545127"/>
                      <a:pt x="272563" y="484647"/>
                      <a:pt x="272563" y="408845"/>
                    </a:cubicBezTo>
                    <a:cubicBezTo>
                      <a:pt x="272563" y="333850"/>
                      <a:pt x="211277" y="272563"/>
                      <a:pt x="136282" y="272563"/>
                    </a:cubicBezTo>
                    <a:cubicBezTo>
                      <a:pt x="61286" y="272563"/>
                      <a:pt x="0" y="212083"/>
                      <a:pt x="0" y="136282"/>
                    </a:cubicBezTo>
                    <a:cubicBezTo>
                      <a:pt x="0" y="61286"/>
                      <a:pt x="61286" y="0"/>
                      <a:pt x="136282" y="0"/>
                    </a:cubicBezTo>
                    <a:cubicBezTo>
                      <a:pt x="211277" y="0"/>
                      <a:pt x="272563" y="61286"/>
                      <a:pt x="272563" y="136282"/>
                    </a:cubicBezTo>
                  </a:path>
                </a:pathLst>
              </a:custGeom>
              <a:noFill/>
              <a:ln w="25400" cap="rnd">
                <a:solidFill>
                  <a:srgbClr val="768692"/>
                </a:solidFill>
                <a:prstDash val="solid"/>
                <a:round/>
              </a:ln>
            </p:spPr>
            <p:txBody>
              <a:bodyPr rtlCol="0" anchor="ctr"/>
              <a:lstStyle/>
              <a:p>
                <a:endParaRPr lang="en-US" sz="2400"/>
              </a:p>
            </p:txBody>
          </p:sp>
          <p:sp>
            <p:nvSpPr>
              <p:cNvPr id="61" name="Freeform: Shape 60">
                <a:extLst>
                  <a:ext uri="{FF2B5EF4-FFF2-40B4-BE49-F238E27FC236}">
                    <a16:creationId xmlns:a16="http://schemas.microsoft.com/office/drawing/2014/main" id="{29877FD7-0C97-4912-953A-C924C4D7433E}"/>
                  </a:ext>
                </a:extLst>
              </p:cNvPr>
              <p:cNvSpPr/>
              <p:nvPr/>
            </p:nvSpPr>
            <p:spPr>
              <a:xfrm>
                <a:off x="4929794" y="2605456"/>
                <a:ext cx="80640" cy="80640"/>
              </a:xfrm>
              <a:custGeom>
                <a:avLst/>
                <a:gdLst>
                  <a:gd name="connsiteX0" fmla="*/ 0 w 0"/>
                  <a:gd name="connsiteY0" fmla="*/ 0 h 80640"/>
                  <a:gd name="connsiteX1" fmla="*/ 0 w 0"/>
                  <a:gd name="connsiteY1" fmla="*/ 91123 h 80640"/>
                </a:gdLst>
                <a:ahLst/>
                <a:cxnLst>
                  <a:cxn ang="0">
                    <a:pos x="connsiteX0" y="connsiteY0"/>
                  </a:cxn>
                  <a:cxn ang="0">
                    <a:pos x="connsiteX1" y="connsiteY1"/>
                  </a:cxn>
                </a:cxnLst>
                <a:rect l="l" t="t" r="r" b="b"/>
                <a:pathLst>
                  <a:path h="80640">
                    <a:moveTo>
                      <a:pt x="0" y="0"/>
                    </a:moveTo>
                    <a:lnTo>
                      <a:pt x="0" y="91123"/>
                    </a:lnTo>
                  </a:path>
                </a:pathLst>
              </a:custGeom>
              <a:ln w="25400" cap="rnd">
                <a:solidFill>
                  <a:srgbClr val="768692"/>
                </a:solidFill>
                <a:prstDash val="solid"/>
                <a:round/>
              </a:ln>
            </p:spPr>
            <p:txBody>
              <a:bodyPr rtlCol="0" anchor="ctr"/>
              <a:lstStyle/>
              <a:p>
                <a:endParaRPr lang="en-US" sz="2400"/>
              </a:p>
            </p:txBody>
          </p:sp>
          <p:sp>
            <p:nvSpPr>
              <p:cNvPr id="62" name="Freeform: Shape 61">
                <a:extLst>
                  <a:ext uri="{FF2B5EF4-FFF2-40B4-BE49-F238E27FC236}">
                    <a16:creationId xmlns:a16="http://schemas.microsoft.com/office/drawing/2014/main" id="{BF739C39-4F30-4ED1-BC1D-1501BE40BA9C}"/>
                  </a:ext>
                </a:extLst>
              </p:cNvPr>
              <p:cNvSpPr/>
              <p:nvPr/>
            </p:nvSpPr>
            <p:spPr>
              <a:xfrm>
                <a:off x="4929794" y="1970819"/>
                <a:ext cx="80640" cy="80640"/>
              </a:xfrm>
              <a:custGeom>
                <a:avLst/>
                <a:gdLst>
                  <a:gd name="connsiteX0" fmla="*/ 0 w 0"/>
                  <a:gd name="connsiteY0" fmla="*/ 0 h 80640"/>
                  <a:gd name="connsiteX1" fmla="*/ 0 w 0"/>
                  <a:gd name="connsiteY1" fmla="*/ 90317 h 80640"/>
                </a:gdLst>
                <a:ahLst/>
                <a:cxnLst>
                  <a:cxn ang="0">
                    <a:pos x="connsiteX0" y="connsiteY0"/>
                  </a:cxn>
                  <a:cxn ang="0">
                    <a:pos x="connsiteX1" y="connsiteY1"/>
                  </a:cxn>
                </a:cxnLst>
                <a:rect l="l" t="t" r="r" b="b"/>
                <a:pathLst>
                  <a:path h="80640">
                    <a:moveTo>
                      <a:pt x="0" y="0"/>
                    </a:moveTo>
                    <a:lnTo>
                      <a:pt x="0" y="90317"/>
                    </a:lnTo>
                  </a:path>
                </a:pathLst>
              </a:custGeom>
              <a:ln w="25400" cap="rnd">
                <a:solidFill>
                  <a:srgbClr val="768692"/>
                </a:solidFill>
                <a:prstDash val="solid"/>
                <a:round/>
              </a:ln>
            </p:spPr>
            <p:txBody>
              <a:bodyPr rtlCol="0" anchor="ctr"/>
              <a:lstStyle/>
              <a:p>
                <a:endParaRPr lang="en-US" sz="2400"/>
              </a:p>
            </p:txBody>
          </p:sp>
          <p:grpSp>
            <p:nvGrpSpPr>
              <p:cNvPr id="63" name="Graphic 14">
                <a:extLst>
                  <a:ext uri="{FF2B5EF4-FFF2-40B4-BE49-F238E27FC236}">
                    <a16:creationId xmlns:a16="http://schemas.microsoft.com/office/drawing/2014/main" id="{E70DFF9C-B49E-4D09-AA9F-81D158A9D73F}"/>
                  </a:ext>
                </a:extLst>
              </p:cNvPr>
              <p:cNvGrpSpPr/>
              <p:nvPr/>
            </p:nvGrpSpPr>
            <p:grpSpPr>
              <a:xfrm>
                <a:off x="4526594" y="1648259"/>
                <a:ext cx="1370881" cy="1854721"/>
                <a:chOff x="4526594" y="1648259"/>
                <a:chExt cx="1370881" cy="1854721"/>
              </a:xfrm>
              <a:noFill/>
            </p:grpSpPr>
            <p:sp>
              <p:nvSpPr>
                <p:cNvPr id="70" name="Freeform: Shape 69">
                  <a:extLst>
                    <a:ext uri="{FF2B5EF4-FFF2-40B4-BE49-F238E27FC236}">
                      <a16:creationId xmlns:a16="http://schemas.microsoft.com/office/drawing/2014/main" id="{D584051F-4DA7-4A34-B6E3-DFBF77F27247}"/>
                    </a:ext>
                  </a:extLst>
                </p:cNvPr>
                <p:cNvSpPr/>
                <p:nvPr/>
              </p:nvSpPr>
              <p:spPr>
                <a:xfrm>
                  <a:off x="4526594" y="1648259"/>
                  <a:ext cx="1370881" cy="1854721"/>
                </a:xfrm>
                <a:custGeom>
                  <a:avLst/>
                  <a:gdLst>
                    <a:gd name="connsiteX0" fmla="*/ 1370881 w 1370880"/>
                    <a:gd name="connsiteY0" fmla="*/ 1854721 h 1854720"/>
                    <a:gd name="connsiteX1" fmla="*/ 0 w 1370880"/>
                    <a:gd name="connsiteY1" fmla="*/ 1854721 h 1854720"/>
                    <a:gd name="connsiteX2" fmla="*/ 0 w 1370880"/>
                    <a:gd name="connsiteY2" fmla="*/ 0 h 1854720"/>
                    <a:gd name="connsiteX3" fmla="*/ 887041 w 1370880"/>
                    <a:gd name="connsiteY3" fmla="*/ 0 h 1854720"/>
                    <a:gd name="connsiteX4" fmla="*/ 1370881 w 1370880"/>
                    <a:gd name="connsiteY4" fmla="*/ 483840 h 1854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0880" h="1854720">
                      <a:moveTo>
                        <a:pt x="1370881" y="1854721"/>
                      </a:moveTo>
                      <a:lnTo>
                        <a:pt x="0" y="1854721"/>
                      </a:lnTo>
                      <a:lnTo>
                        <a:pt x="0" y="0"/>
                      </a:lnTo>
                      <a:lnTo>
                        <a:pt x="887041" y="0"/>
                      </a:lnTo>
                      <a:lnTo>
                        <a:pt x="1370881" y="483840"/>
                      </a:lnTo>
                      <a:close/>
                    </a:path>
                  </a:pathLst>
                </a:custGeom>
                <a:noFill/>
                <a:ln w="25400" cap="rnd">
                  <a:solidFill>
                    <a:srgbClr val="768692"/>
                  </a:solidFill>
                  <a:prstDash val="solid"/>
                  <a:round/>
                </a:ln>
              </p:spPr>
              <p:txBody>
                <a:bodyPr rtlCol="0" anchor="ctr"/>
                <a:lstStyle/>
                <a:p>
                  <a:endParaRPr lang="en-US" sz="2400"/>
                </a:p>
              </p:txBody>
            </p:sp>
            <p:sp>
              <p:nvSpPr>
                <p:cNvPr id="71" name="Freeform: Shape 70">
                  <a:extLst>
                    <a:ext uri="{FF2B5EF4-FFF2-40B4-BE49-F238E27FC236}">
                      <a16:creationId xmlns:a16="http://schemas.microsoft.com/office/drawing/2014/main" id="{CF412B2A-BE87-4AB2-9D3B-92978A556BCB}"/>
                    </a:ext>
                  </a:extLst>
                </p:cNvPr>
                <p:cNvSpPr/>
                <p:nvPr/>
              </p:nvSpPr>
              <p:spPr>
                <a:xfrm>
                  <a:off x="5413635" y="1648259"/>
                  <a:ext cx="483840" cy="483840"/>
                </a:xfrm>
                <a:custGeom>
                  <a:avLst/>
                  <a:gdLst>
                    <a:gd name="connsiteX0" fmla="*/ 0 w 483840"/>
                    <a:gd name="connsiteY0" fmla="*/ 0 h 483840"/>
                    <a:gd name="connsiteX1" fmla="*/ 0 w 483840"/>
                    <a:gd name="connsiteY1" fmla="*/ 483840 h 483840"/>
                    <a:gd name="connsiteX2" fmla="*/ 483840 w 483840"/>
                    <a:gd name="connsiteY2" fmla="*/ 483840 h 483840"/>
                  </a:gdLst>
                  <a:ahLst/>
                  <a:cxnLst>
                    <a:cxn ang="0">
                      <a:pos x="connsiteX0" y="connsiteY0"/>
                    </a:cxn>
                    <a:cxn ang="0">
                      <a:pos x="connsiteX1" y="connsiteY1"/>
                    </a:cxn>
                    <a:cxn ang="0">
                      <a:pos x="connsiteX2" y="connsiteY2"/>
                    </a:cxn>
                  </a:cxnLst>
                  <a:rect l="l" t="t" r="r" b="b"/>
                  <a:pathLst>
                    <a:path w="483840" h="483840">
                      <a:moveTo>
                        <a:pt x="0" y="0"/>
                      </a:moveTo>
                      <a:lnTo>
                        <a:pt x="0" y="483840"/>
                      </a:lnTo>
                      <a:lnTo>
                        <a:pt x="483840" y="483840"/>
                      </a:lnTo>
                    </a:path>
                  </a:pathLst>
                </a:custGeom>
                <a:noFill/>
                <a:ln w="25400" cap="rnd">
                  <a:solidFill>
                    <a:srgbClr val="768692"/>
                  </a:solidFill>
                  <a:prstDash val="solid"/>
                  <a:round/>
                </a:ln>
              </p:spPr>
              <p:txBody>
                <a:bodyPr rtlCol="0" anchor="ctr"/>
                <a:lstStyle/>
                <a:p>
                  <a:endParaRPr lang="en-US" sz="2400"/>
                </a:p>
              </p:txBody>
            </p:sp>
          </p:grpSp>
          <p:sp>
            <p:nvSpPr>
              <p:cNvPr id="64" name="Freeform: Shape 63">
                <a:extLst>
                  <a:ext uri="{FF2B5EF4-FFF2-40B4-BE49-F238E27FC236}">
                    <a16:creationId xmlns:a16="http://schemas.microsoft.com/office/drawing/2014/main" id="{D2007D6A-6723-4ED8-8061-70E04B1ACDAC}"/>
                  </a:ext>
                </a:extLst>
              </p:cNvPr>
              <p:cNvSpPr/>
              <p:nvPr/>
            </p:nvSpPr>
            <p:spPr>
              <a:xfrm>
                <a:off x="4774965" y="2938500"/>
                <a:ext cx="806401" cy="80640"/>
              </a:xfrm>
              <a:custGeom>
                <a:avLst/>
                <a:gdLst>
                  <a:gd name="connsiteX0" fmla="*/ 0 w 806400"/>
                  <a:gd name="connsiteY0" fmla="*/ 0 h 0"/>
                  <a:gd name="connsiteX1" fmla="*/ 880589 w 806400"/>
                  <a:gd name="connsiteY1" fmla="*/ 0 h 0"/>
                </a:gdLst>
                <a:ahLst/>
                <a:cxnLst>
                  <a:cxn ang="0">
                    <a:pos x="connsiteX0" y="connsiteY0"/>
                  </a:cxn>
                  <a:cxn ang="0">
                    <a:pos x="connsiteX1" y="connsiteY1"/>
                  </a:cxn>
                </a:cxnLst>
                <a:rect l="l" t="t" r="r" b="b"/>
                <a:pathLst>
                  <a:path w="806400">
                    <a:moveTo>
                      <a:pt x="0" y="0"/>
                    </a:moveTo>
                    <a:lnTo>
                      <a:pt x="880589" y="0"/>
                    </a:lnTo>
                  </a:path>
                </a:pathLst>
              </a:custGeom>
              <a:ln w="25400" cap="rnd">
                <a:solidFill>
                  <a:srgbClr val="768692"/>
                </a:solidFill>
                <a:prstDash val="solid"/>
                <a:round/>
              </a:ln>
            </p:spPr>
            <p:txBody>
              <a:bodyPr rtlCol="0" anchor="ctr"/>
              <a:lstStyle/>
              <a:p>
                <a:endParaRPr lang="en-US" sz="2400"/>
              </a:p>
            </p:txBody>
          </p:sp>
          <p:sp>
            <p:nvSpPr>
              <p:cNvPr id="65" name="Freeform: Shape 64">
                <a:extLst>
                  <a:ext uri="{FF2B5EF4-FFF2-40B4-BE49-F238E27FC236}">
                    <a16:creationId xmlns:a16="http://schemas.microsoft.com/office/drawing/2014/main" id="{40E854C6-F932-4E9F-BDDE-5709F3985181}"/>
                  </a:ext>
                </a:extLst>
              </p:cNvPr>
              <p:cNvSpPr/>
              <p:nvPr/>
            </p:nvSpPr>
            <p:spPr>
              <a:xfrm>
                <a:off x="5253967" y="2777220"/>
                <a:ext cx="322560" cy="80640"/>
              </a:xfrm>
              <a:custGeom>
                <a:avLst/>
                <a:gdLst>
                  <a:gd name="connsiteX0" fmla="*/ 0 w 322560"/>
                  <a:gd name="connsiteY0" fmla="*/ 0 h 0"/>
                  <a:gd name="connsiteX1" fmla="*/ 401587 w 322560"/>
                  <a:gd name="connsiteY1" fmla="*/ 0 h 0"/>
                </a:gdLst>
                <a:ahLst/>
                <a:cxnLst>
                  <a:cxn ang="0">
                    <a:pos x="connsiteX0" y="connsiteY0"/>
                  </a:cxn>
                  <a:cxn ang="0">
                    <a:pos x="connsiteX1" y="connsiteY1"/>
                  </a:cxn>
                </a:cxnLst>
                <a:rect l="l" t="t" r="r" b="b"/>
                <a:pathLst>
                  <a:path w="322560">
                    <a:moveTo>
                      <a:pt x="0" y="0"/>
                    </a:moveTo>
                    <a:lnTo>
                      <a:pt x="401587" y="0"/>
                    </a:lnTo>
                  </a:path>
                </a:pathLst>
              </a:custGeom>
              <a:ln w="25400" cap="rnd">
                <a:solidFill>
                  <a:srgbClr val="768692"/>
                </a:solidFill>
                <a:prstDash val="solid"/>
                <a:round/>
              </a:ln>
            </p:spPr>
            <p:txBody>
              <a:bodyPr rtlCol="0" anchor="ctr"/>
              <a:lstStyle/>
              <a:p>
                <a:endParaRPr lang="en-US" sz="2400"/>
              </a:p>
            </p:txBody>
          </p:sp>
          <p:sp>
            <p:nvSpPr>
              <p:cNvPr id="66" name="Freeform: Shape 65">
                <a:extLst>
                  <a:ext uri="{FF2B5EF4-FFF2-40B4-BE49-F238E27FC236}">
                    <a16:creationId xmlns:a16="http://schemas.microsoft.com/office/drawing/2014/main" id="{7A9F3A60-F300-4C97-AE41-3216A1F3C729}"/>
                  </a:ext>
                </a:extLst>
              </p:cNvPr>
              <p:cNvSpPr/>
              <p:nvPr/>
            </p:nvSpPr>
            <p:spPr>
              <a:xfrm>
                <a:off x="5413635" y="2615940"/>
                <a:ext cx="241920" cy="80640"/>
              </a:xfrm>
              <a:custGeom>
                <a:avLst/>
                <a:gdLst>
                  <a:gd name="connsiteX0" fmla="*/ 0 w 241920"/>
                  <a:gd name="connsiteY0" fmla="*/ 0 h 0"/>
                  <a:gd name="connsiteX1" fmla="*/ 241920 w 241920"/>
                  <a:gd name="connsiteY1" fmla="*/ 0 h 0"/>
                </a:gdLst>
                <a:ahLst/>
                <a:cxnLst>
                  <a:cxn ang="0">
                    <a:pos x="connsiteX0" y="connsiteY0"/>
                  </a:cxn>
                  <a:cxn ang="0">
                    <a:pos x="connsiteX1" y="connsiteY1"/>
                  </a:cxn>
                </a:cxnLst>
                <a:rect l="l" t="t" r="r" b="b"/>
                <a:pathLst>
                  <a:path w="241920">
                    <a:moveTo>
                      <a:pt x="0" y="0"/>
                    </a:moveTo>
                    <a:lnTo>
                      <a:pt x="241920" y="0"/>
                    </a:lnTo>
                  </a:path>
                </a:pathLst>
              </a:custGeom>
              <a:ln w="25400" cap="rnd">
                <a:solidFill>
                  <a:srgbClr val="768692"/>
                </a:solidFill>
                <a:prstDash val="solid"/>
                <a:round/>
              </a:ln>
            </p:spPr>
            <p:txBody>
              <a:bodyPr rtlCol="0" anchor="ctr"/>
              <a:lstStyle/>
              <a:p>
                <a:endParaRPr lang="en-US" sz="2400"/>
              </a:p>
            </p:txBody>
          </p:sp>
          <p:sp>
            <p:nvSpPr>
              <p:cNvPr id="67" name="Freeform: Shape 66">
                <a:extLst>
                  <a:ext uri="{FF2B5EF4-FFF2-40B4-BE49-F238E27FC236}">
                    <a16:creationId xmlns:a16="http://schemas.microsoft.com/office/drawing/2014/main" id="{09B77F20-967F-4A3A-8ED9-AAD1A2A91A22}"/>
                  </a:ext>
                </a:extLst>
              </p:cNvPr>
              <p:cNvSpPr/>
              <p:nvPr/>
            </p:nvSpPr>
            <p:spPr>
              <a:xfrm>
                <a:off x="5413635" y="2454659"/>
                <a:ext cx="241920" cy="80640"/>
              </a:xfrm>
              <a:custGeom>
                <a:avLst/>
                <a:gdLst>
                  <a:gd name="connsiteX0" fmla="*/ 0 w 241920"/>
                  <a:gd name="connsiteY0" fmla="*/ 0 h 0"/>
                  <a:gd name="connsiteX1" fmla="*/ 241920 w 241920"/>
                  <a:gd name="connsiteY1" fmla="*/ 0 h 0"/>
                </a:gdLst>
                <a:ahLst/>
                <a:cxnLst>
                  <a:cxn ang="0">
                    <a:pos x="connsiteX0" y="connsiteY0"/>
                  </a:cxn>
                  <a:cxn ang="0">
                    <a:pos x="connsiteX1" y="connsiteY1"/>
                  </a:cxn>
                </a:cxnLst>
                <a:rect l="l" t="t" r="r" b="b"/>
                <a:pathLst>
                  <a:path w="241920">
                    <a:moveTo>
                      <a:pt x="0" y="0"/>
                    </a:moveTo>
                    <a:lnTo>
                      <a:pt x="241920" y="0"/>
                    </a:lnTo>
                  </a:path>
                </a:pathLst>
              </a:custGeom>
              <a:ln w="25400" cap="rnd">
                <a:solidFill>
                  <a:srgbClr val="768692"/>
                </a:solidFill>
                <a:prstDash val="solid"/>
                <a:round/>
              </a:ln>
            </p:spPr>
            <p:txBody>
              <a:bodyPr rtlCol="0" anchor="ctr"/>
              <a:lstStyle/>
              <a:p>
                <a:endParaRPr lang="en-US" sz="2400"/>
              </a:p>
            </p:txBody>
          </p:sp>
          <p:sp>
            <p:nvSpPr>
              <p:cNvPr id="68" name="Freeform: Shape 67">
                <a:extLst>
                  <a:ext uri="{FF2B5EF4-FFF2-40B4-BE49-F238E27FC236}">
                    <a16:creationId xmlns:a16="http://schemas.microsoft.com/office/drawing/2014/main" id="{8846E99E-9FA1-4B2E-895E-3F4B054F2217}"/>
                  </a:ext>
                </a:extLst>
              </p:cNvPr>
              <p:cNvSpPr/>
              <p:nvPr/>
            </p:nvSpPr>
            <p:spPr>
              <a:xfrm>
                <a:off x="4774965" y="3099780"/>
                <a:ext cx="806401" cy="80640"/>
              </a:xfrm>
              <a:custGeom>
                <a:avLst/>
                <a:gdLst>
                  <a:gd name="connsiteX0" fmla="*/ 0 w 806400"/>
                  <a:gd name="connsiteY0" fmla="*/ 0 h 0"/>
                  <a:gd name="connsiteX1" fmla="*/ 880589 w 806400"/>
                  <a:gd name="connsiteY1" fmla="*/ 0 h 0"/>
                </a:gdLst>
                <a:ahLst/>
                <a:cxnLst>
                  <a:cxn ang="0">
                    <a:pos x="connsiteX0" y="connsiteY0"/>
                  </a:cxn>
                  <a:cxn ang="0">
                    <a:pos x="connsiteX1" y="connsiteY1"/>
                  </a:cxn>
                </a:cxnLst>
                <a:rect l="l" t="t" r="r" b="b"/>
                <a:pathLst>
                  <a:path w="806400">
                    <a:moveTo>
                      <a:pt x="0" y="0"/>
                    </a:moveTo>
                    <a:lnTo>
                      <a:pt x="880589" y="0"/>
                    </a:lnTo>
                  </a:path>
                </a:pathLst>
              </a:custGeom>
              <a:ln w="25400" cap="rnd">
                <a:solidFill>
                  <a:srgbClr val="768692"/>
                </a:solidFill>
                <a:prstDash val="solid"/>
                <a:round/>
              </a:ln>
            </p:spPr>
            <p:txBody>
              <a:bodyPr rtlCol="0" anchor="ctr"/>
              <a:lstStyle/>
              <a:p>
                <a:endParaRPr lang="en-US" sz="2400"/>
              </a:p>
            </p:txBody>
          </p:sp>
          <p:sp>
            <p:nvSpPr>
              <p:cNvPr id="69" name="Freeform: Shape 68">
                <a:extLst>
                  <a:ext uri="{FF2B5EF4-FFF2-40B4-BE49-F238E27FC236}">
                    <a16:creationId xmlns:a16="http://schemas.microsoft.com/office/drawing/2014/main" id="{F63DC8F6-FE3A-4FD4-8A87-F2206B44BA7F}"/>
                  </a:ext>
                </a:extLst>
              </p:cNvPr>
              <p:cNvSpPr/>
              <p:nvPr/>
            </p:nvSpPr>
            <p:spPr>
              <a:xfrm>
                <a:off x="4774965" y="3261060"/>
                <a:ext cx="806401" cy="80640"/>
              </a:xfrm>
              <a:custGeom>
                <a:avLst/>
                <a:gdLst>
                  <a:gd name="connsiteX0" fmla="*/ 0 w 806400"/>
                  <a:gd name="connsiteY0" fmla="*/ 0 h 0"/>
                  <a:gd name="connsiteX1" fmla="*/ 880589 w 806400"/>
                  <a:gd name="connsiteY1" fmla="*/ 0 h 0"/>
                </a:gdLst>
                <a:ahLst/>
                <a:cxnLst>
                  <a:cxn ang="0">
                    <a:pos x="connsiteX0" y="connsiteY0"/>
                  </a:cxn>
                  <a:cxn ang="0">
                    <a:pos x="connsiteX1" y="connsiteY1"/>
                  </a:cxn>
                </a:cxnLst>
                <a:rect l="l" t="t" r="r" b="b"/>
                <a:pathLst>
                  <a:path w="806400">
                    <a:moveTo>
                      <a:pt x="0" y="0"/>
                    </a:moveTo>
                    <a:lnTo>
                      <a:pt x="880589" y="0"/>
                    </a:lnTo>
                  </a:path>
                </a:pathLst>
              </a:custGeom>
              <a:ln w="25400" cap="rnd">
                <a:solidFill>
                  <a:srgbClr val="768692"/>
                </a:solidFill>
                <a:prstDash val="solid"/>
                <a:round/>
              </a:ln>
            </p:spPr>
            <p:txBody>
              <a:bodyPr rtlCol="0" anchor="ctr"/>
              <a:lstStyle/>
              <a:p>
                <a:endParaRPr lang="en-US" sz="2400"/>
              </a:p>
            </p:txBody>
          </p:sp>
        </p:grpSp>
      </p:grpSp>
      <p:sp>
        <p:nvSpPr>
          <p:cNvPr id="53" name="Text Box 21">
            <a:extLst>
              <a:ext uri="{FF2B5EF4-FFF2-40B4-BE49-F238E27FC236}">
                <a16:creationId xmlns:a16="http://schemas.microsoft.com/office/drawing/2014/main" id="{CE9EB20F-3422-424D-BAB9-85747BD3C102}"/>
              </a:ext>
            </a:extLst>
          </p:cNvPr>
          <p:cNvSpPr txBox="1">
            <a:spLocks noChangeArrowheads="1"/>
          </p:cNvSpPr>
          <p:nvPr/>
        </p:nvSpPr>
        <p:spPr bwMode="auto">
          <a:xfrm>
            <a:off x="473867" y="6312785"/>
            <a:ext cx="6784582" cy="1538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7763" tIns="0" rIns="87763" bIns="0"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ts val="300"/>
              </a:spcBef>
              <a:buClrTx/>
              <a:buSzTx/>
              <a:buNone/>
            </a:pPr>
            <a:r>
              <a:rPr lang="en-US" sz="1000" dirty="0">
                <a:solidFill>
                  <a:srgbClr val="000000"/>
                </a:solidFill>
                <a:latin typeface="+mj-lt"/>
              </a:rPr>
              <a:t>For illustrative purposes only.</a:t>
            </a:r>
          </a:p>
        </p:txBody>
      </p:sp>
    </p:spTree>
    <p:extLst>
      <p:ext uri="{BB962C8B-B14F-4D97-AF65-F5344CB8AC3E}">
        <p14:creationId xmlns:p14="http://schemas.microsoft.com/office/powerpoint/2010/main" val="2499664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085" y="202223"/>
            <a:ext cx="10917264" cy="838200"/>
          </a:xfrm>
        </p:spPr>
        <p:txBody>
          <a:bodyPr/>
          <a:lstStyle/>
          <a:p>
            <a:r>
              <a:rPr lang="en-US" dirty="0"/>
              <a:t>Next Steps</a:t>
            </a:r>
            <a:br>
              <a:rPr lang="en-US" dirty="0"/>
            </a:br>
            <a:r>
              <a:rPr lang="en-US" sz="2000" b="1" dirty="0">
                <a:solidFill>
                  <a:srgbClr val="768692"/>
                </a:solidFill>
              </a:rPr>
              <a:t>Meet with your financial representative </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18</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graphicFrame>
        <p:nvGraphicFramePr>
          <p:cNvPr id="34" name="Group 132">
            <a:extLst>
              <a:ext uri="{FF2B5EF4-FFF2-40B4-BE49-F238E27FC236}">
                <a16:creationId xmlns:a16="http://schemas.microsoft.com/office/drawing/2014/main" id="{CE679018-BF87-5142-93F1-CABD0E2DE1E7}"/>
              </a:ext>
            </a:extLst>
          </p:cNvPr>
          <p:cNvGraphicFramePr>
            <a:graphicFrameLocks noGrp="1"/>
          </p:cNvGraphicFramePr>
          <p:nvPr>
            <p:extLst>
              <p:ext uri="{D42A27DB-BD31-4B8C-83A1-F6EECF244321}">
                <p14:modId xmlns:p14="http://schemas.microsoft.com/office/powerpoint/2010/main" val="1475648540"/>
              </p:ext>
            </p:extLst>
          </p:nvPr>
        </p:nvGraphicFramePr>
        <p:xfrm>
          <a:off x="559257" y="2487311"/>
          <a:ext cx="10917263" cy="1883378"/>
        </p:xfrm>
        <a:graphic>
          <a:graphicData uri="http://schemas.openxmlformats.org/drawingml/2006/table">
            <a:tbl>
              <a:tblPr/>
              <a:tblGrid>
                <a:gridCol w="3360552">
                  <a:extLst>
                    <a:ext uri="{9D8B030D-6E8A-4147-A177-3AD203B41FA5}">
                      <a16:colId xmlns:a16="http://schemas.microsoft.com/office/drawing/2014/main" val="20000"/>
                    </a:ext>
                  </a:extLst>
                </a:gridCol>
                <a:gridCol w="325512">
                  <a:extLst>
                    <a:ext uri="{9D8B030D-6E8A-4147-A177-3AD203B41FA5}">
                      <a16:colId xmlns:a16="http://schemas.microsoft.com/office/drawing/2014/main" val="20001"/>
                    </a:ext>
                  </a:extLst>
                </a:gridCol>
                <a:gridCol w="3579286">
                  <a:extLst>
                    <a:ext uri="{9D8B030D-6E8A-4147-A177-3AD203B41FA5}">
                      <a16:colId xmlns:a16="http://schemas.microsoft.com/office/drawing/2014/main" val="20002"/>
                    </a:ext>
                  </a:extLst>
                </a:gridCol>
                <a:gridCol w="325512">
                  <a:extLst>
                    <a:ext uri="{9D8B030D-6E8A-4147-A177-3AD203B41FA5}">
                      <a16:colId xmlns:a16="http://schemas.microsoft.com/office/drawing/2014/main" val="20003"/>
                    </a:ext>
                  </a:extLst>
                </a:gridCol>
                <a:gridCol w="3326401">
                  <a:extLst>
                    <a:ext uri="{9D8B030D-6E8A-4147-A177-3AD203B41FA5}">
                      <a16:colId xmlns:a16="http://schemas.microsoft.com/office/drawing/2014/main" val="20004"/>
                    </a:ext>
                  </a:extLst>
                </a:gridCol>
              </a:tblGrid>
              <a:tr h="92165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solidFill>
                            <a:srgbClr val="298FC2"/>
                          </a:solidFill>
                          <a:effectLst/>
                          <a:uLnTx/>
                          <a:uFillTx/>
                          <a:latin typeface="Arial" charset="0"/>
                          <a:ea typeface="ＭＳ Ｐゴシック"/>
                          <a:cs typeface="ＭＳ Ｐゴシック"/>
                        </a:rPr>
                        <a:t>1</a:t>
                      </a:r>
                      <a:endParaRPr kumimoji="0" lang="en-US" sz="4800" b="0" i="0" u="none" strike="noStrike" cap="none" normalizeH="0" baseline="0" dirty="0">
                        <a:ln>
                          <a:noFill/>
                        </a:ln>
                        <a:solidFill>
                          <a:srgbClr val="298FC2"/>
                        </a:solidFill>
                        <a:effectLst/>
                        <a:latin typeface="Arial" charset="0"/>
                        <a:ea typeface="ＭＳ Ｐゴシック"/>
                        <a:cs typeface="ＭＳ Ｐゴシック"/>
                      </a:endParaRPr>
                    </a:p>
                  </a:txBody>
                  <a:tcPr marL="45720" marR="45720"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cap="none" normalizeH="0" baseline="0" dirty="0">
                        <a:ln>
                          <a:noFill/>
                        </a:ln>
                        <a:solidFill>
                          <a:schemeClr val="tx1"/>
                        </a:solidFill>
                        <a:effectLst/>
                        <a:latin typeface="Arial" charset="0"/>
                        <a:ea typeface="ＭＳ Ｐゴシック"/>
                        <a:cs typeface="ＭＳ Ｐゴシック"/>
                      </a:endParaRPr>
                    </a:p>
                  </a:txBody>
                  <a:tcPr marL="45720" marR="45720"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a:noFill/>
                    </a:lnT>
                    <a:lnB w="9525" cap="flat" cmpd="sng" algn="ctr">
                      <a:solidFill>
                        <a:srgbClr val="BFBFB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7A9B3D"/>
                          </a:solidFill>
                          <a:effectLst/>
                          <a:uLnTx/>
                          <a:uFillTx/>
                          <a:latin typeface="Arial" charset="0"/>
                          <a:ea typeface="ＭＳ Ｐゴシック"/>
                          <a:cs typeface="ＭＳ Ｐゴシック"/>
                        </a:rPr>
                        <a:t>2</a:t>
                      </a:r>
                      <a:endParaRPr kumimoji="0" lang="en-US" sz="5400" b="0" i="0" u="none" strike="noStrike" cap="none" normalizeH="0" baseline="0" dirty="0">
                        <a:ln>
                          <a:noFill/>
                        </a:ln>
                        <a:solidFill>
                          <a:srgbClr val="7A9B3D"/>
                        </a:solidFill>
                        <a:effectLst/>
                        <a:latin typeface="Arial" charset="0"/>
                        <a:ea typeface="ＭＳ Ｐゴシック"/>
                        <a:cs typeface="ＭＳ Ｐゴシック"/>
                      </a:endParaRPr>
                    </a:p>
                  </a:txBody>
                  <a:tcPr marL="45720" marR="45720"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000" b="0" i="0" u="none" strike="noStrike" cap="none" normalizeH="0" baseline="0" dirty="0">
                        <a:ln>
                          <a:noFill/>
                        </a:ln>
                        <a:solidFill>
                          <a:schemeClr val="tx1"/>
                        </a:solidFill>
                        <a:effectLst/>
                        <a:latin typeface="Arial" charset="0"/>
                        <a:ea typeface="ＭＳ Ｐゴシック"/>
                        <a:cs typeface="ＭＳ Ｐゴシック"/>
                      </a:endParaRPr>
                    </a:p>
                  </a:txBody>
                  <a:tcPr marL="45720" marR="45720"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a:noFill/>
                    </a:lnT>
                    <a:lnB w="9525" cap="flat" cmpd="sng" algn="ctr">
                      <a:solidFill>
                        <a:srgbClr val="BFBFB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a:ln>
                            <a:noFill/>
                          </a:ln>
                          <a:solidFill>
                            <a:schemeClr val="tx1">
                              <a:lumMod val="50000"/>
                              <a:lumOff val="50000"/>
                            </a:schemeClr>
                          </a:solidFill>
                          <a:effectLst/>
                          <a:latin typeface="Arial" charset="0"/>
                          <a:ea typeface="ＭＳ Ｐゴシック"/>
                          <a:cs typeface="ＭＳ Ｐゴシック"/>
                        </a:rPr>
                        <a:t>3</a:t>
                      </a:r>
                    </a:p>
                  </a:txBody>
                  <a:tcPr marL="45720" marR="45720"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61725">
                <a:tc>
                  <a:txBody>
                    <a:bodyPr/>
                    <a:lstStyle/>
                    <a:p>
                      <a:pPr marL="0" marR="0" lvl="0" indent="0" algn="ctr" defTabSz="914400" rtl="0" eaLnBrk="1" fontAlgn="base" latinLnBrk="0" hangingPunct="1">
                        <a:lnSpc>
                          <a:spcPct val="100000"/>
                        </a:lnSpc>
                        <a:spcBef>
                          <a:spcPts val="600"/>
                        </a:spcBef>
                        <a:spcAft>
                          <a:spcPct val="0"/>
                        </a:spcAft>
                        <a:buClr>
                          <a:srgbClr val="857363"/>
                        </a:buClr>
                        <a:buSzTx/>
                        <a:buFont typeface="Arial" panose="020B0604020202020204" pitchFamily="34" charset="0"/>
                        <a:buNone/>
                        <a:tabLst/>
                        <a:defRPr/>
                      </a:pPr>
                      <a:r>
                        <a:rPr kumimoji="0" lang="en-US" sz="1800" b="1" i="0" u="none" strike="noStrike" cap="none" normalizeH="0" baseline="0" dirty="0">
                          <a:ln>
                            <a:noFill/>
                          </a:ln>
                          <a:solidFill>
                            <a:srgbClr val="298FC2"/>
                          </a:solidFill>
                          <a:effectLst/>
                          <a:latin typeface="Arial" charset="0"/>
                          <a:ea typeface="ＭＳ Ｐゴシック"/>
                          <a:cs typeface="ＭＳ Ｐゴシック"/>
                        </a:rPr>
                        <a:t>Discuss </a:t>
                      </a:r>
                      <a:br>
                        <a:rPr kumimoji="0" lang="en-US" sz="1800" b="1" i="0" u="none" strike="noStrike" cap="none" normalizeH="0" baseline="0" dirty="0">
                          <a:ln>
                            <a:noFill/>
                          </a:ln>
                          <a:solidFill>
                            <a:srgbClr val="298FC2"/>
                          </a:solidFill>
                          <a:effectLst/>
                          <a:latin typeface="Arial" charset="0"/>
                          <a:ea typeface="ＭＳ Ｐゴシック"/>
                          <a:cs typeface="ＭＳ Ｐゴシック"/>
                        </a:rPr>
                      </a:br>
                      <a:r>
                        <a:rPr kumimoji="0" lang="en-US" sz="1800" b="0" i="0" u="none" strike="noStrike" cap="none" normalizeH="0" baseline="0" dirty="0">
                          <a:ln>
                            <a:noFill/>
                          </a:ln>
                          <a:solidFill>
                            <a:srgbClr val="298FC2"/>
                          </a:solidFill>
                          <a:effectLst/>
                          <a:latin typeface="Arial" charset="0"/>
                          <a:ea typeface="ＭＳ Ｐゴシック"/>
                          <a:cs typeface="ＭＳ Ｐゴシック"/>
                        </a:rPr>
                        <a:t>a retirement budget</a:t>
                      </a:r>
                    </a:p>
                  </a:txBody>
                  <a:tcPr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lnTlToBr>
                      <a:noFill/>
                    </a:lnTlToBr>
                    <a:lnBlToTr>
                      <a:noFill/>
                    </a:lnBlToTr>
                    <a:solidFill>
                      <a:schemeClr val="bg1">
                        <a:lumMod val="95000"/>
                      </a:schemeClr>
                    </a:solidFill>
                  </a:tcPr>
                </a:tc>
                <a:tc>
                  <a:txBody>
                    <a:bodyPr/>
                    <a:lstStyle/>
                    <a:p>
                      <a:pPr marL="171450" marR="0" lvl="0" indent="-171450" algn="l" defTabSz="914400" rtl="0" eaLnBrk="1" fontAlgn="base" latinLnBrk="0" hangingPunct="1">
                        <a:lnSpc>
                          <a:spcPct val="100000"/>
                        </a:lnSpc>
                        <a:spcBef>
                          <a:spcPts val="600"/>
                        </a:spcBef>
                        <a:spcAft>
                          <a:spcPct val="0"/>
                        </a:spcAft>
                        <a:buClr>
                          <a:srgbClr val="857363"/>
                        </a:buClr>
                        <a:buSzTx/>
                        <a:buFont typeface="Arial" panose="020B0604020202020204" pitchFamily="34" charset="0"/>
                        <a:buChar char="•"/>
                        <a:tabLst/>
                      </a:pPr>
                      <a:endParaRPr kumimoji="0" lang="en-US" sz="1400" b="0" i="0" u="none" strike="noStrike" cap="none" normalizeH="0" baseline="0" dirty="0">
                        <a:ln>
                          <a:noFill/>
                        </a:ln>
                        <a:solidFill>
                          <a:srgbClr val="4C5F6C"/>
                        </a:solidFill>
                        <a:effectLst/>
                        <a:latin typeface="Arial" charset="0"/>
                        <a:ea typeface="ＭＳ Ｐゴシック"/>
                        <a:cs typeface="ＭＳ Ｐゴシック"/>
                      </a:endParaRPr>
                    </a:p>
                  </a:txBody>
                  <a:tcPr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ts val="600"/>
                        </a:spcBef>
                        <a:spcAft>
                          <a:spcPct val="0"/>
                        </a:spcAft>
                        <a:buClr>
                          <a:srgbClr val="857363"/>
                        </a:buClr>
                        <a:buSzTx/>
                        <a:buFont typeface="Arial" panose="020B0604020202020204" pitchFamily="34" charset="0"/>
                        <a:buNone/>
                        <a:tabLst/>
                        <a:defRPr/>
                      </a:pPr>
                      <a:r>
                        <a:rPr kumimoji="0" lang="en-US" sz="1800" b="1" i="0" u="none" strike="noStrike" cap="none" normalizeH="0" baseline="0" dirty="0">
                          <a:ln>
                            <a:noFill/>
                          </a:ln>
                          <a:solidFill>
                            <a:srgbClr val="7A9B3D"/>
                          </a:solidFill>
                          <a:effectLst/>
                          <a:latin typeface="Arial" charset="0"/>
                          <a:ea typeface="ＭＳ Ｐゴシック"/>
                          <a:cs typeface="ＭＳ Ｐゴシック"/>
                        </a:rPr>
                        <a:t>Develop </a:t>
                      </a:r>
                      <a:br>
                        <a:rPr kumimoji="0" lang="en-US" sz="1800" b="1" i="0" u="none" strike="noStrike" cap="none" normalizeH="0" baseline="0" dirty="0">
                          <a:ln>
                            <a:noFill/>
                          </a:ln>
                          <a:solidFill>
                            <a:srgbClr val="7A9B3D"/>
                          </a:solidFill>
                          <a:effectLst/>
                          <a:latin typeface="Arial" charset="0"/>
                          <a:ea typeface="ＭＳ Ｐゴシック"/>
                          <a:cs typeface="ＭＳ Ｐゴシック"/>
                        </a:rPr>
                      </a:br>
                      <a:r>
                        <a:rPr kumimoji="0" lang="en-US" sz="1800" b="0" i="0" u="none" strike="noStrike" cap="none" normalizeH="0" baseline="0" dirty="0">
                          <a:ln>
                            <a:noFill/>
                          </a:ln>
                          <a:solidFill>
                            <a:srgbClr val="7A9B3D"/>
                          </a:solidFill>
                          <a:effectLst/>
                          <a:latin typeface="Arial" charset="0"/>
                          <a:ea typeface="ＭＳ Ｐゴシック"/>
                          <a:cs typeface="ＭＳ Ｐゴシック"/>
                        </a:rPr>
                        <a:t>a written plan </a:t>
                      </a:r>
                      <a:br>
                        <a:rPr kumimoji="0" lang="en-US" sz="1800" b="0" i="0" u="none" strike="noStrike" cap="none" normalizeH="0" baseline="0" dirty="0">
                          <a:ln>
                            <a:noFill/>
                          </a:ln>
                          <a:solidFill>
                            <a:srgbClr val="7A9B3D"/>
                          </a:solidFill>
                          <a:effectLst/>
                          <a:latin typeface="Arial" charset="0"/>
                          <a:ea typeface="ＭＳ Ｐゴシック"/>
                          <a:cs typeface="ＭＳ Ｐゴシック"/>
                        </a:rPr>
                      </a:br>
                      <a:r>
                        <a:rPr kumimoji="0" lang="en-US" sz="1800" b="0" i="0" u="none" strike="noStrike" cap="none" normalizeH="0" baseline="0" dirty="0">
                          <a:ln>
                            <a:noFill/>
                          </a:ln>
                          <a:solidFill>
                            <a:srgbClr val="7A9B3D"/>
                          </a:solidFill>
                          <a:effectLst/>
                          <a:latin typeface="Arial" charset="0"/>
                          <a:ea typeface="ＭＳ Ｐゴシック"/>
                          <a:cs typeface="ＭＳ Ｐゴシック"/>
                        </a:rPr>
                        <a:t>with milestones</a:t>
                      </a:r>
                    </a:p>
                  </a:txBody>
                  <a:tcPr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ts val="600"/>
                        </a:spcBef>
                        <a:spcAft>
                          <a:spcPct val="0"/>
                        </a:spcAft>
                        <a:buClr>
                          <a:srgbClr val="857363"/>
                        </a:buClr>
                        <a:buSzTx/>
                        <a:buFontTx/>
                        <a:buNone/>
                        <a:tabLst/>
                      </a:pPr>
                      <a:endParaRPr kumimoji="0" lang="en-US" sz="1400" b="0" i="0" u="none" strike="noStrike" cap="none" normalizeH="0" baseline="0" dirty="0">
                        <a:ln>
                          <a:noFill/>
                        </a:ln>
                        <a:solidFill>
                          <a:schemeClr val="tx1"/>
                        </a:solidFill>
                        <a:effectLst/>
                        <a:latin typeface="Arial" charset="0"/>
                        <a:ea typeface="ＭＳ Ｐゴシック"/>
                        <a:cs typeface="ＭＳ Ｐゴシック"/>
                      </a:endParaRPr>
                    </a:p>
                  </a:txBody>
                  <a:tcPr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rgbClr val="768692"/>
                        </a:buClr>
                        <a:buSzTx/>
                        <a:buFont typeface="Arial" panose="020B0604020202020204" pitchFamily="34" charset="0"/>
                        <a:buNone/>
                        <a:tabLst/>
                      </a:pPr>
                      <a:r>
                        <a:rPr kumimoji="0" lang="en-US" altLang="en-US" sz="1800" b="1" i="0" u="none" strike="noStrike" cap="none" normalizeH="0" baseline="0" dirty="0">
                          <a:ln>
                            <a:noFill/>
                          </a:ln>
                          <a:solidFill>
                            <a:srgbClr val="768692"/>
                          </a:solidFill>
                          <a:effectLst/>
                          <a:latin typeface="Arial" pitchFamily="34" charset="0"/>
                          <a:ea typeface="ＭＳ Ｐゴシック" pitchFamily="34" charset="-128"/>
                        </a:rPr>
                        <a:t>Schedule </a:t>
                      </a:r>
                      <a:br>
                        <a:rPr kumimoji="0" lang="en-US" altLang="en-US" sz="1800" b="1" i="0" u="none" strike="noStrike" cap="none" normalizeH="0" baseline="0" dirty="0">
                          <a:ln>
                            <a:noFill/>
                          </a:ln>
                          <a:solidFill>
                            <a:srgbClr val="768692"/>
                          </a:solidFill>
                          <a:effectLst/>
                          <a:latin typeface="Arial" pitchFamily="34" charset="0"/>
                          <a:ea typeface="ＭＳ Ｐゴシック" pitchFamily="34" charset="-128"/>
                        </a:rPr>
                      </a:br>
                      <a:r>
                        <a:rPr kumimoji="0" lang="en-US" altLang="en-US" sz="1800" b="0" i="0" u="none" strike="noStrike" cap="none" normalizeH="0" baseline="0" dirty="0">
                          <a:ln>
                            <a:noFill/>
                          </a:ln>
                          <a:solidFill>
                            <a:srgbClr val="768692"/>
                          </a:solidFill>
                          <a:effectLst/>
                          <a:latin typeface="Arial" pitchFamily="34" charset="0"/>
                          <a:ea typeface="ＭＳ Ｐゴシック" pitchFamily="34" charset="-128"/>
                        </a:rPr>
                        <a:t>regular check-ins </a:t>
                      </a:r>
                    </a:p>
                  </a:txBody>
                  <a:tcPr anchor="ctr" horzOverflow="overflow">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bl>
          </a:graphicData>
        </a:graphic>
      </p:graphicFrame>
      <p:sp>
        <p:nvSpPr>
          <p:cNvPr id="2" name="Rectangle 1">
            <a:extLst>
              <a:ext uri="{FF2B5EF4-FFF2-40B4-BE49-F238E27FC236}">
                <a16:creationId xmlns:a16="http://schemas.microsoft.com/office/drawing/2014/main" id="{A36FDCD1-4D5C-3544-9CFF-B189F125361F}"/>
              </a:ext>
            </a:extLst>
          </p:cNvPr>
          <p:cNvSpPr/>
          <p:nvPr/>
        </p:nvSpPr>
        <p:spPr bwMode="auto">
          <a:xfrm>
            <a:off x="7840580" y="2513446"/>
            <a:ext cx="304800" cy="288757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8" name="Rectangle 7">
            <a:extLst>
              <a:ext uri="{FF2B5EF4-FFF2-40B4-BE49-F238E27FC236}">
                <a16:creationId xmlns:a16="http://schemas.microsoft.com/office/drawing/2014/main" id="{5D6A48B3-4560-B440-8508-DB62A5B155BF}"/>
              </a:ext>
            </a:extLst>
          </p:cNvPr>
          <p:cNvSpPr/>
          <p:nvPr/>
        </p:nvSpPr>
        <p:spPr bwMode="auto">
          <a:xfrm>
            <a:off x="3930317" y="2513446"/>
            <a:ext cx="304800" cy="288757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Tree>
    <p:custDataLst>
      <p:tags r:id="rId1"/>
    </p:custDataLst>
    <p:extLst>
      <p:ext uri="{BB962C8B-B14F-4D97-AF65-F5344CB8AC3E}">
        <p14:creationId xmlns:p14="http://schemas.microsoft.com/office/powerpoint/2010/main" val="1424508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1" name="Freeform 10">
            <a:extLst>
              <a:ext uri="{FF2B5EF4-FFF2-40B4-BE49-F238E27FC236}">
                <a16:creationId xmlns:a16="http://schemas.microsoft.com/office/drawing/2014/main" id="{03095D5E-4F07-9E4B-998C-530BBA887260}"/>
              </a:ext>
            </a:extLst>
          </p:cNvPr>
          <p:cNvSpPr/>
          <p:nvPr/>
        </p:nvSpPr>
        <p:spPr bwMode="auto">
          <a:xfrm>
            <a:off x="0" y="0"/>
            <a:ext cx="4953275" cy="1831303"/>
          </a:xfrm>
          <a:custGeom>
            <a:avLst/>
            <a:gdLst>
              <a:gd name="connsiteX0" fmla="*/ 0 w 6258752"/>
              <a:gd name="connsiteY0" fmla="*/ 0 h 2313958"/>
              <a:gd name="connsiteX1" fmla="*/ 6258752 w 6258752"/>
              <a:gd name="connsiteY1" fmla="*/ 0 h 2313958"/>
              <a:gd name="connsiteX2" fmla="*/ 0 w 6258752"/>
              <a:gd name="connsiteY2" fmla="*/ 2313958 h 2313958"/>
            </a:gdLst>
            <a:ahLst/>
            <a:cxnLst>
              <a:cxn ang="0">
                <a:pos x="connsiteX0" y="connsiteY0"/>
              </a:cxn>
              <a:cxn ang="0">
                <a:pos x="connsiteX1" y="connsiteY1"/>
              </a:cxn>
              <a:cxn ang="0">
                <a:pos x="connsiteX2" y="connsiteY2"/>
              </a:cxn>
            </a:cxnLst>
            <a:rect l="l" t="t" r="r" b="b"/>
            <a:pathLst>
              <a:path w="6258752" h="2313958">
                <a:moveTo>
                  <a:pt x="0" y="0"/>
                </a:moveTo>
                <a:lnTo>
                  <a:pt x="6258752" y="0"/>
                </a:lnTo>
                <a:lnTo>
                  <a:pt x="0" y="2313958"/>
                </a:lnTo>
                <a:close/>
              </a:path>
            </a:pathLst>
          </a:custGeom>
          <a:solidFill>
            <a:srgbClr val="76869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12" name="Title 9">
            <a:extLst>
              <a:ext uri="{FF2B5EF4-FFF2-40B4-BE49-F238E27FC236}">
                <a16:creationId xmlns:a16="http://schemas.microsoft.com/office/drawing/2014/main" id="{9A085D58-B0B2-9347-B01F-2EDC62226F42}"/>
              </a:ext>
            </a:extLst>
          </p:cNvPr>
          <p:cNvSpPr>
            <a:spLocks noGrp="1"/>
          </p:cNvSpPr>
          <p:nvPr>
            <p:ph type="title"/>
          </p:nvPr>
        </p:nvSpPr>
        <p:spPr>
          <a:xfrm>
            <a:off x="2501900" y="2987716"/>
            <a:ext cx="9039230" cy="597453"/>
          </a:xfrm>
        </p:spPr>
        <p:txBody>
          <a:bodyPr/>
          <a:lstStyle/>
          <a:p>
            <a:r>
              <a:rPr lang="en-US" dirty="0"/>
              <a:t>Additional Information to Consider</a:t>
            </a:r>
          </a:p>
        </p:txBody>
      </p:sp>
      <p:sp>
        <p:nvSpPr>
          <p:cNvPr id="14" name="Freeform 13">
            <a:extLst>
              <a:ext uri="{FF2B5EF4-FFF2-40B4-BE49-F238E27FC236}">
                <a16:creationId xmlns:a16="http://schemas.microsoft.com/office/drawing/2014/main" id="{179763F4-57B9-E540-B6A1-79E10F59D078}"/>
              </a:ext>
            </a:extLst>
          </p:cNvPr>
          <p:cNvSpPr/>
          <p:nvPr/>
        </p:nvSpPr>
        <p:spPr bwMode="auto">
          <a:xfrm flipH="1" flipV="1">
            <a:off x="5124892" y="4684427"/>
            <a:ext cx="7162107" cy="2503181"/>
          </a:xfrm>
          <a:custGeom>
            <a:avLst/>
            <a:gdLst>
              <a:gd name="connsiteX0" fmla="*/ 0 w 6258752"/>
              <a:gd name="connsiteY0" fmla="*/ 0 h 2313958"/>
              <a:gd name="connsiteX1" fmla="*/ 6258752 w 6258752"/>
              <a:gd name="connsiteY1" fmla="*/ 0 h 2313958"/>
              <a:gd name="connsiteX2" fmla="*/ 0 w 6258752"/>
              <a:gd name="connsiteY2" fmla="*/ 2313958 h 2313958"/>
            </a:gdLst>
            <a:ahLst/>
            <a:cxnLst>
              <a:cxn ang="0">
                <a:pos x="connsiteX0" y="connsiteY0"/>
              </a:cxn>
              <a:cxn ang="0">
                <a:pos x="connsiteX1" y="connsiteY1"/>
              </a:cxn>
              <a:cxn ang="0">
                <a:pos x="connsiteX2" y="connsiteY2"/>
              </a:cxn>
            </a:cxnLst>
            <a:rect l="l" t="t" r="r" b="b"/>
            <a:pathLst>
              <a:path w="6258752" h="2313958">
                <a:moveTo>
                  <a:pt x="0" y="0"/>
                </a:moveTo>
                <a:lnTo>
                  <a:pt x="6258752" y="0"/>
                </a:lnTo>
                <a:lnTo>
                  <a:pt x="0" y="2313958"/>
                </a:lnTo>
                <a:close/>
              </a:path>
            </a:pathLst>
          </a:custGeom>
          <a:noFill/>
          <a:ln w="9525" cap="flat" cmpd="sng" algn="ctr">
            <a:solidFill>
              <a:srgbClr val="C8CFD3"/>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16" name="Freeform 15">
            <a:extLst>
              <a:ext uri="{FF2B5EF4-FFF2-40B4-BE49-F238E27FC236}">
                <a16:creationId xmlns:a16="http://schemas.microsoft.com/office/drawing/2014/main" id="{6530DBF9-9723-D24E-937B-49FE4CC5184C}"/>
              </a:ext>
            </a:extLst>
          </p:cNvPr>
          <p:cNvSpPr/>
          <p:nvPr/>
        </p:nvSpPr>
        <p:spPr bwMode="auto">
          <a:xfrm flipH="1" flipV="1">
            <a:off x="6651928" y="3429000"/>
            <a:ext cx="5698174" cy="4375298"/>
          </a:xfrm>
          <a:custGeom>
            <a:avLst/>
            <a:gdLst>
              <a:gd name="connsiteX0" fmla="*/ 0 w 6258752"/>
              <a:gd name="connsiteY0" fmla="*/ 0 h 2313958"/>
              <a:gd name="connsiteX1" fmla="*/ 6258752 w 6258752"/>
              <a:gd name="connsiteY1" fmla="*/ 0 h 2313958"/>
              <a:gd name="connsiteX2" fmla="*/ 0 w 6258752"/>
              <a:gd name="connsiteY2" fmla="*/ 2313958 h 2313958"/>
            </a:gdLst>
            <a:ahLst/>
            <a:cxnLst>
              <a:cxn ang="0">
                <a:pos x="connsiteX0" y="connsiteY0"/>
              </a:cxn>
              <a:cxn ang="0">
                <a:pos x="connsiteX1" y="connsiteY1"/>
              </a:cxn>
              <a:cxn ang="0">
                <a:pos x="connsiteX2" y="connsiteY2"/>
              </a:cxn>
            </a:cxnLst>
            <a:rect l="l" t="t" r="r" b="b"/>
            <a:pathLst>
              <a:path w="6258752" h="2313958">
                <a:moveTo>
                  <a:pt x="0" y="0"/>
                </a:moveTo>
                <a:lnTo>
                  <a:pt x="6258752" y="0"/>
                </a:lnTo>
                <a:lnTo>
                  <a:pt x="0" y="2313958"/>
                </a:lnTo>
                <a:close/>
              </a:path>
            </a:pathLst>
          </a:custGeom>
          <a:noFill/>
          <a:ln w="9525" cap="flat" cmpd="sng" algn="ctr">
            <a:solidFill>
              <a:srgbClr val="C8CFD3"/>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Tree>
    <p:custDataLst>
      <p:tags r:id="rId1"/>
    </p:custDataLst>
    <p:extLst>
      <p:ext uri="{BB962C8B-B14F-4D97-AF65-F5344CB8AC3E}">
        <p14:creationId xmlns:p14="http://schemas.microsoft.com/office/powerpoint/2010/main" val="242137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Today’s Agenda</a:t>
            </a:r>
            <a:endParaRPr lang="en-US" dirty="0">
              <a:solidFill>
                <a:srgbClr val="768692"/>
              </a:solidFill>
            </a:endParaRPr>
          </a:p>
        </p:txBody>
      </p:sp>
      <p:sp>
        <p:nvSpPr>
          <p:cNvPr id="7" name="Slide Number Placeholder 8">
            <a:extLst>
              <a:ext uri="{FF2B5EF4-FFF2-40B4-BE49-F238E27FC236}">
                <a16:creationId xmlns:a16="http://schemas.microsoft.com/office/drawing/2014/main" id="{FF6E364A-2012-4731-9A8B-1622E6685ACA}"/>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2</a:t>
            </a:fld>
            <a:endParaRPr lang="en-US" dirty="0"/>
          </a:p>
        </p:txBody>
      </p:sp>
      <p:sp>
        <p:nvSpPr>
          <p:cNvPr id="8" name="Footer Placeholder 3">
            <a:extLst>
              <a:ext uri="{FF2B5EF4-FFF2-40B4-BE49-F238E27FC236}">
                <a16:creationId xmlns:a16="http://schemas.microsoft.com/office/drawing/2014/main" id="{849E46B6-9162-486A-BA12-A523805B452E}"/>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30" name="TextBox 29">
            <a:extLst>
              <a:ext uri="{FF2B5EF4-FFF2-40B4-BE49-F238E27FC236}">
                <a16:creationId xmlns:a16="http://schemas.microsoft.com/office/drawing/2014/main" id="{4099D287-D199-9749-9978-BF50405D010B}"/>
              </a:ext>
            </a:extLst>
          </p:cNvPr>
          <p:cNvSpPr txBox="1"/>
          <p:nvPr/>
        </p:nvSpPr>
        <p:spPr>
          <a:xfrm>
            <a:off x="963752" y="1568426"/>
            <a:ext cx="6466549" cy="338514"/>
          </a:xfrm>
          <a:prstGeom prst="rect">
            <a:avLst/>
          </a:prstGeom>
          <a:noFill/>
        </p:spPr>
        <p:txBody>
          <a:bodyPr wrap="square" lIns="91399" tIns="45700" rIns="91399" bIns="45700" rtlCol="0" anchor="ctr">
            <a:spAutoFit/>
          </a:bodyPr>
          <a:lstStyle/>
          <a:p>
            <a:pPr marL="0" lvl="1">
              <a:buClr>
                <a:srgbClr val="768692"/>
              </a:buClr>
            </a:pPr>
            <a:r>
              <a:rPr lang="en-US" sz="1600" b="1" dirty="0">
                <a:solidFill>
                  <a:srgbClr val="768692"/>
                </a:solidFill>
              </a:rPr>
              <a:t>Social Security Essentials</a:t>
            </a:r>
          </a:p>
        </p:txBody>
      </p:sp>
      <p:sp>
        <p:nvSpPr>
          <p:cNvPr id="31" name="TextBox 30">
            <a:extLst>
              <a:ext uri="{FF2B5EF4-FFF2-40B4-BE49-F238E27FC236}">
                <a16:creationId xmlns:a16="http://schemas.microsoft.com/office/drawing/2014/main" id="{30A27EDB-7A0C-E94D-8B11-3EFAECA81232}"/>
              </a:ext>
            </a:extLst>
          </p:cNvPr>
          <p:cNvSpPr txBox="1"/>
          <p:nvPr/>
        </p:nvSpPr>
        <p:spPr>
          <a:xfrm>
            <a:off x="954227" y="2491962"/>
            <a:ext cx="6466549" cy="338514"/>
          </a:xfrm>
          <a:prstGeom prst="rect">
            <a:avLst/>
          </a:prstGeom>
          <a:noFill/>
        </p:spPr>
        <p:txBody>
          <a:bodyPr wrap="square" lIns="91399" tIns="45700" rIns="91399" bIns="45700" rtlCol="0" anchor="ctr">
            <a:spAutoFit/>
          </a:bodyPr>
          <a:lstStyle/>
          <a:p>
            <a:pPr marL="0" lvl="1">
              <a:buClr>
                <a:srgbClr val="298FC2"/>
              </a:buClr>
            </a:pPr>
            <a:r>
              <a:rPr lang="en-US" sz="1600" b="1" dirty="0">
                <a:solidFill>
                  <a:schemeClr val="accent1"/>
                </a:solidFill>
              </a:rPr>
              <a:t>Benefits and Options</a:t>
            </a:r>
          </a:p>
        </p:txBody>
      </p:sp>
      <p:sp>
        <p:nvSpPr>
          <p:cNvPr id="32" name="TextBox 31">
            <a:extLst>
              <a:ext uri="{FF2B5EF4-FFF2-40B4-BE49-F238E27FC236}">
                <a16:creationId xmlns:a16="http://schemas.microsoft.com/office/drawing/2014/main" id="{95DA279A-89C9-614E-A134-E96C09E3E1FB}"/>
              </a:ext>
            </a:extLst>
          </p:cNvPr>
          <p:cNvSpPr txBox="1"/>
          <p:nvPr/>
        </p:nvSpPr>
        <p:spPr>
          <a:xfrm>
            <a:off x="954227" y="3413438"/>
            <a:ext cx="6466549" cy="338514"/>
          </a:xfrm>
          <a:prstGeom prst="rect">
            <a:avLst/>
          </a:prstGeom>
          <a:noFill/>
        </p:spPr>
        <p:txBody>
          <a:bodyPr wrap="square" lIns="91399" tIns="45700" rIns="91399" bIns="45700" rtlCol="0" anchor="ctr">
            <a:spAutoFit/>
          </a:bodyPr>
          <a:lstStyle/>
          <a:p>
            <a:pPr marL="0" lvl="1">
              <a:buClr>
                <a:srgbClr val="7A9B3D"/>
              </a:buClr>
            </a:pPr>
            <a:r>
              <a:rPr lang="en-US" sz="1600" b="1" dirty="0">
                <a:solidFill>
                  <a:srgbClr val="7A9B3D"/>
                </a:solidFill>
              </a:rPr>
              <a:t>Strategies to Consider</a:t>
            </a:r>
          </a:p>
        </p:txBody>
      </p:sp>
      <p:cxnSp>
        <p:nvCxnSpPr>
          <p:cNvPr id="33" name="Straight Connector 32">
            <a:extLst>
              <a:ext uri="{FF2B5EF4-FFF2-40B4-BE49-F238E27FC236}">
                <a16:creationId xmlns:a16="http://schemas.microsoft.com/office/drawing/2014/main" id="{E7FFAF83-841A-5946-A1F0-EFA4ECA81A56}"/>
              </a:ext>
            </a:extLst>
          </p:cNvPr>
          <p:cNvCxnSpPr/>
          <p:nvPr/>
        </p:nvCxnSpPr>
        <p:spPr bwMode="auto">
          <a:xfrm>
            <a:off x="550863" y="2186662"/>
            <a:ext cx="5882453" cy="0"/>
          </a:xfrm>
          <a:prstGeom prst="line">
            <a:avLst/>
          </a:prstGeom>
          <a:solidFill>
            <a:schemeClr val="hlink"/>
          </a:solidFill>
          <a:ln w="9525" cap="flat" cmpd="sng" algn="ctr">
            <a:solidFill>
              <a:schemeClr val="bg1">
                <a:lumMod val="85000"/>
              </a:schemeClr>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2015557C-AB89-B34D-B06D-77D4A5778D86}"/>
              </a:ext>
            </a:extLst>
          </p:cNvPr>
          <p:cNvCxnSpPr/>
          <p:nvPr/>
        </p:nvCxnSpPr>
        <p:spPr bwMode="auto">
          <a:xfrm>
            <a:off x="550863" y="3106840"/>
            <a:ext cx="5882453" cy="0"/>
          </a:xfrm>
          <a:prstGeom prst="line">
            <a:avLst/>
          </a:prstGeom>
          <a:solidFill>
            <a:schemeClr val="hlink"/>
          </a:solidFill>
          <a:ln w="9525" cap="flat" cmpd="sng" algn="ctr">
            <a:solidFill>
              <a:schemeClr val="bg1">
                <a:lumMod val="85000"/>
              </a:schemeClr>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6CC8478E-5FE9-7341-B0F3-21635BA14711}"/>
              </a:ext>
            </a:extLst>
          </p:cNvPr>
          <p:cNvCxnSpPr/>
          <p:nvPr/>
        </p:nvCxnSpPr>
        <p:spPr bwMode="auto">
          <a:xfrm>
            <a:off x="550863" y="4026762"/>
            <a:ext cx="5882453" cy="0"/>
          </a:xfrm>
          <a:prstGeom prst="line">
            <a:avLst/>
          </a:prstGeom>
          <a:solidFill>
            <a:schemeClr val="hlink"/>
          </a:solidFill>
          <a:ln w="9525" cap="flat" cmpd="sng" algn="ctr">
            <a:solidFill>
              <a:schemeClr val="bg1">
                <a:lumMod val="85000"/>
              </a:schemeClr>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C7EB1729-46F5-DD42-9164-7AA89FCC09EA}"/>
              </a:ext>
            </a:extLst>
          </p:cNvPr>
          <p:cNvCxnSpPr/>
          <p:nvPr/>
        </p:nvCxnSpPr>
        <p:spPr bwMode="auto">
          <a:xfrm>
            <a:off x="550863" y="1266401"/>
            <a:ext cx="5882453" cy="0"/>
          </a:xfrm>
          <a:prstGeom prst="line">
            <a:avLst/>
          </a:prstGeom>
          <a:solidFill>
            <a:schemeClr val="hlink"/>
          </a:solidFill>
          <a:ln w="9525" cap="flat" cmpd="sng" algn="ctr">
            <a:solidFill>
              <a:schemeClr val="bg1">
                <a:lumMod val="85000"/>
              </a:schemeClr>
            </a:solidFill>
            <a:prstDash val="solid"/>
            <a:round/>
            <a:headEnd type="none" w="med" len="med"/>
            <a:tailEnd type="none" w="med" len="med"/>
          </a:ln>
          <a:effectLst/>
        </p:spPr>
      </p:cxnSp>
      <p:sp>
        <p:nvSpPr>
          <p:cNvPr id="37" name="TextBox 36">
            <a:extLst>
              <a:ext uri="{FF2B5EF4-FFF2-40B4-BE49-F238E27FC236}">
                <a16:creationId xmlns:a16="http://schemas.microsoft.com/office/drawing/2014/main" id="{E6698AF0-DA9A-4A43-B3F7-98C1A7A7262C}"/>
              </a:ext>
            </a:extLst>
          </p:cNvPr>
          <p:cNvSpPr txBox="1"/>
          <p:nvPr/>
        </p:nvSpPr>
        <p:spPr>
          <a:xfrm>
            <a:off x="954227" y="4337363"/>
            <a:ext cx="6466549" cy="338514"/>
          </a:xfrm>
          <a:prstGeom prst="rect">
            <a:avLst/>
          </a:prstGeom>
          <a:noFill/>
        </p:spPr>
        <p:txBody>
          <a:bodyPr wrap="square" lIns="91399" tIns="45700" rIns="91399" bIns="45700" rtlCol="0" anchor="ctr">
            <a:spAutoFit/>
          </a:bodyPr>
          <a:lstStyle/>
          <a:p>
            <a:pPr marL="0" lvl="1">
              <a:buClr>
                <a:srgbClr val="009681"/>
              </a:buClr>
            </a:pPr>
            <a:r>
              <a:rPr lang="en-US" sz="1600" b="1" dirty="0">
                <a:solidFill>
                  <a:srgbClr val="009681"/>
                </a:solidFill>
              </a:rPr>
              <a:t>Next Steps</a:t>
            </a:r>
          </a:p>
        </p:txBody>
      </p:sp>
      <p:cxnSp>
        <p:nvCxnSpPr>
          <p:cNvPr id="38" name="Straight Connector 37">
            <a:extLst>
              <a:ext uri="{FF2B5EF4-FFF2-40B4-BE49-F238E27FC236}">
                <a16:creationId xmlns:a16="http://schemas.microsoft.com/office/drawing/2014/main" id="{57B1072A-16A0-BF41-B22F-F0DCA5D1361C}"/>
              </a:ext>
            </a:extLst>
          </p:cNvPr>
          <p:cNvCxnSpPr/>
          <p:nvPr/>
        </p:nvCxnSpPr>
        <p:spPr bwMode="auto">
          <a:xfrm>
            <a:off x="550863" y="4950687"/>
            <a:ext cx="5882453" cy="0"/>
          </a:xfrm>
          <a:prstGeom prst="line">
            <a:avLst/>
          </a:prstGeom>
          <a:solidFill>
            <a:schemeClr val="hlink"/>
          </a:solidFill>
          <a:ln w="9525" cap="flat" cmpd="sng" algn="ctr">
            <a:solidFill>
              <a:schemeClr val="bg1">
                <a:lumMod val="85000"/>
              </a:schemeClr>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B34780C4-4493-B24E-9F55-F3181C68D046}"/>
              </a:ext>
            </a:extLst>
          </p:cNvPr>
          <p:cNvSpPr txBox="1"/>
          <p:nvPr/>
        </p:nvSpPr>
        <p:spPr>
          <a:xfrm>
            <a:off x="581618" y="1606371"/>
            <a:ext cx="268534" cy="268534"/>
          </a:xfrm>
          <a:prstGeom prst="rect">
            <a:avLst/>
          </a:prstGeom>
          <a:noFill/>
          <a:ln w="76200">
            <a:solidFill>
              <a:schemeClr val="bg1">
                <a:lumMod val="95000"/>
              </a:schemeClr>
            </a:solidFill>
            <a:miter lim="800000"/>
          </a:ln>
          <a:effectLst/>
        </p:spPr>
        <p:txBody>
          <a:bodyPr wrap="square" lIns="91429" tIns="45714" rIns="91429" bIns="45714" rtlCol="0" anchor="ctr" anchorCtr="0">
            <a:noAutofit/>
          </a:bodyPr>
          <a:lstStyle/>
          <a:p>
            <a:pPr algn="ctr"/>
            <a:r>
              <a:rPr lang="en-US" sz="1600" dirty="0">
                <a:solidFill>
                  <a:srgbClr val="768692"/>
                </a:solidFill>
                <a:sym typeface="Wingdings"/>
              </a:rPr>
              <a:t></a:t>
            </a:r>
            <a:endParaRPr lang="en-US" sz="1600" dirty="0">
              <a:solidFill>
                <a:srgbClr val="768692"/>
              </a:solidFill>
            </a:endParaRPr>
          </a:p>
        </p:txBody>
      </p:sp>
      <p:sp>
        <p:nvSpPr>
          <p:cNvPr id="40" name="TextBox 39">
            <a:extLst>
              <a:ext uri="{FF2B5EF4-FFF2-40B4-BE49-F238E27FC236}">
                <a16:creationId xmlns:a16="http://schemas.microsoft.com/office/drawing/2014/main" id="{2AE00AEE-A181-8549-B707-54E4E824E83B}"/>
              </a:ext>
            </a:extLst>
          </p:cNvPr>
          <p:cNvSpPr txBox="1"/>
          <p:nvPr/>
        </p:nvSpPr>
        <p:spPr>
          <a:xfrm>
            <a:off x="581618" y="2531997"/>
            <a:ext cx="268534" cy="268534"/>
          </a:xfrm>
          <a:prstGeom prst="rect">
            <a:avLst/>
          </a:prstGeom>
          <a:noFill/>
          <a:ln w="76200">
            <a:solidFill>
              <a:schemeClr val="bg1">
                <a:lumMod val="95000"/>
              </a:schemeClr>
            </a:solidFill>
            <a:miter lim="800000"/>
          </a:ln>
          <a:effectLst/>
        </p:spPr>
        <p:txBody>
          <a:bodyPr wrap="square" lIns="91429" tIns="45714" rIns="91429" bIns="45714" rtlCol="0" anchor="ctr" anchorCtr="0">
            <a:noAutofit/>
          </a:bodyPr>
          <a:lstStyle/>
          <a:p>
            <a:pPr algn="ctr"/>
            <a:r>
              <a:rPr lang="en-US" sz="1600" dirty="0">
                <a:solidFill>
                  <a:srgbClr val="298FC2"/>
                </a:solidFill>
                <a:sym typeface="Wingdings"/>
              </a:rPr>
              <a:t></a:t>
            </a:r>
            <a:endParaRPr lang="en-US" sz="1600" dirty="0">
              <a:solidFill>
                <a:srgbClr val="298FC2"/>
              </a:solidFill>
            </a:endParaRPr>
          </a:p>
        </p:txBody>
      </p:sp>
      <p:sp>
        <p:nvSpPr>
          <p:cNvPr id="41" name="TextBox 40">
            <a:extLst>
              <a:ext uri="{FF2B5EF4-FFF2-40B4-BE49-F238E27FC236}">
                <a16:creationId xmlns:a16="http://schemas.microsoft.com/office/drawing/2014/main" id="{1F344AE2-5C67-ED40-90FB-B22528906E40}"/>
              </a:ext>
            </a:extLst>
          </p:cNvPr>
          <p:cNvSpPr txBox="1"/>
          <p:nvPr/>
        </p:nvSpPr>
        <p:spPr>
          <a:xfrm>
            <a:off x="581618" y="3437123"/>
            <a:ext cx="268534" cy="268534"/>
          </a:xfrm>
          <a:prstGeom prst="rect">
            <a:avLst/>
          </a:prstGeom>
          <a:noFill/>
          <a:ln w="76200">
            <a:solidFill>
              <a:schemeClr val="bg1">
                <a:lumMod val="95000"/>
              </a:schemeClr>
            </a:solidFill>
            <a:miter lim="800000"/>
          </a:ln>
          <a:effectLst/>
        </p:spPr>
        <p:txBody>
          <a:bodyPr wrap="square" lIns="91429" tIns="45714" rIns="91429" bIns="45714" rtlCol="0" anchor="ctr" anchorCtr="0">
            <a:noAutofit/>
          </a:bodyPr>
          <a:lstStyle/>
          <a:p>
            <a:pPr algn="ctr"/>
            <a:r>
              <a:rPr lang="en-US" sz="1600" dirty="0">
                <a:solidFill>
                  <a:srgbClr val="7A9B3D"/>
                </a:solidFill>
                <a:sym typeface="Wingdings"/>
              </a:rPr>
              <a:t></a:t>
            </a:r>
            <a:endParaRPr lang="en-US" sz="1600" dirty="0">
              <a:solidFill>
                <a:srgbClr val="7A9B3D"/>
              </a:solidFill>
            </a:endParaRPr>
          </a:p>
        </p:txBody>
      </p:sp>
      <p:sp>
        <p:nvSpPr>
          <p:cNvPr id="42" name="TextBox 41">
            <a:extLst>
              <a:ext uri="{FF2B5EF4-FFF2-40B4-BE49-F238E27FC236}">
                <a16:creationId xmlns:a16="http://schemas.microsoft.com/office/drawing/2014/main" id="{FD61807D-36B0-224B-B0C5-9BEC82CC54AC}"/>
              </a:ext>
            </a:extLst>
          </p:cNvPr>
          <p:cNvSpPr txBox="1"/>
          <p:nvPr/>
        </p:nvSpPr>
        <p:spPr>
          <a:xfrm>
            <a:off x="581618" y="4390405"/>
            <a:ext cx="268534" cy="268534"/>
          </a:xfrm>
          <a:prstGeom prst="rect">
            <a:avLst/>
          </a:prstGeom>
          <a:noFill/>
          <a:ln w="76200">
            <a:solidFill>
              <a:schemeClr val="bg1">
                <a:lumMod val="95000"/>
              </a:schemeClr>
            </a:solidFill>
            <a:miter lim="800000"/>
          </a:ln>
          <a:effectLst/>
        </p:spPr>
        <p:txBody>
          <a:bodyPr wrap="square" lIns="91429" tIns="45714" rIns="91429" bIns="45714" rtlCol="0" anchor="ctr" anchorCtr="0">
            <a:noAutofit/>
          </a:bodyPr>
          <a:lstStyle/>
          <a:p>
            <a:pPr algn="ctr"/>
            <a:r>
              <a:rPr lang="en-US" sz="1600" dirty="0">
                <a:solidFill>
                  <a:srgbClr val="009681"/>
                </a:solidFill>
                <a:sym typeface="Wingdings"/>
              </a:rPr>
              <a:t></a:t>
            </a:r>
            <a:endParaRPr lang="en-US" sz="1600" dirty="0">
              <a:solidFill>
                <a:srgbClr val="009681"/>
              </a:solidFill>
            </a:endParaRPr>
          </a:p>
        </p:txBody>
      </p:sp>
    </p:spTree>
    <p:custDataLst>
      <p:tags r:id="rId1"/>
    </p:custDataLst>
    <p:extLst>
      <p:ext uri="{BB962C8B-B14F-4D97-AF65-F5344CB8AC3E}">
        <p14:creationId xmlns:p14="http://schemas.microsoft.com/office/powerpoint/2010/main" val="2895184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90263E44-CD80-7649-AE44-E5D038BA45DF}"/>
              </a:ext>
            </a:extLst>
          </p:cNvPr>
          <p:cNvSpPr/>
          <p:nvPr/>
        </p:nvSpPr>
        <p:spPr>
          <a:xfrm>
            <a:off x="-1" y="1232850"/>
            <a:ext cx="7905136" cy="12794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p:cNvSpPr>
            <a:spLocks noGrp="1"/>
          </p:cNvSpPr>
          <p:nvPr>
            <p:ph type="title"/>
          </p:nvPr>
        </p:nvSpPr>
        <p:spPr>
          <a:xfrm>
            <a:off x="445085" y="202223"/>
            <a:ext cx="10917264" cy="838200"/>
          </a:xfrm>
        </p:spPr>
        <p:txBody>
          <a:bodyPr/>
          <a:lstStyle/>
          <a:p>
            <a:r>
              <a:rPr lang="en-US" dirty="0"/>
              <a:t>Opportunities to Maximize Benefits</a:t>
            </a:r>
            <a:br>
              <a:rPr lang="en-US" dirty="0"/>
            </a:br>
            <a:r>
              <a:rPr lang="en-US" sz="2000" b="1" dirty="0">
                <a:solidFill>
                  <a:srgbClr val="768692"/>
                </a:solidFill>
              </a:rPr>
              <a:t>Important for large differences in benefit amounts and/or life expectancies</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20</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6" name="Text Box 21">
            <a:extLst>
              <a:ext uri="{FF2B5EF4-FFF2-40B4-BE49-F238E27FC236}">
                <a16:creationId xmlns:a16="http://schemas.microsoft.com/office/drawing/2014/main" id="{3E3A8855-0045-48F4-992E-741403AC7517}"/>
              </a:ext>
            </a:extLst>
          </p:cNvPr>
          <p:cNvSpPr txBox="1">
            <a:spLocks noChangeArrowheads="1"/>
          </p:cNvSpPr>
          <p:nvPr/>
        </p:nvSpPr>
        <p:spPr bwMode="auto">
          <a:xfrm>
            <a:off x="445085" y="6286930"/>
            <a:ext cx="9492291" cy="26820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FontTx/>
              <a:buNone/>
            </a:pPr>
            <a:r>
              <a:rPr lang="en-US" altLang="en-US" sz="1000" dirty="0"/>
              <a:t>Hypothetical example. Only applicable if born before 1/1/1954.</a:t>
            </a:r>
          </a:p>
        </p:txBody>
      </p:sp>
      <p:grpSp>
        <p:nvGrpSpPr>
          <p:cNvPr id="76" name="Group 75">
            <a:extLst>
              <a:ext uri="{FF2B5EF4-FFF2-40B4-BE49-F238E27FC236}">
                <a16:creationId xmlns:a16="http://schemas.microsoft.com/office/drawing/2014/main" id="{32153F27-3BAB-9F4C-941E-EB8FA5669118}"/>
              </a:ext>
            </a:extLst>
          </p:cNvPr>
          <p:cNvGrpSpPr/>
          <p:nvPr/>
        </p:nvGrpSpPr>
        <p:grpSpPr>
          <a:xfrm>
            <a:off x="515013" y="1328571"/>
            <a:ext cx="3556629" cy="1073420"/>
            <a:chOff x="3112390" y="914776"/>
            <a:chExt cx="3556629" cy="1073420"/>
          </a:xfrm>
        </p:grpSpPr>
        <p:sp>
          <p:nvSpPr>
            <p:cNvPr id="79" name="Rectangle 78">
              <a:extLst>
                <a:ext uri="{FF2B5EF4-FFF2-40B4-BE49-F238E27FC236}">
                  <a16:creationId xmlns:a16="http://schemas.microsoft.com/office/drawing/2014/main" id="{EA43E83F-7A9F-8447-A5CC-7F43B36B5F0B}"/>
                </a:ext>
              </a:extLst>
            </p:cNvPr>
            <p:cNvSpPr/>
            <p:nvPr/>
          </p:nvSpPr>
          <p:spPr>
            <a:xfrm>
              <a:off x="3112390" y="914776"/>
              <a:ext cx="3556629" cy="307777"/>
            </a:xfrm>
            <a:prstGeom prst="rect">
              <a:avLst/>
            </a:prstGeom>
          </p:spPr>
          <p:txBody>
            <a:bodyPr wrap="square">
              <a:spAutoFit/>
            </a:bodyPr>
            <a:lstStyle/>
            <a:p>
              <a:pPr>
                <a:spcBef>
                  <a:spcPts val="0"/>
                </a:spcBef>
                <a:spcAft>
                  <a:spcPts val="600"/>
                </a:spcAft>
              </a:pPr>
              <a:r>
                <a:rPr lang="en-US" sz="1400" b="1" dirty="0">
                  <a:solidFill>
                    <a:srgbClr val="000000"/>
                  </a:solidFill>
                </a:rPr>
                <a:t>HYPOTHETICAL EXAMPLE</a:t>
              </a:r>
              <a:endParaRPr lang="en-US" sz="1400" b="1" kern="0" dirty="0">
                <a:solidFill>
                  <a:srgbClr val="000000"/>
                </a:solidFill>
              </a:endParaRPr>
            </a:p>
          </p:txBody>
        </p:sp>
        <p:cxnSp>
          <p:nvCxnSpPr>
            <p:cNvPr id="80" name="Straight Connector 79">
              <a:extLst>
                <a:ext uri="{FF2B5EF4-FFF2-40B4-BE49-F238E27FC236}">
                  <a16:creationId xmlns:a16="http://schemas.microsoft.com/office/drawing/2014/main" id="{6F0E8F5D-F1A8-7740-9DA7-407C6F4513D1}"/>
                </a:ext>
              </a:extLst>
            </p:cNvPr>
            <p:cNvCxnSpPr>
              <a:cxnSpLocks/>
            </p:cNvCxnSpPr>
            <p:nvPr/>
          </p:nvCxnSpPr>
          <p:spPr>
            <a:xfrm>
              <a:off x="4632283" y="1295582"/>
              <a:ext cx="0" cy="69261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49" name="Rectangle 48">
            <a:extLst>
              <a:ext uri="{FF2B5EF4-FFF2-40B4-BE49-F238E27FC236}">
                <a16:creationId xmlns:a16="http://schemas.microsoft.com/office/drawing/2014/main" id="{5757F402-A0B7-9146-BA58-927717BC321C}"/>
              </a:ext>
            </a:extLst>
          </p:cNvPr>
          <p:cNvSpPr/>
          <p:nvPr/>
        </p:nvSpPr>
        <p:spPr>
          <a:xfrm>
            <a:off x="4308511" y="1442327"/>
            <a:ext cx="3190411" cy="830997"/>
          </a:xfrm>
          <a:prstGeom prst="rect">
            <a:avLst/>
          </a:prstGeom>
          <a:solidFill>
            <a:schemeClr val="bg1"/>
          </a:solidFill>
        </p:spPr>
        <p:txBody>
          <a:bodyPr wrap="square">
            <a:spAutoFit/>
          </a:bodyPr>
          <a:lstStyle/>
          <a:p>
            <a:pPr>
              <a:spcBef>
                <a:spcPts val="0"/>
              </a:spcBef>
              <a:spcAft>
                <a:spcPts val="600"/>
              </a:spcAft>
            </a:pPr>
            <a:r>
              <a:rPr lang="en-US" sz="1600" b="1" dirty="0">
                <a:solidFill>
                  <a:srgbClr val="768692"/>
                </a:solidFill>
              </a:rPr>
              <a:t>TIP: Works best for households that can handle lower monthly checks.</a:t>
            </a:r>
          </a:p>
        </p:txBody>
      </p:sp>
      <p:sp>
        <p:nvSpPr>
          <p:cNvPr id="42" name="Rectangle 5">
            <a:extLst>
              <a:ext uri="{FF2B5EF4-FFF2-40B4-BE49-F238E27FC236}">
                <a16:creationId xmlns:a16="http://schemas.microsoft.com/office/drawing/2014/main" id="{346AB1AB-B660-044F-9BF9-46DF87E28F17}"/>
              </a:ext>
            </a:extLst>
          </p:cNvPr>
          <p:cNvSpPr>
            <a:spLocks noChangeArrowheads="1"/>
          </p:cNvSpPr>
          <p:nvPr>
            <p:custDataLst>
              <p:tags r:id="rId2"/>
            </p:custDataLst>
          </p:nvPr>
        </p:nvSpPr>
        <p:spPr bwMode="auto">
          <a:xfrm>
            <a:off x="531067" y="1706773"/>
            <a:ext cx="1503839" cy="6062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lstStyle>
            <a:lvl1pPr algn="l" eaLnBrk="0" hangingPunct="0">
              <a:lnSpc>
                <a:spcPct val="95000"/>
              </a:lnSpc>
              <a:spcBef>
                <a:spcPct val="35000"/>
              </a:spcBef>
              <a:buClr>
                <a:schemeClr val="accent2"/>
              </a:buClr>
              <a:buSzPct val="90000"/>
              <a:buFont typeface="Wingdings 3" pitchFamily="18" charset="2"/>
              <a:buChar char=""/>
              <a:defRPr sz="2000">
                <a:solidFill>
                  <a:schemeClr val="tx1"/>
                </a:solidFill>
                <a:latin typeface="Arial" charset="0"/>
                <a:ea typeface="Arial Unicode MS" pitchFamily="34" charset="-128"/>
                <a:cs typeface="Arial Unicode MS" pitchFamily="34" charset="-128"/>
              </a:defRPr>
            </a:lvl1pPr>
            <a:lvl2pPr marL="742950" indent="-285750" algn="l" eaLnBrk="0" hangingPunct="0">
              <a:lnSpc>
                <a:spcPct val="95000"/>
              </a:lnSpc>
              <a:spcBef>
                <a:spcPct val="35000"/>
              </a:spcBef>
              <a:buClr>
                <a:schemeClr val="accent1"/>
              </a:buClr>
              <a:buSzPct val="80000"/>
              <a:buFont typeface="Arial" charset="0"/>
              <a:buChar char="■"/>
              <a:defRPr>
                <a:solidFill>
                  <a:schemeClr val="tx1"/>
                </a:solidFill>
                <a:latin typeface="Arial" charset="0"/>
                <a:ea typeface="Arial Unicode MS" pitchFamily="34" charset="-128"/>
                <a:cs typeface="Arial Unicode MS" pitchFamily="34" charset="-128"/>
              </a:defRPr>
            </a:lvl2pPr>
            <a:lvl3pPr marL="1143000" indent="-228600" algn="l" eaLnBrk="0" hangingPunct="0">
              <a:lnSpc>
                <a:spcPct val="95000"/>
              </a:lnSpc>
              <a:spcBef>
                <a:spcPct val="30000"/>
              </a:spcBef>
              <a:buFont typeface="Arial" charset="0"/>
              <a:buChar char="–"/>
              <a:defRPr sz="1600">
                <a:solidFill>
                  <a:schemeClr val="tx1"/>
                </a:solidFill>
                <a:latin typeface="Arial" charset="0"/>
                <a:ea typeface="Arial Unicode MS" pitchFamily="34" charset="-128"/>
                <a:cs typeface="Arial Unicode MS" pitchFamily="34" charset="-128"/>
              </a:defRPr>
            </a:lvl3pPr>
            <a:lvl4pPr marL="1600200" indent="-228600" algn="l" eaLnBrk="0" hangingPunct="0">
              <a:lnSpc>
                <a:spcPct val="95000"/>
              </a:lnSpc>
              <a:spcBef>
                <a:spcPct val="25000"/>
              </a:spcBef>
              <a:buChar char="•"/>
              <a:defRPr sz="1400">
                <a:solidFill>
                  <a:schemeClr val="tx1"/>
                </a:solidFill>
                <a:latin typeface="Arial" charset="0"/>
                <a:ea typeface="Arial Unicode MS" pitchFamily="34" charset="-128"/>
                <a:cs typeface="Arial Unicode MS" pitchFamily="34" charset="-128"/>
              </a:defRPr>
            </a:lvl4pPr>
            <a:lvl5pPr marL="2057400" indent="-228600" algn="l" eaLnBrk="0" hangingPunct="0">
              <a:lnSpc>
                <a:spcPct val="95000"/>
              </a:lnSpc>
              <a:spcBef>
                <a:spcPct val="20000"/>
              </a:spcBef>
              <a:buFont typeface="Arial" charset="0"/>
              <a:buChar char="»"/>
              <a:defRPr sz="1400">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9pPr>
          </a:lstStyle>
          <a:p>
            <a:pPr>
              <a:buClr>
                <a:srgbClr val="5482AB"/>
              </a:buClr>
              <a:buSzPct val="100000"/>
              <a:buFontTx/>
              <a:buNone/>
            </a:pPr>
            <a:r>
              <a:rPr lang="en-US" altLang="en-US" sz="1400" b="1" dirty="0">
                <a:solidFill>
                  <a:srgbClr val="7A9B3D"/>
                </a:solidFill>
                <a:cs typeface="Arial" charset="0"/>
              </a:rPr>
              <a:t>Greg, Age 62</a:t>
            </a:r>
          </a:p>
          <a:p>
            <a:pPr>
              <a:buClr>
                <a:srgbClr val="5482AB"/>
              </a:buClr>
              <a:buSzPct val="100000"/>
              <a:buFontTx/>
              <a:buNone/>
            </a:pPr>
            <a:r>
              <a:rPr lang="en-US" altLang="en-US" sz="1400" dirty="0">
                <a:solidFill>
                  <a:srgbClr val="000000"/>
                </a:solidFill>
                <a:cs typeface="Arial" charset="0"/>
              </a:rPr>
              <a:t>FRA: 66 </a:t>
            </a:r>
            <a:br>
              <a:rPr lang="en-US" altLang="en-US" sz="1400" dirty="0">
                <a:solidFill>
                  <a:srgbClr val="000000"/>
                </a:solidFill>
                <a:cs typeface="Arial" charset="0"/>
              </a:rPr>
            </a:br>
            <a:r>
              <a:rPr lang="en-US" altLang="en-US" sz="1400" dirty="0">
                <a:solidFill>
                  <a:srgbClr val="000000"/>
                </a:solidFill>
                <a:cs typeface="Arial" charset="0"/>
              </a:rPr>
              <a:t>PIA: $1,000 </a:t>
            </a:r>
          </a:p>
        </p:txBody>
      </p:sp>
      <p:sp>
        <p:nvSpPr>
          <p:cNvPr id="47" name="Rectangle 5">
            <a:extLst>
              <a:ext uri="{FF2B5EF4-FFF2-40B4-BE49-F238E27FC236}">
                <a16:creationId xmlns:a16="http://schemas.microsoft.com/office/drawing/2014/main" id="{8B0CDE5A-88AF-6A41-8DF0-CB3BCB06B99F}"/>
              </a:ext>
            </a:extLst>
          </p:cNvPr>
          <p:cNvSpPr>
            <a:spLocks noChangeArrowheads="1"/>
          </p:cNvSpPr>
          <p:nvPr>
            <p:custDataLst>
              <p:tags r:id="rId3"/>
            </p:custDataLst>
          </p:nvPr>
        </p:nvSpPr>
        <p:spPr bwMode="auto">
          <a:xfrm>
            <a:off x="2293327" y="1692954"/>
            <a:ext cx="1694753" cy="6575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lstStyle>
            <a:lvl1pPr algn="l" eaLnBrk="0" hangingPunct="0">
              <a:lnSpc>
                <a:spcPct val="95000"/>
              </a:lnSpc>
              <a:spcBef>
                <a:spcPct val="35000"/>
              </a:spcBef>
              <a:buClr>
                <a:schemeClr val="accent2"/>
              </a:buClr>
              <a:buSzPct val="90000"/>
              <a:buFont typeface="Wingdings 3" pitchFamily="18" charset="2"/>
              <a:buChar char=""/>
              <a:defRPr sz="2000">
                <a:solidFill>
                  <a:schemeClr val="tx1"/>
                </a:solidFill>
                <a:latin typeface="Arial" charset="0"/>
                <a:ea typeface="Arial Unicode MS" pitchFamily="34" charset="-128"/>
                <a:cs typeface="Arial Unicode MS" pitchFamily="34" charset="-128"/>
              </a:defRPr>
            </a:lvl1pPr>
            <a:lvl2pPr marL="742950" indent="-285750" algn="l" eaLnBrk="0" hangingPunct="0">
              <a:lnSpc>
                <a:spcPct val="95000"/>
              </a:lnSpc>
              <a:spcBef>
                <a:spcPct val="35000"/>
              </a:spcBef>
              <a:buClr>
                <a:schemeClr val="accent1"/>
              </a:buClr>
              <a:buSzPct val="80000"/>
              <a:buFont typeface="Arial" charset="0"/>
              <a:buChar char="■"/>
              <a:defRPr>
                <a:solidFill>
                  <a:schemeClr val="tx1"/>
                </a:solidFill>
                <a:latin typeface="Arial" charset="0"/>
                <a:ea typeface="Arial Unicode MS" pitchFamily="34" charset="-128"/>
                <a:cs typeface="Arial Unicode MS" pitchFamily="34" charset="-128"/>
              </a:defRPr>
            </a:lvl2pPr>
            <a:lvl3pPr marL="1143000" indent="-228600" algn="l" eaLnBrk="0" hangingPunct="0">
              <a:lnSpc>
                <a:spcPct val="95000"/>
              </a:lnSpc>
              <a:spcBef>
                <a:spcPct val="30000"/>
              </a:spcBef>
              <a:buFont typeface="Arial" charset="0"/>
              <a:buChar char="–"/>
              <a:defRPr sz="1600">
                <a:solidFill>
                  <a:schemeClr val="tx1"/>
                </a:solidFill>
                <a:latin typeface="Arial" charset="0"/>
                <a:ea typeface="Arial Unicode MS" pitchFamily="34" charset="-128"/>
                <a:cs typeface="Arial Unicode MS" pitchFamily="34" charset="-128"/>
              </a:defRPr>
            </a:lvl3pPr>
            <a:lvl4pPr marL="1600200" indent="-228600" algn="l" eaLnBrk="0" hangingPunct="0">
              <a:lnSpc>
                <a:spcPct val="95000"/>
              </a:lnSpc>
              <a:spcBef>
                <a:spcPct val="25000"/>
              </a:spcBef>
              <a:buChar char="•"/>
              <a:defRPr sz="1400">
                <a:solidFill>
                  <a:schemeClr val="tx1"/>
                </a:solidFill>
                <a:latin typeface="Arial" charset="0"/>
                <a:ea typeface="Arial Unicode MS" pitchFamily="34" charset="-128"/>
                <a:cs typeface="Arial Unicode MS" pitchFamily="34" charset="-128"/>
              </a:defRPr>
            </a:lvl4pPr>
            <a:lvl5pPr marL="2057400" indent="-228600" algn="l" eaLnBrk="0" hangingPunct="0">
              <a:lnSpc>
                <a:spcPct val="95000"/>
              </a:lnSpc>
              <a:spcBef>
                <a:spcPct val="20000"/>
              </a:spcBef>
              <a:buFont typeface="Arial" charset="0"/>
              <a:buChar char="»"/>
              <a:defRPr sz="1400">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9pPr>
          </a:lstStyle>
          <a:p>
            <a:pPr>
              <a:buClr>
                <a:srgbClr val="5482AB"/>
              </a:buClr>
              <a:buSzPct val="100000"/>
              <a:buFontTx/>
              <a:buNone/>
            </a:pPr>
            <a:r>
              <a:rPr lang="en-US" altLang="en-US" sz="1400" b="1" dirty="0">
                <a:solidFill>
                  <a:srgbClr val="7A9B3D"/>
                </a:solidFill>
                <a:cs typeface="Arial" charset="0"/>
              </a:rPr>
              <a:t>Laura, Age 66</a:t>
            </a:r>
          </a:p>
          <a:p>
            <a:pPr>
              <a:buClr>
                <a:srgbClr val="5482AB"/>
              </a:buClr>
              <a:buSzPct val="100000"/>
              <a:buFontTx/>
              <a:buNone/>
            </a:pPr>
            <a:r>
              <a:rPr lang="en-US" altLang="en-US" sz="1400" dirty="0">
                <a:cs typeface="Arial" charset="0"/>
              </a:rPr>
              <a:t>FRA: 66</a:t>
            </a:r>
            <a:br>
              <a:rPr lang="en-US" altLang="en-US" sz="1400" dirty="0">
                <a:cs typeface="Arial" charset="0"/>
              </a:rPr>
            </a:br>
            <a:r>
              <a:rPr lang="en-US" altLang="en-US" sz="1400" dirty="0">
                <a:cs typeface="Arial" charset="0"/>
              </a:rPr>
              <a:t>PIA: $2,000</a:t>
            </a:r>
          </a:p>
        </p:txBody>
      </p:sp>
      <p:sp>
        <p:nvSpPr>
          <p:cNvPr id="50" name="Rectangle 41">
            <a:extLst>
              <a:ext uri="{FF2B5EF4-FFF2-40B4-BE49-F238E27FC236}">
                <a16:creationId xmlns:a16="http://schemas.microsoft.com/office/drawing/2014/main" id="{009E95C9-7EBD-4D45-8368-9295B55AC2A3}"/>
              </a:ext>
            </a:extLst>
          </p:cNvPr>
          <p:cNvSpPr>
            <a:spLocks noChangeArrowheads="1"/>
          </p:cNvSpPr>
          <p:nvPr/>
        </p:nvSpPr>
        <p:spPr bwMode="auto">
          <a:xfrm>
            <a:off x="468935" y="2685487"/>
            <a:ext cx="4245490" cy="339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a:spcBef>
                <a:spcPts val="0"/>
              </a:spcBef>
              <a:spcAft>
                <a:spcPts val="300"/>
              </a:spcAft>
              <a:buClr>
                <a:srgbClr val="305F8E"/>
              </a:buClr>
            </a:pPr>
            <a:r>
              <a:rPr lang="en-US" altLang="en-US" sz="1600" b="1" dirty="0">
                <a:solidFill>
                  <a:srgbClr val="333F48"/>
                </a:solidFill>
              </a:rPr>
              <a:t>Greg and Laura are ready to retire:</a:t>
            </a:r>
          </a:p>
        </p:txBody>
      </p:sp>
      <p:sp>
        <p:nvSpPr>
          <p:cNvPr id="51" name="Rectangle 50">
            <a:extLst>
              <a:ext uri="{FF2B5EF4-FFF2-40B4-BE49-F238E27FC236}">
                <a16:creationId xmlns:a16="http://schemas.microsoft.com/office/drawing/2014/main" id="{F7A802A1-896E-C744-9A23-838F4B5F9418}"/>
              </a:ext>
            </a:extLst>
          </p:cNvPr>
          <p:cNvSpPr/>
          <p:nvPr/>
        </p:nvSpPr>
        <p:spPr>
          <a:xfrm>
            <a:off x="2874249" y="4420953"/>
            <a:ext cx="8488100" cy="17041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AutoShape 180">
            <a:extLst>
              <a:ext uri="{FF2B5EF4-FFF2-40B4-BE49-F238E27FC236}">
                <a16:creationId xmlns:a16="http://schemas.microsoft.com/office/drawing/2014/main" id="{4AC14E9D-D534-7445-BBA4-E6BF60909618}"/>
              </a:ext>
            </a:extLst>
          </p:cNvPr>
          <p:cNvSpPr>
            <a:spLocks noChangeArrowheads="1"/>
          </p:cNvSpPr>
          <p:nvPr/>
        </p:nvSpPr>
        <p:spPr bwMode="auto">
          <a:xfrm>
            <a:off x="559256" y="4420953"/>
            <a:ext cx="3873042" cy="1666656"/>
          </a:xfrm>
          <a:prstGeom prst="rightArrow">
            <a:avLst>
              <a:gd name="adj1" fmla="val 100000"/>
              <a:gd name="adj2" fmla="val 17763"/>
            </a:avLst>
          </a:prstGeom>
          <a:solidFill>
            <a:srgbClr val="7A9B3D"/>
          </a:solidFill>
          <a:ln>
            <a:noFill/>
          </a:ln>
          <a:effectLst/>
        </p:spPr>
        <p:txBody>
          <a:bodyPr wrap="none" anchor="ctr"/>
          <a:lstStyle/>
          <a:p>
            <a:endParaRPr lang="en-US" dirty="0">
              <a:latin typeface="Arial" charset="0"/>
              <a:ea typeface="ＭＳ Ｐゴシック" charset="0"/>
              <a:cs typeface="ＭＳ Ｐゴシック" charset="0"/>
            </a:endParaRPr>
          </a:p>
        </p:txBody>
      </p:sp>
      <p:sp>
        <p:nvSpPr>
          <p:cNvPr id="53" name="Rectangle 41">
            <a:extLst>
              <a:ext uri="{FF2B5EF4-FFF2-40B4-BE49-F238E27FC236}">
                <a16:creationId xmlns:a16="http://schemas.microsoft.com/office/drawing/2014/main" id="{04C26C86-3AF7-914D-986F-B2B9EB70A122}"/>
              </a:ext>
            </a:extLst>
          </p:cNvPr>
          <p:cNvSpPr>
            <a:spLocks noChangeArrowheads="1"/>
          </p:cNvSpPr>
          <p:nvPr/>
        </p:nvSpPr>
        <p:spPr bwMode="auto">
          <a:xfrm>
            <a:off x="731686" y="5088368"/>
            <a:ext cx="23608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a:spcBef>
                <a:spcPts val="0"/>
              </a:spcBef>
              <a:spcAft>
                <a:spcPts val="300"/>
              </a:spcAft>
              <a:buClr>
                <a:srgbClr val="305F8E"/>
              </a:buClr>
            </a:pPr>
            <a:r>
              <a:rPr lang="en-US" altLang="en-US" sz="1800" b="1" dirty="0">
                <a:solidFill>
                  <a:schemeClr val="bg1"/>
                </a:solidFill>
              </a:rPr>
              <a:t>Claim More Later</a:t>
            </a:r>
          </a:p>
        </p:txBody>
      </p:sp>
      <p:sp>
        <p:nvSpPr>
          <p:cNvPr id="54" name="Rectangle 5">
            <a:extLst>
              <a:ext uri="{FF2B5EF4-FFF2-40B4-BE49-F238E27FC236}">
                <a16:creationId xmlns:a16="http://schemas.microsoft.com/office/drawing/2014/main" id="{3C6A0C07-73C4-EC44-8B96-ACA01084828E}"/>
              </a:ext>
            </a:extLst>
          </p:cNvPr>
          <p:cNvSpPr>
            <a:spLocks noChangeArrowheads="1"/>
          </p:cNvSpPr>
          <p:nvPr/>
        </p:nvSpPr>
        <p:spPr bwMode="auto">
          <a:xfrm>
            <a:off x="4845045" y="4574561"/>
            <a:ext cx="4968496" cy="1457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eaLnBrk="0" hangingPunct="0">
              <a:lnSpc>
                <a:spcPct val="90000"/>
              </a:lnSpc>
              <a:buClr>
                <a:schemeClr val="accent1"/>
              </a:buClr>
              <a:defRPr/>
            </a:pPr>
            <a:r>
              <a:rPr lang="en-US" sz="1600" dirty="0">
                <a:latin typeface="Arial" charset="0"/>
                <a:ea typeface="Geneva" charset="0"/>
                <a:cs typeface="ＭＳ Ｐゴシック" charset="0"/>
              </a:rPr>
              <a:t>Both claim, but Laura only claims spousal benefits </a:t>
            </a:r>
          </a:p>
          <a:p>
            <a:pPr eaLnBrk="0" hangingPunct="0">
              <a:lnSpc>
                <a:spcPct val="90000"/>
              </a:lnSpc>
              <a:spcAft>
                <a:spcPct val="15000"/>
              </a:spcAft>
              <a:buClr>
                <a:schemeClr val="accent1"/>
              </a:buClr>
              <a:defRPr/>
            </a:pPr>
            <a:r>
              <a:rPr lang="en-US" sz="1600" dirty="0">
                <a:latin typeface="Arial" charset="0"/>
                <a:ea typeface="Geneva" charset="0"/>
                <a:cs typeface="ＭＳ Ｐゴシック" charset="0"/>
              </a:rPr>
              <a:t>Laura and Greg together receive </a:t>
            </a:r>
            <a:r>
              <a:rPr lang="en-US" sz="1600" b="1" dirty="0">
                <a:solidFill>
                  <a:srgbClr val="7A9B3D"/>
                </a:solidFill>
                <a:latin typeface="Arial" charset="0"/>
                <a:ea typeface="Geneva" charset="0"/>
                <a:cs typeface="ＭＳ Ｐゴシック" charset="0"/>
              </a:rPr>
              <a:t>$1,250 per month</a:t>
            </a:r>
          </a:p>
          <a:p>
            <a:pPr eaLnBrk="0" hangingPunct="0">
              <a:lnSpc>
                <a:spcPct val="90000"/>
              </a:lnSpc>
              <a:spcAft>
                <a:spcPct val="15000"/>
              </a:spcAft>
              <a:buClr>
                <a:schemeClr val="accent1"/>
              </a:buClr>
              <a:defRPr/>
            </a:pPr>
            <a:r>
              <a:rPr lang="en-US" sz="1400" dirty="0">
                <a:solidFill>
                  <a:srgbClr val="768692"/>
                </a:solidFill>
                <a:latin typeface="Arial" charset="0"/>
                <a:ea typeface="Geneva" charset="0"/>
                <a:cs typeface="ＭＳ Ｐゴシック" charset="0"/>
              </a:rPr>
              <a:t>(Laura receives </a:t>
            </a:r>
            <a:r>
              <a:rPr lang="en-US" sz="1400" b="1" dirty="0">
                <a:solidFill>
                  <a:srgbClr val="768692"/>
                </a:solidFill>
                <a:latin typeface="Arial" charset="0"/>
                <a:ea typeface="Geneva" charset="0"/>
                <a:cs typeface="ＭＳ Ｐゴシック" charset="0"/>
              </a:rPr>
              <a:t>$500 </a:t>
            </a:r>
            <a:r>
              <a:rPr lang="en-US" sz="1400" dirty="0">
                <a:solidFill>
                  <a:srgbClr val="768692"/>
                </a:solidFill>
                <a:latin typeface="Arial" charset="0"/>
                <a:ea typeface="Geneva" charset="0"/>
                <a:cs typeface="ＭＳ Ｐゴシック" charset="0"/>
              </a:rPr>
              <a:t>and Greg receives </a:t>
            </a:r>
            <a:r>
              <a:rPr lang="en-US" sz="1400" b="1" dirty="0">
                <a:solidFill>
                  <a:srgbClr val="768692"/>
                </a:solidFill>
                <a:latin typeface="Arial" charset="0"/>
                <a:ea typeface="Geneva" charset="0"/>
                <a:cs typeface="ＭＳ Ｐゴシック" charset="0"/>
              </a:rPr>
              <a:t>$750</a:t>
            </a:r>
            <a:r>
              <a:rPr lang="en-US" sz="1400" dirty="0">
                <a:solidFill>
                  <a:srgbClr val="768692"/>
                </a:solidFill>
                <a:latin typeface="Arial" charset="0"/>
                <a:ea typeface="Geneva" charset="0"/>
                <a:cs typeface="ＭＳ Ｐゴシック" charset="0"/>
              </a:rPr>
              <a:t>)</a:t>
            </a:r>
          </a:p>
          <a:p>
            <a:pPr lvl="0">
              <a:lnSpc>
                <a:spcPct val="90000"/>
              </a:lnSpc>
              <a:spcBef>
                <a:spcPts val="600"/>
              </a:spcBef>
              <a:buClr>
                <a:srgbClr val="298FC2"/>
              </a:buClr>
              <a:tabLst>
                <a:tab pos="741363" algn="l"/>
              </a:tabLst>
              <a:defRPr/>
            </a:pPr>
            <a:r>
              <a:rPr lang="en-US" sz="1600" dirty="0">
                <a:solidFill>
                  <a:srgbClr val="000000"/>
                </a:solidFill>
                <a:latin typeface="Arial" charset="0"/>
                <a:ea typeface="ＭＳ Ｐゴシック" charset="0"/>
                <a:cs typeface="ＭＳ Ｐゴシック" charset="0"/>
              </a:rPr>
              <a:t>At age</a:t>
            </a:r>
            <a:r>
              <a:rPr lang="en-US" sz="1600" dirty="0">
                <a:solidFill>
                  <a:srgbClr val="00A4DE"/>
                </a:solidFill>
                <a:latin typeface="Arial" charset="0"/>
                <a:ea typeface="ＭＳ Ｐゴシック" charset="0"/>
                <a:cs typeface="ＭＳ Ｐゴシック" charset="0"/>
              </a:rPr>
              <a:t> </a:t>
            </a:r>
            <a:r>
              <a:rPr lang="en-US" sz="1600" dirty="0">
                <a:solidFill>
                  <a:srgbClr val="4A7729"/>
                </a:solidFill>
                <a:latin typeface="Arial" charset="0"/>
                <a:ea typeface="ＭＳ Ｐゴシック" charset="0"/>
                <a:cs typeface="ＭＳ Ｐゴシック" charset="0"/>
              </a:rPr>
              <a:t>70, </a:t>
            </a:r>
            <a:r>
              <a:rPr lang="en-US" sz="1600" dirty="0">
                <a:solidFill>
                  <a:srgbClr val="000000"/>
                </a:solidFill>
                <a:latin typeface="Arial" charset="0"/>
                <a:ea typeface="ＭＳ Ｐゴシック" charset="0"/>
                <a:cs typeface="ＭＳ Ｐゴシック" charset="0"/>
              </a:rPr>
              <a:t>Laura claims her benefits</a:t>
            </a:r>
          </a:p>
          <a:p>
            <a:pPr lvl="0">
              <a:lnSpc>
                <a:spcPct val="90000"/>
              </a:lnSpc>
              <a:spcAft>
                <a:spcPct val="15000"/>
              </a:spcAft>
              <a:buClr>
                <a:srgbClr val="298FC2"/>
              </a:buClr>
              <a:tabLst>
                <a:tab pos="741363" algn="l"/>
              </a:tabLst>
              <a:defRPr/>
            </a:pPr>
            <a:r>
              <a:rPr lang="en-US" sz="1600" dirty="0">
                <a:solidFill>
                  <a:srgbClr val="000000"/>
                </a:solidFill>
                <a:latin typeface="Arial" charset="0"/>
                <a:ea typeface="ＭＳ Ｐゴシック" charset="0"/>
                <a:cs typeface="ＭＳ Ｐゴシック" charset="0"/>
              </a:rPr>
              <a:t>Laura and Greg together receive </a:t>
            </a:r>
            <a:r>
              <a:rPr lang="en-US" sz="1600" b="1" dirty="0">
                <a:solidFill>
                  <a:srgbClr val="7A9B3D"/>
                </a:solidFill>
                <a:latin typeface="Arial" charset="0"/>
                <a:ea typeface="ＭＳ Ｐゴシック" charset="0"/>
                <a:cs typeface="ＭＳ Ｐゴシック" charset="0"/>
              </a:rPr>
              <a:t>$3,390 per month</a:t>
            </a:r>
          </a:p>
          <a:p>
            <a:pPr lvl="0">
              <a:lnSpc>
                <a:spcPct val="90000"/>
              </a:lnSpc>
              <a:spcAft>
                <a:spcPct val="15000"/>
              </a:spcAft>
              <a:buClr>
                <a:srgbClr val="298FC2"/>
              </a:buClr>
              <a:tabLst>
                <a:tab pos="741363" algn="l"/>
              </a:tabLst>
              <a:defRPr/>
            </a:pPr>
            <a:r>
              <a:rPr lang="en-US" sz="1400" dirty="0">
                <a:solidFill>
                  <a:srgbClr val="768692"/>
                </a:solidFill>
                <a:latin typeface="Arial" charset="0"/>
                <a:ea typeface="ＭＳ Ｐゴシック" charset="0"/>
                <a:cs typeface="ＭＳ Ｐゴシック" charset="0"/>
              </a:rPr>
              <a:t>(Laura receives </a:t>
            </a:r>
            <a:r>
              <a:rPr lang="en-US" sz="1400" b="1" dirty="0">
                <a:solidFill>
                  <a:srgbClr val="768692"/>
                </a:solidFill>
                <a:latin typeface="Arial" charset="0"/>
                <a:ea typeface="ＭＳ Ｐゴシック" charset="0"/>
                <a:cs typeface="ＭＳ Ｐゴシック" charset="0"/>
              </a:rPr>
              <a:t>$2,640 </a:t>
            </a:r>
            <a:r>
              <a:rPr lang="en-US" sz="1400" dirty="0">
                <a:solidFill>
                  <a:srgbClr val="768692"/>
                </a:solidFill>
                <a:latin typeface="Arial" charset="0"/>
                <a:ea typeface="ＭＳ Ｐゴシック" charset="0"/>
                <a:cs typeface="ＭＳ Ｐゴシック" charset="0"/>
              </a:rPr>
              <a:t>and Greg receives </a:t>
            </a:r>
            <a:r>
              <a:rPr lang="en-US" sz="1400" b="1" dirty="0">
                <a:solidFill>
                  <a:srgbClr val="768692"/>
                </a:solidFill>
                <a:latin typeface="Arial" charset="0"/>
                <a:ea typeface="ＭＳ Ｐゴシック" charset="0"/>
                <a:cs typeface="ＭＳ Ｐゴシック" charset="0"/>
              </a:rPr>
              <a:t>$750</a:t>
            </a:r>
            <a:r>
              <a:rPr lang="en-US" sz="1400" dirty="0">
                <a:solidFill>
                  <a:srgbClr val="768692"/>
                </a:solidFill>
                <a:latin typeface="Arial" charset="0"/>
                <a:ea typeface="ＭＳ Ｐゴシック" charset="0"/>
                <a:cs typeface="ＭＳ Ｐゴシック" charset="0"/>
              </a:rPr>
              <a:t>)</a:t>
            </a:r>
          </a:p>
        </p:txBody>
      </p:sp>
      <p:sp>
        <p:nvSpPr>
          <p:cNvPr id="56" name="Rectangle 55">
            <a:extLst>
              <a:ext uri="{FF2B5EF4-FFF2-40B4-BE49-F238E27FC236}">
                <a16:creationId xmlns:a16="http://schemas.microsoft.com/office/drawing/2014/main" id="{342D7212-7277-DF43-810F-4560DC091814}"/>
              </a:ext>
            </a:extLst>
          </p:cNvPr>
          <p:cNvSpPr/>
          <p:nvPr/>
        </p:nvSpPr>
        <p:spPr>
          <a:xfrm>
            <a:off x="2874249" y="3123507"/>
            <a:ext cx="8488100" cy="1127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AutoShape 180">
            <a:extLst>
              <a:ext uri="{FF2B5EF4-FFF2-40B4-BE49-F238E27FC236}">
                <a16:creationId xmlns:a16="http://schemas.microsoft.com/office/drawing/2014/main" id="{EFCAA9FE-770F-5642-901B-634EBB57A9AE}"/>
              </a:ext>
            </a:extLst>
          </p:cNvPr>
          <p:cNvSpPr>
            <a:spLocks noChangeArrowheads="1"/>
          </p:cNvSpPr>
          <p:nvPr/>
        </p:nvSpPr>
        <p:spPr bwMode="auto">
          <a:xfrm>
            <a:off x="559256" y="3123507"/>
            <a:ext cx="3873043" cy="1127202"/>
          </a:xfrm>
          <a:prstGeom prst="rightArrow">
            <a:avLst>
              <a:gd name="adj1" fmla="val 100000"/>
              <a:gd name="adj2" fmla="val 31418"/>
            </a:avLst>
          </a:prstGeom>
          <a:solidFill>
            <a:srgbClr val="298FC2"/>
          </a:solidFill>
          <a:ln>
            <a:noFill/>
          </a:ln>
          <a:effectLst/>
        </p:spPr>
        <p:txBody>
          <a:bodyPr wrap="none" anchor="ctr"/>
          <a:lstStyle/>
          <a:p>
            <a:endParaRPr lang="en-US" dirty="0">
              <a:latin typeface="Arial" charset="0"/>
              <a:ea typeface="ＭＳ Ｐゴシック" charset="0"/>
              <a:cs typeface="ＭＳ Ｐゴシック" charset="0"/>
            </a:endParaRPr>
          </a:p>
        </p:txBody>
      </p:sp>
      <p:sp>
        <p:nvSpPr>
          <p:cNvPr id="58" name="Rectangle 41">
            <a:extLst>
              <a:ext uri="{FF2B5EF4-FFF2-40B4-BE49-F238E27FC236}">
                <a16:creationId xmlns:a16="http://schemas.microsoft.com/office/drawing/2014/main" id="{9C66D6FE-0542-B646-82C1-37A77C82C160}"/>
              </a:ext>
            </a:extLst>
          </p:cNvPr>
          <p:cNvSpPr>
            <a:spLocks noChangeArrowheads="1"/>
          </p:cNvSpPr>
          <p:nvPr/>
        </p:nvSpPr>
        <p:spPr bwMode="auto">
          <a:xfrm>
            <a:off x="731686" y="3502442"/>
            <a:ext cx="19707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400">
                <a:solidFill>
                  <a:schemeClr val="tx1"/>
                </a:solidFill>
                <a:latin typeface="Arial" pitchFamily="34" charset="0"/>
                <a:ea typeface="MS PGothic" pitchFamily="34" charset="-128"/>
              </a:defRPr>
            </a:lvl1pPr>
            <a:lvl2pPr marL="742950" indent="-285750" eaLnBrk="0" hangingPunct="0">
              <a:defRPr sz="1400">
                <a:solidFill>
                  <a:schemeClr val="tx1"/>
                </a:solidFill>
                <a:latin typeface="Arial" pitchFamily="34" charset="0"/>
                <a:ea typeface="MS PGothic" pitchFamily="34" charset="-128"/>
              </a:defRPr>
            </a:lvl2pPr>
            <a:lvl3pPr marL="1143000" indent="-228600" eaLnBrk="0" hangingPunct="0">
              <a:defRPr sz="1400">
                <a:solidFill>
                  <a:schemeClr val="tx1"/>
                </a:solidFill>
                <a:latin typeface="Arial" pitchFamily="34" charset="0"/>
                <a:ea typeface="MS PGothic" pitchFamily="34" charset="-128"/>
              </a:defRPr>
            </a:lvl3pPr>
            <a:lvl4pPr marL="1600200" indent="-228600" eaLnBrk="0" hangingPunct="0">
              <a:defRPr sz="1400">
                <a:solidFill>
                  <a:schemeClr val="tx1"/>
                </a:solidFill>
                <a:latin typeface="Arial" pitchFamily="34" charset="0"/>
                <a:ea typeface="MS PGothic" pitchFamily="34" charset="-128"/>
              </a:defRPr>
            </a:lvl4pPr>
            <a:lvl5pPr marL="2057400" indent="-228600" eaLnBrk="0" hangingPunct="0">
              <a:defRPr sz="1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1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1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1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1400">
                <a:solidFill>
                  <a:schemeClr val="tx1"/>
                </a:solidFill>
                <a:latin typeface="Arial" pitchFamily="34" charset="0"/>
                <a:ea typeface="MS PGothic" pitchFamily="34" charset="-128"/>
              </a:defRPr>
            </a:lvl9pPr>
          </a:lstStyle>
          <a:p>
            <a:pPr>
              <a:spcBef>
                <a:spcPts val="0"/>
              </a:spcBef>
              <a:spcAft>
                <a:spcPts val="300"/>
              </a:spcAft>
              <a:buClr>
                <a:srgbClr val="305F8E"/>
              </a:buClr>
            </a:pPr>
            <a:r>
              <a:rPr lang="en-US" altLang="en-US" sz="1800" b="1" dirty="0">
                <a:solidFill>
                  <a:schemeClr val="bg1"/>
                </a:solidFill>
              </a:rPr>
              <a:t>Claim Now</a:t>
            </a:r>
          </a:p>
        </p:txBody>
      </p:sp>
      <p:sp>
        <p:nvSpPr>
          <p:cNvPr id="59" name="Rectangle 6">
            <a:extLst>
              <a:ext uri="{FF2B5EF4-FFF2-40B4-BE49-F238E27FC236}">
                <a16:creationId xmlns:a16="http://schemas.microsoft.com/office/drawing/2014/main" id="{7D6AA803-3B2C-1848-A3DA-F30BE7BE7C01}"/>
              </a:ext>
            </a:extLst>
          </p:cNvPr>
          <p:cNvSpPr>
            <a:spLocks noChangeArrowheads="1"/>
          </p:cNvSpPr>
          <p:nvPr/>
        </p:nvSpPr>
        <p:spPr bwMode="auto">
          <a:xfrm>
            <a:off x="4823762" y="3281227"/>
            <a:ext cx="5432231" cy="8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eaLnBrk="0" hangingPunct="0">
              <a:spcBef>
                <a:spcPts val="300"/>
              </a:spcBef>
              <a:spcAft>
                <a:spcPts val="0"/>
              </a:spcAft>
              <a:buClr>
                <a:schemeClr val="accent1"/>
              </a:buClr>
              <a:defRPr/>
            </a:pPr>
            <a:r>
              <a:rPr lang="en-US" sz="1600" dirty="0">
                <a:ea typeface="Geneva" pitchFamily="125" charset="-128"/>
              </a:rPr>
              <a:t>Laura, age </a:t>
            </a:r>
            <a:r>
              <a:rPr lang="en-US" sz="1600" b="1" dirty="0">
                <a:solidFill>
                  <a:schemeClr val="accent1"/>
                </a:solidFill>
                <a:ea typeface="Geneva" pitchFamily="125" charset="-128"/>
              </a:rPr>
              <a:t>66</a:t>
            </a:r>
            <a:r>
              <a:rPr lang="en-US" sz="1600" dirty="0">
                <a:solidFill>
                  <a:schemeClr val="accent1"/>
                </a:solidFill>
                <a:ea typeface="Geneva" pitchFamily="125" charset="-128"/>
              </a:rPr>
              <a:t>,</a:t>
            </a:r>
            <a:r>
              <a:rPr lang="en-US" sz="1600" dirty="0">
                <a:ea typeface="Geneva" pitchFamily="125" charset="-128"/>
              </a:rPr>
              <a:t> receives </a:t>
            </a:r>
            <a:r>
              <a:rPr lang="en-US" sz="1600" b="1" dirty="0">
                <a:solidFill>
                  <a:schemeClr val="accent1"/>
                </a:solidFill>
                <a:ea typeface="Geneva" pitchFamily="125" charset="-128"/>
              </a:rPr>
              <a:t>$2,000 per month</a:t>
            </a:r>
          </a:p>
          <a:p>
            <a:pPr eaLnBrk="0" hangingPunct="0">
              <a:spcBef>
                <a:spcPts val="300"/>
              </a:spcBef>
              <a:spcAft>
                <a:spcPts val="0"/>
              </a:spcAft>
              <a:buClr>
                <a:schemeClr val="accent1"/>
              </a:buClr>
              <a:defRPr/>
            </a:pPr>
            <a:r>
              <a:rPr lang="en-US" sz="1600" dirty="0">
                <a:ea typeface="Geneva" pitchFamily="125" charset="-128"/>
              </a:rPr>
              <a:t>Greg, age </a:t>
            </a:r>
            <a:r>
              <a:rPr lang="en-US" sz="1600" b="1" dirty="0">
                <a:solidFill>
                  <a:schemeClr val="accent1"/>
                </a:solidFill>
                <a:ea typeface="Geneva" pitchFamily="125" charset="-128"/>
              </a:rPr>
              <a:t>62</a:t>
            </a:r>
            <a:r>
              <a:rPr lang="en-US" sz="1600" dirty="0">
                <a:solidFill>
                  <a:schemeClr val="accent1"/>
                </a:solidFill>
                <a:ea typeface="Geneva" pitchFamily="125" charset="-128"/>
              </a:rPr>
              <a:t>, </a:t>
            </a:r>
            <a:r>
              <a:rPr lang="en-US" sz="1600" dirty="0">
                <a:ea typeface="Geneva" pitchFamily="125" charset="-128"/>
              </a:rPr>
              <a:t>receives </a:t>
            </a:r>
            <a:r>
              <a:rPr lang="en-US" sz="1600" b="1" dirty="0">
                <a:solidFill>
                  <a:schemeClr val="accent1"/>
                </a:solidFill>
                <a:ea typeface="Geneva" pitchFamily="125" charset="-128"/>
              </a:rPr>
              <a:t>$750 per month </a:t>
            </a:r>
            <a:r>
              <a:rPr lang="en-US" sz="1400" b="1" dirty="0">
                <a:solidFill>
                  <a:srgbClr val="768692"/>
                </a:solidFill>
                <a:ea typeface="Geneva" pitchFamily="125" charset="-128"/>
              </a:rPr>
              <a:t>(75% </a:t>
            </a:r>
            <a:r>
              <a:rPr lang="en-US" sz="1400" dirty="0">
                <a:solidFill>
                  <a:srgbClr val="768692"/>
                </a:solidFill>
                <a:ea typeface="Geneva" pitchFamily="125" charset="-128"/>
              </a:rPr>
              <a:t>of</a:t>
            </a:r>
            <a:r>
              <a:rPr lang="en-US" sz="1400" b="1" dirty="0">
                <a:solidFill>
                  <a:srgbClr val="768692"/>
                </a:solidFill>
                <a:ea typeface="Geneva" pitchFamily="125" charset="-128"/>
              </a:rPr>
              <a:t> $1,000)</a:t>
            </a:r>
          </a:p>
          <a:p>
            <a:pPr eaLnBrk="0" hangingPunct="0">
              <a:spcBef>
                <a:spcPts val="300"/>
              </a:spcBef>
              <a:spcAft>
                <a:spcPts val="0"/>
              </a:spcAft>
              <a:buClr>
                <a:schemeClr val="accent1"/>
              </a:buClr>
              <a:defRPr/>
            </a:pPr>
            <a:r>
              <a:rPr lang="en-US" sz="1600" dirty="0">
                <a:latin typeface="Arial" charset="0"/>
                <a:ea typeface="Geneva" charset="0"/>
                <a:cs typeface="ＭＳ Ｐゴシック" charset="0"/>
              </a:rPr>
              <a:t>Laura and Greg together receive </a:t>
            </a:r>
            <a:r>
              <a:rPr lang="en-US" sz="1600" b="1" dirty="0">
                <a:solidFill>
                  <a:schemeClr val="accent1"/>
                </a:solidFill>
                <a:latin typeface="Arial" charset="0"/>
                <a:ea typeface="Geneva" charset="0"/>
                <a:cs typeface="ＭＳ Ｐゴシック" charset="0"/>
              </a:rPr>
              <a:t>$2,750 per month</a:t>
            </a:r>
          </a:p>
        </p:txBody>
      </p:sp>
    </p:spTree>
    <p:custDataLst>
      <p:tags r:id="rId1"/>
    </p:custDataLst>
    <p:extLst>
      <p:ext uri="{BB962C8B-B14F-4D97-AF65-F5344CB8AC3E}">
        <p14:creationId xmlns:p14="http://schemas.microsoft.com/office/powerpoint/2010/main" val="403958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90263E44-CD80-7649-AE44-E5D038BA45DF}"/>
              </a:ext>
            </a:extLst>
          </p:cNvPr>
          <p:cNvSpPr/>
          <p:nvPr/>
        </p:nvSpPr>
        <p:spPr>
          <a:xfrm>
            <a:off x="-1" y="1232850"/>
            <a:ext cx="3556629" cy="12794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5">
            <a:extLst>
              <a:ext uri="{FF2B5EF4-FFF2-40B4-BE49-F238E27FC236}">
                <a16:creationId xmlns:a16="http://schemas.microsoft.com/office/drawing/2014/main" id="{ECABF2B7-F7B4-3A45-B40E-7537D2D16EAB}"/>
              </a:ext>
            </a:extLst>
          </p:cNvPr>
          <p:cNvSpPr>
            <a:spLocks noChangeArrowheads="1"/>
          </p:cNvSpPr>
          <p:nvPr>
            <p:custDataLst>
              <p:tags r:id="rId2"/>
            </p:custDataLst>
          </p:nvPr>
        </p:nvSpPr>
        <p:spPr bwMode="auto">
          <a:xfrm>
            <a:off x="559257" y="1692954"/>
            <a:ext cx="1744218" cy="6062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lstStyle>
            <a:lvl1pPr algn="l" eaLnBrk="0" hangingPunct="0">
              <a:lnSpc>
                <a:spcPct val="95000"/>
              </a:lnSpc>
              <a:spcBef>
                <a:spcPct val="35000"/>
              </a:spcBef>
              <a:buClr>
                <a:schemeClr val="accent2"/>
              </a:buClr>
              <a:buSzPct val="90000"/>
              <a:buFont typeface="Wingdings 3" pitchFamily="18" charset="2"/>
              <a:buChar char=""/>
              <a:defRPr sz="2000">
                <a:solidFill>
                  <a:schemeClr val="tx1"/>
                </a:solidFill>
                <a:latin typeface="Arial" charset="0"/>
                <a:ea typeface="Arial Unicode MS" pitchFamily="34" charset="-128"/>
                <a:cs typeface="Arial Unicode MS" pitchFamily="34" charset="-128"/>
              </a:defRPr>
            </a:lvl1pPr>
            <a:lvl2pPr marL="742950" indent="-285750" algn="l" eaLnBrk="0" hangingPunct="0">
              <a:lnSpc>
                <a:spcPct val="95000"/>
              </a:lnSpc>
              <a:spcBef>
                <a:spcPct val="35000"/>
              </a:spcBef>
              <a:buClr>
                <a:schemeClr val="accent1"/>
              </a:buClr>
              <a:buSzPct val="80000"/>
              <a:buFont typeface="Arial" charset="0"/>
              <a:buChar char="■"/>
              <a:defRPr>
                <a:solidFill>
                  <a:schemeClr val="tx1"/>
                </a:solidFill>
                <a:latin typeface="Arial" charset="0"/>
                <a:ea typeface="Arial Unicode MS" pitchFamily="34" charset="-128"/>
                <a:cs typeface="Arial Unicode MS" pitchFamily="34" charset="-128"/>
              </a:defRPr>
            </a:lvl2pPr>
            <a:lvl3pPr marL="1143000" indent="-228600" algn="l" eaLnBrk="0" hangingPunct="0">
              <a:lnSpc>
                <a:spcPct val="95000"/>
              </a:lnSpc>
              <a:spcBef>
                <a:spcPct val="30000"/>
              </a:spcBef>
              <a:buFont typeface="Arial" charset="0"/>
              <a:buChar char="–"/>
              <a:defRPr sz="1600">
                <a:solidFill>
                  <a:schemeClr val="tx1"/>
                </a:solidFill>
                <a:latin typeface="Arial" charset="0"/>
                <a:ea typeface="Arial Unicode MS" pitchFamily="34" charset="-128"/>
                <a:cs typeface="Arial Unicode MS" pitchFamily="34" charset="-128"/>
              </a:defRPr>
            </a:lvl3pPr>
            <a:lvl4pPr marL="1600200" indent="-228600" algn="l" eaLnBrk="0" hangingPunct="0">
              <a:lnSpc>
                <a:spcPct val="95000"/>
              </a:lnSpc>
              <a:spcBef>
                <a:spcPct val="25000"/>
              </a:spcBef>
              <a:buChar char="•"/>
              <a:defRPr sz="1400">
                <a:solidFill>
                  <a:schemeClr val="tx1"/>
                </a:solidFill>
                <a:latin typeface="Arial" charset="0"/>
                <a:ea typeface="Arial Unicode MS" pitchFamily="34" charset="-128"/>
                <a:cs typeface="Arial Unicode MS" pitchFamily="34" charset="-128"/>
              </a:defRPr>
            </a:lvl4pPr>
            <a:lvl5pPr marL="2057400" indent="-228600" algn="l" eaLnBrk="0" hangingPunct="0">
              <a:lnSpc>
                <a:spcPct val="95000"/>
              </a:lnSpc>
              <a:spcBef>
                <a:spcPct val="20000"/>
              </a:spcBef>
              <a:buFont typeface="Arial" charset="0"/>
              <a:buChar char="»"/>
              <a:defRPr sz="1400">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9pPr>
          </a:lstStyle>
          <a:p>
            <a:pPr>
              <a:buClr>
                <a:srgbClr val="5482AB"/>
              </a:buClr>
              <a:buSzPct val="100000"/>
              <a:buFontTx/>
              <a:buNone/>
            </a:pPr>
            <a:r>
              <a:rPr lang="en-US" altLang="en-US" sz="1400" b="1" dirty="0">
                <a:solidFill>
                  <a:srgbClr val="768692"/>
                </a:solidFill>
                <a:cs typeface="Arial" charset="0"/>
              </a:rPr>
              <a:t>Bob</a:t>
            </a:r>
          </a:p>
          <a:p>
            <a:pPr>
              <a:buClr>
                <a:srgbClr val="5482AB"/>
              </a:buClr>
              <a:buSzPct val="100000"/>
              <a:buFontTx/>
              <a:buNone/>
            </a:pPr>
            <a:r>
              <a:rPr lang="en-US" altLang="en-US" sz="1400" dirty="0">
                <a:solidFill>
                  <a:srgbClr val="000000"/>
                </a:solidFill>
                <a:cs typeface="Arial" charset="0"/>
              </a:rPr>
              <a:t>FRA: 66 </a:t>
            </a:r>
            <a:br>
              <a:rPr lang="en-US" altLang="en-US" sz="1400" dirty="0">
                <a:solidFill>
                  <a:srgbClr val="000000"/>
                </a:solidFill>
                <a:cs typeface="Arial" charset="0"/>
              </a:rPr>
            </a:br>
            <a:r>
              <a:rPr lang="en-US" altLang="en-US" sz="1400" dirty="0">
                <a:solidFill>
                  <a:srgbClr val="000000"/>
                </a:solidFill>
                <a:cs typeface="Arial" charset="0"/>
              </a:rPr>
              <a:t>PIA: $2,000 </a:t>
            </a:r>
          </a:p>
        </p:txBody>
      </p:sp>
      <p:sp>
        <p:nvSpPr>
          <p:cNvPr id="7" name="Title 6"/>
          <p:cNvSpPr>
            <a:spLocks noGrp="1"/>
          </p:cNvSpPr>
          <p:nvPr>
            <p:ph type="title"/>
          </p:nvPr>
        </p:nvSpPr>
        <p:spPr>
          <a:xfrm>
            <a:off x="445085" y="202223"/>
            <a:ext cx="10917264" cy="838200"/>
          </a:xfrm>
        </p:spPr>
        <p:txBody>
          <a:bodyPr/>
          <a:lstStyle/>
          <a:p>
            <a:r>
              <a:rPr lang="en-US" altLang="en-US" dirty="0"/>
              <a:t>Maximizing Spousal Benefits</a:t>
            </a:r>
            <a:br>
              <a:rPr lang="en-US" dirty="0"/>
            </a:br>
            <a:r>
              <a:rPr lang="en-US" sz="2000" b="1" dirty="0">
                <a:solidFill>
                  <a:srgbClr val="768692"/>
                </a:solidFill>
              </a:rPr>
              <a:t>When filing for benefits, a person's age can make a difference</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21</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grpSp>
        <p:nvGrpSpPr>
          <p:cNvPr id="76" name="Group 75">
            <a:extLst>
              <a:ext uri="{FF2B5EF4-FFF2-40B4-BE49-F238E27FC236}">
                <a16:creationId xmlns:a16="http://schemas.microsoft.com/office/drawing/2014/main" id="{32153F27-3BAB-9F4C-941E-EB8FA5669118}"/>
              </a:ext>
            </a:extLst>
          </p:cNvPr>
          <p:cNvGrpSpPr/>
          <p:nvPr/>
        </p:nvGrpSpPr>
        <p:grpSpPr>
          <a:xfrm>
            <a:off x="515013" y="1328571"/>
            <a:ext cx="3556629" cy="1073420"/>
            <a:chOff x="3112390" y="914776"/>
            <a:chExt cx="3556629" cy="1073420"/>
          </a:xfrm>
        </p:grpSpPr>
        <p:sp>
          <p:nvSpPr>
            <p:cNvPr id="79" name="Rectangle 78">
              <a:extLst>
                <a:ext uri="{FF2B5EF4-FFF2-40B4-BE49-F238E27FC236}">
                  <a16:creationId xmlns:a16="http://schemas.microsoft.com/office/drawing/2014/main" id="{EA43E83F-7A9F-8447-A5CC-7F43B36B5F0B}"/>
                </a:ext>
              </a:extLst>
            </p:cNvPr>
            <p:cNvSpPr/>
            <p:nvPr/>
          </p:nvSpPr>
          <p:spPr>
            <a:xfrm>
              <a:off x="3112390" y="914776"/>
              <a:ext cx="3556629" cy="307777"/>
            </a:xfrm>
            <a:prstGeom prst="rect">
              <a:avLst/>
            </a:prstGeom>
          </p:spPr>
          <p:txBody>
            <a:bodyPr wrap="square">
              <a:spAutoFit/>
            </a:bodyPr>
            <a:lstStyle/>
            <a:p>
              <a:pPr>
                <a:spcBef>
                  <a:spcPts val="0"/>
                </a:spcBef>
                <a:spcAft>
                  <a:spcPts val="600"/>
                </a:spcAft>
              </a:pPr>
              <a:r>
                <a:rPr lang="en-US" sz="1400" b="1" dirty="0">
                  <a:solidFill>
                    <a:srgbClr val="000000"/>
                  </a:solidFill>
                </a:rPr>
                <a:t>ABOUT OUR COUPLE</a:t>
              </a:r>
              <a:endParaRPr lang="en-US" sz="1400" b="1" kern="0" dirty="0">
                <a:solidFill>
                  <a:srgbClr val="000000"/>
                </a:solidFill>
              </a:endParaRPr>
            </a:p>
          </p:txBody>
        </p:sp>
        <p:cxnSp>
          <p:nvCxnSpPr>
            <p:cNvPr id="80" name="Straight Connector 79">
              <a:extLst>
                <a:ext uri="{FF2B5EF4-FFF2-40B4-BE49-F238E27FC236}">
                  <a16:creationId xmlns:a16="http://schemas.microsoft.com/office/drawing/2014/main" id="{6F0E8F5D-F1A8-7740-9DA7-407C6F4513D1}"/>
                </a:ext>
              </a:extLst>
            </p:cNvPr>
            <p:cNvCxnSpPr>
              <a:cxnSpLocks/>
            </p:cNvCxnSpPr>
            <p:nvPr/>
          </p:nvCxnSpPr>
          <p:spPr>
            <a:xfrm>
              <a:off x="4470053" y="1295582"/>
              <a:ext cx="0" cy="69261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23" name="Rectangle 5">
            <a:extLst>
              <a:ext uri="{FF2B5EF4-FFF2-40B4-BE49-F238E27FC236}">
                <a16:creationId xmlns:a16="http://schemas.microsoft.com/office/drawing/2014/main" id="{FD3C4FDC-5965-F84B-99C6-7E9EECED44DD}"/>
              </a:ext>
            </a:extLst>
          </p:cNvPr>
          <p:cNvSpPr>
            <a:spLocks noChangeArrowheads="1"/>
          </p:cNvSpPr>
          <p:nvPr>
            <p:custDataLst>
              <p:tags r:id="rId3"/>
            </p:custDataLst>
          </p:nvPr>
        </p:nvSpPr>
        <p:spPr bwMode="auto">
          <a:xfrm>
            <a:off x="2109019" y="1688028"/>
            <a:ext cx="1016984" cy="6575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lstStyle>
            <a:lvl1pPr algn="l" eaLnBrk="0" hangingPunct="0">
              <a:lnSpc>
                <a:spcPct val="95000"/>
              </a:lnSpc>
              <a:spcBef>
                <a:spcPct val="35000"/>
              </a:spcBef>
              <a:buClr>
                <a:schemeClr val="accent2"/>
              </a:buClr>
              <a:buSzPct val="90000"/>
              <a:buFont typeface="Wingdings 3" pitchFamily="18" charset="2"/>
              <a:buChar char=""/>
              <a:defRPr sz="2000">
                <a:solidFill>
                  <a:schemeClr val="tx1"/>
                </a:solidFill>
                <a:latin typeface="Arial" charset="0"/>
                <a:ea typeface="Arial Unicode MS" pitchFamily="34" charset="-128"/>
                <a:cs typeface="Arial Unicode MS" pitchFamily="34" charset="-128"/>
              </a:defRPr>
            </a:lvl1pPr>
            <a:lvl2pPr marL="742950" indent="-285750" algn="l" eaLnBrk="0" hangingPunct="0">
              <a:lnSpc>
                <a:spcPct val="95000"/>
              </a:lnSpc>
              <a:spcBef>
                <a:spcPct val="35000"/>
              </a:spcBef>
              <a:buClr>
                <a:schemeClr val="accent1"/>
              </a:buClr>
              <a:buSzPct val="80000"/>
              <a:buFont typeface="Arial" charset="0"/>
              <a:buChar char="■"/>
              <a:defRPr>
                <a:solidFill>
                  <a:schemeClr val="tx1"/>
                </a:solidFill>
                <a:latin typeface="Arial" charset="0"/>
                <a:ea typeface="Arial Unicode MS" pitchFamily="34" charset="-128"/>
                <a:cs typeface="Arial Unicode MS" pitchFamily="34" charset="-128"/>
              </a:defRPr>
            </a:lvl2pPr>
            <a:lvl3pPr marL="1143000" indent="-228600" algn="l" eaLnBrk="0" hangingPunct="0">
              <a:lnSpc>
                <a:spcPct val="95000"/>
              </a:lnSpc>
              <a:spcBef>
                <a:spcPct val="30000"/>
              </a:spcBef>
              <a:buFont typeface="Arial" charset="0"/>
              <a:buChar char="–"/>
              <a:defRPr sz="1600">
                <a:solidFill>
                  <a:schemeClr val="tx1"/>
                </a:solidFill>
                <a:latin typeface="Arial" charset="0"/>
                <a:ea typeface="Arial Unicode MS" pitchFamily="34" charset="-128"/>
                <a:cs typeface="Arial Unicode MS" pitchFamily="34" charset="-128"/>
              </a:defRPr>
            </a:lvl3pPr>
            <a:lvl4pPr marL="1600200" indent="-228600" algn="l" eaLnBrk="0" hangingPunct="0">
              <a:lnSpc>
                <a:spcPct val="95000"/>
              </a:lnSpc>
              <a:spcBef>
                <a:spcPct val="25000"/>
              </a:spcBef>
              <a:buChar char="•"/>
              <a:defRPr sz="1400">
                <a:solidFill>
                  <a:schemeClr val="tx1"/>
                </a:solidFill>
                <a:latin typeface="Arial" charset="0"/>
                <a:ea typeface="Arial Unicode MS" pitchFamily="34" charset="-128"/>
                <a:cs typeface="Arial Unicode MS" pitchFamily="34" charset="-128"/>
              </a:defRPr>
            </a:lvl4pPr>
            <a:lvl5pPr marL="2057400" indent="-228600" algn="l" eaLnBrk="0" hangingPunct="0">
              <a:lnSpc>
                <a:spcPct val="95000"/>
              </a:lnSpc>
              <a:spcBef>
                <a:spcPct val="20000"/>
              </a:spcBef>
              <a:buFont typeface="Arial" charset="0"/>
              <a:buChar char="»"/>
              <a:defRPr sz="1400">
                <a:solidFill>
                  <a:schemeClr val="tx1"/>
                </a:solidFill>
                <a:latin typeface="Arial" charset="0"/>
                <a:ea typeface="Arial Unicode MS" pitchFamily="34" charset="-128"/>
                <a:cs typeface="Arial Unicode MS" pitchFamily="34" charset="-128"/>
              </a:defRPr>
            </a:lvl5pPr>
            <a:lvl6pPr marL="25146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6pPr>
            <a:lvl7pPr marL="29718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7pPr>
            <a:lvl8pPr marL="34290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8pPr>
            <a:lvl9pPr marL="3886200" indent="-228600" eaLnBrk="0" fontAlgn="base" hangingPunct="0">
              <a:lnSpc>
                <a:spcPct val="95000"/>
              </a:lnSpc>
              <a:spcBef>
                <a:spcPct val="20000"/>
              </a:spcBef>
              <a:spcAft>
                <a:spcPct val="0"/>
              </a:spcAft>
              <a:buFont typeface="Arial" charset="0"/>
              <a:buChar char="»"/>
              <a:defRPr sz="1400">
                <a:solidFill>
                  <a:schemeClr val="tx1"/>
                </a:solidFill>
                <a:latin typeface="Arial" charset="0"/>
                <a:ea typeface="Arial Unicode MS" pitchFamily="34" charset="-128"/>
                <a:cs typeface="Arial Unicode MS" pitchFamily="34" charset="-128"/>
              </a:defRPr>
            </a:lvl9pPr>
          </a:lstStyle>
          <a:p>
            <a:pPr>
              <a:buClr>
                <a:srgbClr val="5482AB"/>
              </a:buClr>
              <a:buSzPct val="100000"/>
              <a:buFontTx/>
              <a:buNone/>
            </a:pPr>
            <a:r>
              <a:rPr lang="en-US" altLang="en-US" sz="1400" b="1" dirty="0">
                <a:solidFill>
                  <a:srgbClr val="768692"/>
                </a:solidFill>
                <a:cs typeface="Arial" charset="0"/>
              </a:rPr>
              <a:t>Mary</a:t>
            </a:r>
          </a:p>
          <a:p>
            <a:pPr>
              <a:buClr>
                <a:srgbClr val="5482AB"/>
              </a:buClr>
              <a:buSzPct val="100000"/>
              <a:buFontTx/>
              <a:buNone/>
            </a:pPr>
            <a:r>
              <a:rPr lang="en-US" altLang="en-US" sz="1400" dirty="0">
                <a:cs typeface="Arial" charset="0"/>
              </a:rPr>
              <a:t>FRA: 66</a:t>
            </a:r>
            <a:br>
              <a:rPr lang="en-US" altLang="en-US" sz="1400" dirty="0">
                <a:cs typeface="Arial" charset="0"/>
              </a:rPr>
            </a:br>
            <a:r>
              <a:rPr lang="en-US" altLang="en-US" sz="1400" dirty="0">
                <a:cs typeface="Arial" charset="0"/>
              </a:rPr>
              <a:t>PIA: $400</a:t>
            </a:r>
          </a:p>
        </p:txBody>
      </p:sp>
      <p:sp>
        <p:nvSpPr>
          <p:cNvPr id="26" name="Rectangle 25">
            <a:extLst>
              <a:ext uri="{FF2B5EF4-FFF2-40B4-BE49-F238E27FC236}">
                <a16:creationId xmlns:a16="http://schemas.microsoft.com/office/drawing/2014/main" id="{21675175-E8E9-C646-A025-FC3DB3D89D09}"/>
              </a:ext>
            </a:extLst>
          </p:cNvPr>
          <p:cNvSpPr/>
          <p:nvPr/>
        </p:nvSpPr>
        <p:spPr>
          <a:xfrm>
            <a:off x="939624" y="3147951"/>
            <a:ext cx="785717" cy="8274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A6E3FB7-D71F-7547-9380-0CF39BD3F66B}"/>
              </a:ext>
            </a:extLst>
          </p:cNvPr>
          <p:cNvSpPr/>
          <p:nvPr/>
        </p:nvSpPr>
        <p:spPr>
          <a:xfrm>
            <a:off x="939624" y="3975448"/>
            <a:ext cx="785717" cy="616741"/>
          </a:xfrm>
          <a:prstGeom prst="rect">
            <a:avLst/>
          </a:prstGeom>
          <a:solidFill>
            <a:srgbClr val="7A9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FAB5CF7A-BE43-664E-88B8-37C97C5081D0}"/>
              </a:ext>
            </a:extLst>
          </p:cNvPr>
          <p:cNvSpPr txBox="1"/>
          <p:nvPr/>
        </p:nvSpPr>
        <p:spPr>
          <a:xfrm>
            <a:off x="1738006" y="3182329"/>
            <a:ext cx="1366319" cy="738664"/>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Mary’s </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spousal adjustment </a:t>
            </a:r>
          </a:p>
        </p:txBody>
      </p:sp>
      <p:sp>
        <p:nvSpPr>
          <p:cNvPr id="29" name="TextBox 28">
            <a:extLst>
              <a:ext uri="{FF2B5EF4-FFF2-40B4-BE49-F238E27FC236}">
                <a16:creationId xmlns:a16="http://schemas.microsoft.com/office/drawing/2014/main" id="{6A41D4C7-2729-2D46-9537-825D8D30DDD3}"/>
              </a:ext>
            </a:extLst>
          </p:cNvPr>
          <p:cNvSpPr txBox="1"/>
          <p:nvPr/>
        </p:nvSpPr>
        <p:spPr>
          <a:xfrm>
            <a:off x="978352" y="3381906"/>
            <a:ext cx="1172935" cy="338554"/>
          </a:xfrm>
          <a:prstGeom prst="rect">
            <a:avLst/>
          </a:prstGeom>
          <a:noFill/>
        </p:spPr>
        <p:txBody>
          <a:bodyPr wrap="square" rtlCol="0">
            <a:spAutoFit/>
          </a:bodyPr>
          <a:lstStyle/>
          <a:p>
            <a:r>
              <a:rPr lang="en-US" sz="1600" b="1" dirty="0">
                <a:solidFill>
                  <a:schemeClr val="bg1"/>
                </a:solidFill>
                <a:latin typeface="Arial" panose="020B0604020202020204" pitchFamily="34" charset="0"/>
                <a:cs typeface="Arial" panose="020B0604020202020204" pitchFamily="34" charset="0"/>
              </a:rPr>
              <a:t>$600</a:t>
            </a:r>
          </a:p>
        </p:txBody>
      </p:sp>
      <p:sp>
        <p:nvSpPr>
          <p:cNvPr id="30" name="TextBox 29">
            <a:extLst>
              <a:ext uri="{FF2B5EF4-FFF2-40B4-BE49-F238E27FC236}">
                <a16:creationId xmlns:a16="http://schemas.microsoft.com/office/drawing/2014/main" id="{03B3957B-6DC2-C44D-81D1-CA2423A691E9}"/>
              </a:ext>
            </a:extLst>
          </p:cNvPr>
          <p:cNvSpPr txBox="1"/>
          <p:nvPr/>
        </p:nvSpPr>
        <p:spPr>
          <a:xfrm>
            <a:off x="978352" y="4100459"/>
            <a:ext cx="1172935" cy="338554"/>
          </a:xfrm>
          <a:prstGeom prst="rect">
            <a:avLst/>
          </a:prstGeom>
          <a:noFill/>
        </p:spPr>
        <p:txBody>
          <a:bodyPr wrap="square" rtlCol="0">
            <a:spAutoFit/>
          </a:bodyPr>
          <a:lstStyle/>
          <a:p>
            <a:r>
              <a:rPr lang="en-US" sz="1600" dirty="0">
                <a:solidFill>
                  <a:schemeClr val="bg1"/>
                </a:solidFill>
                <a:latin typeface="Arial" panose="020B0604020202020204" pitchFamily="34" charset="0"/>
                <a:cs typeface="Arial" panose="020B0604020202020204" pitchFamily="34" charset="0"/>
              </a:rPr>
              <a:t>$</a:t>
            </a:r>
            <a:r>
              <a:rPr lang="en-US" sz="1600" b="1" dirty="0">
                <a:solidFill>
                  <a:schemeClr val="bg1"/>
                </a:solidFill>
                <a:latin typeface="Arial" panose="020B0604020202020204" pitchFamily="34" charset="0"/>
                <a:cs typeface="Arial" panose="020B0604020202020204" pitchFamily="34" charset="0"/>
              </a:rPr>
              <a:t>400</a:t>
            </a:r>
          </a:p>
        </p:txBody>
      </p:sp>
      <p:sp>
        <p:nvSpPr>
          <p:cNvPr id="31" name="TextBox 30">
            <a:extLst>
              <a:ext uri="{FF2B5EF4-FFF2-40B4-BE49-F238E27FC236}">
                <a16:creationId xmlns:a16="http://schemas.microsoft.com/office/drawing/2014/main" id="{BCAA5AEA-FA92-CB49-881E-D81A274556D8}"/>
              </a:ext>
            </a:extLst>
          </p:cNvPr>
          <p:cNvSpPr txBox="1"/>
          <p:nvPr/>
        </p:nvSpPr>
        <p:spPr>
          <a:xfrm>
            <a:off x="1745065" y="4030177"/>
            <a:ext cx="1172935"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Mary’s benefit</a:t>
            </a:r>
          </a:p>
        </p:txBody>
      </p:sp>
      <p:sp>
        <p:nvSpPr>
          <p:cNvPr id="32" name="Rectangle 31">
            <a:extLst>
              <a:ext uri="{FF2B5EF4-FFF2-40B4-BE49-F238E27FC236}">
                <a16:creationId xmlns:a16="http://schemas.microsoft.com/office/drawing/2014/main" id="{23C77BC0-A331-2843-9E99-1E47FE5EA363}"/>
              </a:ext>
            </a:extLst>
          </p:cNvPr>
          <p:cNvSpPr/>
          <p:nvPr/>
        </p:nvSpPr>
        <p:spPr>
          <a:xfrm>
            <a:off x="3758030" y="3151912"/>
            <a:ext cx="782027" cy="8274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48BAABF-2892-5347-A420-7FBEE650C027}"/>
              </a:ext>
            </a:extLst>
          </p:cNvPr>
          <p:cNvSpPr/>
          <p:nvPr/>
        </p:nvSpPr>
        <p:spPr>
          <a:xfrm>
            <a:off x="3758030" y="3979409"/>
            <a:ext cx="782027" cy="616741"/>
          </a:xfrm>
          <a:prstGeom prst="rect">
            <a:avLst/>
          </a:prstGeom>
          <a:solidFill>
            <a:srgbClr val="7A9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63684648-2749-1B4E-9E34-B878314766AE}"/>
              </a:ext>
            </a:extLst>
          </p:cNvPr>
          <p:cNvSpPr txBox="1"/>
          <p:nvPr/>
        </p:nvSpPr>
        <p:spPr>
          <a:xfrm>
            <a:off x="4552452" y="3139373"/>
            <a:ext cx="1172935" cy="738664"/>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Mary’s spousal adjustment </a:t>
            </a:r>
          </a:p>
        </p:txBody>
      </p:sp>
      <p:sp>
        <p:nvSpPr>
          <p:cNvPr id="35" name="TextBox 34">
            <a:extLst>
              <a:ext uri="{FF2B5EF4-FFF2-40B4-BE49-F238E27FC236}">
                <a16:creationId xmlns:a16="http://schemas.microsoft.com/office/drawing/2014/main" id="{EB11F5DB-FC88-BA4C-BBCC-BD90E9C07C72}"/>
              </a:ext>
            </a:extLst>
          </p:cNvPr>
          <p:cNvSpPr txBox="1"/>
          <p:nvPr/>
        </p:nvSpPr>
        <p:spPr>
          <a:xfrm>
            <a:off x="3789465" y="3360966"/>
            <a:ext cx="1172935" cy="338554"/>
          </a:xfrm>
          <a:prstGeom prst="rect">
            <a:avLst/>
          </a:prstGeom>
          <a:noFill/>
        </p:spPr>
        <p:txBody>
          <a:bodyPr wrap="square" rtlCol="0">
            <a:spAutoFit/>
          </a:bodyPr>
          <a:lstStyle/>
          <a:p>
            <a:r>
              <a:rPr lang="en-US" sz="1600" b="1" dirty="0">
                <a:solidFill>
                  <a:schemeClr val="bg1"/>
                </a:solidFill>
                <a:latin typeface="Arial" panose="020B0604020202020204" pitchFamily="34" charset="0"/>
                <a:cs typeface="Arial" panose="020B0604020202020204" pitchFamily="34" charset="0"/>
              </a:rPr>
              <a:t>$600</a:t>
            </a:r>
          </a:p>
        </p:txBody>
      </p:sp>
      <p:sp>
        <p:nvSpPr>
          <p:cNvPr id="36" name="TextBox 35">
            <a:extLst>
              <a:ext uri="{FF2B5EF4-FFF2-40B4-BE49-F238E27FC236}">
                <a16:creationId xmlns:a16="http://schemas.microsoft.com/office/drawing/2014/main" id="{8882FF88-F540-004B-8028-912AB62BAA36}"/>
              </a:ext>
            </a:extLst>
          </p:cNvPr>
          <p:cNvSpPr txBox="1"/>
          <p:nvPr/>
        </p:nvSpPr>
        <p:spPr>
          <a:xfrm>
            <a:off x="3789465" y="4145318"/>
            <a:ext cx="1172935" cy="338554"/>
          </a:xfrm>
          <a:prstGeom prst="rect">
            <a:avLst/>
          </a:prstGeom>
          <a:noFill/>
        </p:spPr>
        <p:txBody>
          <a:bodyPr wrap="square" rtlCol="0">
            <a:spAutoFit/>
          </a:bodyPr>
          <a:lstStyle/>
          <a:p>
            <a:r>
              <a:rPr lang="en-US" sz="1600" b="1" dirty="0">
                <a:solidFill>
                  <a:schemeClr val="bg1"/>
                </a:solidFill>
                <a:latin typeface="Arial" panose="020B0604020202020204" pitchFamily="34" charset="0"/>
                <a:cs typeface="Arial" panose="020B0604020202020204" pitchFamily="34" charset="0"/>
              </a:rPr>
              <a:t>$300</a:t>
            </a:r>
          </a:p>
        </p:txBody>
      </p:sp>
      <p:sp>
        <p:nvSpPr>
          <p:cNvPr id="37" name="TextBox 36">
            <a:extLst>
              <a:ext uri="{FF2B5EF4-FFF2-40B4-BE49-F238E27FC236}">
                <a16:creationId xmlns:a16="http://schemas.microsoft.com/office/drawing/2014/main" id="{0696910F-C354-7248-B5FB-B5C4939B4842}"/>
              </a:ext>
            </a:extLst>
          </p:cNvPr>
          <p:cNvSpPr txBox="1"/>
          <p:nvPr/>
        </p:nvSpPr>
        <p:spPr>
          <a:xfrm>
            <a:off x="4560832" y="4022160"/>
            <a:ext cx="1172935"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Mary’s benefit</a:t>
            </a:r>
          </a:p>
        </p:txBody>
      </p:sp>
      <p:sp>
        <p:nvSpPr>
          <p:cNvPr id="38" name="Rectangle 37">
            <a:extLst>
              <a:ext uri="{FF2B5EF4-FFF2-40B4-BE49-F238E27FC236}">
                <a16:creationId xmlns:a16="http://schemas.microsoft.com/office/drawing/2014/main" id="{5B5A0202-9A06-4549-AB96-2B01CA192B8F}"/>
              </a:ext>
            </a:extLst>
          </p:cNvPr>
          <p:cNvSpPr/>
          <p:nvPr/>
        </p:nvSpPr>
        <p:spPr>
          <a:xfrm>
            <a:off x="9066525" y="3979408"/>
            <a:ext cx="764856" cy="84061"/>
          </a:xfrm>
          <a:prstGeom prst="rect">
            <a:avLst/>
          </a:prstGeom>
          <a:pattFill prst="wdUpDiag">
            <a:fgClr>
              <a:schemeClr val="accent1"/>
            </a:fgClr>
            <a:bgClr>
              <a:schemeClr val="bg1"/>
            </a:bgClr>
          </a:pattFill>
          <a:ln w="12700">
            <a:solidFill>
              <a:srgbClr val="298F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BAE5203-BEC3-F44A-9E00-4D4129AA68AD}"/>
              </a:ext>
            </a:extLst>
          </p:cNvPr>
          <p:cNvSpPr/>
          <p:nvPr/>
        </p:nvSpPr>
        <p:spPr>
          <a:xfrm>
            <a:off x="9058356" y="4055609"/>
            <a:ext cx="782027" cy="540541"/>
          </a:xfrm>
          <a:prstGeom prst="rect">
            <a:avLst/>
          </a:prstGeom>
          <a:solidFill>
            <a:srgbClr val="7A9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99866355-D403-CE4D-A32E-D90DF8B1459A}"/>
              </a:ext>
            </a:extLst>
          </p:cNvPr>
          <p:cNvSpPr txBox="1"/>
          <p:nvPr/>
        </p:nvSpPr>
        <p:spPr>
          <a:xfrm>
            <a:off x="9867526" y="3548334"/>
            <a:ext cx="1384850"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No spousal adjustment </a:t>
            </a:r>
          </a:p>
        </p:txBody>
      </p:sp>
      <p:sp>
        <p:nvSpPr>
          <p:cNvPr id="41" name="TextBox 40">
            <a:extLst>
              <a:ext uri="{FF2B5EF4-FFF2-40B4-BE49-F238E27FC236}">
                <a16:creationId xmlns:a16="http://schemas.microsoft.com/office/drawing/2014/main" id="{FF8048A6-3C60-8344-8E66-3E9E3AA1499F}"/>
              </a:ext>
            </a:extLst>
          </p:cNvPr>
          <p:cNvSpPr txBox="1"/>
          <p:nvPr/>
        </p:nvSpPr>
        <p:spPr>
          <a:xfrm>
            <a:off x="9113208" y="4157193"/>
            <a:ext cx="1172935" cy="338554"/>
          </a:xfrm>
          <a:prstGeom prst="rect">
            <a:avLst/>
          </a:prstGeom>
          <a:noFill/>
          <a:ln>
            <a:noFill/>
          </a:ln>
        </p:spPr>
        <p:txBody>
          <a:bodyPr wrap="square" rtlCol="0">
            <a:spAutoFit/>
          </a:bodyPr>
          <a:lstStyle/>
          <a:p>
            <a:r>
              <a:rPr lang="en-US" sz="1600" b="1" dirty="0">
                <a:solidFill>
                  <a:schemeClr val="bg1"/>
                </a:solidFill>
                <a:latin typeface="Arial" panose="020B0604020202020204" pitchFamily="34" charset="0"/>
                <a:cs typeface="Arial" panose="020B0604020202020204" pitchFamily="34" charset="0"/>
              </a:rPr>
              <a:t>$300</a:t>
            </a:r>
          </a:p>
        </p:txBody>
      </p:sp>
      <p:sp>
        <p:nvSpPr>
          <p:cNvPr id="43" name="TextBox 42">
            <a:extLst>
              <a:ext uri="{FF2B5EF4-FFF2-40B4-BE49-F238E27FC236}">
                <a16:creationId xmlns:a16="http://schemas.microsoft.com/office/drawing/2014/main" id="{2B304540-2889-B74E-9BA9-6B4C243D01AD}"/>
              </a:ext>
            </a:extLst>
          </p:cNvPr>
          <p:cNvSpPr txBox="1"/>
          <p:nvPr/>
        </p:nvSpPr>
        <p:spPr>
          <a:xfrm>
            <a:off x="9867526" y="4088624"/>
            <a:ext cx="1172935"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Mary’s benefit</a:t>
            </a:r>
          </a:p>
        </p:txBody>
      </p:sp>
      <p:sp>
        <p:nvSpPr>
          <p:cNvPr id="44" name="TextBox 43">
            <a:extLst>
              <a:ext uri="{FF2B5EF4-FFF2-40B4-BE49-F238E27FC236}">
                <a16:creationId xmlns:a16="http://schemas.microsoft.com/office/drawing/2014/main" id="{A197C760-1ED7-1248-BA57-CBFBA1C15DDF}"/>
              </a:ext>
            </a:extLst>
          </p:cNvPr>
          <p:cNvSpPr txBox="1"/>
          <p:nvPr/>
        </p:nvSpPr>
        <p:spPr>
          <a:xfrm>
            <a:off x="813203" y="4744583"/>
            <a:ext cx="2444372" cy="1077218"/>
          </a:xfrm>
          <a:prstGeom prst="rect">
            <a:avLst/>
          </a:prstGeom>
          <a:noFill/>
        </p:spPr>
        <p:txBody>
          <a:bodyPr wrap="square" rtlCol="0">
            <a:spAutoFit/>
          </a:bodyPr>
          <a:lstStyle/>
          <a:p>
            <a:r>
              <a:rPr lang="en-US" sz="1600" b="1" dirty="0"/>
              <a:t>Scenario 1: </a:t>
            </a:r>
          </a:p>
          <a:p>
            <a:r>
              <a:rPr lang="en-US" sz="1600" dirty="0"/>
              <a:t>Files at FRA (66) for full benefit and is eligible for spousal benefit.</a:t>
            </a:r>
          </a:p>
        </p:txBody>
      </p:sp>
      <p:sp>
        <p:nvSpPr>
          <p:cNvPr id="45" name="TextBox 44">
            <a:extLst>
              <a:ext uri="{FF2B5EF4-FFF2-40B4-BE49-F238E27FC236}">
                <a16:creationId xmlns:a16="http://schemas.microsoft.com/office/drawing/2014/main" id="{F1573049-9E27-4341-8E4E-AB1E18FCD9EC}"/>
              </a:ext>
            </a:extLst>
          </p:cNvPr>
          <p:cNvSpPr txBox="1"/>
          <p:nvPr/>
        </p:nvSpPr>
        <p:spPr>
          <a:xfrm>
            <a:off x="3651628" y="4744583"/>
            <a:ext cx="2444372" cy="1323439"/>
          </a:xfrm>
          <a:prstGeom prst="rect">
            <a:avLst/>
          </a:prstGeom>
          <a:noFill/>
        </p:spPr>
        <p:txBody>
          <a:bodyPr wrap="square" rtlCol="0">
            <a:spAutoFit/>
          </a:bodyPr>
          <a:lstStyle/>
          <a:p>
            <a:r>
              <a:rPr lang="en-US" sz="1600" b="1" dirty="0"/>
              <a:t>Scenario 2: </a:t>
            </a:r>
          </a:p>
          <a:p>
            <a:r>
              <a:rPr lang="en-US" sz="1600" dirty="0"/>
              <a:t>Files at age 62 and receives reduced benefit. Entitled to spousal benefits at FRA.</a:t>
            </a:r>
          </a:p>
        </p:txBody>
      </p:sp>
      <p:sp>
        <p:nvSpPr>
          <p:cNvPr id="46" name="TextBox 45">
            <a:extLst>
              <a:ext uri="{FF2B5EF4-FFF2-40B4-BE49-F238E27FC236}">
                <a16:creationId xmlns:a16="http://schemas.microsoft.com/office/drawing/2014/main" id="{1AC7F2E0-4DA0-9449-B02E-B25DA81F8021}"/>
              </a:ext>
            </a:extLst>
          </p:cNvPr>
          <p:cNvSpPr txBox="1"/>
          <p:nvPr/>
        </p:nvSpPr>
        <p:spPr>
          <a:xfrm>
            <a:off x="844898" y="2738589"/>
            <a:ext cx="1172935" cy="369332"/>
          </a:xfrm>
          <a:prstGeom prst="rect">
            <a:avLst/>
          </a:prstGeom>
          <a:noFill/>
        </p:spPr>
        <p:txBody>
          <a:bodyPr wrap="square" rtlCol="0">
            <a:spAutoFit/>
          </a:bodyPr>
          <a:lstStyle/>
          <a:p>
            <a:r>
              <a:rPr lang="en-US" sz="1800" b="1" dirty="0">
                <a:latin typeface="Arial" panose="020B0604020202020204" pitchFamily="34" charset="0"/>
                <a:cs typeface="Arial" panose="020B0604020202020204" pitchFamily="34" charset="0"/>
              </a:rPr>
              <a:t>$1,000</a:t>
            </a:r>
          </a:p>
        </p:txBody>
      </p:sp>
      <p:sp>
        <p:nvSpPr>
          <p:cNvPr id="48" name="TextBox 47">
            <a:extLst>
              <a:ext uri="{FF2B5EF4-FFF2-40B4-BE49-F238E27FC236}">
                <a16:creationId xmlns:a16="http://schemas.microsoft.com/office/drawing/2014/main" id="{90D29F9A-CDE9-D84C-AC47-ECED0C030C36}"/>
              </a:ext>
            </a:extLst>
          </p:cNvPr>
          <p:cNvSpPr txBox="1"/>
          <p:nvPr/>
        </p:nvSpPr>
        <p:spPr>
          <a:xfrm>
            <a:off x="3758030" y="2744251"/>
            <a:ext cx="1172935" cy="369332"/>
          </a:xfrm>
          <a:prstGeom prst="rect">
            <a:avLst/>
          </a:prstGeom>
          <a:noFill/>
        </p:spPr>
        <p:txBody>
          <a:bodyPr wrap="square" rtlCol="0">
            <a:spAutoFit/>
          </a:bodyPr>
          <a:lstStyle/>
          <a:p>
            <a:r>
              <a:rPr lang="en-US" sz="1800" b="1" dirty="0">
                <a:latin typeface="Arial" panose="020B0604020202020204" pitchFamily="34" charset="0"/>
                <a:cs typeface="Arial" panose="020B0604020202020204" pitchFamily="34" charset="0"/>
              </a:rPr>
              <a:t>$900</a:t>
            </a:r>
          </a:p>
        </p:txBody>
      </p:sp>
      <p:sp>
        <p:nvSpPr>
          <p:cNvPr id="60" name="Rectangle 59">
            <a:extLst>
              <a:ext uri="{FF2B5EF4-FFF2-40B4-BE49-F238E27FC236}">
                <a16:creationId xmlns:a16="http://schemas.microsoft.com/office/drawing/2014/main" id="{01B6CB88-B18A-E24A-B9CF-EF9DD70721CA}"/>
              </a:ext>
            </a:extLst>
          </p:cNvPr>
          <p:cNvSpPr/>
          <p:nvPr/>
        </p:nvSpPr>
        <p:spPr>
          <a:xfrm>
            <a:off x="6417230" y="3403118"/>
            <a:ext cx="782027" cy="6603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196114E8-A272-BA46-A894-7DA2E8D4E2E8}"/>
              </a:ext>
            </a:extLst>
          </p:cNvPr>
          <p:cNvSpPr/>
          <p:nvPr/>
        </p:nvSpPr>
        <p:spPr>
          <a:xfrm>
            <a:off x="6417230" y="4063470"/>
            <a:ext cx="782027" cy="532680"/>
          </a:xfrm>
          <a:prstGeom prst="rect">
            <a:avLst/>
          </a:prstGeom>
          <a:solidFill>
            <a:srgbClr val="7A9B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4CA6CBA5-ECAF-1547-B1F9-9BD44208D8CB}"/>
              </a:ext>
            </a:extLst>
          </p:cNvPr>
          <p:cNvSpPr txBox="1"/>
          <p:nvPr/>
        </p:nvSpPr>
        <p:spPr>
          <a:xfrm>
            <a:off x="7243343" y="3349960"/>
            <a:ext cx="1172935" cy="738664"/>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Mary’s spousal adjustment </a:t>
            </a:r>
          </a:p>
        </p:txBody>
      </p:sp>
      <p:sp>
        <p:nvSpPr>
          <p:cNvPr id="63" name="TextBox 62">
            <a:extLst>
              <a:ext uri="{FF2B5EF4-FFF2-40B4-BE49-F238E27FC236}">
                <a16:creationId xmlns:a16="http://schemas.microsoft.com/office/drawing/2014/main" id="{5C7A8D11-FF0E-C744-8D54-5090665BC350}"/>
              </a:ext>
            </a:extLst>
          </p:cNvPr>
          <p:cNvSpPr txBox="1"/>
          <p:nvPr/>
        </p:nvSpPr>
        <p:spPr>
          <a:xfrm>
            <a:off x="6471291" y="3552285"/>
            <a:ext cx="1172935" cy="338554"/>
          </a:xfrm>
          <a:prstGeom prst="rect">
            <a:avLst/>
          </a:prstGeom>
          <a:noFill/>
        </p:spPr>
        <p:txBody>
          <a:bodyPr wrap="square" rtlCol="0">
            <a:spAutoFit/>
          </a:bodyPr>
          <a:lstStyle/>
          <a:p>
            <a:r>
              <a:rPr lang="en-US" sz="1600" b="1" dirty="0">
                <a:solidFill>
                  <a:schemeClr val="bg1"/>
                </a:solidFill>
                <a:latin typeface="Arial" panose="020B0604020202020204" pitchFamily="34" charset="0"/>
                <a:cs typeface="Arial" panose="020B0604020202020204" pitchFamily="34" charset="0"/>
              </a:rPr>
              <a:t>$420</a:t>
            </a:r>
          </a:p>
        </p:txBody>
      </p:sp>
      <p:sp>
        <p:nvSpPr>
          <p:cNvPr id="64" name="TextBox 63">
            <a:extLst>
              <a:ext uri="{FF2B5EF4-FFF2-40B4-BE49-F238E27FC236}">
                <a16:creationId xmlns:a16="http://schemas.microsoft.com/office/drawing/2014/main" id="{4719AEC8-9A15-8041-BD63-EF646077A127}"/>
              </a:ext>
            </a:extLst>
          </p:cNvPr>
          <p:cNvSpPr txBox="1"/>
          <p:nvPr/>
        </p:nvSpPr>
        <p:spPr>
          <a:xfrm>
            <a:off x="6482687" y="4157193"/>
            <a:ext cx="1172935" cy="338554"/>
          </a:xfrm>
          <a:prstGeom prst="rect">
            <a:avLst/>
          </a:prstGeom>
          <a:noFill/>
        </p:spPr>
        <p:txBody>
          <a:bodyPr wrap="square" rtlCol="0">
            <a:spAutoFit/>
          </a:bodyPr>
          <a:lstStyle/>
          <a:p>
            <a:r>
              <a:rPr lang="en-US" sz="1600" b="1" dirty="0">
                <a:solidFill>
                  <a:schemeClr val="bg1"/>
                </a:solidFill>
                <a:latin typeface="Arial" panose="020B0604020202020204" pitchFamily="34" charset="0"/>
                <a:cs typeface="Arial" panose="020B0604020202020204" pitchFamily="34" charset="0"/>
              </a:rPr>
              <a:t>$300</a:t>
            </a:r>
          </a:p>
        </p:txBody>
      </p:sp>
      <p:sp>
        <p:nvSpPr>
          <p:cNvPr id="65" name="TextBox 64">
            <a:extLst>
              <a:ext uri="{FF2B5EF4-FFF2-40B4-BE49-F238E27FC236}">
                <a16:creationId xmlns:a16="http://schemas.microsoft.com/office/drawing/2014/main" id="{A08DAD2E-9EE8-0042-A320-9EE946C75810}"/>
              </a:ext>
            </a:extLst>
          </p:cNvPr>
          <p:cNvSpPr txBox="1"/>
          <p:nvPr/>
        </p:nvSpPr>
        <p:spPr>
          <a:xfrm>
            <a:off x="7246388" y="4064269"/>
            <a:ext cx="1172935"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Mary’s benefit</a:t>
            </a:r>
          </a:p>
        </p:txBody>
      </p:sp>
      <p:sp>
        <p:nvSpPr>
          <p:cNvPr id="66" name="TextBox 65">
            <a:extLst>
              <a:ext uri="{FF2B5EF4-FFF2-40B4-BE49-F238E27FC236}">
                <a16:creationId xmlns:a16="http://schemas.microsoft.com/office/drawing/2014/main" id="{AAC86D0E-EEAB-024C-BF4C-1B7939E83C98}"/>
              </a:ext>
            </a:extLst>
          </p:cNvPr>
          <p:cNvSpPr txBox="1"/>
          <p:nvPr/>
        </p:nvSpPr>
        <p:spPr>
          <a:xfrm>
            <a:off x="6331478" y="4744583"/>
            <a:ext cx="2563140" cy="1077218"/>
          </a:xfrm>
          <a:prstGeom prst="rect">
            <a:avLst/>
          </a:prstGeom>
          <a:noFill/>
        </p:spPr>
        <p:txBody>
          <a:bodyPr wrap="square" rtlCol="0">
            <a:spAutoFit/>
          </a:bodyPr>
          <a:lstStyle/>
          <a:p>
            <a:r>
              <a:rPr lang="en-US" sz="1600" b="1" dirty="0"/>
              <a:t>Scenario 3: </a:t>
            </a:r>
          </a:p>
          <a:p>
            <a:r>
              <a:rPr lang="en-US" sz="1600" dirty="0"/>
              <a:t>Files at age 62 and is entitled to reduced benefit and spousal benefit. </a:t>
            </a:r>
          </a:p>
        </p:txBody>
      </p:sp>
      <p:sp>
        <p:nvSpPr>
          <p:cNvPr id="67" name="TextBox 66">
            <a:extLst>
              <a:ext uri="{FF2B5EF4-FFF2-40B4-BE49-F238E27FC236}">
                <a16:creationId xmlns:a16="http://schemas.microsoft.com/office/drawing/2014/main" id="{7FBE9BE0-BDBB-1343-B167-A3B84E5DA7C7}"/>
              </a:ext>
            </a:extLst>
          </p:cNvPr>
          <p:cNvSpPr txBox="1"/>
          <p:nvPr/>
        </p:nvSpPr>
        <p:spPr>
          <a:xfrm>
            <a:off x="6417230" y="2969747"/>
            <a:ext cx="1172935" cy="369332"/>
          </a:xfrm>
          <a:prstGeom prst="rect">
            <a:avLst/>
          </a:prstGeom>
          <a:noFill/>
        </p:spPr>
        <p:txBody>
          <a:bodyPr wrap="square" rtlCol="0">
            <a:spAutoFit/>
          </a:bodyPr>
          <a:lstStyle/>
          <a:p>
            <a:r>
              <a:rPr lang="en-US" sz="1800" b="1" dirty="0">
                <a:latin typeface="Arial" panose="020B0604020202020204" pitchFamily="34" charset="0"/>
                <a:cs typeface="Arial" panose="020B0604020202020204" pitchFamily="34" charset="0"/>
              </a:rPr>
              <a:t>$720</a:t>
            </a:r>
          </a:p>
        </p:txBody>
      </p:sp>
      <p:sp>
        <p:nvSpPr>
          <p:cNvPr id="68" name="TextBox 67">
            <a:extLst>
              <a:ext uri="{FF2B5EF4-FFF2-40B4-BE49-F238E27FC236}">
                <a16:creationId xmlns:a16="http://schemas.microsoft.com/office/drawing/2014/main" id="{C2F9C246-D3D0-F643-B1E1-A3C1208C2819}"/>
              </a:ext>
            </a:extLst>
          </p:cNvPr>
          <p:cNvSpPr txBox="1"/>
          <p:nvPr/>
        </p:nvSpPr>
        <p:spPr>
          <a:xfrm>
            <a:off x="9126218" y="3532276"/>
            <a:ext cx="1172935" cy="369332"/>
          </a:xfrm>
          <a:prstGeom prst="rect">
            <a:avLst/>
          </a:prstGeom>
          <a:noFill/>
        </p:spPr>
        <p:txBody>
          <a:bodyPr wrap="square" rtlCol="0">
            <a:spAutoFit/>
          </a:bodyPr>
          <a:lstStyle/>
          <a:p>
            <a:r>
              <a:rPr lang="en-US" sz="1800" b="1" dirty="0">
                <a:latin typeface="Arial" panose="020B0604020202020204" pitchFamily="34" charset="0"/>
                <a:cs typeface="Arial" panose="020B0604020202020204" pitchFamily="34" charset="0"/>
              </a:rPr>
              <a:t>$300</a:t>
            </a:r>
          </a:p>
        </p:txBody>
      </p:sp>
      <p:sp>
        <p:nvSpPr>
          <p:cNvPr id="69" name="TextBox 68">
            <a:extLst>
              <a:ext uri="{FF2B5EF4-FFF2-40B4-BE49-F238E27FC236}">
                <a16:creationId xmlns:a16="http://schemas.microsoft.com/office/drawing/2014/main" id="{65880293-BA50-8C43-BDF6-AD4287101F1E}"/>
              </a:ext>
            </a:extLst>
          </p:cNvPr>
          <p:cNvSpPr txBox="1"/>
          <p:nvPr/>
        </p:nvSpPr>
        <p:spPr>
          <a:xfrm>
            <a:off x="9058356" y="4744583"/>
            <a:ext cx="1973117" cy="1077218"/>
          </a:xfrm>
          <a:prstGeom prst="rect">
            <a:avLst/>
          </a:prstGeom>
          <a:noFill/>
        </p:spPr>
        <p:txBody>
          <a:bodyPr wrap="square" rtlCol="0">
            <a:spAutoFit/>
          </a:bodyPr>
          <a:lstStyle/>
          <a:p>
            <a:r>
              <a:rPr lang="en-US" sz="1600" b="1" dirty="0"/>
              <a:t>Scenario 4: </a:t>
            </a:r>
          </a:p>
          <a:p>
            <a:r>
              <a:rPr lang="en-US" sz="1600" dirty="0"/>
              <a:t>Files at age 62 and is only entitled to reduced benefit. </a:t>
            </a:r>
          </a:p>
        </p:txBody>
      </p:sp>
      <p:cxnSp>
        <p:nvCxnSpPr>
          <p:cNvPr id="70" name="Straight Connector 69">
            <a:extLst>
              <a:ext uri="{FF2B5EF4-FFF2-40B4-BE49-F238E27FC236}">
                <a16:creationId xmlns:a16="http://schemas.microsoft.com/office/drawing/2014/main" id="{642473C5-7F97-F442-A4ED-8A85C43C9447}"/>
              </a:ext>
            </a:extLst>
          </p:cNvPr>
          <p:cNvCxnSpPr>
            <a:cxnSpLocks/>
          </p:cNvCxnSpPr>
          <p:nvPr/>
        </p:nvCxnSpPr>
        <p:spPr bwMode="auto">
          <a:xfrm>
            <a:off x="559257" y="4592189"/>
            <a:ext cx="10398795" cy="0"/>
          </a:xfrm>
          <a:prstGeom prst="line">
            <a:avLst/>
          </a:prstGeom>
          <a:ln>
            <a:solidFill>
              <a:srgbClr val="99999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11308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085" y="202223"/>
            <a:ext cx="10917264" cy="838200"/>
          </a:xfrm>
        </p:spPr>
        <p:txBody>
          <a:bodyPr/>
          <a:lstStyle/>
          <a:p>
            <a:r>
              <a:rPr lang="en-US" dirty="0"/>
              <a:t>Opportunities to Maximize Benefits</a:t>
            </a:r>
            <a:br>
              <a:rPr lang="en-US" dirty="0"/>
            </a:br>
            <a:r>
              <a:rPr lang="en-US" sz="2000" b="1" dirty="0">
                <a:solidFill>
                  <a:srgbClr val="768692"/>
                </a:solidFill>
              </a:rPr>
              <a:t>Important for large differences in benefit amounts and/or life expectancies</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22</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6" name="Text Box 21">
            <a:extLst>
              <a:ext uri="{FF2B5EF4-FFF2-40B4-BE49-F238E27FC236}">
                <a16:creationId xmlns:a16="http://schemas.microsoft.com/office/drawing/2014/main" id="{3E3A8855-0045-48F4-992E-741403AC7517}"/>
              </a:ext>
            </a:extLst>
          </p:cNvPr>
          <p:cNvSpPr txBox="1">
            <a:spLocks noChangeArrowheads="1"/>
          </p:cNvSpPr>
          <p:nvPr/>
        </p:nvSpPr>
        <p:spPr bwMode="auto">
          <a:xfrm>
            <a:off x="445085" y="6133042"/>
            <a:ext cx="9492291" cy="42209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None/>
            </a:pPr>
            <a:r>
              <a:rPr lang="en-US" sz="1000" dirty="0">
                <a:solidFill>
                  <a:srgbClr val="222222"/>
                </a:solidFill>
                <a:latin typeface="+mj-lt"/>
              </a:rPr>
              <a:t>* For each year over 20 of “substantial earnings,” an individual receives 5% on top of the first 40%</a:t>
            </a:r>
            <a:endParaRPr lang="en-US" altLang="en-US" sz="1000" dirty="0">
              <a:latin typeface="+mj-lt"/>
            </a:endParaRPr>
          </a:p>
          <a:p>
            <a:pPr eaLnBrk="1" hangingPunct="1">
              <a:spcBef>
                <a:spcPct val="0"/>
              </a:spcBef>
              <a:buClrTx/>
              <a:buSzTx/>
              <a:buFontTx/>
              <a:buNone/>
            </a:pPr>
            <a:r>
              <a:rPr lang="en-US" altLang="en-US" sz="1000" dirty="0"/>
              <a:t>Hypothetical example.</a:t>
            </a:r>
          </a:p>
        </p:txBody>
      </p:sp>
      <p:sp>
        <p:nvSpPr>
          <p:cNvPr id="22" name="AutoShape 10">
            <a:extLst>
              <a:ext uri="{FF2B5EF4-FFF2-40B4-BE49-F238E27FC236}">
                <a16:creationId xmlns:a16="http://schemas.microsoft.com/office/drawing/2014/main" id="{69BE83B6-E682-694F-A3EC-0C4B1E67D042}"/>
              </a:ext>
            </a:extLst>
          </p:cNvPr>
          <p:cNvSpPr>
            <a:spLocks noChangeArrowheads="1"/>
          </p:cNvSpPr>
          <p:nvPr/>
        </p:nvSpPr>
        <p:spPr bwMode="auto">
          <a:xfrm>
            <a:off x="0" y="1853239"/>
            <a:ext cx="5840746" cy="3995813"/>
          </a:xfrm>
          <a:prstGeom prst="roundRect">
            <a:avLst>
              <a:gd name="adj" fmla="val 0"/>
            </a:avLst>
          </a:prstGeom>
          <a:solidFill>
            <a:schemeClr val="bg1">
              <a:lumMod val="95000"/>
            </a:schemeClr>
          </a:solidFill>
          <a:ln>
            <a:noFill/>
          </a:ln>
          <a:effectLst/>
        </p:spPr>
        <p:txBody>
          <a:bodyPr wrap="none" anchor="ctr"/>
          <a:lstStyle/>
          <a:p>
            <a:pPr>
              <a:defRPr/>
            </a:pPr>
            <a:endParaRPr lang="en-US" dirty="0"/>
          </a:p>
        </p:txBody>
      </p:sp>
      <p:sp>
        <p:nvSpPr>
          <p:cNvPr id="23" name="Rectangle 22">
            <a:extLst>
              <a:ext uri="{FF2B5EF4-FFF2-40B4-BE49-F238E27FC236}">
                <a16:creationId xmlns:a16="http://schemas.microsoft.com/office/drawing/2014/main" id="{C89F9413-1AC9-E345-8ABD-F022C0370237}"/>
              </a:ext>
            </a:extLst>
          </p:cNvPr>
          <p:cNvSpPr/>
          <p:nvPr/>
        </p:nvSpPr>
        <p:spPr>
          <a:xfrm>
            <a:off x="8485612" y="2328327"/>
            <a:ext cx="1098085" cy="34888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6">
            <a:extLst>
              <a:ext uri="{FF2B5EF4-FFF2-40B4-BE49-F238E27FC236}">
                <a16:creationId xmlns:a16="http://schemas.microsoft.com/office/drawing/2014/main" id="{F9C35A34-C627-324B-BFC9-3A74103A6E4A}"/>
              </a:ext>
            </a:extLst>
          </p:cNvPr>
          <p:cNvSpPr>
            <a:spLocks noChangeArrowheads="1"/>
          </p:cNvSpPr>
          <p:nvPr/>
        </p:nvSpPr>
        <p:spPr bwMode="auto">
          <a:xfrm>
            <a:off x="8498995" y="2392269"/>
            <a:ext cx="1071318" cy="26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algn="ctr" eaLnBrk="0" hangingPunct="0">
              <a:spcBef>
                <a:spcPts val="300"/>
              </a:spcBef>
              <a:buClr>
                <a:schemeClr val="accent1"/>
              </a:buClr>
              <a:defRPr/>
            </a:pPr>
            <a:r>
              <a:rPr lang="en-US" sz="1600" b="1" dirty="0">
                <a:solidFill>
                  <a:srgbClr val="7A9B3D"/>
                </a:solidFill>
                <a:latin typeface="Arial" charset="0"/>
                <a:ea typeface="Geneva" charset="0"/>
                <a:cs typeface="ＭＳ Ｐゴシック" charset="0"/>
              </a:rPr>
              <a:t>WEP</a:t>
            </a:r>
            <a:endParaRPr lang="en-US" sz="1400" dirty="0">
              <a:solidFill>
                <a:srgbClr val="7A9B3D"/>
              </a:solidFill>
              <a:latin typeface="Arial" charset="0"/>
              <a:ea typeface="Geneva" charset="0"/>
              <a:cs typeface="ＭＳ Ｐゴシック" charset="0"/>
            </a:endParaRPr>
          </a:p>
        </p:txBody>
      </p:sp>
      <p:sp>
        <p:nvSpPr>
          <p:cNvPr id="25" name="Down Arrow 24">
            <a:extLst>
              <a:ext uri="{FF2B5EF4-FFF2-40B4-BE49-F238E27FC236}">
                <a16:creationId xmlns:a16="http://schemas.microsoft.com/office/drawing/2014/main" id="{FD420B99-240F-DC48-88D4-683B4CE8823E}"/>
              </a:ext>
            </a:extLst>
          </p:cNvPr>
          <p:cNvSpPr/>
          <p:nvPr/>
        </p:nvSpPr>
        <p:spPr>
          <a:xfrm>
            <a:off x="8859835" y="2595622"/>
            <a:ext cx="339579" cy="407507"/>
          </a:xfrm>
          <a:prstGeom prst="downArrow">
            <a:avLst>
              <a:gd name="adj1" fmla="val 50000"/>
              <a:gd name="adj2" fmla="val 60000"/>
            </a:avLst>
          </a:prstGeom>
          <a:solidFill>
            <a:schemeClr val="tx2">
              <a:lumMod val="10000"/>
              <a:lumOff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 name="Rectangle 6">
            <a:extLst>
              <a:ext uri="{FF2B5EF4-FFF2-40B4-BE49-F238E27FC236}">
                <a16:creationId xmlns:a16="http://schemas.microsoft.com/office/drawing/2014/main" id="{5EB7B31F-1B78-0E4C-91E0-D2415EB6B94A}"/>
              </a:ext>
            </a:extLst>
          </p:cNvPr>
          <p:cNvSpPr>
            <a:spLocks noChangeArrowheads="1"/>
          </p:cNvSpPr>
          <p:nvPr/>
        </p:nvSpPr>
        <p:spPr bwMode="auto">
          <a:xfrm>
            <a:off x="5804357" y="1949935"/>
            <a:ext cx="6387643" cy="379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algn="ctr" eaLnBrk="0" hangingPunct="0">
              <a:spcBef>
                <a:spcPts val="300"/>
              </a:spcBef>
              <a:buClr>
                <a:schemeClr val="accent1"/>
              </a:buClr>
              <a:defRPr/>
            </a:pPr>
            <a:r>
              <a:rPr lang="en-US" sz="1600" b="1" dirty="0">
                <a:latin typeface="Arial" charset="0"/>
                <a:ea typeface="Geneva" charset="0"/>
                <a:cs typeface="ＭＳ Ｐゴシック" charset="0"/>
              </a:rPr>
              <a:t>CALCULATING WEP</a:t>
            </a:r>
            <a:endParaRPr lang="en-US" sz="1400" dirty="0">
              <a:latin typeface="Arial" charset="0"/>
              <a:ea typeface="Geneva" charset="0"/>
              <a:cs typeface="ＭＳ Ｐゴシック" charset="0"/>
            </a:endParaRPr>
          </a:p>
        </p:txBody>
      </p:sp>
      <p:sp>
        <p:nvSpPr>
          <p:cNvPr id="27" name="Rectangle 9">
            <a:extLst>
              <a:ext uri="{FF2B5EF4-FFF2-40B4-BE49-F238E27FC236}">
                <a16:creationId xmlns:a16="http://schemas.microsoft.com/office/drawing/2014/main" id="{99A233B3-318F-9A47-8D78-9F31598E7DBB}"/>
              </a:ext>
            </a:extLst>
          </p:cNvPr>
          <p:cNvSpPr>
            <a:spLocks noChangeArrowheads="1"/>
          </p:cNvSpPr>
          <p:nvPr/>
        </p:nvSpPr>
        <p:spPr bwMode="auto">
          <a:xfrm>
            <a:off x="1177990" y="2208805"/>
            <a:ext cx="4252992" cy="23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lnSpc>
                <a:spcPct val="110000"/>
              </a:lnSpc>
              <a:spcBef>
                <a:spcPts val="0"/>
              </a:spcBef>
              <a:spcAft>
                <a:spcPts val="600"/>
              </a:spcAft>
              <a:buClr>
                <a:schemeClr val="accent2"/>
              </a:buClr>
              <a:buSzPct val="140000"/>
              <a:tabLst>
                <a:tab pos="300038" algn="l"/>
                <a:tab pos="1035050" algn="l"/>
              </a:tabLst>
              <a:defRPr/>
            </a:pPr>
            <a:r>
              <a:rPr lang="en-US" sz="1600" b="1" dirty="0"/>
              <a:t>Individuals who earned a pension and did not pay Social Security taxes, and are eligible for Social Security benefits (based on their earnings and work history) </a:t>
            </a:r>
            <a:endParaRPr lang="en-US" sz="1600" dirty="0"/>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dirty="0">
                <a:ea typeface="Geneva" pitchFamily="125" charset="-128"/>
              </a:rPr>
              <a:t>A modified formula is used to calculate PIA</a:t>
            </a:r>
          </a:p>
          <a:p>
            <a:pPr marL="168275" indent="-168275" eaLnBrk="0" hangingPunct="0">
              <a:lnSpc>
                <a:spcPct val="110000"/>
              </a:lnSpc>
              <a:spcBef>
                <a:spcPts val="0"/>
              </a:spcBef>
              <a:spcAft>
                <a:spcPts val="1200"/>
              </a:spcAft>
              <a:buClr>
                <a:srgbClr val="7A9B3D"/>
              </a:buClr>
              <a:buSzPct val="100000"/>
              <a:buFont typeface="Arial" panose="020B0604020202020204" pitchFamily="34" charset="0"/>
              <a:buChar char="•"/>
              <a:tabLst>
                <a:tab pos="1035050" algn="l"/>
              </a:tabLst>
              <a:defRPr/>
            </a:pPr>
            <a:r>
              <a:rPr lang="en-US" sz="1600" dirty="0">
                <a:ea typeface="Geneva" pitchFamily="125" charset="-128"/>
              </a:rPr>
              <a:t>Reduces replacement rate of 90% </a:t>
            </a:r>
            <a:br>
              <a:rPr lang="en-US" sz="1600" dirty="0">
                <a:ea typeface="Geneva" pitchFamily="125" charset="-128"/>
              </a:rPr>
            </a:br>
            <a:r>
              <a:rPr lang="en-US" sz="1600" dirty="0">
                <a:ea typeface="Geneva" pitchFamily="125" charset="-128"/>
              </a:rPr>
              <a:t>of the first $1,024 to 40%*</a:t>
            </a:r>
          </a:p>
          <a:p>
            <a:pPr eaLnBrk="0" hangingPunct="0">
              <a:lnSpc>
                <a:spcPct val="110000"/>
              </a:lnSpc>
              <a:spcBef>
                <a:spcPts val="0"/>
              </a:spcBef>
              <a:spcAft>
                <a:spcPts val="1200"/>
              </a:spcAft>
              <a:buClr>
                <a:schemeClr val="accent2"/>
              </a:buClr>
              <a:buSzPct val="140000"/>
              <a:tabLst>
                <a:tab pos="300038" algn="l"/>
                <a:tab pos="1035050" algn="l"/>
              </a:tabLst>
              <a:defRPr/>
            </a:pPr>
            <a:r>
              <a:rPr lang="en-US" sz="1600" b="1" dirty="0">
                <a:ea typeface="Geneva" pitchFamily="125" charset="-128"/>
              </a:rPr>
              <a:t>Maximum reduction in 2022 is $512</a:t>
            </a:r>
            <a:br>
              <a:rPr lang="en-US" sz="1600" b="1" dirty="0">
                <a:ea typeface="Geneva" pitchFamily="125" charset="-128"/>
              </a:rPr>
            </a:br>
            <a:r>
              <a:rPr lang="en-US" sz="1600" b="1" dirty="0">
                <a:ea typeface="Geneva" pitchFamily="125" charset="-128"/>
              </a:rPr>
              <a:t>or 50% of pension, whichever is less</a:t>
            </a:r>
          </a:p>
          <a:p>
            <a:pPr eaLnBrk="0" hangingPunct="0">
              <a:lnSpc>
                <a:spcPct val="110000"/>
              </a:lnSpc>
              <a:spcBef>
                <a:spcPts val="0"/>
              </a:spcBef>
              <a:spcAft>
                <a:spcPts val="1200"/>
              </a:spcAft>
              <a:buClr>
                <a:schemeClr val="accent2"/>
              </a:buClr>
              <a:buSzPct val="140000"/>
              <a:tabLst>
                <a:tab pos="300038" algn="l"/>
                <a:tab pos="1035050" algn="l"/>
              </a:tabLst>
              <a:defRPr/>
            </a:pPr>
            <a:r>
              <a:rPr lang="en-US" sz="1600" b="1" dirty="0">
                <a:ea typeface="Geneva" pitchFamily="125" charset="-128"/>
              </a:rPr>
              <a:t>WEP reduction may be as low as $0</a:t>
            </a:r>
          </a:p>
        </p:txBody>
      </p:sp>
      <p:sp>
        <p:nvSpPr>
          <p:cNvPr id="28" name="Freeform 6">
            <a:extLst>
              <a:ext uri="{FF2B5EF4-FFF2-40B4-BE49-F238E27FC236}">
                <a16:creationId xmlns:a16="http://schemas.microsoft.com/office/drawing/2014/main" id="{A9F892F3-9D62-444A-8060-4D125EF40039}"/>
              </a:ext>
            </a:extLst>
          </p:cNvPr>
          <p:cNvSpPr>
            <a:spLocks/>
          </p:cNvSpPr>
          <p:nvPr/>
        </p:nvSpPr>
        <p:spPr bwMode="auto">
          <a:xfrm>
            <a:off x="850840" y="2210627"/>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rgbClr val="7A9B3D"/>
              </a:solidFill>
            </a:endParaRPr>
          </a:p>
        </p:txBody>
      </p:sp>
      <p:sp>
        <p:nvSpPr>
          <p:cNvPr id="29" name="Freeform 6">
            <a:extLst>
              <a:ext uri="{FF2B5EF4-FFF2-40B4-BE49-F238E27FC236}">
                <a16:creationId xmlns:a16="http://schemas.microsoft.com/office/drawing/2014/main" id="{561719F0-5DBA-AB43-B9F4-4605105A0535}"/>
              </a:ext>
            </a:extLst>
          </p:cNvPr>
          <p:cNvSpPr>
            <a:spLocks/>
          </p:cNvSpPr>
          <p:nvPr/>
        </p:nvSpPr>
        <p:spPr bwMode="auto">
          <a:xfrm>
            <a:off x="850840" y="3330105"/>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rgbClr val="7A9B3D"/>
              </a:solidFill>
            </a:endParaRPr>
          </a:p>
        </p:txBody>
      </p:sp>
      <p:sp>
        <p:nvSpPr>
          <p:cNvPr id="30" name="Freeform 6">
            <a:extLst>
              <a:ext uri="{FF2B5EF4-FFF2-40B4-BE49-F238E27FC236}">
                <a16:creationId xmlns:a16="http://schemas.microsoft.com/office/drawing/2014/main" id="{BF7FB89A-865A-2641-829E-F879FB7F4996}"/>
              </a:ext>
            </a:extLst>
          </p:cNvPr>
          <p:cNvSpPr>
            <a:spLocks/>
          </p:cNvSpPr>
          <p:nvPr/>
        </p:nvSpPr>
        <p:spPr bwMode="auto">
          <a:xfrm>
            <a:off x="867190" y="4393913"/>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rgbClr val="7A9B3D"/>
              </a:solidFill>
            </a:endParaRPr>
          </a:p>
        </p:txBody>
      </p:sp>
      <p:sp>
        <p:nvSpPr>
          <p:cNvPr id="31" name="Rectangle 30">
            <a:extLst>
              <a:ext uri="{FF2B5EF4-FFF2-40B4-BE49-F238E27FC236}">
                <a16:creationId xmlns:a16="http://schemas.microsoft.com/office/drawing/2014/main" id="{87FF624F-7D5D-3C44-99D0-B908081FDD13}"/>
              </a:ext>
            </a:extLst>
          </p:cNvPr>
          <p:cNvSpPr/>
          <p:nvPr/>
        </p:nvSpPr>
        <p:spPr>
          <a:xfrm>
            <a:off x="7169416" y="3076468"/>
            <a:ext cx="3693913" cy="2468880"/>
          </a:xfrm>
          <a:prstGeom prst="rect">
            <a:avLst/>
          </a:prstGeom>
          <a:noFill/>
          <a:ln w="38100" cmpd="sng">
            <a:solidFill>
              <a:schemeClr val="tx2">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Box 131">
            <a:extLst>
              <a:ext uri="{FF2B5EF4-FFF2-40B4-BE49-F238E27FC236}">
                <a16:creationId xmlns:a16="http://schemas.microsoft.com/office/drawing/2014/main" id="{328FEA96-F754-524E-B1AB-4EF1512098FA}"/>
              </a:ext>
            </a:extLst>
          </p:cNvPr>
          <p:cNvSpPr txBox="1">
            <a:spLocks noChangeArrowheads="1"/>
          </p:cNvSpPr>
          <p:nvPr/>
        </p:nvSpPr>
        <p:spPr bwMode="auto">
          <a:xfrm>
            <a:off x="7169416" y="4075621"/>
            <a:ext cx="3693912" cy="52322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b="1">
                <a:solidFill>
                  <a:schemeClr val="tx1"/>
                </a:solidFill>
                <a:latin typeface="Arial" pitchFamily="34" charset="0"/>
                <a:ea typeface="ＭＳ Ｐゴシック" pitchFamily="34" charset="-128"/>
              </a:defRPr>
            </a:lvl1pPr>
            <a:lvl2pPr marL="742950" indent="-285750" eaLnBrk="0" hangingPunct="0">
              <a:defRPr sz="2400" b="1">
                <a:solidFill>
                  <a:schemeClr val="tx1"/>
                </a:solidFill>
                <a:latin typeface="Arial" pitchFamily="34" charset="0"/>
                <a:ea typeface="ＭＳ Ｐゴシック" pitchFamily="34" charset="-128"/>
              </a:defRPr>
            </a:lvl2pPr>
            <a:lvl3pPr marL="1143000" indent="-228600" eaLnBrk="0" hangingPunct="0">
              <a:defRPr sz="2400" b="1">
                <a:solidFill>
                  <a:schemeClr val="tx1"/>
                </a:solidFill>
                <a:latin typeface="Arial" pitchFamily="34" charset="0"/>
                <a:ea typeface="ＭＳ Ｐゴシック" pitchFamily="34" charset="-128"/>
              </a:defRPr>
            </a:lvl3pPr>
            <a:lvl4pPr marL="1600200" indent="-228600" eaLnBrk="0" hangingPunct="0">
              <a:defRPr sz="2400" b="1">
                <a:solidFill>
                  <a:schemeClr val="tx1"/>
                </a:solidFill>
                <a:latin typeface="Arial" pitchFamily="34" charset="0"/>
                <a:ea typeface="ＭＳ Ｐゴシック" pitchFamily="34" charset="-128"/>
              </a:defRPr>
            </a:lvl4pPr>
            <a:lvl5pPr marL="2057400" indent="-228600" eaLnBrk="0" hangingPunct="0">
              <a:defRPr sz="24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pPr algn="ctr" eaLnBrk="1" hangingPunct="1">
              <a:defRPr/>
            </a:pPr>
            <a:r>
              <a:rPr lang="en-US" sz="1400" dirty="0">
                <a:solidFill>
                  <a:srgbClr val="768692"/>
                </a:solidFill>
              </a:rPr>
              <a:t>32% of AIME $1,024</a:t>
            </a:r>
            <a:br>
              <a:rPr lang="en-US" sz="1400" dirty="0">
                <a:solidFill>
                  <a:srgbClr val="768692"/>
                </a:solidFill>
              </a:rPr>
            </a:br>
            <a:r>
              <a:rPr lang="en-US" sz="1400" dirty="0">
                <a:solidFill>
                  <a:srgbClr val="768692"/>
                </a:solidFill>
              </a:rPr>
              <a:t>through $6,172</a:t>
            </a:r>
          </a:p>
        </p:txBody>
      </p:sp>
      <p:sp>
        <p:nvSpPr>
          <p:cNvPr id="33" name="Text Box 179">
            <a:extLst>
              <a:ext uri="{FF2B5EF4-FFF2-40B4-BE49-F238E27FC236}">
                <a16:creationId xmlns:a16="http://schemas.microsoft.com/office/drawing/2014/main" id="{ACF2DCEB-47D7-ED4E-966E-C998DD6DBF04}"/>
              </a:ext>
            </a:extLst>
          </p:cNvPr>
          <p:cNvSpPr txBox="1">
            <a:spLocks noChangeArrowheads="1"/>
          </p:cNvSpPr>
          <p:nvPr/>
        </p:nvSpPr>
        <p:spPr bwMode="auto">
          <a:xfrm>
            <a:off x="7169415" y="3608320"/>
            <a:ext cx="3693913"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1600">
                <a:solidFill>
                  <a:schemeClr val="tx1"/>
                </a:solidFill>
                <a:latin typeface="Arial" charset="0"/>
                <a:ea typeface="ＭＳ Ｐゴシック" charset="0"/>
                <a:cs typeface="ＭＳ Ｐゴシック" charset="0"/>
              </a:defRPr>
            </a:lvl1pPr>
            <a:lvl2pPr eaLnBrk="0" hangingPunct="0">
              <a:defRPr sz="1600">
                <a:solidFill>
                  <a:schemeClr val="tx1"/>
                </a:solidFill>
                <a:latin typeface="Arial" charset="0"/>
                <a:ea typeface="ＭＳ Ｐゴシック" charset="0"/>
                <a:cs typeface="ＭＳ Ｐゴシック" charset="0"/>
              </a:defRPr>
            </a:lvl2pPr>
            <a:lvl3pPr eaLnBrk="0" hangingPunct="0">
              <a:defRPr sz="1600">
                <a:solidFill>
                  <a:schemeClr val="tx1"/>
                </a:solidFill>
                <a:latin typeface="Arial" charset="0"/>
                <a:ea typeface="ＭＳ Ｐゴシック" charset="0"/>
                <a:cs typeface="ＭＳ Ｐゴシック" charset="0"/>
              </a:defRPr>
            </a:lvl3pPr>
            <a:lvl4pPr eaLnBrk="0" hangingPunct="0">
              <a:defRPr sz="1600">
                <a:solidFill>
                  <a:schemeClr val="tx1"/>
                </a:solidFill>
                <a:latin typeface="Arial" charset="0"/>
                <a:ea typeface="ＭＳ Ｐゴシック" charset="0"/>
                <a:cs typeface="ＭＳ Ｐゴシック" charset="0"/>
              </a:defRPr>
            </a:lvl4pPr>
            <a:lvl5pPr eaLnBrk="0" hangingPunct="0">
              <a:defRPr sz="1600">
                <a:solidFill>
                  <a:schemeClr val="tx1"/>
                </a:solidFill>
                <a:latin typeface="Arial" charset="0"/>
                <a:ea typeface="ＭＳ Ｐゴシック" charset="0"/>
                <a:cs typeface="ＭＳ Ｐゴシック" charset="0"/>
              </a:defRPr>
            </a:lvl5pPr>
            <a:lvl6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6pPr>
            <a:lvl7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7pPr>
            <a:lvl8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8pPr>
            <a:lvl9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9pPr>
          </a:lstStyle>
          <a:p>
            <a:pPr algn="ctr" eaLnBrk="1" hangingPunct="1">
              <a:spcBef>
                <a:spcPct val="50000"/>
              </a:spcBef>
              <a:buFont typeface="Symbol" charset="0"/>
              <a:buNone/>
              <a:defRPr/>
            </a:pPr>
            <a:r>
              <a:rPr lang="en-US" sz="3200" b="1" dirty="0">
                <a:solidFill>
                  <a:srgbClr val="7A9B3D"/>
                </a:solidFill>
              </a:rPr>
              <a:t>+</a:t>
            </a:r>
          </a:p>
        </p:txBody>
      </p:sp>
      <p:sp>
        <p:nvSpPr>
          <p:cNvPr id="34" name="Text Box 131">
            <a:extLst>
              <a:ext uri="{FF2B5EF4-FFF2-40B4-BE49-F238E27FC236}">
                <a16:creationId xmlns:a16="http://schemas.microsoft.com/office/drawing/2014/main" id="{C626B598-40EE-E945-8F7E-85437659DF2E}"/>
              </a:ext>
            </a:extLst>
          </p:cNvPr>
          <p:cNvSpPr txBox="1">
            <a:spLocks noChangeArrowheads="1"/>
          </p:cNvSpPr>
          <p:nvPr/>
        </p:nvSpPr>
        <p:spPr bwMode="auto">
          <a:xfrm>
            <a:off x="7169415" y="3147736"/>
            <a:ext cx="3693913" cy="52322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b="1">
                <a:solidFill>
                  <a:schemeClr val="tx1"/>
                </a:solidFill>
                <a:latin typeface="Arial" pitchFamily="34" charset="0"/>
                <a:ea typeface="ＭＳ Ｐゴシック" pitchFamily="34" charset="-128"/>
              </a:defRPr>
            </a:lvl1pPr>
            <a:lvl2pPr marL="742950" indent="-285750" eaLnBrk="0" hangingPunct="0">
              <a:defRPr sz="2400" b="1">
                <a:solidFill>
                  <a:schemeClr val="tx1"/>
                </a:solidFill>
                <a:latin typeface="Arial" pitchFamily="34" charset="0"/>
                <a:ea typeface="ＭＳ Ｐゴシック" pitchFamily="34" charset="-128"/>
              </a:defRPr>
            </a:lvl2pPr>
            <a:lvl3pPr marL="1143000" indent="-228600" eaLnBrk="0" hangingPunct="0">
              <a:defRPr sz="2400" b="1">
                <a:solidFill>
                  <a:schemeClr val="tx1"/>
                </a:solidFill>
                <a:latin typeface="Arial" pitchFamily="34" charset="0"/>
                <a:ea typeface="ＭＳ Ｐゴシック" pitchFamily="34" charset="-128"/>
              </a:defRPr>
            </a:lvl3pPr>
            <a:lvl4pPr marL="1600200" indent="-228600" eaLnBrk="0" hangingPunct="0">
              <a:defRPr sz="2400" b="1">
                <a:solidFill>
                  <a:schemeClr val="tx1"/>
                </a:solidFill>
                <a:latin typeface="Arial" pitchFamily="34" charset="0"/>
                <a:ea typeface="ＭＳ Ｐゴシック" pitchFamily="34" charset="-128"/>
              </a:defRPr>
            </a:lvl4pPr>
            <a:lvl5pPr marL="2057400" indent="-228600" eaLnBrk="0" hangingPunct="0">
              <a:defRPr sz="24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pPr algn="ctr" eaLnBrk="1" hangingPunct="1">
              <a:defRPr/>
            </a:pPr>
            <a:r>
              <a:rPr lang="en-US" sz="1400" dirty="0">
                <a:solidFill>
                  <a:srgbClr val="768692"/>
                </a:solidFill>
              </a:rPr>
              <a:t>40%–90% of the first Average </a:t>
            </a:r>
            <a:br>
              <a:rPr lang="en-US" sz="1400" dirty="0">
                <a:solidFill>
                  <a:srgbClr val="768692"/>
                </a:solidFill>
              </a:rPr>
            </a:br>
            <a:r>
              <a:rPr lang="en-US" sz="1400" dirty="0">
                <a:solidFill>
                  <a:srgbClr val="768692"/>
                </a:solidFill>
              </a:rPr>
              <a:t>Index Monthly Earnings (AIME) $1,024</a:t>
            </a:r>
          </a:p>
        </p:txBody>
      </p:sp>
      <p:sp>
        <p:nvSpPr>
          <p:cNvPr id="35" name="Text Box 131">
            <a:extLst>
              <a:ext uri="{FF2B5EF4-FFF2-40B4-BE49-F238E27FC236}">
                <a16:creationId xmlns:a16="http://schemas.microsoft.com/office/drawing/2014/main" id="{E713BBBB-1763-FA46-A090-4B4BD40C2A2B}"/>
              </a:ext>
            </a:extLst>
          </p:cNvPr>
          <p:cNvSpPr txBox="1">
            <a:spLocks noChangeArrowheads="1"/>
          </p:cNvSpPr>
          <p:nvPr/>
        </p:nvSpPr>
        <p:spPr bwMode="auto">
          <a:xfrm>
            <a:off x="7169416" y="5099964"/>
            <a:ext cx="3693912"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eaLnBrk="0" hangingPunct="0">
              <a:defRPr sz="2400" b="1">
                <a:solidFill>
                  <a:schemeClr val="tx1"/>
                </a:solidFill>
                <a:latin typeface="Arial" pitchFamily="34" charset="0"/>
                <a:ea typeface="ＭＳ Ｐゴシック" pitchFamily="34" charset="-128"/>
              </a:defRPr>
            </a:lvl1pPr>
            <a:lvl2pPr marL="742950" indent="-285750" eaLnBrk="0" hangingPunct="0">
              <a:defRPr sz="2400" b="1">
                <a:solidFill>
                  <a:schemeClr val="tx1"/>
                </a:solidFill>
                <a:latin typeface="Arial" pitchFamily="34" charset="0"/>
                <a:ea typeface="ＭＳ Ｐゴシック" pitchFamily="34" charset="-128"/>
              </a:defRPr>
            </a:lvl2pPr>
            <a:lvl3pPr marL="1143000" indent="-228600" eaLnBrk="0" hangingPunct="0">
              <a:defRPr sz="2400" b="1">
                <a:solidFill>
                  <a:schemeClr val="tx1"/>
                </a:solidFill>
                <a:latin typeface="Arial" pitchFamily="34" charset="0"/>
                <a:ea typeface="ＭＳ Ｐゴシック" pitchFamily="34" charset="-128"/>
              </a:defRPr>
            </a:lvl3pPr>
            <a:lvl4pPr marL="1600200" indent="-228600" eaLnBrk="0" hangingPunct="0">
              <a:defRPr sz="2400" b="1">
                <a:solidFill>
                  <a:schemeClr val="tx1"/>
                </a:solidFill>
                <a:latin typeface="Arial" pitchFamily="34" charset="0"/>
                <a:ea typeface="ＭＳ Ｐゴシック" pitchFamily="34" charset="-128"/>
              </a:defRPr>
            </a:lvl4pPr>
            <a:lvl5pPr marL="2057400" indent="-228600" eaLnBrk="0" hangingPunct="0">
              <a:defRPr sz="24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pPr algn="ctr" eaLnBrk="1" hangingPunct="1">
              <a:defRPr/>
            </a:pPr>
            <a:r>
              <a:rPr lang="en-US" sz="1400" dirty="0">
                <a:solidFill>
                  <a:srgbClr val="768692"/>
                </a:solidFill>
              </a:rPr>
              <a:t>15% of AIME over $6,172</a:t>
            </a:r>
          </a:p>
        </p:txBody>
      </p:sp>
      <p:sp>
        <p:nvSpPr>
          <p:cNvPr id="36" name="Text Box 179">
            <a:extLst>
              <a:ext uri="{FF2B5EF4-FFF2-40B4-BE49-F238E27FC236}">
                <a16:creationId xmlns:a16="http://schemas.microsoft.com/office/drawing/2014/main" id="{C46BB041-9E00-624C-99BB-02FEAEC82066}"/>
              </a:ext>
            </a:extLst>
          </p:cNvPr>
          <p:cNvSpPr txBox="1">
            <a:spLocks noChangeArrowheads="1"/>
          </p:cNvSpPr>
          <p:nvPr/>
        </p:nvSpPr>
        <p:spPr bwMode="auto">
          <a:xfrm>
            <a:off x="7169415" y="4551040"/>
            <a:ext cx="3693913"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sz="1600">
                <a:solidFill>
                  <a:schemeClr val="tx1"/>
                </a:solidFill>
                <a:latin typeface="Arial" charset="0"/>
                <a:ea typeface="ＭＳ Ｐゴシック" charset="0"/>
                <a:cs typeface="ＭＳ Ｐゴシック" charset="0"/>
              </a:defRPr>
            </a:lvl1pPr>
            <a:lvl2pPr eaLnBrk="0" hangingPunct="0">
              <a:defRPr sz="1600">
                <a:solidFill>
                  <a:schemeClr val="tx1"/>
                </a:solidFill>
                <a:latin typeface="Arial" charset="0"/>
                <a:ea typeface="ＭＳ Ｐゴシック" charset="0"/>
                <a:cs typeface="ＭＳ Ｐゴシック" charset="0"/>
              </a:defRPr>
            </a:lvl2pPr>
            <a:lvl3pPr eaLnBrk="0" hangingPunct="0">
              <a:defRPr sz="1600">
                <a:solidFill>
                  <a:schemeClr val="tx1"/>
                </a:solidFill>
                <a:latin typeface="Arial" charset="0"/>
                <a:ea typeface="ＭＳ Ｐゴシック" charset="0"/>
                <a:cs typeface="ＭＳ Ｐゴシック" charset="0"/>
              </a:defRPr>
            </a:lvl3pPr>
            <a:lvl4pPr eaLnBrk="0" hangingPunct="0">
              <a:defRPr sz="1600">
                <a:solidFill>
                  <a:schemeClr val="tx1"/>
                </a:solidFill>
                <a:latin typeface="Arial" charset="0"/>
                <a:ea typeface="ＭＳ Ｐゴシック" charset="0"/>
                <a:cs typeface="ＭＳ Ｐゴシック" charset="0"/>
              </a:defRPr>
            </a:lvl4pPr>
            <a:lvl5pPr eaLnBrk="0" hangingPunct="0">
              <a:defRPr sz="1600">
                <a:solidFill>
                  <a:schemeClr val="tx1"/>
                </a:solidFill>
                <a:latin typeface="Arial" charset="0"/>
                <a:ea typeface="ＭＳ Ｐゴシック" charset="0"/>
                <a:cs typeface="ＭＳ Ｐゴシック" charset="0"/>
              </a:defRPr>
            </a:lvl5pPr>
            <a:lvl6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6pPr>
            <a:lvl7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7pPr>
            <a:lvl8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8pPr>
            <a:lvl9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9pPr>
          </a:lstStyle>
          <a:p>
            <a:pPr algn="ctr" eaLnBrk="1" hangingPunct="1">
              <a:spcBef>
                <a:spcPct val="50000"/>
              </a:spcBef>
              <a:buFont typeface="Symbol" charset="0"/>
              <a:buNone/>
              <a:defRPr/>
            </a:pPr>
            <a:r>
              <a:rPr lang="en-US" sz="3200" b="1" dirty="0">
                <a:solidFill>
                  <a:srgbClr val="7A9B3D"/>
                </a:solidFill>
              </a:rPr>
              <a:t>+</a:t>
            </a:r>
          </a:p>
        </p:txBody>
      </p:sp>
      <p:sp>
        <p:nvSpPr>
          <p:cNvPr id="37" name="Freeform 6">
            <a:extLst>
              <a:ext uri="{FF2B5EF4-FFF2-40B4-BE49-F238E27FC236}">
                <a16:creationId xmlns:a16="http://schemas.microsoft.com/office/drawing/2014/main" id="{3A23667D-6380-2743-B007-2DE01048F20C}"/>
              </a:ext>
            </a:extLst>
          </p:cNvPr>
          <p:cNvSpPr>
            <a:spLocks/>
          </p:cNvSpPr>
          <p:nvPr/>
        </p:nvSpPr>
        <p:spPr bwMode="auto">
          <a:xfrm>
            <a:off x="850840" y="5047388"/>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rgbClr val="7A9B3D"/>
              </a:solidFill>
            </a:endParaRPr>
          </a:p>
        </p:txBody>
      </p:sp>
      <p:sp>
        <p:nvSpPr>
          <p:cNvPr id="38" name="Rectangle 37">
            <a:extLst>
              <a:ext uri="{FF2B5EF4-FFF2-40B4-BE49-F238E27FC236}">
                <a16:creationId xmlns:a16="http://schemas.microsoft.com/office/drawing/2014/main" id="{2F077900-D164-3045-AC75-559CC9E1BC29}"/>
              </a:ext>
            </a:extLst>
          </p:cNvPr>
          <p:cNvSpPr/>
          <p:nvPr/>
        </p:nvSpPr>
        <p:spPr>
          <a:xfrm>
            <a:off x="1571285" y="1386494"/>
            <a:ext cx="2698175" cy="369332"/>
          </a:xfrm>
          <a:prstGeom prst="rect">
            <a:avLst/>
          </a:prstGeom>
        </p:spPr>
        <p:txBody>
          <a:bodyPr wrap="none">
            <a:spAutoFit/>
          </a:bodyPr>
          <a:lstStyle/>
          <a:p>
            <a:r>
              <a:rPr lang="en-US" sz="1800" b="1" dirty="0">
                <a:solidFill>
                  <a:srgbClr val="7A9B3D"/>
                </a:solidFill>
              </a:rPr>
              <a:t>Who may be affected? </a:t>
            </a:r>
            <a:endParaRPr lang="en-US" sz="1800" dirty="0">
              <a:solidFill>
                <a:srgbClr val="7A9B3D"/>
              </a:solidFill>
            </a:endParaRPr>
          </a:p>
        </p:txBody>
      </p:sp>
      <p:cxnSp>
        <p:nvCxnSpPr>
          <p:cNvPr id="39" name="Straight Connector 38">
            <a:extLst>
              <a:ext uri="{FF2B5EF4-FFF2-40B4-BE49-F238E27FC236}">
                <a16:creationId xmlns:a16="http://schemas.microsoft.com/office/drawing/2014/main" id="{A3A3C34D-FB3E-8848-B57E-970CDCBF6285}"/>
              </a:ext>
            </a:extLst>
          </p:cNvPr>
          <p:cNvCxnSpPr>
            <a:cxnSpLocks/>
          </p:cNvCxnSpPr>
          <p:nvPr/>
        </p:nvCxnSpPr>
        <p:spPr bwMode="auto">
          <a:xfrm>
            <a:off x="-124691" y="1845306"/>
            <a:ext cx="12316691"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C3597824-AA03-1E4C-B1A3-A032CA2939A6}"/>
              </a:ext>
            </a:extLst>
          </p:cNvPr>
          <p:cNvCxnSpPr>
            <a:cxnSpLocks/>
          </p:cNvCxnSpPr>
          <p:nvPr/>
        </p:nvCxnSpPr>
        <p:spPr bwMode="auto">
          <a:xfrm>
            <a:off x="0" y="5849056"/>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spTree>
    <p:custDataLst>
      <p:tags r:id="rId1"/>
    </p:custDataLst>
    <p:extLst>
      <p:ext uri="{BB962C8B-B14F-4D97-AF65-F5344CB8AC3E}">
        <p14:creationId xmlns:p14="http://schemas.microsoft.com/office/powerpoint/2010/main" val="91809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Social Security Eligibility and Sustainability</a:t>
            </a:r>
            <a:br>
              <a:rPr lang="en-US" dirty="0"/>
            </a:br>
            <a:endParaRPr lang="en-US"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23</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12" name="Text Box 21">
            <a:extLst>
              <a:ext uri="{FF2B5EF4-FFF2-40B4-BE49-F238E27FC236}">
                <a16:creationId xmlns:a16="http://schemas.microsoft.com/office/drawing/2014/main" id="{03369B00-C6B0-4EEC-9F61-C53A8675FCF0}"/>
              </a:ext>
            </a:extLst>
          </p:cNvPr>
          <p:cNvSpPr txBox="1">
            <a:spLocks noChangeArrowheads="1"/>
          </p:cNvSpPr>
          <p:nvPr/>
        </p:nvSpPr>
        <p:spPr bwMode="auto">
          <a:xfrm>
            <a:off x="445085" y="6286930"/>
            <a:ext cx="9046109" cy="26820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FontTx/>
              <a:buNone/>
            </a:pPr>
            <a:r>
              <a:rPr lang="en-US" altLang="en-US" sz="1000" dirty="0"/>
              <a:t>Source: Social Security Administration.</a:t>
            </a:r>
          </a:p>
        </p:txBody>
      </p:sp>
      <p:pic>
        <p:nvPicPr>
          <p:cNvPr id="13" name="Picture 30" descr="182202485_7">
            <a:extLst>
              <a:ext uri="{FF2B5EF4-FFF2-40B4-BE49-F238E27FC236}">
                <a16:creationId xmlns:a16="http://schemas.microsoft.com/office/drawing/2014/main" id="{2EE5C3EF-AD1D-9C4C-B2E3-677B55448B7B}"/>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229" t="17287" r="19461" b="43178"/>
          <a:stretch/>
        </p:blipFill>
        <p:spPr bwMode="auto">
          <a:xfrm>
            <a:off x="0" y="1735555"/>
            <a:ext cx="4392000" cy="327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a:extLst>
              <a:ext uri="{FF2B5EF4-FFF2-40B4-BE49-F238E27FC236}">
                <a16:creationId xmlns:a16="http://schemas.microsoft.com/office/drawing/2014/main" id="{66D4B196-4860-D44D-B868-977CC2243F57}"/>
              </a:ext>
            </a:extLst>
          </p:cNvPr>
          <p:cNvSpPr/>
          <p:nvPr/>
        </p:nvSpPr>
        <p:spPr>
          <a:xfrm>
            <a:off x="3757544" y="1737284"/>
            <a:ext cx="8434456" cy="327660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3AD23EA-AF63-8B4D-9E8D-C493FF8BDCC7}"/>
              </a:ext>
            </a:extLst>
          </p:cNvPr>
          <p:cNvSpPr>
            <a:spLocks noChangeArrowheads="1"/>
          </p:cNvSpPr>
          <p:nvPr/>
        </p:nvSpPr>
        <p:spPr bwMode="auto">
          <a:xfrm>
            <a:off x="4013599" y="1920546"/>
            <a:ext cx="7551629" cy="1969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lnSpc>
                <a:spcPct val="114000"/>
              </a:lnSpc>
              <a:spcBef>
                <a:spcPts val="1800"/>
              </a:spcBef>
              <a:spcAft>
                <a:spcPts val="600"/>
              </a:spcAft>
              <a:buClr>
                <a:schemeClr val="accent2"/>
              </a:buClr>
              <a:buSzPct val="140000"/>
              <a:tabLst>
                <a:tab pos="1035050" algn="l"/>
              </a:tabLst>
              <a:defRPr/>
            </a:pPr>
            <a:r>
              <a:rPr lang="en-US" sz="1600" b="1" dirty="0">
                <a:solidFill>
                  <a:srgbClr val="7A9B3D"/>
                </a:solidFill>
                <a:latin typeface="Arial" charset="0"/>
                <a:ea typeface="Geneva" charset="0"/>
                <a:cs typeface="Times New Roman" charset="0"/>
              </a:rPr>
              <a:t>Eligibility</a:t>
            </a:r>
          </a:p>
          <a:p>
            <a:pPr marL="114300" indent="-114300" eaLnBrk="0" hangingPunct="0">
              <a:lnSpc>
                <a:spcPct val="114000"/>
              </a:lnSpc>
              <a:spcBef>
                <a:spcPts val="0"/>
              </a:spcBef>
              <a:spcAft>
                <a:spcPts val="600"/>
              </a:spcAft>
              <a:buClr>
                <a:srgbClr val="7A9B3D"/>
              </a:buClr>
              <a:buSzPct val="100000"/>
              <a:buFont typeface="Arial" panose="020B0604020202020204" pitchFamily="34" charset="0"/>
              <a:buChar char="•"/>
              <a:tabLst>
                <a:tab pos="1035050" algn="l"/>
              </a:tabLst>
              <a:defRPr/>
            </a:pPr>
            <a:r>
              <a:rPr lang="en-US" sz="1600" dirty="0"/>
              <a:t>Social Security pays benefits to people that can’t work because they have a medical condition that’s expected to last at least one year or result in death.</a:t>
            </a:r>
          </a:p>
          <a:p>
            <a:pPr marL="114300" indent="-114300" eaLnBrk="0" hangingPunct="0">
              <a:lnSpc>
                <a:spcPct val="114000"/>
              </a:lnSpc>
              <a:spcBef>
                <a:spcPts val="0"/>
              </a:spcBef>
              <a:spcAft>
                <a:spcPts val="600"/>
              </a:spcAft>
              <a:buClr>
                <a:srgbClr val="7A9B3D"/>
              </a:buClr>
              <a:buSzPct val="100000"/>
              <a:buFont typeface="Arial" panose="020B0604020202020204" pitchFamily="34" charset="0"/>
              <a:buChar char="•"/>
              <a:tabLst>
                <a:tab pos="1035050" algn="l"/>
              </a:tabLst>
              <a:defRPr/>
            </a:pPr>
            <a:r>
              <a:rPr lang="en-US" sz="1600" dirty="0"/>
              <a:t>Social Security pays disability benefits through two programs, </a:t>
            </a:r>
            <a:r>
              <a:rPr lang="en-US" sz="1600" b="1" dirty="0"/>
              <a:t>Social Security Disability Insurance</a:t>
            </a:r>
            <a:r>
              <a:rPr lang="en-US" sz="1600" dirty="0"/>
              <a:t> (SSDI) and </a:t>
            </a:r>
            <a:r>
              <a:rPr lang="en-US" sz="1600" b="1" dirty="0"/>
              <a:t>Social Security Income </a:t>
            </a:r>
            <a:r>
              <a:rPr lang="en-US" sz="1600" dirty="0"/>
              <a:t>(SSI).</a:t>
            </a:r>
          </a:p>
        </p:txBody>
      </p:sp>
      <p:sp>
        <p:nvSpPr>
          <p:cNvPr id="20" name="Content Placeholder 3">
            <a:extLst>
              <a:ext uri="{FF2B5EF4-FFF2-40B4-BE49-F238E27FC236}">
                <a16:creationId xmlns:a16="http://schemas.microsoft.com/office/drawing/2014/main" id="{F03F6F8E-8319-924E-BFE1-904975605794}"/>
              </a:ext>
            </a:extLst>
          </p:cNvPr>
          <p:cNvSpPr txBox="1">
            <a:spLocks/>
          </p:cNvSpPr>
          <p:nvPr/>
        </p:nvSpPr>
        <p:spPr bwMode="auto">
          <a:xfrm>
            <a:off x="4013599" y="3632951"/>
            <a:ext cx="3102818" cy="1280160"/>
          </a:xfrm>
          <a:prstGeom prst="rect">
            <a:avLst/>
          </a:prstGeom>
          <a:noFill/>
          <a:ln w="9525">
            <a:noFill/>
            <a:miter lim="800000"/>
            <a:headEnd/>
            <a:tailEnd/>
          </a:ln>
        </p:spPr>
        <p:txBody>
          <a:bodyPr vert="horz" wrap="square" lIns="91440" tIns="182880" rIns="91440" bIns="45720" numCol="1" anchor="t" anchorCtr="0" compatLnSpc="1">
            <a:prstTxWarp prst="textNoShape">
              <a:avLst/>
            </a:prstTxWarp>
            <a:normAutofit/>
          </a:bodyPr>
          <a:lstStyle>
            <a:lvl1pPr marL="114300" indent="-114300" algn="l" rtl="0" eaLnBrk="1" fontAlgn="base" hangingPunct="1">
              <a:spcBef>
                <a:spcPts val="600"/>
              </a:spcBef>
              <a:spcAft>
                <a:spcPct val="0"/>
              </a:spcAft>
              <a:buSzPct val="40000"/>
              <a:defRPr sz="1600" b="1">
                <a:solidFill>
                  <a:srgbClr val="7A9B3D"/>
                </a:solidFill>
                <a:latin typeface="+mn-lt"/>
                <a:ea typeface="+mn-ea"/>
                <a:cs typeface="+mn-cs"/>
              </a:defRPr>
            </a:lvl1pPr>
            <a:lvl2pPr marL="342900" indent="-114300" algn="l" rtl="0" eaLnBrk="1" fontAlgn="base" hangingPunct="1">
              <a:spcBef>
                <a:spcPts val="600"/>
              </a:spcBef>
              <a:spcAft>
                <a:spcPct val="0"/>
              </a:spcAft>
              <a:buClr>
                <a:srgbClr val="7A9B3D"/>
              </a:buClr>
              <a:buChar char="•"/>
              <a:defRPr sz="1400">
                <a:solidFill>
                  <a:srgbClr val="000000"/>
                </a:solidFill>
                <a:latin typeface="+mn-lt"/>
              </a:defRPr>
            </a:lvl2pPr>
            <a:lvl3pPr marL="571500" indent="-114300" algn="l" rtl="0" eaLnBrk="1" fontAlgn="base" hangingPunct="1">
              <a:spcBef>
                <a:spcPts val="600"/>
              </a:spcBef>
              <a:spcAft>
                <a:spcPct val="0"/>
              </a:spcAft>
              <a:buClr>
                <a:srgbClr val="768692"/>
              </a:buClr>
              <a:buFont typeface="Arial" pitchFamily="34" charset="0"/>
              <a:buChar char="–"/>
              <a:defRPr sz="1200">
                <a:solidFill>
                  <a:srgbClr val="000000"/>
                </a:solidFill>
                <a:latin typeface="+mn-lt"/>
              </a:defRPr>
            </a:lvl3pPr>
            <a:lvl4pPr marL="800100" indent="-114300" algn="l" rtl="0" eaLnBrk="1" fontAlgn="base" hangingPunct="1">
              <a:spcBef>
                <a:spcPts val="600"/>
              </a:spcBef>
              <a:spcAft>
                <a:spcPct val="0"/>
              </a:spcAft>
              <a:buFont typeface="Arial" pitchFamily="34" charset="0"/>
              <a:buChar char="•"/>
              <a:defRPr sz="1200">
                <a:solidFill>
                  <a:srgbClr val="000000"/>
                </a:solidFill>
                <a:latin typeface="+mn-lt"/>
              </a:defRPr>
            </a:lvl4pPr>
            <a:lvl5pPr marL="2057400" indent="-228600" algn="l" rtl="0" eaLnBrk="1" fontAlgn="base" hangingPunct="1">
              <a:lnSpc>
                <a:spcPts val="2400"/>
              </a:lnSpc>
              <a:spcBef>
                <a:spcPct val="0"/>
              </a:spcBef>
              <a:spcAft>
                <a:spcPct val="0"/>
              </a:spcAft>
              <a:defRPr sz="1400">
                <a:solidFill>
                  <a:schemeClr val="tx1"/>
                </a:solidFill>
                <a:latin typeface="+mn-lt"/>
              </a:defRPr>
            </a:lvl5pPr>
            <a:lvl6pPr marL="2514600" indent="-228600" algn="l" rtl="0" eaLnBrk="1" fontAlgn="base" hangingPunct="1">
              <a:lnSpc>
                <a:spcPts val="2400"/>
              </a:lnSpc>
              <a:spcBef>
                <a:spcPct val="0"/>
              </a:spcBef>
              <a:spcAft>
                <a:spcPct val="0"/>
              </a:spcAft>
              <a:defRPr sz="1400">
                <a:solidFill>
                  <a:schemeClr val="tx1"/>
                </a:solidFill>
                <a:latin typeface="+mn-lt"/>
              </a:defRPr>
            </a:lvl6pPr>
            <a:lvl7pPr marL="2971800" indent="-228600" algn="l" rtl="0" eaLnBrk="1" fontAlgn="base" hangingPunct="1">
              <a:lnSpc>
                <a:spcPts val="2400"/>
              </a:lnSpc>
              <a:spcBef>
                <a:spcPct val="0"/>
              </a:spcBef>
              <a:spcAft>
                <a:spcPct val="0"/>
              </a:spcAft>
              <a:defRPr sz="1400">
                <a:solidFill>
                  <a:schemeClr val="tx1"/>
                </a:solidFill>
                <a:latin typeface="+mn-lt"/>
              </a:defRPr>
            </a:lvl7pPr>
            <a:lvl8pPr marL="3429000" indent="-228600" algn="l" rtl="0" eaLnBrk="1" fontAlgn="base" hangingPunct="1">
              <a:lnSpc>
                <a:spcPts val="2400"/>
              </a:lnSpc>
              <a:spcBef>
                <a:spcPct val="0"/>
              </a:spcBef>
              <a:spcAft>
                <a:spcPct val="0"/>
              </a:spcAft>
              <a:defRPr sz="1400">
                <a:solidFill>
                  <a:schemeClr val="tx1"/>
                </a:solidFill>
                <a:latin typeface="+mn-lt"/>
              </a:defRPr>
            </a:lvl8pPr>
            <a:lvl9pPr marL="3886200" indent="-228600" algn="l" rtl="0" eaLnBrk="1" fontAlgn="base" hangingPunct="1">
              <a:lnSpc>
                <a:spcPts val="2400"/>
              </a:lnSpc>
              <a:spcBef>
                <a:spcPct val="0"/>
              </a:spcBef>
              <a:spcAft>
                <a:spcPct val="0"/>
              </a:spcAft>
              <a:defRPr sz="1400">
                <a:solidFill>
                  <a:schemeClr val="tx1"/>
                </a:solidFill>
                <a:latin typeface="+mn-lt"/>
              </a:defRPr>
            </a:lvl9pPr>
          </a:lstStyle>
          <a:p>
            <a:pPr marL="0" indent="0"/>
            <a:r>
              <a:rPr lang="en-US" dirty="0">
                <a:solidFill>
                  <a:schemeClr val="tx1"/>
                </a:solidFill>
                <a:latin typeface="Arial" pitchFamily="34" charset="0"/>
                <a:ea typeface="ＭＳ Ｐゴシック"/>
                <a:cs typeface="ＭＳ Ｐゴシック"/>
              </a:rPr>
              <a:t>SSDI</a:t>
            </a:r>
            <a:r>
              <a:rPr lang="en-US" b="0" dirty="0">
                <a:solidFill>
                  <a:schemeClr val="tx1"/>
                </a:solidFill>
                <a:latin typeface="Arial" pitchFamily="34" charset="0"/>
                <a:ea typeface="ＭＳ Ｐゴシック"/>
                <a:cs typeface="ＭＳ Ｐゴシック"/>
              </a:rPr>
              <a:t> is available to workers who have accumulated a sufficient number of work credits</a:t>
            </a:r>
          </a:p>
        </p:txBody>
      </p:sp>
      <p:sp>
        <p:nvSpPr>
          <p:cNvPr id="21" name="Content Placeholder 3">
            <a:extLst>
              <a:ext uri="{FF2B5EF4-FFF2-40B4-BE49-F238E27FC236}">
                <a16:creationId xmlns:a16="http://schemas.microsoft.com/office/drawing/2014/main" id="{C039A9D5-8014-5F4F-B905-06C1D58E4713}"/>
              </a:ext>
            </a:extLst>
          </p:cNvPr>
          <p:cNvSpPr txBox="1">
            <a:spLocks/>
          </p:cNvSpPr>
          <p:nvPr/>
        </p:nvSpPr>
        <p:spPr bwMode="auto">
          <a:xfrm>
            <a:off x="7681246" y="3593046"/>
            <a:ext cx="4140037" cy="1280160"/>
          </a:xfrm>
          <a:prstGeom prst="rect">
            <a:avLst/>
          </a:prstGeom>
          <a:noFill/>
          <a:ln w="9525">
            <a:noFill/>
            <a:miter lim="800000"/>
            <a:headEnd/>
            <a:tailEnd/>
          </a:ln>
        </p:spPr>
        <p:txBody>
          <a:bodyPr vert="horz" wrap="square" lIns="182880" tIns="182880" rIns="135852" bIns="67926" numCol="1" anchor="t" anchorCtr="0" compatLnSpc="1">
            <a:prstTxWarp prst="textNoShape">
              <a:avLst/>
            </a:prstTxWarp>
            <a:noAutofit/>
          </a:bodyPr>
          <a:lstStyle>
            <a:lvl1pPr marL="141510" indent="-141510" algn="l" rtl="0" eaLnBrk="1" fontAlgn="base" hangingPunct="1">
              <a:spcBef>
                <a:spcPts val="743"/>
              </a:spcBef>
              <a:spcAft>
                <a:spcPct val="0"/>
              </a:spcAft>
              <a:buSzPct val="40000"/>
              <a:defRPr sz="1867" b="1">
                <a:solidFill>
                  <a:srgbClr val="7A9B3D"/>
                </a:solidFill>
                <a:latin typeface="+mn-lt"/>
                <a:ea typeface="+mn-ea"/>
                <a:cs typeface="+mn-cs"/>
              </a:defRPr>
            </a:lvl1pPr>
            <a:lvl2pPr marL="424528" indent="-141510" algn="l" rtl="0" eaLnBrk="1" fontAlgn="base" hangingPunct="1">
              <a:spcBef>
                <a:spcPts val="743"/>
              </a:spcBef>
              <a:spcAft>
                <a:spcPct val="0"/>
              </a:spcAft>
              <a:buClr>
                <a:srgbClr val="7A9B3D"/>
              </a:buClr>
              <a:buChar char="•"/>
              <a:defRPr sz="1600">
                <a:solidFill>
                  <a:srgbClr val="000000"/>
                </a:solidFill>
                <a:latin typeface="+mn-lt"/>
              </a:defRPr>
            </a:lvl2pPr>
            <a:lvl3pPr marL="707548" indent="-141510" algn="l" rtl="0" eaLnBrk="1" fontAlgn="base" hangingPunct="1">
              <a:spcBef>
                <a:spcPts val="743"/>
              </a:spcBef>
              <a:spcAft>
                <a:spcPct val="0"/>
              </a:spcAft>
              <a:buClr>
                <a:srgbClr val="768692"/>
              </a:buClr>
              <a:buFont typeface="Arial" pitchFamily="34" charset="0"/>
              <a:buChar char="–"/>
              <a:defRPr sz="1467">
                <a:solidFill>
                  <a:srgbClr val="000000"/>
                </a:solidFill>
                <a:latin typeface="+mn-lt"/>
              </a:defRPr>
            </a:lvl3pPr>
            <a:lvl4pPr marL="990566" indent="-141510" algn="l" rtl="0" eaLnBrk="1" fontAlgn="base" hangingPunct="1">
              <a:spcBef>
                <a:spcPts val="743"/>
              </a:spcBef>
              <a:spcAft>
                <a:spcPct val="0"/>
              </a:spcAft>
              <a:buFont typeface="Arial" pitchFamily="34" charset="0"/>
              <a:buChar char="•"/>
              <a:defRPr sz="1467">
                <a:solidFill>
                  <a:srgbClr val="000000"/>
                </a:solidFill>
                <a:latin typeface="+mn-lt"/>
              </a:defRPr>
            </a:lvl4pPr>
            <a:lvl5pPr marL="2547168" indent="-283018" algn="l" rtl="0" eaLnBrk="1" fontAlgn="base" hangingPunct="1">
              <a:lnSpc>
                <a:spcPts val="2972"/>
              </a:lnSpc>
              <a:spcBef>
                <a:spcPct val="0"/>
              </a:spcBef>
              <a:spcAft>
                <a:spcPct val="0"/>
              </a:spcAft>
              <a:defRPr sz="1751">
                <a:solidFill>
                  <a:schemeClr val="tx1"/>
                </a:solidFill>
                <a:latin typeface="+mn-lt"/>
              </a:defRPr>
            </a:lvl5pPr>
            <a:lvl6pPr marL="3113206" indent="-283018" algn="l" rtl="0" eaLnBrk="1" fontAlgn="base" hangingPunct="1">
              <a:lnSpc>
                <a:spcPts val="2972"/>
              </a:lnSpc>
              <a:spcBef>
                <a:spcPct val="0"/>
              </a:spcBef>
              <a:spcAft>
                <a:spcPct val="0"/>
              </a:spcAft>
              <a:defRPr sz="1751">
                <a:solidFill>
                  <a:schemeClr val="tx1"/>
                </a:solidFill>
                <a:latin typeface="+mn-lt"/>
              </a:defRPr>
            </a:lvl6pPr>
            <a:lvl7pPr marL="3679244" indent="-283018" algn="l" rtl="0" eaLnBrk="1" fontAlgn="base" hangingPunct="1">
              <a:lnSpc>
                <a:spcPts val="2972"/>
              </a:lnSpc>
              <a:spcBef>
                <a:spcPct val="0"/>
              </a:spcBef>
              <a:spcAft>
                <a:spcPct val="0"/>
              </a:spcAft>
              <a:defRPr sz="1751">
                <a:solidFill>
                  <a:schemeClr val="tx1"/>
                </a:solidFill>
                <a:latin typeface="+mn-lt"/>
              </a:defRPr>
            </a:lvl7pPr>
            <a:lvl8pPr marL="4245282" indent="-283018" algn="l" rtl="0" eaLnBrk="1" fontAlgn="base" hangingPunct="1">
              <a:lnSpc>
                <a:spcPts val="2972"/>
              </a:lnSpc>
              <a:spcBef>
                <a:spcPct val="0"/>
              </a:spcBef>
              <a:spcAft>
                <a:spcPct val="0"/>
              </a:spcAft>
              <a:defRPr sz="1751">
                <a:solidFill>
                  <a:schemeClr val="tx1"/>
                </a:solidFill>
                <a:latin typeface="+mn-lt"/>
              </a:defRPr>
            </a:lvl8pPr>
            <a:lvl9pPr marL="4811318" indent="-283018" algn="l" rtl="0" eaLnBrk="1" fontAlgn="base" hangingPunct="1">
              <a:lnSpc>
                <a:spcPts val="2972"/>
              </a:lnSpc>
              <a:spcBef>
                <a:spcPct val="0"/>
              </a:spcBef>
              <a:spcAft>
                <a:spcPct val="0"/>
              </a:spcAft>
              <a:defRPr sz="1751">
                <a:solidFill>
                  <a:schemeClr val="tx1"/>
                </a:solidFill>
                <a:latin typeface="+mn-lt"/>
              </a:defRPr>
            </a:lvl9pPr>
          </a:lstStyle>
          <a:p>
            <a:pPr marL="0" indent="0"/>
            <a:r>
              <a:rPr lang="en-US" sz="1600" kern="1200" dirty="0">
                <a:solidFill>
                  <a:schemeClr val="tx1"/>
                </a:solidFill>
                <a:latin typeface="Arial" pitchFamily="34" charset="0"/>
                <a:ea typeface="ＭＳ Ｐゴシック"/>
                <a:cs typeface="ＭＳ Ｐゴシック"/>
              </a:rPr>
              <a:t>SSI</a:t>
            </a:r>
            <a:r>
              <a:rPr lang="en-US" sz="1600" b="0" kern="1200" dirty="0">
                <a:solidFill>
                  <a:schemeClr val="tx1"/>
                </a:solidFill>
                <a:latin typeface="Arial" pitchFamily="34" charset="0"/>
                <a:ea typeface="ＭＳ Ｐゴシック"/>
                <a:cs typeface="ＭＳ Ｐゴシック"/>
              </a:rPr>
              <a:t> disability benefits are available to low-income individuals who have either never worked or who haven't earned enough work credits to qualify for SSD.</a:t>
            </a:r>
          </a:p>
          <a:p>
            <a:pPr marL="0" lvl="8" indent="0" defTabSz="914400">
              <a:spcBef>
                <a:spcPts val="600"/>
              </a:spcBef>
              <a:buSzPct val="40000"/>
            </a:pPr>
            <a:endParaRPr lang="en-US" sz="1600" kern="1200" dirty="0">
              <a:latin typeface="Arial" pitchFamily="34" charset="0"/>
              <a:ea typeface="ＭＳ Ｐゴシック"/>
              <a:cs typeface="ＭＳ Ｐゴシック"/>
            </a:endParaRPr>
          </a:p>
        </p:txBody>
      </p:sp>
      <p:cxnSp>
        <p:nvCxnSpPr>
          <p:cNvPr id="23" name="Straight Connector 22">
            <a:extLst>
              <a:ext uri="{FF2B5EF4-FFF2-40B4-BE49-F238E27FC236}">
                <a16:creationId xmlns:a16="http://schemas.microsoft.com/office/drawing/2014/main" id="{823CF9E3-6D27-FA41-972A-8060A9DCE54E}"/>
              </a:ext>
            </a:extLst>
          </p:cNvPr>
          <p:cNvCxnSpPr>
            <a:cxnSpLocks/>
          </p:cNvCxnSpPr>
          <p:nvPr/>
        </p:nvCxnSpPr>
        <p:spPr>
          <a:xfrm>
            <a:off x="7398831" y="3708417"/>
            <a:ext cx="0" cy="96297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807814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How Do I Meet Earnings Requirement for SSDI?</a:t>
            </a:r>
            <a:endParaRPr lang="en-US"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24</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16" name="Rectangle 15">
            <a:extLst>
              <a:ext uri="{FF2B5EF4-FFF2-40B4-BE49-F238E27FC236}">
                <a16:creationId xmlns:a16="http://schemas.microsoft.com/office/drawing/2014/main" id="{4473473E-ADD5-9B44-A903-B4B0C0C25F75}"/>
              </a:ext>
            </a:extLst>
          </p:cNvPr>
          <p:cNvSpPr/>
          <p:nvPr/>
        </p:nvSpPr>
        <p:spPr bwMode="auto">
          <a:xfrm>
            <a:off x="-1" y="1638555"/>
            <a:ext cx="12192001" cy="4478505"/>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graphicFrame>
        <p:nvGraphicFramePr>
          <p:cNvPr id="17" name="Table 16">
            <a:extLst>
              <a:ext uri="{FF2B5EF4-FFF2-40B4-BE49-F238E27FC236}">
                <a16:creationId xmlns:a16="http://schemas.microsoft.com/office/drawing/2014/main" id="{AB75E749-B93A-4D4E-9F6A-09BBD5B65BC1}"/>
              </a:ext>
            </a:extLst>
          </p:cNvPr>
          <p:cNvGraphicFramePr>
            <a:graphicFrameLocks noGrp="1"/>
          </p:cNvGraphicFramePr>
          <p:nvPr>
            <p:extLst>
              <p:ext uri="{D42A27DB-BD31-4B8C-83A1-F6EECF244321}">
                <p14:modId xmlns:p14="http://schemas.microsoft.com/office/powerpoint/2010/main" val="2099069025"/>
              </p:ext>
            </p:extLst>
          </p:nvPr>
        </p:nvGraphicFramePr>
        <p:xfrm>
          <a:off x="601518" y="907692"/>
          <a:ext cx="5774406" cy="5199887"/>
        </p:xfrm>
        <a:graphic>
          <a:graphicData uri="http://schemas.openxmlformats.org/drawingml/2006/table">
            <a:tbl>
              <a:tblPr firstRow="1" bandRow="1">
                <a:tableStyleId>{2D5ABB26-0587-4C30-8999-92F81FD0307C}</a:tableStyleId>
              </a:tblPr>
              <a:tblGrid>
                <a:gridCol w="2737627">
                  <a:extLst>
                    <a:ext uri="{9D8B030D-6E8A-4147-A177-3AD203B41FA5}">
                      <a16:colId xmlns:a16="http://schemas.microsoft.com/office/drawing/2014/main" val="20000"/>
                    </a:ext>
                  </a:extLst>
                </a:gridCol>
                <a:gridCol w="3036779">
                  <a:extLst>
                    <a:ext uri="{9D8B030D-6E8A-4147-A177-3AD203B41FA5}">
                      <a16:colId xmlns:a16="http://schemas.microsoft.com/office/drawing/2014/main" val="20001"/>
                    </a:ext>
                  </a:extLst>
                </a:gridCol>
              </a:tblGrid>
              <a:tr h="74742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298FC2"/>
                          </a:solidFill>
                          <a:effectLst/>
                          <a:uLnTx/>
                          <a:uFillTx/>
                          <a:latin typeface="Arial" charset="0"/>
                          <a:ea typeface="ＭＳ Ｐゴシック"/>
                          <a:cs typeface="ＭＳ Ｐゴシック"/>
                        </a:rPr>
                        <a:t>1</a:t>
                      </a:r>
                      <a:endParaRPr kumimoji="0" lang="en-US" sz="3600" b="0" i="0" u="none" strike="noStrike" kern="1200" cap="none" spc="0" normalizeH="0" baseline="0" dirty="0">
                        <a:ln>
                          <a:noFill/>
                        </a:ln>
                        <a:solidFill>
                          <a:srgbClr val="298FC2"/>
                        </a:solidFill>
                        <a:effectLst/>
                        <a:uLnTx/>
                        <a:uFillTx/>
                        <a:latin typeface="Arial" charset="0"/>
                        <a:ea typeface="ＭＳ Ｐゴシック"/>
                        <a:cs typeface="ＭＳ Ｐゴシック"/>
                      </a:endParaRP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sz="1000" b="1" dirty="0">
                        <a:solidFill>
                          <a:schemeClr val="bg1"/>
                        </a:solidFill>
                      </a:endParaRP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rgbClr val="298FC2"/>
                    </a:solidFill>
                  </a:tcPr>
                </a:tc>
                <a:extLst>
                  <a:ext uri="{0D108BD9-81ED-4DB2-BD59-A6C34878D82A}">
                    <a16:rowId xmlns:a16="http://schemas.microsoft.com/office/drawing/2014/main" val="10000"/>
                  </a:ext>
                </a:extLst>
              </a:tr>
              <a:tr h="550762">
                <a:tc gridSpan="2">
                  <a:txBody>
                    <a:bodyPr/>
                    <a:lstStyle/>
                    <a:p>
                      <a:pPr marL="0" marR="0" lvl="0" indent="0" algn="ctr" defTabSz="914400" rtl="0" eaLnBrk="1" fontAlgn="base" latinLnBrk="0" hangingPunct="1">
                        <a:lnSpc>
                          <a:spcPct val="100000"/>
                        </a:lnSpc>
                        <a:spcBef>
                          <a:spcPts val="600"/>
                        </a:spcBef>
                        <a:spcAft>
                          <a:spcPct val="0"/>
                        </a:spcAft>
                        <a:buClr>
                          <a:srgbClr val="857363"/>
                        </a:buClr>
                        <a:buSzTx/>
                        <a:buFont typeface="Arial" panose="020B0604020202020204" pitchFamily="34" charset="0"/>
                        <a:buNone/>
                        <a:tabLst/>
                        <a:defRPr/>
                      </a:pPr>
                      <a:r>
                        <a:rPr kumimoji="0" lang="en-US" sz="1400" b="1" i="0" u="none" strike="noStrike" kern="1200" cap="none" normalizeH="0" baseline="0" dirty="0">
                          <a:ln>
                            <a:noFill/>
                          </a:ln>
                          <a:solidFill>
                            <a:srgbClr val="298FC2"/>
                          </a:solidFill>
                          <a:effectLst/>
                          <a:latin typeface="Arial" charset="0"/>
                          <a:ea typeface="ＭＳ Ｐゴシック"/>
                          <a:cs typeface="ＭＳ Ｐゴシック"/>
                        </a:rPr>
                        <a:t>A recent work test based on your age </a:t>
                      </a:r>
                      <a:br>
                        <a:rPr kumimoji="0" lang="en-US" sz="1400" b="1" i="0" u="none" strike="noStrike" kern="1200" cap="none" normalizeH="0" baseline="0" dirty="0">
                          <a:ln>
                            <a:noFill/>
                          </a:ln>
                          <a:solidFill>
                            <a:srgbClr val="298FC2"/>
                          </a:solidFill>
                          <a:effectLst/>
                          <a:latin typeface="Arial" charset="0"/>
                          <a:ea typeface="ＭＳ Ｐゴシック"/>
                          <a:cs typeface="ＭＳ Ｐゴシック"/>
                        </a:rPr>
                      </a:br>
                      <a:r>
                        <a:rPr kumimoji="0" lang="en-US" sz="1400" b="1" i="0" u="none" strike="noStrike" kern="1200" cap="none" normalizeH="0" baseline="0" dirty="0">
                          <a:ln>
                            <a:noFill/>
                          </a:ln>
                          <a:solidFill>
                            <a:srgbClr val="298FC2"/>
                          </a:solidFill>
                          <a:effectLst/>
                          <a:latin typeface="Arial" charset="0"/>
                          <a:ea typeface="ＭＳ Ｐゴシック"/>
                          <a:cs typeface="ＭＳ Ｐゴシック"/>
                        </a:rPr>
                        <a:t>and when you become disabled</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1000" b="1" dirty="0">
                        <a:solidFill>
                          <a:schemeClr val="bg1"/>
                        </a:solidFill>
                      </a:endParaRP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rgbClr val="298FC2"/>
                    </a:solidFill>
                  </a:tcPr>
                </a:tc>
                <a:extLst>
                  <a:ext uri="{0D108BD9-81ED-4DB2-BD59-A6C34878D82A}">
                    <a16:rowId xmlns:a16="http://schemas.microsoft.com/office/drawing/2014/main" val="10001"/>
                  </a:ext>
                </a:extLst>
              </a:tr>
              <a:tr h="373710">
                <a:tc>
                  <a:txBody>
                    <a:bodyPr/>
                    <a:lstStyle/>
                    <a:p>
                      <a:r>
                        <a:rPr lang="en-US" sz="1200" b="1" dirty="0">
                          <a:solidFill>
                            <a:schemeClr val="bg1"/>
                          </a:solidFill>
                        </a:rPr>
                        <a:t>If you become disabled …</a:t>
                      </a: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rgbClr val="298FC2"/>
                    </a:solidFill>
                  </a:tcPr>
                </a:tc>
                <a:tc>
                  <a:txBody>
                    <a:bodyPr/>
                    <a:lstStyle/>
                    <a:p>
                      <a:r>
                        <a:rPr lang="en-US" sz="1200" b="1" dirty="0">
                          <a:solidFill>
                            <a:schemeClr val="bg1"/>
                          </a:solidFill>
                        </a:rPr>
                        <a:t>Then you generally need:</a:t>
                      </a: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rgbClr val="298FC2"/>
                    </a:solidFill>
                  </a:tcPr>
                </a:tc>
                <a:extLst>
                  <a:ext uri="{0D108BD9-81ED-4DB2-BD59-A6C34878D82A}">
                    <a16:rowId xmlns:a16="http://schemas.microsoft.com/office/drawing/2014/main" val="10002"/>
                  </a:ext>
                </a:extLst>
              </a:tr>
              <a:tr h="700706">
                <a:tc>
                  <a:txBody>
                    <a:bodyPr/>
                    <a:lstStyle/>
                    <a:p>
                      <a:r>
                        <a:rPr lang="en-US" sz="1100" dirty="0"/>
                        <a:t>In or before the quarter</a:t>
                      </a:r>
                      <a:r>
                        <a:rPr lang="en-US" sz="1100" baseline="0" dirty="0"/>
                        <a:t> you turn age 24</a:t>
                      </a:r>
                      <a:endParaRPr lang="en-US" sz="1100" dirty="0"/>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100" dirty="0"/>
                        <a:t>1.5 years of work during the </a:t>
                      </a:r>
                      <a:br>
                        <a:rPr lang="en-US" sz="1100" dirty="0"/>
                      </a:br>
                      <a:r>
                        <a:rPr lang="en-US" sz="1100" dirty="0"/>
                        <a:t>3-year period ending with</a:t>
                      </a:r>
                      <a:r>
                        <a:rPr lang="en-US" sz="1100" baseline="0" dirty="0"/>
                        <a:t> the quarter your disability began</a:t>
                      </a:r>
                      <a:endParaRPr lang="en-US" sz="1100" dirty="0"/>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913174">
                <a:tc>
                  <a:txBody>
                    <a:bodyPr/>
                    <a:lstStyle/>
                    <a:p>
                      <a:r>
                        <a:rPr lang="en-US" sz="1100" dirty="0"/>
                        <a:t>In the quarter</a:t>
                      </a:r>
                      <a:r>
                        <a:rPr lang="en-US" sz="1100" baseline="0" dirty="0"/>
                        <a:t> after you turn age 24 but before the quarter you turn age 31</a:t>
                      </a:r>
                      <a:endParaRPr lang="en-US" sz="1100" dirty="0"/>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100" dirty="0"/>
                        <a:t>Work during half the time for </a:t>
                      </a:r>
                      <a:br>
                        <a:rPr lang="en-US" sz="1100" dirty="0"/>
                      </a:br>
                      <a:r>
                        <a:rPr lang="en-US" sz="1100" dirty="0"/>
                        <a:t>the period beginning with the quarter after you turned 21 and ending with the quarter you became disabled.  Example: If</a:t>
                      </a:r>
                      <a:r>
                        <a:rPr lang="en-US" sz="1100" baseline="0" dirty="0"/>
                        <a:t> you became disabled in the quarter you turned age 27, then you would need three years of work out of the six-year period ending with the quarter you became disabled.</a:t>
                      </a:r>
                      <a:endParaRPr lang="en-US" sz="1100" dirty="0"/>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914115">
                <a:tc>
                  <a:txBody>
                    <a:bodyPr/>
                    <a:lstStyle/>
                    <a:p>
                      <a:r>
                        <a:rPr lang="en-US" sz="1100" dirty="0"/>
                        <a:t>In the quarter you turn</a:t>
                      </a:r>
                      <a:r>
                        <a:rPr lang="en-US" sz="1100" baseline="0" dirty="0"/>
                        <a:t> age 31 or later</a:t>
                      </a:r>
                      <a:endParaRPr lang="en-US" sz="1100" dirty="0"/>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100" dirty="0"/>
                        <a:t>Work during five years out of the 10-year period ending with the quarter your disability</a:t>
                      </a:r>
                      <a:r>
                        <a:rPr lang="en-US" sz="1100" baseline="0" dirty="0"/>
                        <a:t> began</a:t>
                      </a:r>
                      <a:endParaRPr lang="en-US" sz="1100" dirty="0"/>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graphicFrame>
        <p:nvGraphicFramePr>
          <p:cNvPr id="18" name="Table 17">
            <a:extLst>
              <a:ext uri="{FF2B5EF4-FFF2-40B4-BE49-F238E27FC236}">
                <a16:creationId xmlns:a16="http://schemas.microsoft.com/office/drawing/2014/main" id="{397E0138-D7BD-324D-833D-30FADEAC8CCD}"/>
              </a:ext>
            </a:extLst>
          </p:cNvPr>
          <p:cNvGraphicFramePr>
            <a:graphicFrameLocks noGrp="1"/>
          </p:cNvGraphicFramePr>
          <p:nvPr>
            <p:extLst>
              <p:ext uri="{D42A27DB-BD31-4B8C-83A1-F6EECF244321}">
                <p14:modId xmlns:p14="http://schemas.microsoft.com/office/powerpoint/2010/main" val="653340020"/>
              </p:ext>
            </p:extLst>
          </p:nvPr>
        </p:nvGraphicFramePr>
        <p:xfrm>
          <a:off x="6771938" y="917172"/>
          <a:ext cx="4818544" cy="5199888"/>
        </p:xfrm>
        <a:graphic>
          <a:graphicData uri="http://schemas.openxmlformats.org/drawingml/2006/table">
            <a:tbl>
              <a:tblPr firstRow="1" bandRow="1">
                <a:tableStyleId>{2D5ABB26-0587-4C30-8999-92F81FD0307C}</a:tableStyleId>
              </a:tblPr>
              <a:tblGrid>
                <a:gridCol w="2409272">
                  <a:extLst>
                    <a:ext uri="{9D8B030D-6E8A-4147-A177-3AD203B41FA5}">
                      <a16:colId xmlns:a16="http://schemas.microsoft.com/office/drawing/2014/main" val="20000"/>
                    </a:ext>
                  </a:extLst>
                </a:gridCol>
                <a:gridCol w="2409272">
                  <a:extLst>
                    <a:ext uri="{9D8B030D-6E8A-4147-A177-3AD203B41FA5}">
                      <a16:colId xmlns:a16="http://schemas.microsoft.com/office/drawing/2014/main" val="20001"/>
                    </a:ext>
                  </a:extLst>
                </a:gridCol>
              </a:tblGrid>
              <a:tr h="48767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7A9B3D"/>
                          </a:solidFill>
                          <a:effectLst/>
                          <a:uLnTx/>
                          <a:uFillTx/>
                          <a:latin typeface="Arial" charset="0"/>
                          <a:ea typeface="ＭＳ Ｐゴシック"/>
                          <a:cs typeface="ＭＳ Ｐゴシック"/>
                        </a:rPr>
                        <a:t>2</a:t>
                      </a:r>
                      <a:endParaRPr kumimoji="0" lang="en-US" sz="3600" b="0" i="0" u="none" strike="noStrike" kern="1200" cap="none" spc="0" normalizeH="0" baseline="0" dirty="0">
                        <a:ln>
                          <a:noFill/>
                        </a:ln>
                        <a:solidFill>
                          <a:srgbClr val="7A9B3D"/>
                        </a:solidFill>
                        <a:effectLst/>
                        <a:uLnTx/>
                        <a:uFillTx/>
                        <a:latin typeface="Arial" charset="0"/>
                        <a:ea typeface="ＭＳ Ｐゴシック"/>
                        <a:cs typeface="ＭＳ Ｐゴシック"/>
                      </a:endParaRP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sz="1000" b="1" dirty="0">
                        <a:solidFill>
                          <a:schemeClr val="bg1"/>
                        </a:solidFill>
                      </a:endParaRP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rgbClr val="7A9B3D"/>
                    </a:solidFill>
                  </a:tcPr>
                </a:tc>
                <a:extLst>
                  <a:ext uri="{0D108BD9-81ED-4DB2-BD59-A6C34878D82A}">
                    <a16:rowId xmlns:a16="http://schemas.microsoft.com/office/drawing/2014/main" val="10000"/>
                  </a:ext>
                </a:extLst>
              </a:tr>
              <a:tr h="0">
                <a:tc gridSpan="2">
                  <a:txBody>
                    <a:bodyPr/>
                    <a:lstStyle/>
                    <a:p>
                      <a:pPr algn="ctr"/>
                      <a:r>
                        <a:rPr kumimoji="0" lang="en-US" sz="1400" b="1" i="0" u="none" strike="noStrike" kern="1200" cap="none" normalizeH="0" baseline="0" dirty="0">
                          <a:ln>
                            <a:noFill/>
                          </a:ln>
                          <a:solidFill>
                            <a:srgbClr val="7A9B3D"/>
                          </a:solidFill>
                          <a:effectLst/>
                          <a:latin typeface="Arial" charset="0"/>
                          <a:ea typeface="ＭＳ Ｐゴシック"/>
                          <a:cs typeface="ＭＳ Ｐゴシック"/>
                        </a:rPr>
                        <a:t>A duration-of-work test to show that you have </a:t>
                      </a:r>
                      <a:br>
                        <a:rPr kumimoji="0" lang="en-US" sz="1400" b="1" i="0" u="none" strike="noStrike" kern="1200" cap="none" normalizeH="0" baseline="0" dirty="0">
                          <a:ln>
                            <a:noFill/>
                          </a:ln>
                          <a:solidFill>
                            <a:srgbClr val="7A9B3D"/>
                          </a:solidFill>
                          <a:effectLst/>
                          <a:latin typeface="Arial" charset="0"/>
                          <a:ea typeface="ＭＳ Ｐゴシック"/>
                          <a:cs typeface="ＭＳ Ｐゴシック"/>
                        </a:rPr>
                      </a:br>
                      <a:r>
                        <a:rPr kumimoji="0" lang="en-US" sz="1400" b="1" i="0" u="none" strike="noStrike" kern="1200" cap="none" normalizeH="0" baseline="0" dirty="0">
                          <a:ln>
                            <a:noFill/>
                          </a:ln>
                          <a:solidFill>
                            <a:srgbClr val="7A9B3D"/>
                          </a:solidFill>
                          <a:effectLst/>
                          <a:latin typeface="Arial" charset="0"/>
                          <a:ea typeface="ＭＳ Ｐゴシック"/>
                          <a:cs typeface="ＭＳ Ｐゴシック"/>
                        </a:rPr>
                        <a:t>worked long enough under Social Security</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1000" b="1" dirty="0">
                        <a:solidFill>
                          <a:schemeClr val="bg1"/>
                        </a:solidFill>
                      </a:endParaRP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rgbClr val="7A9B3D"/>
                    </a:solidFill>
                  </a:tcPr>
                </a:tc>
                <a:extLst>
                  <a:ext uri="{0D108BD9-81ED-4DB2-BD59-A6C34878D82A}">
                    <a16:rowId xmlns:a16="http://schemas.microsoft.com/office/drawing/2014/main" val="10001"/>
                  </a:ext>
                </a:extLst>
              </a:tr>
              <a:tr h="0">
                <a:tc>
                  <a:txBody>
                    <a:bodyPr/>
                    <a:lstStyle/>
                    <a:p>
                      <a:r>
                        <a:rPr lang="en-US" sz="1200" b="1" dirty="0">
                          <a:solidFill>
                            <a:schemeClr val="bg1"/>
                          </a:solidFill>
                        </a:rPr>
                        <a:t>If you became disabled …</a:t>
                      </a: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rgbClr val="7A9B3D"/>
                    </a:solidFill>
                  </a:tcPr>
                </a:tc>
                <a:tc>
                  <a:txBody>
                    <a:bodyPr/>
                    <a:lstStyle/>
                    <a:p>
                      <a:r>
                        <a:rPr lang="en-US" sz="1200" b="1" dirty="0">
                          <a:solidFill>
                            <a:schemeClr val="bg1"/>
                          </a:solidFill>
                        </a:rPr>
                        <a:t>Then you generally need:</a:t>
                      </a:r>
                    </a:p>
                  </a:txBody>
                  <a:tcPr marT="91440" marB="91440">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rgbClr val="7A9B3D"/>
                    </a:solidFill>
                  </a:tcPr>
                </a:tc>
                <a:extLst>
                  <a:ext uri="{0D108BD9-81ED-4DB2-BD59-A6C34878D82A}">
                    <a16:rowId xmlns:a16="http://schemas.microsoft.com/office/drawing/2014/main" val="10002"/>
                  </a:ext>
                </a:extLst>
              </a:tr>
              <a:tr h="256032">
                <a:tc>
                  <a:txBody>
                    <a:bodyPr/>
                    <a:lstStyle/>
                    <a:p>
                      <a:r>
                        <a:rPr lang="en-US" sz="1050" dirty="0"/>
                        <a:t>Before age 28</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1.5 years of work</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6032">
                <a:tc>
                  <a:txBody>
                    <a:bodyPr/>
                    <a:lstStyle/>
                    <a:p>
                      <a:r>
                        <a:rPr lang="en-US" sz="1050" dirty="0"/>
                        <a:t>Age 30</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2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6032">
                <a:tc>
                  <a:txBody>
                    <a:bodyPr/>
                    <a:lstStyle/>
                    <a:p>
                      <a:r>
                        <a:rPr lang="en-US" sz="1050" dirty="0"/>
                        <a:t>Age 34</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3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6032">
                <a:tc>
                  <a:txBody>
                    <a:bodyPr/>
                    <a:lstStyle/>
                    <a:p>
                      <a:r>
                        <a:rPr lang="en-US" sz="1050" dirty="0"/>
                        <a:t>Age 38</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4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6032">
                <a:tc>
                  <a:txBody>
                    <a:bodyPr/>
                    <a:lstStyle/>
                    <a:p>
                      <a:r>
                        <a:rPr lang="en-US" sz="1050" dirty="0"/>
                        <a:t>Age 42</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5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56032">
                <a:tc>
                  <a:txBody>
                    <a:bodyPr/>
                    <a:lstStyle/>
                    <a:p>
                      <a:r>
                        <a:rPr lang="en-US" sz="1050" dirty="0"/>
                        <a:t>Age 44</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5.5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56032">
                <a:tc>
                  <a:txBody>
                    <a:bodyPr/>
                    <a:lstStyle/>
                    <a:p>
                      <a:r>
                        <a:rPr lang="en-US" sz="1050" dirty="0"/>
                        <a:t>Age 46</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6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56032">
                <a:tc>
                  <a:txBody>
                    <a:bodyPr/>
                    <a:lstStyle/>
                    <a:p>
                      <a:r>
                        <a:rPr lang="en-US" sz="1050" dirty="0"/>
                        <a:t>Age 48</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6.5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56032">
                <a:tc>
                  <a:txBody>
                    <a:bodyPr/>
                    <a:lstStyle/>
                    <a:p>
                      <a:r>
                        <a:rPr lang="en-US" sz="1050" dirty="0"/>
                        <a:t>Age 50</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7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56032">
                <a:tc>
                  <a:txBody>
                    <a:bodyPr/>
                    <a:lstStyle/>
                    <a:p>
                      <a:r>
                        <a:rPr lang="en-US" sz="1050" dirty="0"/>
                        <a:t>Age 52</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7.5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56032">
                <a:tc>
                  <a:txBody>
                    <a:bodyPr/>
                    <a:lstStyle/>
                    <a:p>
                      <a:r>
                        <a:rPr lang="en-US" sz="1050" dirty="0"/>
                        <a:t>Age 54</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8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256032">
                <a:tc>
                  <a:txBody>
                    <a:bodyPr/>
                    <a:lstStyle/>
                    <a:p>
                      <a:r>
                        <a:rPr lang="en-US" sz="1050" dirty="0"/>
                        <a:t>Age 56</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7.5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256032">
                <a:tc>
                  <a:txBody>
                    <a:bodyPr/>
                    <a:lstStyle/>
                    <a:p>
                      <a:r>
                        <a:rPr lang="en-US" sz="1050" dirty="0"/>
                        <a:t>Age 58</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9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256032">
                <a:tc>
                  <a:txBody>
                    <a:bodyPr/>
                    <a:lstStyle/>
                    <a:p>
                      <a:r>
                        <a:rPr lang="en-US" sz="1050" dirty="0"/>
                        <a:t>Age 60</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050" dirty="0"/>
                        <a:t>9.5 years</a:t>
                      </a:r>
                    </a:p>
                  </a:txBody>
                  <a:tcP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bl>
          </a:graphicData>
        </a:graphic>
      </p:graphicFrame>
    </p:spTree>
    <p:custDataLst>
      <p:tags r:id="rId1"/>
    </p:custDataLst>
    <p:extLst>
      <p:ext uri="{BB962C8B-B14F-4D97-AF65-F5344CB8AC3E}">
        <p14:creationId xmlns:p14="http://schemas.microsoft.com/office/powerpoint/2010/main" val="4158127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chemeClr val="bg2"/>
                </a:solidFill>
              </a:rPr>
              <a:t>How Do I Apply for SSDI?	</a:t>
            </a:r>
            <a:endParaRPr lang="en-US"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25</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8" name="Rectangle 7">
            <a:extLst>
              <a:ext uri="{FF2B5EF4-FFF2-40B4-BE49-F238E27FC236}">
                <a16:creationId xmlns:a16="http://schemas.microsoft.com/office/drawing/2014/main" id="{71386F91-FCFA-6146-BEE7-48E3FAB3573A}"/>
              </a:ext>
            </a:extLst>
          </p:cNvPr>
          <p:cNvSpPr/>
          <p:nvPr/>
        </p:nvSpPr>
        <p:spPr bwMode="auto">
          <a:xfrm>
            <a:off x="0" y="2175776"/>
            <a:ext cx="12192000" cy="2232837"/>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a typeface="ＭＳ Ｐゴシック" charset="-128"/>
            </a:endParaRPr>
          </a:p>
        </p:txBody>
      </p:sp>
      <p:cxnSp>
        <p:nvCxnSpPr>
          <p:cNvPr id="11" name="Straight Connector 10">
            <a:extLst>
              <a:ext uri="{FF2B5EF4-FFF2-40B4-BE49-F238E27FC236}">
                <a16:creationId xmlns:a16="http://schemas.microsoft.com/office/drawing/2014/main" id="{235BE62A-6CF7-3045-B2C8-739AC311C389}"/>
              </a:ext>
            </a:extLst>
          </p:cNvPr>
          <p:cNvCxnSpPr>
            <a:cxnSpLocks/>
          </p:cNvCxnSpPr>
          <p:nvPr/>
        </p:nvCxnSpPr>
        <p:spPr bwMode="auto">
          <a:xfrm>
            <a:off x="0" y="2164582"/>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036601AB-1859-DB4E-99FF-DFD6BD86E513}"/>
              </a:ext>
            </a:extLst>
          </p:cNvPr>
          <p:cNvCxnSpPr>
            <a:cxnSpLocks/>
          </p:cNvCxnSpPr>
          <p:nvPr/>
        </p:nvCxnSpPr>
        <p:spPr bwMode="auto">
          <a:xfrm>
            <a:off x="0" y="4399083"/>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sp>
        <p:nvSpPr>
          <p:cNvPr id="13" name="Rectangle 6">
            <a:extLst>
              <a:ext uri="{FF2B5EF4-FFF2-40B4-BE49-F238E27FC236}">
                <a16:creationId xmlns:a16="http://schemas.microsoft.com/office/drawing/2014/main" id="{6F981814-D4F2-EF4C-8B06-0141969316B4}"/>
              </a:ext>
            </a:extLst>
          </p:cNvPr>
          <p:cNvSpPr>
            <a:spLocks noChangeArrowheads="1"/>
          </p:cNvSpPr>
          <p:nvPr/>
        </p:nvSpPr>
        <p:spPr bwMode="auto">
          <a:xfrm>
            <a:off x="1008915" y="2510920"/>
            <a:ext cx="4798618" cy="1539164"/>
          </a:xfrm>
          <a:prstGeom prst="rect">
            <a:avLst/>
          </a:prstGeom>
          <a:noFill/>
          <a:ln>
            <a:noFill/>
          </a:ln>
          <a:effectLst/>
        </p:spPr>
        <p:txBody>
          <a:bodyPr lIns="91440" tIns="137160" rIns="91440" bIns="91440" anchor="t" anchorCtr="0">
            <a:noAutofit/>
          </a:bodyPr>
          <a:lstStyle/>
          <a:p>
            <a:pPr marL="117475" indent="-117475" eaLnBrk="0" hangingPunct="0">
              <a:lnSpc>
                <a:spcPct val="110000"/>
              </a:lnSpc>
              <a:spcAft>
                <a:spcPct val="35000"/>
              </a:spcAft>
              <a:buClr>
                <a:srgbClr val="298FC2"/>
              </a:buClr>
              <a:buFontTx/>
              <a:buChar char="•"/>
              <a:tabLst>
                <a:tab pos="300038" algn="l"/>
                <a:tab pos="1035050" algn="l"/>
              </a:tabLst>
              <a:defRPr/>
            </a:pPr>
            <a:r>
              <a:rPr lang="en-US" sz="1600" dirty="0">
                <a:latin typeface="Arial" charset="0"/>
                <a:ea typeface="Geneva" charset="0"/>
                <a:cs typeface="Times New Roman" charset="0"/>
              </a:rPr>
              <a:t>Apply online at www.socialsecurity.gov or</a:t>
            </a:r>
          </a:p>
          <a:p>
            <a:pPr marL="117475" indent="-117475" eaLnBrk="0" hangingPunct="0">
              <a:lnSpc>
                <a:spcPct val="110000"/>
              </a:lnSpc>
              <a:spcAft>
                <a:spcPct val="35000"/>
              </a:spcAft>
              <a:buClr>
                <a:srgbClr val="298FC2"/>
              </a:buClr>
              <a:buFontTx/>
              <a:buChar char="•"/>
              <a:tabLst>
                <a:tab pos="300038" algn="l"/>
                <a:tab pos="1035050" algn="l"/>
              </a:tabLst>
              <a:defRPr/>
            </a:pPr>
            <a:r>
              <a:rPr lang="en-US" sz="1600" dirty="0">
                <a:latin typeface="Arial" charset="0"/>
                <a:ea typeface="Geneva" charset="0"/>
                <a:cs typeface="Times New Roman" charset="0"/>
              </a:rPr>
              <a:t>Call toll-free number 1-800-772-1213 to make an appointment to file a disability claim at your local Social Security office.</a:t>
            </a:r>
          </a:p>
        </p:txBody>
      </p:sp>
      <p:sp>
        <p:nvSpPr>
          <p:cNvPr id="14" name="Content Placeholder 20">
            <a:extLst>
              <a:ext uri="{FF2B5EF4-FFF2-40B4-BE49-F238E27FC236}">
                <a16:creationId xmlns:a16="http://schemas.microsoft.com/office/drawing/2014/main" id="{C8DD6C2C-9238-334D-9940-80BEC460F05B}"/>
              </a:ext>
            </a:extLst>
          </p:cNvPr>
          <p:cNvSpPr txBox="1">
            <a:spLocks/>
          </p:cNvSpPr>
          <p:nvPr/>
        </p:nvSpPr>
        <p:spPr bwMode="auto">
          <a:xfrm>
            <a:off x="6542482" y="2581098"/>
            <a:ext cx="4798618" cy="1468987"/>
          </a:xfrm>
          <a:prstGeom prst="rect">
            <a:avLst/>
          </a:prstGeom>
          <a:solidFill>
            <a:schemeClr val="bg1"/>
          </a:solidFill>
          <a:ln w="9525">
            <a:noFill/>
            <a:miter lim="800000"/>
            <a:headEnd/>
            <a:tailEnd/>
          </a:ln>
        </p:spPr>
        <p:txBody>
          <a:bodyPr vert="horz" wrap="square" lIns="182880" tIns="137160" rIns="182880" bIns="91440" numCol="1" anchor="t" anchorCtr="0" compatLnSpc="1">
            <a:prstTxWarp prst="textNoShape">
              <a:avLst/>
            </a:prstTxWarp>
            <a:noAutofit/>
          </a:bodyPr>
          <a:lstStyle>
            <a:lvl1pPr marL="141510" indent="-141510" algn="l" rtl="0" eaLnBrk="1" fontAlgn="base" hangingPunct="1">
              <a:spcBef>
                <a:spcPts val="743"/>
              </a:spcBef>
              <a:spcAft>
                <a:spcPct val="0"/>
              </a:spcAft>
              <a:buSzPct val="40000"/>
              <a:defRPr sz="1867" b="1">
                <a:solidFill>
                  <a:srgbClr val="7A9B3D"/>
                </a:solidFill>
                <a:latin typeface="+mn-lt"/>
                <a:ea typeface="+mn-ea"/>
                <a:cs typeface="+mn-cs"/>
              </a:defRPr>
            </a:lvl1pPr>
            <a:lvl2pPr marL="424528" indent="-141510" algn="l" rtl="0" eaLnBrk="1" fontAlgn="base" hangingPunct="1">
              <a:spcBef>
                <a:spcPts val="743"/>
              </a:spcBef>
              <a:spcAft>
                <a:spcPct val="0"/>
              </a:spcAft>
              <a:buClr>
                <a:srgbClr val="7A9B3D"/>
              </a:buClr>
              <a:buChar char="•"/>
              <a:defRPr sz="1600">
                <a:solidFill>
                  <a:srgbClr val="000000"/>
                </a:solidFill>
                <a:latin typeface="+mn-lt"/>
              </a:defRPr>
            </a:lvl2pPr>
            <a:lvl3pPr marL="707548" indent="-141510" algn="l" rtl="0" eaLnBrk="1" fontAlgn="base" hangingPunct="1">
              <a:spcBef>
                <a:spcPts val="743"/>
              </a:spcBef>
              <a:spcAft>
                <a:spcPct val="0"/>
              </a:spcAft>
              <a:buClr>
                <a:srgbClr val="768692"/>
              </a:buClr>
              <a:buFont typeface="Arial" pitchFamily="34" charset="0"/>
              <a:buChar char="–"/>
              <a:defRPr sz="1467">
                <a:solidFill>
                  <a:srgbClr val="000000"/>
                </a:solidFill>
                <a:latin typeface="+mn-lt"/>
              </a:defRPr>
            </a:lvl3pPr>
            <a:lvl4pPr marL="990566" indent="-141510" algn="l" rtl="0" eaLnBrk="1" fontAlgn="base" hangingPunct="1">
              <a:spcBef>
                <a:spcPts val="743"/>
              </a:spcBef>
              <a:spcAft>
                <a:spcPct val="0"/>
              </a:spcAft>
              <a:buFont typeface="Arial" pitchFamily="34" charset="0"/>
              <a:buChar char="•"/>
              <a:defRPr sz="1467">
                <a:solidFill>
                  <a:srgbClr val="000000"/>
                </a:solidFill>
                <a:latin typeface="+mn-lt"/>
              </a:defRPr>
            </a:lvl4pPr>
            <a:lvl5pPr marL="2547168" indent="-283018" algn="l" rtl="0" eaLnBrk="1" fontAlgn="base" hangingPunct="1">
              <a:lnSpc>
                <a:spcPts val="2972"/>
              </a:lnSpc>
              <a:spcBef>
                <a:spcPct val="0"/>
              </a:spcBef>
              <a:spcAft>
                <a:spcPct val="0"/>
              </a:spcAft>
              <a:defRPr sz="1751">
                <a:solidFill>
                  <a:schemeClr val="tx1"/>
                </a:solidFill>
                <a:latin typeface="+mn-lt"/>
              </a:defRPr>
            </a:lvl5pPr>
            <a:lvl6pPr marL="3113206" indent="-283018" algn="l" rtl="0" eaLnBrk="1" fontAlgn="base" hangingPunct="1">
              <a:lnSpc>
                <a:spcPts val="2972"/>
              </a:lnSpc>
              <a:spcBef>
                <a:spcPct val="0"/>
              </a:spcBef>
              <a:spcAft>
                <a:spcPct val="0"/>
              </a:spcAft>
              <a:defRPr sz="1751">
                <a:solidFill>
                  <a:schemeClr val="tx1"/>
                </a:solidFill>
                <a:latin typeface="+mn-lt"/>
              </a:defRPr>
            </a:lvl6pPr>
            <a:lvl7pPr marL="3679244" indent="-283018" algn="l" rtl="0" eaLnBrk="1" fontAlgn="base" hangingPunct="1">
              <a:lnSpc>
                <a:spcPts val="2972"/>
              </a:lnSpc>
              <a:spcBef>
                <a:spcPct val="0"/>
              </a:spcBef>
              <a:spcAft>
                <a:spcPct val="0"/>
              </a:spcAft>
              <a:defRPr sz="1751">
                <a:solidFill>
                  <a:schemeClr val="tx1"/>
                </a:solidFill>
                <a:latin typeface="+mn-lt"/>
              </a:defRPr>
            </a:lvl7pPr>
            <a:lvl8pPr marL="4245282" indent="-283018" algn="l" rtl="0" eaLnBrk="1" fontAlgn="base" hangingPunct="1">
              <a:lnSpc>
                <a:spcPts val="2972"/>
              </a:lnSpc>
              <a:spcBef>
                <a:spcPct val="0"/>
              </a:spcBef>
              <a:spcAft>
                <a:spcPct val="0"/>
              </a:spcAft>
              <a:defRPr sz="1751">
                <a:solidFill>
                  <a:schemeClr val="tx1"/>
                </a:solidFill>
                <a:latin typeface="+mn-lt"/>
              </a:defRPr>
            </a:lvl8pPr>
            <a:lvl9pPr marL="4811318" indent="-283018" algn="l" rtl="0" eaLnBrk="1" fontAlgn="base" hangingPunct="1">
              <a:lnSpc>
                <a:spcPts val="2972"/>
              </a:lnSpc>
              <a:spcBef>
                <a:spcPct val="0"/>
              </a:spcBef>
              <a:spcAft>
                <a:spcPct val="0"/>
              </a:spcAft>
              <a:defRPr sz="1751">
                <a:solidFill>
                  <a:schemeClr val="tx1"/>
                </a:solidFill>
                <a:latin typeface="+mn-lt"/>
              </a:defRPr>
            </a:lvl9pPr>
          </a:lstStyle>
          <a:p>
            <a:pPr marL="0" indent="0" algn="ctr"/>
            <a:r>
              <a:rPr lang="en-US" sz="1800" kern="0" dirty="0"/>
              <a:t>You should apply for disability benefits as soon as you become disabled. Processing an application for disability benefits can take three to five months.</a:t>
            </a:r>
          </a:p>
        </p:txBody>
      </p:sp>
    </p:spTree>
    <p:custDataLst>
      <p:tags r:id="rId1"/>
    </p:custDataLst>
    <p:extLst>
      <p:ext uri="{BB962C8B-B14F-4D97-AF65-F5344CB8AC3E}">
        <p14:creationId xmlns:p14="http://schemas.microsoft.com/office/powerpoint/2010/main" val="3774693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chemeClr val="bg2"/>
                </a:solidFill>
              </a:rPr>
              <a:t>Who Decides if I’m Disabled?</a:t>
            </a:r>
            <a:endParaRPr lang="en-US"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26</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15" name="AutoShape 10">
            <a:extLst>
              <a:ext uri="{FF2B5EF4-FFF2-40B4-BE49-F238E27FC236}">
                <a16:creationId xmlns:a16="http://schemas.microsoft.com/office/drawing/2014/main" id="{184DF5A1-B42F-3D43-8ED3-BD234D0F3BE1}"/>
              </a:ext>
            </a:extLst>
          </p:cNvPr>
          <p:cNvSpPr>
            <a:spLocks noChangeArrowheads="1"/>
          </p:cNvSpPr>
          <p:nvPr/>
        </p:nvSpPr>
        <p:spPr bwMode="auto">
          <a:xfrm>
            <a:off x="0" y="1471588"/>
            <a:ext cx="12192000" cy="4471797"/>
          </a:xfrm>
          <a:prstGeom prst="roundRect">
            <a:avLst>
              <a:gd name="adj" fmla="val 0"/>
            </a:avLst>
          </a:prstGeom>
          <a:solidFill>
            <a:schemeClr val="bg1">
              <a:lumMod val="95000"/>
            </a:schemeClr>
          </a:solidFill>
          <a:ln>
            <a:noFill/>
          </a:ln>
          <a:effectLst/>
        </p:spPr>
        <p:txBody>
          <a:bodyPr wrap="none" anchor="ctr"/>
          <a:lstStyle/>
          <a:p>
            <a:pPr>
              <a:defRPr/>
            </a:pPr>
            <a:endParaRPr lang="en-US" dirty="0"/>
          </a:p>
        </p:txBody>
      </p:sp>
      <p:cxnSp>
        <p:nvCxnSpPr>
          <p:cNvPr id="16" name="Straight Connector 15">
            <a:extLst>
              <a:ext uri="{FF2B5EF4-FFF2-40B4-BE49-F238E27FC236}">
                <a16:creationId xmlns:a16="http://schemas.microsoft.com/office/drawing/2014/main" id="{EE616F86-FF74-A242-BE73-A710B3AB494D}"/>
              </a:ext>
            </a:extLst>
          </p:cNvPr>
          <p:cNvCxnSpPr>
            <a:cxnSpLocks/>
          </p:cNvCxnSpPr>
          <p:nvPr/>
        </p:nvCxnSpPr>
        <p:spPr bwMode="auto">
          <a:xfrm>
            <a:off x="0" y="1469946"/>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500284-942A-C14D-AD76-9CCDCB85FA12}"/>
              </a:ext>
            </a:extLst>
          </p:cNvPr>
          <p:cNvCxnSpPr>
            <a:cxnSpLocks/>
          </p:cNvCxnSpPr>
          <p:nvPr/>
        </p:nvCxnSpPr>
        <p:spPr bwMode="auto">
          <a:xfrm>
            <a:off x="0" y="5948375"/>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sp>
        <p:nvSpPr>
          <p:cNvPr id="22" name="Content Placeholder 20">
            <a:extLst>
              <a:ext uri="{FF2B5EF4-FFF2-40B4-BE49-F238E27FC236}">
                <a16:creationId xmlns:a16="http://schemas.microsoft.com/office/drawing/2014/main" id="{B987A37A-4677-6141-B245-FE13D3F33BED}"/>
              </a:ext>
            </a:extLst>
          </p:cNvPr>
          <p:cNvSpPr txBox="1">
            <a:spLocks/>
          </p:cNvSpPr>
          <p:nvPr/>
        </p:nvSpPr>
        <p:spPr bwMode="auto">
          <a:xfrm>
            <a:off x="8668003" y="2825343"/>
            <a:ext cx="3149923" cy="1178622"/>
          </a:xfrm>
          <a:prstGeom prst="rect">
            <a:avLst/>
          </a:prstGeom>
          <a:solidFill>
            <a:schemeClr val="bg1"/>
          </a:solidFill>
          <a:ln w="9525">
            <a:noFill/>
            <a:miter lim="800000"/>
            <a:headEnd/>
            <a:tailEnd/>
          </a:ln>
        </p:spPr>
        <p:txBody>
          <a:bodyPr vert="horz" wrap="square" lIns="182880" tIns="137160" rIns="182880" bIns="91440" numCol="1" anchor="t" anchorCtr="0" compatLnSpc="1">
            <a:prstTxWarp prst="textNoShape">
              <a:avLst/>
            </a:prstTxWarp>
            <a:noAutofit/>
          </a:bodyPr>
          <a:lstStyle>
            <a:lvl1pPr marL="141510" indent="-141510" algn="l" rtl="0" eaLnBrk="1" fontAlgn="base" hangingPunct="1">
              <a:spcBef>
                <a:spcPts val="743"/>
              </a:spcBef>
              <a:spcAft>
                <a:spcPct val="0"/>
              </a:spcAft>
              <a:buSzPct val="40000"/>
              <a:defRPr sz="1867" b="1">
                <a:solidFill>
                  <a:srgbClr val="7A9B3D"/>
                </a:solidFill>
                <a:latin typeface="+mn-lt"/>
                <a:ea typeface="+mn-ea"/>
                <a:cs typeface="+mn-cs"/>
              </a:defRPr>
            </a:lvl1pPr>
            <a:lvl2pPr marL="424528" indent="-141510" algn="l" rtl="0" eaLnBrk="1" fontAlgn="base" hangingPunct="1">
              <a:spcBef>
                <a:spcPts val="743"/>
              </a:spcBef>
              <a:spcAft>
                <a:spcPct val="0"/>
              </a:spcAft>
              <a:buClr>
                <a:srgbClr val="7A9B3D"/>
              </a:buClr>
              <a:buChar char="•"/>
              <a:defRPr sz="1600">
                <a:solidFill>
                  <a:srgbClr val="000000"/>
                </a:solidFill>
                <a:latin typeface="+mn-lt"/>
              </a:defRPr>
            </a:lvl2pPr>
            <a:lvl3pPr marL="707548" indent="-141510" algn="l" rtl="0" eaLnBrk="1" fontAlgn="base" hangingPunct="1">
              <a:spcBef>
                <a:spcPts val="743"/>
              </a:spcBef>
              <a:spcAft>
                <a:spcPct val="0"/>
              </a:spcAft>
              <a:buClr>
                <a:srgbClr val="768692"/>
              </a:buClr>
              <a:buFont typeface="Arial" pitchFamily="34" charset="0"/>
              <a:buChar char="–"/>
              <a:defRPr sz="1467">
                <a:solidFill>
                  <a:srgbClr val="000000"/>
                </a:solidFill>
                <a:latin typeface="+mn-lt"/>
              </a:defRPr>
            </a:lvl3pPr>
            <a:lvl4pPr marL="990566" indent="-141510" algn="l" rtl="0" eaLnBrk="1" fontAlgn="base" hangingPunct="1">
              <a:spcBef>
                <a:spcPts val="743"/>
              </a:spcBef>
              <a:spcAft>
                <a:spcPct val="0"/>
              </a:spcAft>
              <a:buFont typeface="Arial" pitchFamily="34" charset="0"/>
              <a:buChar char="•"/>
              <a:defRPr sz="1467">
                <a:solidFill>
                  <a:srgbClr val="000000"/>
                </a:solidFill>
                <a:latin typeface="+mn-lt"/>
              </a:defRPr>
            </a:lvl4pPr>
            <a:lvl5pPr marL="2547168" indent="-283018" algn="l" rtl="0" eaLnBrk="1" fontAlgn="base" hangingPunct="1">
              <a:lnSpc>
                <a:spcPts val="2972"/>
              </a:lnSpc>
              <a:spcBef>
                <a:spcPct val="0"/>
              </a:spcBef>
              <a:spcAft>
                <a:spcPct val="0"/>
              </a:spcAft>
              <a:defRPr sz="1751">
                <a:solidFill>
                  <a:schemeClr val="tx1"/>
                </a:solidFill>
                <a:latin typeface="+mn-lt"/>
              </a:defRPr>
            </a:lvl5pPr>
            <a:lvl6pPr marL="3113206" indent="-283018" algn="l" rtl="0" eaLnBrk="1" fontAlgn="base" hangingPunct="1">
              <a:lnSpc>
                <a:spcPts val="2972"/>
              </a:lnSpc>
              <a:spcBef>
                <a:spcPct val="0"/>
              </a:spcBef>
              <a:spcAft>
                <a:spcPct val="0"/>
              </a:spcAft>
              <a:defRPr sz="1751">
                <a:solidFill>
                  <a:schemeClr val="tx1"/>
                </a:solidFill>
                <a:latin typeface="+mn-lt"/>
              </a:defRPr>
            </a:lvl6pPr>
            <a:lvl7pPr marL="3679244" indent="-283018" algn="l" rtl="0" eaLnBrk="1" fontAlgn="base" hangingPunct="1">
              <a:lnSpc>
                <a:spcPts val="2972"/>
              </a:lnSpc>
              <a:spcBef>
                <a:spcPct val="0"/>
              </a:spcBef>
              <a:spcAft>
                <a:spcPct val="0"/>
              </a:spcAft>
              <a:defRPr sz="1751">
                <a:solidFill>
                  <a:schemeClr val="tx1"/>
                </a:solidFill>
                <a:latin typeface="+mn-lt"/>
              </a:defRPr>
            </a:lvl7pPr>
            <a:lvl8pPr marL="4245282" indent="-283018" algn="l" rtl="0" eaLnBrk="1" fontAlgn="base" hangingPunct="1">
              <a:lnSpc>
                <a:spcPts val="2972"/>
              </a:lnSpc>
              <a:spcBef>
                <a:spcPct val="0"/>
              </a:spcBef>
              <a:spcAft>
                <a:spcPct val="0"/>
              </a:spcAft>
              <a:defRPr sz="1751">
                <a:solidFill>
                  <a:schemeClr val="tx1"/>
                </a:solidFill>
                <a:latin typeface="+mn-lt"/>
              </a:defRPr>
            </a:lvl8pPr>
            <a:lvl9pPr marL="4811318" indent="-283018" algn="l" rtl="0" eaLnBrk="1" fontAlgn="base" hangingPunct="1">
              <a:lnSpc>
                <a:spcPts val="2972"/>
              </a:lnSpc>
              <a:spcBef>
                <a:spcPct val="0"/>
              </a:spcBef>
              <a:spcAft>
                <a:spcPct val="0"/>
              </a:spcAft>
              <a:defRPr sz="1751">
                <a:solidFill>
                  <a:schemeClr val="tx1"/>
                </a:solidFill>
                <a:latin typeface="+mn-lt"/>
              </a:defRPr>
            </a:lvl9pPr>
          </a:lstStyle>
          <a:p>
            <a:pPr algn="ctr" eaLnBrk="0" hangingPunct="0">
              <a:spcBef>
                <a:spcPct val="20000"/>
              </a:spcBef>
              <a:buClr>
                <a:schemeClr val="accent2"/>
              </a:buClr>
              <a:buSzPct val="140000"/>
              <a:tabLst>
                <a:tab pos="300038" algn="l"/>
                <a:tab pos="1035050" algn="l"/>
              </a:tabLst>
              <a:defRPr/>
            </a:pPr>
            <a:r>
              <a:rPr lang="en-US" sz="1800" spc="-20" dirty="0">
                <a:solidFill>
                  <a:srgbClr val="7A9A3D"/>
                </a:solidFill>
                <a:ea typeface="Geneva" pitchFamily="125" charset="-128"/>
              </a:rPr>
              <a:t>If you disagree with a decision made on your claim, you can appeal it.</a:t>
            </a:r>
          </a:p>
        </p:txBody>
      </p:sp>
      <p:sp>
        <p:nvSpPr>
          <p:cNvPr id="18" name="Rectangle 9">
            <a:extLst>
              <a:ext uri="{FF2B5EF4-FFF2-40B4-BE49-F238E27FC236}">
                <a16:creationId xmlns:a16="http://schemas.microsoft.com/office/drawing/2014/main" id="{BDCC45C4-2D6D-2F40-B3B6-884673A29744}"/>
              </a:ext>
            </a:extLst>
          </p:cNvPr>
          <p:cNvSpPr>
            <a:spLocks noChangeArrowheads="1"/>
          </p:cNvSpPr>
          <p:nvPr/>
        </p:nvSpPr>
        <p:spPr bwMode="auto">
          <a:xfrm>
            <a:off x="512615" y="1876374"/>
            <a:ext cx="7758545" cy="33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marL="173736" indent="-173736" eaLnBrk="0" hangingPunct="0">
              <a:lnSpc>
                <a:spcPct val="110000"/>
              </a:lnSpc>
              <a:spcBef>
                <a:spcPts val="0"/>
              </a:spcBef>
              <a:spcAft>
                <a:spcPts val="600"/>
              </a:spcAft>
              <a:buClr>
                <a:srgbClr val="7A9B3D"/>
              </a:buClr>
              <a:buSzPct val="140000"/>
              <a:buFont typeface="Arial" panose="020B0604020202020204" pitchFamily="34" charset="0"/>
              <a:buChar char="•"/>
              <a:tabLst>
                <a:tab pos="300038" algn="l"/>
                <a:tab pos="1035050" algn="l"/>
              </a:tabLst>
              <a:defRPr/>
            </a:pPr>
            <a:r>
              <a:rPr lang="en-US" sz="1600" b="1" spc="-20" dirty="0">
                <a:ea typeface="Geneva" pitchFamily="125" charset="-128"/>
              </a:rPr>
              <a:t>The Social Security Administration (SSA) will review your application to make sure you meet some basic requirements for disability. </a:t>
            </a:r>
            <a:r>
              <a:rPr lang="en-US" sz="1600" spc="-20" dirty="0">
                <a:ea typeface="Geneva" pitchFamily="125" charset="-128"/>
              </a:rPr>
              <a:t>SSA will check whether </a:t>
            </a:r>
            <a:br>
              <a:rPr lang="en-US" sz="1600" spc="-20" dirty="0">
                <a:ea typeface="Geneva" pitchFamily="125" charset="-128"/>
              </a:rPr>
            </a:br>
            <a:r>
              <a:rPr lang="en-US" sz="1600" spc="-20" dirty="0">
                <a:ea typeface="Geneva" pitchFamily="125" charset="-128"/>
              </a:rPr>
              <a:t>you worked enough years to qualify and evaluate any current work activities. If basic criteria is met your application will be forwarded to the Disability Determination office </a:t>
            </a:r>
            <a:br>
              <a:rPr lang="en-US" sz="1600" spc="-20" dirty="0">
                <a:ea typeface="Geneva" pitchFamily="125" charset="-128"/>
              </a:rPr>
            </a:br>
            <a:r>
              <a:rPr lang="en-US" sz="1600" spc="-20" dirty="0">
                <a:ea typeface="Geneva" pitchFamily="125" charset="-128"/>
              </a:rPr>
              <a:t>in your state.</a:t>
            </a:r>
          </a:p>
          <a:p>
            <a:pPr marL="173736" indent="-173736" eaLnBrk="0" hangingPunct="0">
              <a:lnSpc>
                <a:spcPct val="110000"/>
              </a:lnSpc>
              <a:spcBef>
                <a:spcPts val="0"/>
              </a:spcBef>
              <a:spcAft>
                <a:spcPts val="600"/>
              </a:spcAft>
              <a:buClr>
                <a:srgbClr val="7A9B3D"/>
              </a:buClr>
              <a:buSzPct val="140000"/>
              <a:buFont typeface="Arial" panose="020B0604020202020204" pitchFamily="34" charset="0"/>
              <a:buChar char="•"/>
              <a:tabLst>
                <a:tab pos="300038" algn="l"/>
                <a:tab pos="1035050" algn="l"/>
              </a:tabLst>
              <a:defRPr/>
            </a:pPr>
            <a:r>
              <a:rPr lang="en-US" sz="1600" b="1" spc="-20" dirty="0">
                <a:ea typeface="Geneva" pitchFamily="125" charset="-128"/>
              </a:rPr>
              <a:t>The state agency completes the initial disability determination decision for SSA. </a:t>
            </a:r>
          </a:p>
          <a:p>
            <a:pPr marL="173736" indent="-173736" eaLnBrk="0" hangingPunct="0">
              <a:lnSpc>
                <a:spcPct val="110000"/>
              </a:lnSpc>
              <a:spcBef>
                <a:spcPts val="0"/>
              </a:spcBef>
              <a:spcAft>
                <a:spcPts val="600"/>
              </a:spcAft>
              <a:buClr>
                <a:srgbClr val="7A9B3D"/>
              </a:buClr>
              <a:buSzPct val="140000"/>
              <a:buFont typeface="Arial" panose="020B0604020202020204" pitchFamily="34" charset="0"/>
              <a:buChar char="•"/>
              <a:tabLst>
                <a:tab pos="300038" algn="l"/>
                <a:tab pos="1035050" algn="l"/>
              </a:tabLst>
              <a:defRPr/>
            </a:pPr>
            <a:r>
              <a:rPr lang="en-US" sz="1600" b="1" spc="-20" dirty="0">
                <a:ea typeface="Geneva" pitchFamily="125" charset="-128"/>
              </a:rPr>
              <a:t>The amount of your SSDI benefit is not based on the severity of your disability, but rather on the amount of income on which you’ve paid Social Security taxes.</a:t>
            </a:r>
          </a:p>
          <a:p>
            <a:pPr marL="173736" indent="-173736" eaLnBrk="0" hangingPunct="0">
              <a:lnSpc>
                <a:spcPct val="110000"/>
              </a:lnSpc>
              <a:spcBef>
                <a:spcPts val="0"/>
              </a:spcBef>
              <a:spcAft>
                <a:spcPts val="600"/>
              </a:spcAft>
              <a:buClr>
                <a:srgbClr val="7A9B3D"/>
              </a:buClr>
              <a:buSzPct val="140000"/>
              <a:buFont typeface="Arial" panose="020B0604020202020204" pitchFamily="34" charset="0"/>
              <a:buChar char="•"/>
              <a:tabLst>
                <a:tab pos="300038" algn="l"/>
                <a:tab pos="1035050" algn="l"/>
              </a:tabLst>
              <a:defRPr/>
            </a:pPr>
            <a:r>
              <a:rPr lang="en-US" sz="1600" b="1" spc="-20" dirty="0">
                <a:ea typeface="Geneva" pitchFamily="125" charset="-128"/>
              </a:rPr>
              <a:t>Factors the agency will consider: your medical condition, when your medical condition began, how your medical conditions limit your activities, medical test results, what treatment you have received.</a:t>
            </a:r>
          </a:p>
          <a:p>
            <a:pPr marL="173736" indent="-173736" eaLnBrk="0" hangingPunct="0">
              <a:lnSpc>
                <a:spcPct val="110000"/>
              </a:lnSpc>
              <a:spcBef>
                <a:spcPts val="0"/>
              </a:spcBef>
              <a:spcAft>
                <a:spcPts val="600"/>
              </a:spcAft>
              <a:buClr>
                <a:srgbClr val="7A9B3D"/>
              </a:buClr>
              <a:buSzPct val="140000"/>
              <a:buFont typeface="Arial" panose="020B0604020202020204" pitchFamily="34" charset="0"/>
              <a:buChar char="•"/>
              <a:tabLst>
                <a:tab pos="300038" algn="l"/>
                <a:tab pos="1035050" algn="l"/>
              </a:tabLst>
              <a:defRPr/>
            </a:pPr>
            <a:r>
              <a:rPr lang="en-US" sz="1600" b="1" spc="-20" dirty="0">
                <a:ea typeface="Geneva" pitchFamily="125" charset="-128"/>
              </a:rPr>
              <a:t> If your medical sources can’t provide needed information, the state agency may request an in-person medical examination.</a:t>
            </a:r>
          </a:p>
        </p:txBody>
      </p:sp>
    </p:spTree>
    <p:custDataLst>
      <p:tags r:id="rId1"/>
    </p:custDataLst>
    <p:extLst>
      <p:ext uri="{BB962C8B-B14F-4D97-AF65-F5344CB8AC3E}">
        <p14:creationId xmlns:p14="http://schemas.microsoft.com/office/powerpoint/2010/main" val="184981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How Does Work Affect My SSDI Benefit?</a:t>
            </a:r>
            <a:endParaRPr lang="en-US"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27</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15" name="AutoShape 10">
            <a:extLst>
              <a:ext uri="{FF2B5EF4-FFF2-40B4-BE49-F238E27FC236}">
                <a16:creationId xmlns:a16="http://schemas.microsoft.com/office/drawing/2014/main" id="{184DF5A1-B42F-3D43-8ED3-BD234D0F3BE1}"/>
              </a:ext>
            </a:extLst>
          </p:cNvPr>
          <p:cNvSpPr>
            <a:spLocks noChangeArrowheads="1"/>
          </p:cNvSpPr>
          <p:nvPr/>
        </p:nvSpPr>
        <p:spPr bwMode="auto">
          <a:xfrm>
            <a:off x="0" y="1471589"/>
            <a:ext cx="12192000" cy="2740608"/>
          </a:xfrm>
          <a:prstGeom prst="roundRect">
            <a:avLst>
              <a:gd name="adj" fmla="val 0"/>
            </a:avLst>
          </a:prstGeom>
          <a:solidFill>
            <a:schemeClr val="bg1">
              <a:lumMod val="95000"/>
            </a:schemeClr>
          </a:solidFill>
          <a:ln>
            <a:noFill/>
          </a:ln>
          <a:effectLst/>
        </p:spPr>
        <p:txBody>
          <a:bodyPr wrap="none" anchor="ctr"/>
          <a:lstStyle/>
          <a:p>
            <a:pPr>
              <a:defRPr/>
            </a:pPr>
            <a:endParaRPr lang="en-US" dirty="0"/>
          </a:p>
        </p:txBody>
      </p:sp>
      <p:cxnSp>
        <p:nvCxnSpPr>
          <p:cNvPr id="16" name="Straight Connector 15">
            <a:extLst>
              <a:ext uri="{FF2B5EF4-FFF2-40B4-BE49-F238E27FC236}">
                <a16:creationId xmlns:a16="http://schemas.microsoft.com/office/drawing/2014/main" id="{EE616F86-FF74-A242-BE73-A710B3AB494D}"/>
              </a:ext>
            </a:extLst>
          </p:cNvPr>
          <p:cNvCxnSpPr>
            <a:cxnSpLocks/>
          </p:cNvCxnSpPr>
          <p:nvPr/>
        </p:nvCxnSpPr>
        <p:spPr bwMode="auto">
          <a:xfrm>
            <a:off x="0" y="1469946"/>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500284-942A-C14D-AD76-9CCDCB85FA12}"/>
              </a:ext>
            </a:extLst>
          </p:cNvPr>
          <p:cNvCxnSpPr>
            <a:cxnSpLocks/>
          </p:cNvCxnSpPr>
          <p:nvPr/>
        </p:nvCxnSpPr>
        <p:spPr bwMode="auto">
          <a:xfrm>
            <a:off x="0" y="4212197"/>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sp>
        <p:nvSpPr>
          <p:cNvPr id="18" name="Rectangle 9">
            <a:extLst>
              <a:ext uri="{FF2B5EF4-FFF2-40B4-BE49-F238E27FC236}">
                <a16:creationId xmlns:a16="http://schemas.microsoft.com/office/drawing/2014/main" id="{BDCC45C4-2D6D-2F40-B3B6-884673A29744}"/>
              </a:ext>
            </a:extLst>
          </p:cNvPr>
          <p:cNvSpPr>
            <a:spLocks noChangeArrowheads="1"/>
          </p:cNvSpPr>
          <p:nvPr/>
        </p:nvSpPr>
        <p:spPr bwMode="auto">
          <a:xfrm>
            <a:off x="512615" y="1876374"/>
            <a:ext cx="4856773" cy="1240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marL="173736" lvl="1" indent="-173736" eaLnBrk="0" hangingPunct="0">
              <a:lnSpc>
                <a:spcPct val="110000"/>
              </a:lnSpc>
              <a:spcBef>
                <a:spcPts val="0"/>
              </a:spcBef>
              <a:spcAft>
                <a:spcPts val="800"/>
              </a:spcAft>
              <a:buClr>
                <a:srgbClr val="7A9B3D"/>
              </a:buClr>
              <a:buSzPct val="140000"/>
              <a:buFont typeface="Arial" panose="020B0604020202020204" pitchFamily="34" charset="0"/>
              <a:buChar char="•"/>
              <a:tabLst>
                <a:tab pos="300038" algn="l"/>
                <a:tab pos="1035050" algn="l"/>
              </a:tabLst>
              <a:defRPr/>
            </a:pPr>
            <a:r>
              <a:rPr lang="en-US" sz="1400" b="1" dirty="0"/>
              <a:t>You cannot collect SSDI if you are engaged in what SSA deems Substantial Gainful Activity (SGA). </a:t>
            </a:r>
          </a:p>
          <a:p>
            <a:pPr marL="173736" lvl="1" indent="-173736" eaLnBrk="0" hangingPunct="0">
              <a:lnSpc>
                <a:spcPct val="110000"/>
              </a:lnSpc>
              <a:spcBef>
                <a:spcPts val="0"/>
              </a:spcBef>
              <a:spcAft>
                <a:spcPts val="800"/>
              </a:spcAft>
              <a:buClr>
                <a:srgbClr val="7A9B3D"/>
              </a:buClr>
              <a:buSzPct val="140000"/>
              <a:buFont typeface="Arial" panose="020B0604020202020204" pitchFamily="34" charset="0"/>
              <a:buChar char="•"/>
              <a:tabLst>
                <a:tab pos="300038" algn="l"/>
                <a:tab pos="1035050" algn="l"/>
              </a:tabLst>
              <a:defRPr/>
            </a:pPr>
            <a:r>
              <a:rPr lang="en-US" sz="1400" b="1" dirty="0"/>
              <a:t>You cannot receive an SSDI benefit in any month in which you earn over a certain limit ($1,470 for 2023).</a:t>
            </a:r>
          </a:p>
        </p:txBody>
      </p:sp>
      <p:sp>
        <p:nvSpPr>
          <p:cNvPr id="12" name="Rectangle 9">
            <a:extLst>
              <a:ext uri="{FF2B5EF4-FFF2-40B4-BE49-F238E27FC236}">
                <a16:creationId xmlns:a16="http://schemas.microsoft.com/office/drawing/2014/main" id="{2BB9F081-F4E1-9346-A0EE-5616B62C6017}"/>
              </a:ext>
            </a:extLst>
          </p:cNvPr>
          <p:cNvSpPr>
            <a:spLocks noChangeArrowheads="1"/>
          </p:cNvSpPr>
          <p:nvPr/>
        </p:nvSpPr>
        <p:spPr bwMode="auto">
          <a:xfrm>
            <a:off x="6096000" y="1873093"/>
            <a:ext cx="5030353" cy="1333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spcBef>
                <a:spcPct val="20000"/>
              </a:spcBef>
              <a:buClr>
                <a:schemeClr val="accent2"/>
              </a:buClr>
              <a:buSzPct val="140000"/>
              <a:tabLst>
                <a:tab pos="300038" algn="l"/>
                <a:tab pos="1035050" algn="l"/>
              </a:tabLst>
              <a:defRPr/>
            </a:pPr>
            <a:r>
              <a:rPr lang="en-US" sz="1400" b="1" dirty="0">
                <a:ea typeface="Geneva" pitchFamily="125" charset="-128"/>
              </a:rPr>
              <a:t>Nine-month trial work exception</a:t>
            </a:r>
          </a:p>
          <a:p>
            <a:pPr eaLnBrk="0" hangingPunct="0">
              <a:spcBef>
                <a:spcPct val="20000"/>
              </a:spcBef>
              <a:buClr>
                <a:schemeClr val="accent2"/>
              </a:buClr>
              <a:buSzPct val="140000"/>
              <a:tabLst>
                <a:tab pos="300038" algn="l"/>
                <a:tab pos="1035050" algn="l"/>
              </a:tabLst>
              <a:defRPr/>
            </a:pPr>
            <a:r>
              <a:rPr lang="en-US" sz="1400" dirty="0">
                <a:ea typeface="Geneva" pitchFamily="125" charset="-128"/>
              </a:rPr>
              <a:t>SSDI recipients are entitled to test their ability to work and continue to receive full benefits regardless of whether they make more than the SGA amount for a nine-month trial work period. For 2023 SSA considered any month in which a person had a monthly income of more than $1,050 per trial work month. Once you have completed the nine-month trial work period you can still receive SSDI for any month in which your earnings fall below the SGA level for a period of 36 months.</a:t>
            </a:r>
          </a:p>
        </p:txBody>
      </p:sp>
    </p:spTree>
    <p:custDataLst>
      <p:tags r:id="rId1"/>
    </p:custDataLst>
    <p:extLst>
      <p:ext uri="{BB962C8B-B14F-4D97-AF65-F5344CB8AC3E}">
        <p14:creationId xmlns:p14="http://schemas.microsoft.com/office/powerpoint/2010/main" val="2107283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Happens to My SSDI Benefit When I Reach FRA?</a:t>
            </a:r>
            <a:endParaRPr lang="en-US"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28</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15" name="AutoShape 10">
            <a:extLst>
              <a:ext uri="{FF2B5EF4-FFF2-40B4-BE49-F238E27FC236}">
                <a16:creationId xmlns:a16="http://schemas.microsoft.com/office/drawing/2014/main" id="{184DF5A1-B42F-3D43-8ED3-BD234D0F3BE1}"/>
              </a:ext>
            </a:extLst>
          </p:cNvPr>
          <p:cNvSpPr>
            <a:spLocks noChangeArrowheads="1"/>
          </p:cNvSpPr>
          <p:nvPr/>
        </p:nvSpPr>
        <p:spPr bwMode="auto">
          <a:xfrm>
            <a:off x="0" y="1471588"/>
            <a:ext cx="12192000" cy="2957301"/>
          </a:xfrm>
          <a:prstGeom prst="roundRect">
            <a:avLst>
              <a:gd name="adj" fmla="val 0"/>
            </a:avLst>
          </a:prstGeom>
          <a:solidFill>
            <a:schemeClr val="bg1">
              <a:lumMod val="95000"/>
            </a:schemeClr>
          </a:solidFill>
          <a:ln>
            <a:noFill/>
          </a:ln>
          <a:effectLst/>
        </p:spPr>
        <p:txBody>
          <a:bodyPr wrap="none" anchor="ctr"/>
          <a:lstStyle/>
          <a:p>
            <a:pPr>
              <a:defRPr/>
            </a:pPr>
            <a:endParaRPr lang="en-US" dirty="0"/>
          </a:p>
        </p:txBody>
      </p:sp>
      <p:cxnSp>
        <p:nvCxnSpPr>
          <p:cNvPr id="16" name="Straight Connector 15">
            <a:extLst>
              <a:ext uri="{FF2B5EF4-FFF2-40B4-BE49-F238E27FC236}">
                <a16:creationId xmlns:a16="http://schemas.microsoft.com/office/drawing/2014/main" id="{EE616F86-FF74-A242-BE73-A710B3AB494D}"/>
              </a:ext>
            </a:extLst>
          </p:cNvPr>
          <p:cNvCxnSpPr>
            <a:cxnSpLocks/>
          </p:cNvCxnSpPr>
          <p:nvPr/>
        </p:nvCxnSpPr>
        <p:spPr bwMode="auto">
          <a:xfrm>
            <a:off x="0" y="1469946"/>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500284-942A-C14D-AD76-9CCDCB85FA12}"/>
              </a:ext>
            </a:extLst>
          </p:cNvPr>
          <p:cNvCxnSpPr>
            <a:cxnSpLocks/>
          </p:cNvCxnSpPr>
          <p:nvPr/>
        </p:nvCxnSpPr>
        <p:spPr bwMode="auto">
          <a:xfrm>
            <a:off x="0" y="4433873"/>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graphicFrame>
        <p:nvGraphicFramePr>
          <p:cNvPr id="11" name="Table 10">
            <a:extLst>
              <a:ext uri="{FF2B5EF4-FFF2-40B4-BE49-F238E27FC236}">
                <a16:creationId xmlns:a16="http://schemas.microsoft.com/office/drawing/2014/main" id="{6EA6EA6D-DDB0-4449-AFD5-9CB87BECC3F6}"/>
              </a:ext>
            </a:extLst>
          </p:cNvPr>
          <p:cNvGraphicFramePr>
            <a:graphicFrameLocks noGrp="1"/>
          </p:cNvGraphicFramePr>
          <p:nvPr>
            <p:extLst>
              <p:ext uri="{D42A27DB-BD31-4B8C-83A1-F6EECF244321}">
                <p14:modId xmlns:p14="http://schemas.microsoft.com/office/powerpoint/2010/main" val="1297939295"/>
              </p:ext>
            </p:extLst>
          </p:nvPr>
        </p:nvGraphicFramePr>
        <p:xfrm>
          <a:off x="1119133" y="1846851"/>
          <a:ext cx="9953734" cy="2209800"/>
        </p:xfrm>
        <a:graphic>
          <a:graphicData uri="http://schemas.openxmlformats.org/drawingml/2006/table">
            <a:tbl>
              <a:tblPr firstRow="1" bandRow="1">
                <a:tableStyleId>{5C22544A-7EE6-4342-B048-85BDC9FD1C3A}</a:tableStyleId>
              </a:tblPr>
              <a:tblGrid>
                <a:gridCol w="3131512">
                  <a:extLst>
                    <a:ext uri="{9D8B030D-6E8A-4147-A177-3AD203B41FA5}">
                      <a16:colId xmlns:a16="http://schemas.microsoft.com/office/drawing/2014/main" val="20000"/>
                    </a:ext>
                  </a:extLst>
                </a:gridCol>
                <a:gridCol w="279599">
                  <a:extLst>
                    <a:ext uri="{9D8B030D-6E8A-4147-A177-3AD203B41FA5}">
                      <a16:colId xmlns:a16="http://schemas.microsoft.com/office/drawing/2014/main" val="20001"/>
                    </a:ext>
                  </a:extLst>
                </a:gridCol>
                <a:gridCol w="3131512">
                  <a:extLst>
                    <a:ext uri="{9D8B030D-6E8A-4147-A177-3AD203B41FA5}">
                      <a16:colId xmlns:a16="http://schemas.microsoft.com/office/drawing/2014/main" val="20002"/>
                    </a:ext>
                  </a:extLst>
                </a:gridCol>
                <a:gridCol w="279599">
                  <a:extLst>
                    <a:ext uri="{9D8B030D-6E8A-4147-A177-3AD203B41FA5}">
                      <a16:colId xmlns:a16="http://schemas.microsoft.com/office/drawing/2014/main" val="20003"/>
                    </a:ext>
                  </a:extLst>
                </a:gridCol>
                <a:gridCol w="3131512">
                  <a:extLst>
                    <a:ext uri="{9D8B030D-6E8A-4147-A177-3AD203B41FA5}">
                      <a16:colId xmlns:a16="http://schemas.microsoft.com/office/drawing/2014/main" val="20004"/>
                    </a:ext>
                  </a:extLst>
                </a:gridCol>
              </a:tblGrid>
              <a:tr h="2101694">
                <a:tc>
                  <a:txBody>
                    <a:bodyPr/>
                    <a:lstStyle/>
                    <a:p>
                      <a:pPr marL="0" marR="0" lvl="0" indent="0" algn="ctr" defTabSz="914400" rtl="0" eaLnBrk="1" fontAlgn="base" latinLnBrk="0" hangingPunct="1">
                        <a:lnSpc>
                          <a:spcPct val="100000"/>
                        </a:lnSpc>
                        <a:spcBef>
                          <a:spcPct val="0"/>
                        </a:spcBef>
                        <a:spcAft>
                          <a:spcPts val="60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298FC2"/>
                          </a:solidFill>
                          <a:effectLst/>
                          <a:uLnTx/>
                          <a:uFillTx/>
                          <a:latin typeface="Arial" pitchFamily="34" charset="0"/>
                          <a:ea typeface="Arial Unicode MS" panose="020B0604020202020204" pitchFamily="34" charset="-128"/>
                        </a:rPr>
                        <a:t>Once you reach FRA your payment will switch from an SSDI benefit to an SSA “Old Age” or retirement benefit, the d</a:t>
                      </a:r>
                      <a:r>
                        <a:rPr kumimoji="0" lang="en-US" sz="1600" b="1" i="0" u="none" strike="noStrike" kern="1200" cap="none" spc="0" normalizeH="0" baseline="0" noProof="0" dirty="0">
                          <a:ln>
                            <a:noFill/>
                          </a:ln>
                          <a:solidFill>
                            <a:srgbClr val="298FC2"/>
                          </a:solidFill>
                          <a:effectLst/>
                          <a:uLnTx/>
                          <a:uFillTx/>
                          <a:latin typeface="Arial" pitchFamily="34" charset="0"/>
                          <a:ea typeface="Arial Unicode MS" panose="020B0604020202020204" pitchFamily="34" charset="-128"/>
                          <a:cs typeface="+mn-cs"/>
                        </a:rPr>
                        <a:t>ifference being that your benefit is being paid from a different fund.</a:t>
                      </a:r>
                    </a:p>
                  </a:txBody>
                  <a:tcPr marL="137160" marR="137160" marT="137160" marB="365760">
                    <a:lnL w="9525" cap="flat" cmpd="sng" algn="ctr">
                      <a:noFill/>
                      <a:prstDash val="solid"/>
                      <a:round/>
                      <a:headEnd type="none" w="med" len="med"/>
                      <a:tailEnd type="none" w="med" len="med"/>
                    </a:lnL>
                    <a:lnR w="9525" cap="flat" cmpd="sng" algn="ctr">
                      <a:no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ase" latinLnBrk="0" hangingPunct="1">
                        <a:lnSpc>
                          <a:spcPct val="100000"/>
                        </a:lnSpc>
                        <a:spcBef>
                          <a:spcPct val="0"/>
                        </a:spcBef>
                        <a:spcAft>
                          <a:spcPts val="60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chemeClr val="tx1"/>
                        </a:solidFill>
                        <a:effectLst/>
                        <a:uLnTx/>
                        <a:uFillTx/>
                        <a:latin typeface="Arial" pitchFamily="34" charset="0"/>
                        <a:ea typeface="Arial Unicode MS" panose="020B0604020202020204" pitchFamily="34" charset="-128"/>
                      </a:endParaRPr>
                    </a:p>
                  </a:txBody>
                  <a:tcPr marL="0" marR="0" marT="137160" marB="365760">
                    <a:lnL w="9525" cap="flat" cmpd="sng" algn="ctr">
                      <a:noFill/>
                      <a:prstDash val="sysDot"/>
                      <a:round/>
                      <a:headEnd type="none" w="med" len="med"/>
                      <a:tailEnd type="none" w="med" len="med"/>
                    </a:lnL>
                    <a:lnR w="9525" cap="flat" cmpd="sng" algn="ctr">
                      <a:no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 typeface="Arial" panose="020B0604020202020204" pitchFamily="34" charset="0"/>
                        <a:buNone/>
                        <a:tabLst/>
                        <a:defRPr/>
                      </a:pPr>
                      <a:r>
                        <a:rPr kumimoji="0" lang="en-US" sz="1600" b="1" i="0" u="none" strike="noStrike" kern="1200" cap="none" spc="0" normalizeH="0" baseline="0" noProof="0" dirty="0">
                          <a:ln>
                            <a:noFill/>
                          </a:ln>
                          <a:solidFill>
                            <a:srgbClr val="7A9B3D"/>
                          </a:solidFill>
                          <a:effectLst/>
                          <a:uLnTx/>
                          <a:uFillTx/>
                          <a:latin typeface="Arial" pitchFamily="34" charset="0"/>
                          <a:ea typeface="Arial Unicode MS" panose="020B0604020202020204" pitchFamily="34" charset="-128"/>
                        </a:rPr>
                        <a:t>The switch from an SSDI benefit to a retirement benefit happens automatically and does not affect your benefit amount.</a:t>
                      </a:r>
                    </a:p>
                  </a:txBody>
                  <a:tcPr marL="137160" marR="137160" marT="137160" marB="365760">
                    <a:lnL w="9525" cap="flat" cmpd="sng" algn="ctr">
                      <a:noFill/>
                      <a:prstDash val="sysDot"/>
                      <a:round/>
                      <a:headEnd type="none" w="med" len="med"/>
                      <a:tailEnd type="none" w="med" len="med"/>
                    </a:lnL>
                    <a:lnR w="9525" cap="flat" cmpd="sng" algn="ctr">
                      <a:no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ase" latinLnBrk="0" hangingPunct="1">
                        <a:lnSpc>
                          <a:spcPct val="100000"/>
                        </a:lnSpc>
                        <a:spcBef>
                          <a:spcPct val="0"/>
                        </a:spcBef>
                        <a:spcAft>
                          <a:spcPts val="600"/>
                        </a:spcAft>
                        <a:buClrTx/>
                        <a:buSzTx/>
                        <a:buFont typeface="Arial" panose="020B0604020202020204" pitchFamily="34" charset="0"/>
                        <a:buNone/>
                        <a:tabLst/>
                        <a:defRPr/>
                      </a:pPr>
                      <a:endParaRPr kumimoji="0" lang="en-US" sz="1600" b="1" i="0" u="none" strike="noStrike" kern="1200" cap="none" spc="0" normalizeH="0" baseline="0" noProof="0" dirty="0">
                        <a:ln>
                          <a:noFill/>
                        </a:ln>
                        <a:solidFill>
                          <a:srgbClr val="7A9B3D"/>
                        </a:solidFill>
                        <a:effectLst/>
                        <a:uLnTx/>
                        <a:uFillTx/>
                        <a:latin typeface="Arial" pitchFamily="34" charset="0"/>
                        <a:ea typeface="Arial Unicode MS" panose="020B0604020202020204" pitchFamily="34" charset="-128"/>
                      </a:endParaRPr>
                    </a:p>
                  </a:txBody>
                  <a:tcPr marL="0" marR="0" marT="137160" marB="365760">
                    <a:lnL w="9525" cap="flat" cmpd="sng" algn="ctr">
                      <a:noFill/>
                      <a:prstDash val="sysDot"/>
                      <a:round/>
                      <a:headEnd type="none" w="med" len="med"/>
                      <a:tailEnd type="none" w="med" len="med"/>
                    </a:lnL>
                    <a:lnR w="9525" cap="flat" cmpd="sng" algn="ctr">
                      <a:noFill/>
                      <a:prstDash val="sysDot"/>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 typeface="Arial" panose="020B0604020202020204" pitchFamily="34" charset="0"/>
                        <a:buNone/>
                        <a:tabLst/>
                        <a:defRPr/>
                      </a:pPr>
                      <a:r>
                        <a:rPr lang="en-US" sz="1600" b="1" dirty="0">
                          <a:solidFill>
                            <a:srgbClr val="768692"/>
                          </a:solidFill>
                          <a:ea typeface="Arial Unicode MS" panose="020B0604020202020204" pitchFamily="34" charset="-128"/>
                        </a:rPr>
                        <a:t>Upon reaching FRA you are no longer subject to the earnings test.</a:t>
                      </a:r>
                    </a:p>
                  </a:txBody>
                  <a:tcPr marL="137160" marR="137160" marT="137160" marB="365760">
                    <a:lnL w="9525" cap="flat" cmpd="sng" algn="ctr">
                      <a:noFill/>
                      <a:prstDash val="sysDot"/>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Tree>
    <p:custDataLst>
      <p:tags r:id="rId1"/>
    </p:custDataLst>
    <p:extLst>
      <p:ext uri="{BB962C8B-B14F-4D97-AF65-F5344CB8AC3E}">
        <p14:creationId xmlns:p14="http://schemas.microsoft.com/office/powerpoint/2010/main" val="2607781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utoShape 10">
            <a:extLst>
              <a:ext uri="{FF2B5EF4-FFF2-40B4-BE49-F238E27FC236}">
                <a16:creationId xmlns:a16="http://schemas.microsoft.com/office/drawing/2014/main" id="{184DF5A1-B42F-3D43-8ED3-BD234D0F3BE1}"/>
              </a:ext>
            </a:extLst>
          </p:cNvPr>
          <p:cNvSpPr>
            <a:spLocks noChangeArrowheads="1"/>
          </p:cNvSpPr>
          <p:nvPr/>
        </p:nvSpPr>
        <p:spPr bwMode="auto">
          <a:xfrm>
            <a:off x="0" y="2190529"/>
            <a:ext cx="12192000" cy="2303462"/>
          </a:xfrm>
          <a:prstGeom prst="roundRect">
            <a:avLst>
              <a:gd name="adj" fmla="val 0"/>
            </a:avLst>
          </a:prstGeom>
          <a:solidFill>
            <a:schemeClr val="bg1">
              <a:lumMod val="95000"/>
            </a:schemeClr>
          </a:solidFill>
          <a:ln>
            <a:noFill/>
          </a:ln>
          <a:effectLst/>
        </p:spPr>
        <p:txBody>
          <a:bodyPr wrap="none" anchor="ctr"/>
          <a:lstStyle/>
          <a:p>
            <a:pPr>
              <a:defRPr/>
            </a:pPr>
            <a:endParaRPr lang="en-US" dirty="0"/>
          </a:p>
        </p:txBody>
      </p:sp>
      <p:sp>
        <p:nvSpPr>
          <p:cNvPr id="2" name="Rectangle 1">
            <a:extLst>
              <a:ext uri="{FF2B5EF4-FFF2-40B4-BE49-F238E27FC236}">
                <a16:creationId xmlns:a16="http://schemas.microsoft.com/office/drawing/2014/main" id="{605D65BA-F7E8-DF4E-AAB4-A33BA87B45D4}"/>
              </a:ext>
            </a:extLst>
          </p:cNvPr>
          <p:cNvSpPr/>
          <p:nvPr/>
        </p:nvSpPr>
        <p:spPr bwMode="auto">
          <a:xfrm>
            <a:off x="6254651" y="2523825"/>
            <a:ext cx="3075709" cy="165423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128"/>
            </a:endParaRPr>
          </a:p>
        </p:txBody>
      </p:sp>
      <p:sp>
        <p:nvSpPr>
          <p:cNvPr id="5" name="Title 4"/>
          <p:cNvSpPr>
            <a:spLocks noGrp="1"/>
          </p:cNvSpPr>
          <p:nvPr>
            <p:ph type="title"/>
          </p:nvPr>
        </p:nvSpPr>
        <p:spPr>
          <a:xfrm>
            <a:off x="420111" y="196311"/>
            <a:ext cx="10918280" cy="838200"/>
          </a:xfrm>
        </p:spPr>
        <p:txBody>
          <a:bodyPr/>
          <a:lstStyle/>
          <a:p>
            <a:r>
              <a:rPr lang="en-US" dirty="0"/>
              <a:t>Government Pension Offset (GPO)</a:t>
            </a:r>
            <a:br>
              <a:rPr lang="en-US" dirty="0"/>
            </a:br>
            <a:r>
              <a:rPr lang="en-US" sz="2000" b="1" dirty="0">
                <a:solidFill>
                  <a:srgbClr val="768692"/>
                </a:solidFill>
              </a:rPr>
              <a:t>A reduction in spousal or survivor benefits</a:t>
            </a:r>
            <a:endParaRPr lang="en-US" sz="2000"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29</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cxnSp>
        <p:nvCxnSpPr>
          <p:cNvPr id="16" name="Straight Connector 15">
            <a:extLst>
              <a:ext uri="{FF2B5EF4-FFF2-40B4-BE49-F238E27FC236}">
                <a16:creationId xmlns:a16="http://schemas.microsoft.com/office/drawing/2014/main" id="{EE616F86-FF74-A242-BE73-A710B3AB494D}"/>
              </a:ext>
            </a:extLst>
          </p:cNvPr>
          <p:cNvCxnSpPr>
            <a:cxnSpLocks/>
          </p:cNvCxnSpPr>
          <p:nvPr/>
        </p:nvCxnSpPr>
        <p:spPr bwMode="auto">
          <a:xfrm>
            <a:off x="0" y="2188886"/>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500284-942A-C14D-AD76-9CCDCB85FA12}"/>
              </a:ext>
            </a:extLst>
          </p:cNvPr>
          <p:cNvCxnSpPr>
            <a:cxnSpLocks/>
          </p:cNvCxnSpPr>
          <p:nvPr/>
        </p:nvCxnSpPr>
        <p:spPr bwMode="auto">
          <a:xfrm>
            <a:off x="0" y="4493991"/>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8F70CAE5-CB5C-6141-B4F3-DFE2E333F24C}"/>
              </a:ext>
            </a:extLst>
          </p:cNvPr>
          <p:cNvSpPr/>
          <p:nvPr/>
        </p:nvSpPr>
        <p:spPr>
          <a:xfrm>
            <a:off x="492593" y="1723704"/>
            <a:ext cx="8613456" cy="364321"/>
          </a:xfrm>
          <a:prstGeom prst="rect">
            <a:avLst/>
          </a:prstGeom>
        </p:spPr>
        <p:txBody>
          <a:bodyPr wrap="square" lIns="86477" tIns="43239" rIns="86477" bIns="43239">
            <a:spAutoFit/>
          </a:bodyPr>
          <a:lstStyle/>
          <a:p>
            <a:pPr>
              <a:defRPr/>
            </a:pPr>
            <a:r>
              <a:rPr lang="en-US" sz="1800" b="1" dirty="0">
                <a:solidFill>
                  <a:schemeClr val="accent3"/>
                </a:solidFill>
                <a:latin typeface="+mn-lt"/>
              </a:rPr>
              <a:t>Who is affected?</a:t>
            </a:r>
          </a:p>
        </p:txBody>
      </p:sp>
      <p:sp>
        <p:nvSpPr>
          <p:cNvPr id="13" name="Rectangle 9">
            <a:extLst>
              <a:ext uri="{FF2B5EF4-FFF2-40B4-BE49-F238E27FC236}">
                <a16:creationId xmlns:a16="http://schemas.microsoft.com/office/drawing/2014/main" id="{8CB5B40C-46A7-294D-AA88-D112B8C8F018}"/>
              </a:ext>
            </a:extLst>
          </p:cNvPr>
          <p:cNvSpPr>
            <a:spLocks noChangeArrowheads="1"/>
          </p:cNvSpPr>
          <p:nvPr/>
        </p:nvSpPr>
        <p:spPr bwMode="auto">
          <a:xfrm>
            <a:off x="953455" y="2621142"/>
            <a:ext cx="4810036" cy="1654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lnSpc>
                <a:spcPct val="110000"/>
              </a:lnSpc>
              <a:spcBef>
                <a:spcPts val="0"/>
              </a:spcBef>
              <a:spcAft>
                <a:spcPts val="600"/>
              </a:spcAft>
              <a:buClr>
                <a:schemeClr val="accent2"/>
              </a:buClr>
              <a:buSzPct val="140000"/>
              <a:tabLst>
                <a:tab pos="300038" algn="l"/>
                <a:tab pos="1035050" algn="l"/>
              </a:tabLst>
              <a:defRPr/>
            </a:pPr>
            <a:r>
              <a:rPr lang="en-US" sz="1600" b="1" dirty="0">
                <a:ea typeface="Geneva" pitchFamily="125" charset="-128"/>
              </a:rPr>
              <a:t>Individuals with a pension from a job </a:t>
            </a:r>
            <a:br>
              <a:rPr lang="en-US" sz="1600" b="1" dirty="0">
                <a:ea typeface="Geneva" pitchFamily="125" charset="-128"/>
              </a:rPr>
            </a:br>
            <a:r>
              <a:rPr lang="en-US" sz="1600" b="1" dirty="0">
                <a:ea typeface="Geneva" pitchFamily="125" charset="-128"/>
              </a:rPr>
              <a:t>not covered by Social Security, and </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dirty="0">
                <a:ea typeface="Geneva" pitchFamily="125" charset="-128"/>
              </a:rPr>
              <a:t>Those eligible for Social Security spousal or survivor benefits (based on someone else's earnings and work history)</a:t>
            </a:r>
          </a:p>
        </p:txBody>
      </p:sp>
      <p:sp>
        <p:nvSpPr>
          <p:cNvPr id="14" name="Freeform 6">
            <a:extLst>
              <a:ext uri="{FF2B5EF4-FFF2-40B4-BE49-F238E27FC236}">
                <a16:creationId xmlns:a16="http://schemas.microsoft.com/office/drawing/2014/main" id="{8CA15CA2-2FAF-194A-B804-511A121DFD62}"/>
              </a:ext>
            </a:extLst>
          </p:cNvPr>
          <p:cNvSpPr>
            <a:spLocks/>
          </p:cNvSpPr>
          <p:nvPr/>
        </p:nvSpPr>
        <p:spPr bwMode="auto">
          <a:xfrm>
            <a:off x="635182" y="2605342"/>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18" name="Freeform 6">
            <a:extLst>
              <a:ext uri="{FF2B5EF4-FFF2-40B4-BE49-F238E27FC236}">
                <a16:creationId xmlns:a16="http://schemas.microsoft.com/office/drawing/2014/main" id="{0170C4F0-834C-454B-AEB3-20EFB9DC5257}"/>
              </a:ext>
            </a:extLst>
          </p:cNvPr>
          <p:cNvSpPr>
            <a:spLocks/>
          </p:cNvSpPr>
          <p:nvPr/>
        </p:nvSpPr>
        <p:spPr bwMode="auto">
          <a:xfrm>
            <a:off x="635182" y="3266299"/>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grpSp>
        <p:nvGrpSpPr>
          <p:cNvPr id="19" name="Group 18">
            <a:extLst>
              <a:ext uri="{FF2B5EF4-FFF2-40B4-BE49-F238E27FC236}">
                <a16:creationId xmlns:a16="http://schemas.microsoft.com/office/drawing/2014/main" id="{668D74BA-BCF4-CB46-8D19-CC31FF5C762D}"/>
              </a:ext>
            </a:extLst>
          </p:cNvPr>
          <p:cNvGrpSpPr/>
          <p:nvPr/>
        </p:nvGrpSpPr>
        <p:grpSpPr>
          <a:xfrm>
            <a:off x="6478963" y="2563811"/>
            <a:ext cx="2627086" cy="1724340"/>
            <a:chOff x="4583334" y="3457260"/>
            <a:chExt cx="2627086" cy="1724340"/>
          </a:xfrm>
        </p:grpSpPr>
        <p:sp>
          <p:nvSpPr>
            <p:cNvPr id="20" name="Content Placeholder 2">
              <a:extLst>
                <a:ext uri="{FF2B5EF4-FFF2-40B4-BE49-F238E27FC236}">
                  <a16:creationId xmlns:a16="http://schemas.microsoft.com/office/drawing/2014/main" id="{B9BA0B7E-B3CD-E046-A612-454E11918EAD}"/>
                </a:ext>
              </a:extLst>
            </p:cNvPr>
            <p:cNvSpPr txBox="1">
              <a:spLocks/>
            </p:cNvSpPr>
            <p:nvPr/>
          </p:nvSpPr>
          <p:spPr bwMode="auto">
            <a:xfrm>
              <a:off x="5015814" y="3457260"/>
              <a:ext cx="1762127" cy="815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ctr" rtl="0" eaLnBrk="0" fontAlgn="base" hangingPunct="0">
                <a:spcBef>
                  <a:spcPct val="20000"/>
                </a:spcBef>
                <a:spcAft>
                  <a:spcPct val="0"/>
                </a:spcAft>
                <a:buClr>
                  <a:srgbClr val="5482AB"/>
                </a:buClr>
                <a:buSzPct val="120000"/>
                <a:buNone/>
                <a:tabLst>
                  <a:tab pos="177764" algn="l"/>
                </a:tabLst>
                <a:defRPr sz="1600" b="1">
                  <a:solidFill>
                    <a:schemeClr val="tx1"/>
                  </a:solidFill>
                  <a:latin typeface="+mn-lt"/>
                  <a:ea typeface="+mn-ea"/>
                  <a:cs typeface="+mn-cs"/>
                </a:defRPr>
              </a:lvl1pPr>
              <a:lvl2pPr marL="457108" indent="0" algn="ctr" rtl="0" eaLnBrk="0" fontAlgn="base" hangingPunct="0">
                <a:spcBef>
                  <a:spcPct val="20000"/>
                </a:spcBef>
                <a:spcAft>
                  <a:spcPct val="0"/>
                </a:spcAft>
                <a:buClr>
                  <a:srgbClr val="5482AB"/>
                </a:buClr>
                <a:buSzPct val="80000"/>
                <a:buFont typeface="Wingdings" pitchFamily="2" charset="2"/>
                <a:buNone/>
                <a:tabLst>
                  <a:tab pos="177764" algn="l"/>
                </a:tabLst>
                <a:defRPr sz="1600" b="1">
                  <a:solidFill>
                    <a:schemeClr val="tx1"/>
                  </a:solidFill>
                  <a:latin typeface="+mn-lt"/>
                </a:defRPr>
              </a:lvl2pPr>
              <a:lvl3pPr marL="914218" indent="0" algn="ctr" rtl="0" eaLnBrk="0" fontAlgn="base" hangingPunct="0">
                <a:spcBef>
                  <a:spcPct val="20000"/>
                </a:spcBef>
                <a:spcAft>
                  <a:spcPct val="0"/>
                </a:spcAft>
                <a:buClr>
                  <a:srgbClr val="5482AB"/>
                </a:buClr>
                <a:buFont typeface="Arial" pitchFamily="34" charset="0"/>
                <a:buNone/>
                <a:tabLst>
                  <a:tab pos="177764" algn="l"/>
                </a:tabLst>
                <a:defRPr sz="1600" b="1">
                  <a:solidFill>
                    <a:schemeClr val="tx1"/>
                  </a:solidFill>
                  <a:latin typeface="+mn-lt"/>
                </a:defRPr>
              </a:lvl3pPr>
              <a:lvl4pPr marL="1371327" indent="0" algn="ctr" rtl="0" eaLnBrk="0" fontAlgn="base" hangingPunct="0">
                <a:spcBef>
                  <a:spcPct val="20000"/>
                </a:spcBef>
                <a:spcAft>
                  <a:spcPct val="0"/>
                </a:spcAft>
                <a:buClr>
                  <a:srgbClr val="5482AB"/>
                </a:buClr>
                <a:buNone/>
                <a:tabLst>
                  <a:tab pos="177764" algn="l"/>
                </a:tabLst>
                <a:defRPr sz="1600" b="1">
                  <a:solidFill>
                    <a:schemeClr val="tx1"/>
                  </a:solidFill>
                  <a:latin typeface="+mn-lt"/>
                </a:defRPr>
              </a:lvl4pPr>
              <a:lvl5pPr marL="1828436" indent="0" algn="ctr" rtl="0" eaLnBrk="0" fontAlgn="base" hangingPunct="0">
                <a:spcBef>
                  <a:spcPct val="20000"/>
                </a:spcBef>
                <a:spcAft>
                  <a:spcPct val="0"/>
                </a:spcAft>
                <a:buClr>
                  <a:srgbClr val="5482AB"/>
                </a:buClr>
                <a:buFont typeface="Wingdings" pitchFamily="2" charset="2"/>
                <a:buNone/>
                <a:tabLst>
                  <a:tab pos="177764" algn="l"/>
                </a:tabLst>
                <a:defRPr sz="1400" b="1">
                  <a:solidFill>
                    <a:schemeClr val="tx1"/>
                  </a:solidFill>
                  <a:latin typeface="+mn-lt"/>
                </a:defRPr>
              </a:lvl5pPr>
              <a:lvl6pPr marL="2285543"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6pPr>
              <a:lvl7pPr marL="2742652"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7pPr>
              <a:lvl8pPr marL="3199760"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8pPr>
              <a:lvl9pPr marL="3656868"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9pPr>
            </a:lstStyle>
            <a:p>
              <a:pPr>
                <a:lnSpc>
                  <a:spcPct val="110000"/>
                </a:lnSpc>
              </a:pPr>
              <a:r>
                <a:rPr lang="en-US" kern="0" dirty="0"/>
                <a:t>GPO reduces </a:t>
              </a:r>
              <a:br>
                <a:rPr lang="en-US" kern="0" dirty="0"/>
              </a:br>
              <a:r>
                <a:rPr lang="en-US" kern="0" dirty="0"/>
                <a:t>Social Security </a:t>
              </a:r>
              <a:br>
                <a:rPr lang="en-US" kern="0" dirty="0"/>
              </a:br>
              <a:r>
                <a:rPr lang="en-US" kern="0" dirty="0"/>
                <a:t>benefit by</a:t>
              </a:r>
              <a:endParaRPr lang="en-US" sz="2400" kern="0" dirty="0"/>
            </a:p>
          </p:txBody>
        </p:sp>
        <p:sp>
          <p:nvSpPr>
            <p:cNvPr id="21" name="Content Placeholder 2">
              <a:extLst>
                <a:ext uri="{FF2B5EF4-FFF2-40B4-BE49-F238E27FC236}">
                  <a16:creationId xmlns:a16="http://schemas.microsoft.com/office/drawing/2014/main" id="{5C8073AB-6CED-1847-9462-69894E5B699B}"/>
                </a:ext>
              </a:extLst>
            </p:cNvPr>
            <p:cNvSpPr txBox="1">
              <a:spLocks/>
            </p:cNvSpPr>
            <p:nvPr/>
          </p:nvSpPr>
          <p:spPr bwMode="auto">
            <a:xfrm>
              <a:off x="4583334" y="4346895"/>
              <a:ext cx="2627086" cy="834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ctr" rtl="0" eaLnBrk="0" fontAlgn="base" hangingPunct="0">
                <a:spcBef>
                  <a:spcPct val="20000"/>
                </a:spcBef>
                <a:spcAft>
                  <a:spcPct val="0"/>
                </a:spcAft>
                <a:buClr>
                  <a:srgbClr val="5482AB"/>
                </a:buClr>
                <a:buSzPct val="120000"/>
                <a:buNone/>
                <a:tabLst>
                  <a:tab pos="177764" algn="l"/>
                </a:tabLst>
                <a:defRPr sz="1600" b="1">
                  <a:solidFill>
                    <a:schemeClr val="tx1"/>
                  </a:solidFill>
                  <a:latin typeface="+mn-lt"/>
                  <a:ea typeface="+mn-ea"/>
                  <a:cs typeface="+mn-cs"/>
                </a:defRPr>
              </a:lvl1pPr>
              <a:lvl2pPr marL="457108" indent="0" algn="ctr" rtl="0" eaLnBrk="0" fontAlgn="base" hangingPunct="0">
                <a:spcBef>
                  <a:spcPct val="20000"/>
                </a:spcBef>
                <a:spcAft>
                  <a:spcPct val="0"/>
                </a:spcAft>
                <a:buClr>
                  <a:srgbClr val="5482AB"/>
                </a:buClr>
                <a:buSzPct val="80000"/>
                <a:buFont typeface="Wingdings" pitchFamily="2" charset="2"/>
                <a:buNone/>
                <a:tabLst>
                  <a:tab pos="177764" algn="l"/>
                </a:tabLst>
                <a:defRPr sz="1600" b="1">
                  <a:solidFill>
                    <a:schemeClr val="tx1"/>
                  </a:solidFill>
                  <a:latin typeface="+mn-lt"/>
                </a:defRPr>
              </a:lvl2pPr>
              <a:lvl3pPr marL="914218" indent="0" algn="ctr" rtl="0" eaLnBrk="0" fontAlgn="base" hangingPunct="0">
                <a:spcBef>
                  <a:spcPct val="20000"/>
                </a:spcBef>
                <a:spcAft>
                  <a:spcPct val="0"/>
                </a:spcAft>
                <a:buClr>
                  <a:srgbClr val="5482AB"/>
                </a:buClr>
                <a:buFont typeface="Arial" pitchFamily="34" charset="0"/>
                <a:buNone/>
                <a:tabLst>
                  <a:tab pos="177764" algn="l"/>
                </a:tabLst>
                <a:defRPr sz="1600" b="1">
                  <a:solidFill>
                    <a:schemeClr val="tx1"/>
                  </a:solidFill>
                  <a:latin typeface="+mn-lt"/>
                </a:defRPr>
              </a:lvl3pPr>
              <a:lvl4pPr marL="1371327" indent="0" algn="ctr" rtl="0" eaLnBrk="0" fontAlgn="base" hangingPunct="0">
                <a:spcBef>
                  <a:spcPct val="20000"/>
                </a:spcBef>
                <a:spcAft>
                  <a:spcPct val="0"/>
                </a:spcAft>
                <a:buClr>
                  <a:srgbClr val="5482AB"/>
                </a:buClr>
                <a:buNone/>
                <a:tabLst>
                  <a:tab pos="177764" algn="l"/>
                </a:tabLst>
                <a:defRPr sz="1600" b="1">
                  <a:solidFill>
                    <a:schemeClr val="tx1"/>
                  </a:solidFill>
                  <a:latin typeface="+mn-lt"/>
                </a:defRPr>
              </a:lvl4pPr>
              <a:lvl5pPr marL="1828436" indent="0" algn="ctr" rtl="0" eaLnBrk="0" fontAlgn="base" hangingPunct="0">
                <a:spcBef>
                  <a:spcPct val="20000"/>
                </a:spcBef>
                <a:spcAft>
                  <a:spcPct val="0"/>
                </a:spcAft>
                <a:buClr>
                  <a:srgbClr val="5482AB"/>
                </a:buClr>
                <a:buFont typeface="Wingdings" pitchFamily="2" charset="2"/>
                <a:buNone/>
                <a:tabLst>
                  <a:tab pos="177764" algn="l"/>
                </a:tabLst>
                <a:defRPr sz="1400" b="1">
                  <a:solidFill>
                    <a:schemeClr val="tx1"/>
                  </a:solidFill>
                  <a:latin typeface="+mn-lt"/>
                </a:defRPr>
              </a:lvl5pPr>
              <a:lvl6pPr marL="2285543"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6pPr>
              <a:lvl7pPr marL="2742652"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7pPr>
              <a:lvl8pPr marL="3199760"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8pPr>
              <a:lvl9pPr marL="3656868"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9pPr>
            </a:lstStyle>
            <a:p>
              <a:r>
                <a:rPr lang="en-US" sz="1800" kern="0" dirty="0">
                  <a:solidFill>
                    <a:srgbClr val="7A9B3D"/>
                  </a:solidFill>
                </a:rPr>
                <a:t>two-thirds of the </a:t>
              </a:r>
              <a:br>
                <a:rPr lang="en-US" sz="1800" kern="0" dirty="0">
                  <a:solidFill>
                    <a:srgbClr val="7A9B3D"/>
                  </a:solidFill>
                </a:rPr>
              </a:br>
              <a:r>
                <a:rPr lang="en-US" sz="1800" kern="0" dirty="0">
                  <a:solidFill>
                    <a:srgbClr val="7A9B3D"/>
                  </a:solidFill>
                </a:rPr>
                <a:t>pension amount</a:t>
              </a:r>
            </a:p>
          </p:txBody>
        </p:sp>
      </p:grpSp>
    </p:spTree>
    <p:custDataLst>
      <p:tags r:id="rId1"/>
    </p:custDataLst>
    <p:extLst>
      <p:ext uri="{BB962C8B-B14F-4D97-AF65-F5344CB8AC3E}">
        <p14:creationId xmlns:p14="http://schemas.microsoft.com/office/powerpoint/2010/main" val="3516491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Social Security Eligibility and Sustainability</a:t>
            </a:r>
            <a:br>
              <a:rPr lang="en-US" dirty="0"/>
            </a:br>
            <a:endParaRPr lang="en-US"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3</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12" name="Text Box 21">
            <a:extLst>
              <a:ext uri="{FF2B5EF4-FFF2-40B4-BE49-F238E27FC236}">
                <a16:creationId xmlns:a16="http://schemas.microsoft.com/office/drawing/2014/main" id="{03369B00-C6B0-4EEC-9F61-C53A8675FCF0}"/>
              </a:ext>
            </a:extLst>
          </p:cNvPr>
          <p:cNvSpPr txBox="1">
            <a:spLocks noChangeArrowheads="1"/>
          </p:cNvSpPr>
          <p:nvPr/>
        </p:nvSpPr>
        <p:spPr bwMode="auto">
          <a:xfrm>
            <a:off x="445085" y="6286930"/>
            <a:ext cx="9046109" cy="26820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FontTx/>
              <a:buNone/>
            </a:pPr>
            <a:r>
              <a:rPr lang="en-US" altLang="en-US" sz="1000" dirty="0"/>
              <a:t>Source: Social Security Administration: Fast Facts &amp; Figures about Social Security, 2022</a:t>
            </a:r>
          </a:p>
        </p:txBody>
      </p:sp>
      <p:pic>
        <p:nvPicPr>
          <p:cNvPr id="13" name="Picture 30" descr="182202485_7">
            <a:extLst>
              <a:ext uri="{FF2B5EF4-FFF2-40B4-BE49-F238E27FC236}">
                <a16:creationId xmlns:a16="http://schemas.microsoft.com/office/drawing/2014/main" id="{2EE5C3EF-AD1D-9C4C-B2E3-677B55448B7B}"/>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229" t="17287" r="19461" b="47474"/>
          <a:stretch/>
        </p:blipFill>
        <p:spPr bwMode="auto">
          <a:xfrm>
            <a:off x="0" y="1735556"/>
            <a:ext cx="4392000" cy="2920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a:extLst>
              <a:ext uri="{FF2B5EF4-FFF2-40B4-BE49-F238E27FC236}">
                <a16:creationId xmlns:a16="http://schemas.microsoft.com/office/drawing/2014/main" id="{66D4B196-4860-D44D-B868-977CC2243F57}"/>
              </a:ext>
            </a:extLst>
          </p:cNvPr>
          <p:cNvSpPr/>
          <p:nvPr/>
        </p:nvSpPr>
        <p:spPr>
          <a:xfrm>
            <a:off x="3757544" y="1737284"/>
            <a:ext cx="8434456" cy="291884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3AD23EA-AF63-8B4D-9E8D-C493FF8BDCC7}"/>
              </a:ext>
            </a:extLst>
          </p:cNvPr>
          <p:cNvSpPr>
            <a:spLocks noChangeArrowheads="1"/>
          </p:cNvSpPr>
          <p:nvPr/>
        </p:nvSpPr>
        <p:spPr bwMode="auto">
          <a:xfrm>
            <a:off x="4013599" y="1920546"/>
            <a:ext cx="7551629" cy="1969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lnSpc>
                <a:spcPct val="114000"/>
              </a:lnSpc>
              <a:spcBef>
                <a:spcPts val="1800"/>
              </a:spcBef>
              <a:spcAft>
                <a:spcPts val="600"/>
              </a:spcAft>
              <a:buClr>
                <a:schemeClr val="accent2"/>
              </a:buClr>
              <a:buSzPct val="140000"/>
              <a:tabLst>
                <a:tab pos="1035050" algn="l"/>
              </a:tabLst>
              <a:defRPr/>
            </a:pPr>
            <a:r>
              <a:rPr lang="en-US" sz="1600" b="1" dirty="0">
                <a:solidFill>
                  <a:srgbClr val="7A9B3D"/>
                </a:solidFill>
                <a:latin typeface="Arial" charset="0"/>
                <a:ea typeface="Geneva" charset="0"/>
                <a:cs typeface="Times New Roman" charset="0"/>
              </a:rPr>
              <a:t>Eligibility</a:t>
            </a:r>
          </a:p>
          <a:p>
            <a:pPr marL="114300" indent="-114300" eaLnBrk="0" hangingPunct="0">
              <a:lnSpc>
                <a:spcPct val="114000"/>
              </a:lnSpc>
              <a:spcBef>
                <a:spcPts val="0"/>
              </a:spcBef>
              <a:spcAft>
                <a:spcPts val="600"/>
              </a:spcAft>
              <a:buClr>
                <a:srgbClr val="7A9B3D"/>
              </a:buClr>
              <a:buSzPct val="100000"/>
              <a:buFont typeface="Arial" panose="020B0604020202020204" pitchFamily="34" charset="0"/>
              <a:buChar char="•"/>
              <a:tabLst>
                <a:tab pos="1035050" algn="l"/>
              </a:tabLst>
              <a:defRPr/>
            </a:pPr>
            <a:r>
              <a:rPr lang="en-US" sz="1600" dirty="0"/>
              <a:t>Requirements include having 40 quarters of wages that were subject </a:t>
            </a:r>
            <a:r>
              <a:rPr lang="en-US" sz="1600" dirty="0">
                <a:latin typeface="Arial" charset="0"/>
                <a:ea typeface="Geneva" charset="0"/>
                <a:cs typeface="Times New Roman" charset="0"/>
              </a:rPr>
              <a:t>to Social Security payroll taxes (quarters do not need to be consecutive)</a:t>
            </a:r>
          </a:p>
          <a:p>
            <a:pPr marL="114300" indent="-114300" eaLnBrk="0" hangingPunct="0">
              <a:lnSpc>
                <a:spcPct val="114000"/>
              </a:lnSpc>
              <a:spcBef>
                <a:spcPts val="0"/>
              </a:spcBef>
              <a:spcAft>
                <a:spcPts val="600"/>
              </a:spcAft>
              <a:buClr>
                <a:srgbClr val="7A9B3D"/>
              </a:buClr>
              <a:buSzPct val="100000"/>
              <a:buFont typeface="Arial" panose="020B0604020202020204" pitchFamily="34" charset="0"/>
              <a:buChar char="•"/>
              <a:tabLst>
                <a:tab pos="1035050" algn="l"/>
              </a:tabLst>
              <a:defRPr/>
            </a:pPr>
            <a:r>
              <a:rPr lang="en-US" sz="1600" dirty="0">
                <a:latin typeface="Arial" charset="0"/>
                <a:ea typeface="Geneva" charset="0"/>
                <a:cs typeface="Times New Roman" charset="0"/>
              </a:rPr>
              <a:t>Benefits are calculated based on the average of the 35 highest years of earnings</a:t>
            </a:r>
          </a:p>
          <a:p>
            <a:pPr eaLnBrk="0" hangingPunct="0">
              <a:lnSpc>
                <a:spcPct val="114000"/>
              </a:lnSpc>
              <a:spcBef>
                <a:spcPts val="0"/>
              </a:spcBef>
              <a:spcAft>
                <a:spcPts val="600"/>
              </a:spcAft>
              <a:buClr>
                <a:srgbClr val="7A9B3D"/>
              </a:buClr>
              <a:buSzPct val="100000"/>
              <a:tabLst>
                <a:tab pos="1035050" algn="l"/>
              </a:tabLst>
              <a:defRPr/>
            </a:pPr>
            <a:r>
              <a:rPr lang="en-US" sz="1600" b="1" dirty="0">
                <a:solidFill>
                  <a:srgbClr val="7A9B3D"/>
                </a:solidFill>
                <a:latin typeface="Arial" charset="0"/>
                <a:ea typeface="Geneva" charset="0"/>
                <a:cs typeface="Times New Roman" charset="0"/>
              </a:rPr>
              <a:t>Sustainability </a:t>
            </a:r>
          </a:p>
          <a:p>
            <a:pPr marL="114300" indent="-114300" eaLnBrk="0" hangingPunct="0">
              <a:spcBef>
                <a:spcPts val="0"/>
              </a:spcBef>
              <a:spcAft>
                <a:spcPts val="600"/>
              </a:spcAft>
              <a:buClr>
                <a:srgbClr val="7A9B3D"/>
              </a:buClr>
              <a:buSzPct val="100000"/>
              <a:buFont typeface="Arial" panose="020B0604020202020204" pitchFamily="34" charset="0"/>
              <a:buChar char="•"/>
              <a:tabLst>
                <a:tab pos="1035050" algn="l"/>
              </a:tabLst>
              <a:defRPr/>
            </a:pPr>
            <a:r>
              <a:rPr lang="en-US" sz="1600" dirty="0">
                <a:latin typeface="Arial" charset="0"/>
                <a:ea typeface="Geneva" charset="0"/>
                <a:cs typeface="Times New Roman" charset="0"/>
              </a:rPr>
              <a:t>Trust fund assets are invested in special issue U.S. bonds backed by the full faith and credit of the U.S. government</a:t>
            </a:r>
          </a:p>
          <a:p>
            <a:pPr marL="114300" indent="-114300" eaLnBrk="0" hangingPunct="0">
              <a:spcBef>
                <a:spcPts val="0"/>
              </a:spcBef>
              <a:spcAft>
                <a:spcPts val="600"/>
              </a:spcAft>
              <a:buClr>
                <a:srgbClr val="7A9B3D"/>
              </a:buClr>
              <a:buSzPct val="100000"/>
              <a:buFont typeface="Arial" panose="020B0604020202020204" pitchFamily="34" charset="0"/>
              <a:buChar char="•"/>
              <a:tabLst>
                <a:tab pos="1035050" algn="l"/>
              </a:tabLst>
              <a:defRPr/>
            </a:pPr>
            <a:r>
              <a:rPr lang="en-US" sz="1600" dirty="0">
                <a:latin typeface="Arial" charset="0"/>
                <a:ea typeface="Geneva" charset="0"/>
                <a:cs typeface="Times New Roman" charset="0"/>
              </a:rPr>
              <a:t>By 2035, payroll taxes collected will pay approximately 80% of benefits owed</a:t>
            </a:r>
          </a:p>
        </p:txBody>
      </p:sp>
    </p:spTree>
    <p:custDataLst>
      <p:tags r:id="rId1"/>
    </p:custDataLst>
    <p:extLst>
      <p:ext uri="{BB962C8B-B14F-4D97-AF65-F5344CB8AC3E}">
        <p14:creationId xmlns:p14="http://schemas.microsoft.com/office/powerpoint/2010/main" val="2572029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utoShape 10">
            <a:extLst>
              <a:ext uri="{FF2B5EF4-FFF2-40B4-BE49-F238E27FC236}">
                <a16:creationId xmlns:a16="http://schemas.microsoft.com/office/drawing/2014/main" id="{184DF5A1-B42F-3D43-8ED3-BD234D0F3BE1}"/>
              </a:ext>
            </a:extLst>
          </p:cNvPr>
          <p:cNvSpPr>
            <a:spLocks noChangeArrowheads="1"/>
          </p:cNvSpPr>
          <p:nvPr/>
        </p:nvSpPr>
        <p:spPr bwMode="auto">
          <a:xfrm>
            <a:off x="0" y="2190529"/>
            <a:ext cx="12192000" cy="2303462"/>
          </a:xfrm>
          <a:prstGeom prst="roundRect">
            <a:avLst>
              <a:gd name="adj" fmla="val 0"/>
            </a:avLst>
          </a:prstGeom>
          <a:solidFill>
            <a:schemeClr val="bg1">
              <a:lumMod val="95000"/>
            </a:schemeClr>
          </a:solidFill>
          <a:ln>
            <a:noFill/>
          </a:ln>
          <a:effectLst/>
        </p:spPr>
        <p:txBody>
          <a:bodyPr wrap="none" anchor="ctr"/>
          <a:lstStyle/>
          <a:p>
            <a:pPr>
              <a:defRPr/>
            </a:pPr>
            <a:endParaRPr lang="en-US" dirty="0"/>
          </a:p>
        </p:txBody>
      </p:sp>
      <p:sp>
        <p:nvSpPr>
          <p:cNvPr id="5" name="Title 4"/>
          <p:cNvSpPr>
            <a:spLocks noGrp="1"/>
          </p:cNvSpPr>
          <p:nvPr>
            <p:ph type="title"/>
          </p:nvPr>
        </p:nvSpPr>
        <p:spPr>
          <a:xfrm>
            <a:off x="420111" y="193246"/>
            <a:ext cx="10918280" cy="838200"/>
          </a:xfrm>
        </p:spPr>
        <p:txBody>
          <a:bodyPr/>
          <a:lstStyle/>
          <a:p>
            <a:r>
              <a:rPr lang="en-US" altLang="en-US" dirty="0">
                <a:solidFill>
                  <a:schemeClr val="bg2"/>
                </a:solidFill>
              </a:rPr>
              <a:t>Other Beneficiaries</a:t>
            </a:r>
            <a:endParaRPr lang="en-US" sz="2000"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30</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cxnSp>
        <p:nvCxnSpPr>
          <p:cNvPr id="16" name="Straight Connector 15">
            <a:extLst>
              <a:ext uri="{FF2B5EF4-FFF2-40B4-BE49-F238E27FC236}">
                <a16:creationId xmlns:a16="http://schemas.microsoft.com/office/drawing/2014/main" id="{EE616F86-FF74-A242-BE73-A710B3AB494D}"/>
              </a:ext>
            </a:extLst>
          </p:cNvPr>
          <p:cNvCxnSpPr>
            <a:cxnSpLocks/>
          </p:cNvCxnSpPr>
          <p:nvPr/>
        </p:nvCxnSpPr>
        <p:spPr bwMode="auto">
          <a:xfrm>
            <a:off x="0" y="2188886"/>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500284-942A-C14D-AD76-9CCDCB85FA12}"/>
              </a:ext>
            </a:extLst>
          </p:cNvPr>
          <p:cNvCxnSpPr>
            <a:cxnSpLocks/>
          </p:cNvCxnSpPr>
          <p:nvPr/>
        </p:nvCxnSpPr>
        <p:spPr bwMode="auto">
          <a:xfrm>
            <a:off x="0" y="4493991"/>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8F70CAE5-CB5C-6141-B4F3-DFE2E333F24C}"/>
              </a:ext>
            </a:extLst>
          </p:cNvPr>
          <p:cNvSpPr/>
          <p:nvPr/>
        </p:nvSpPr>
        <p:spPr>
          <a:xfrm>
            <a:off x="492593" y="1723704"/>
            <a:ext cx="8613456" cy="364321"/>
          </a:xfrm>
          <a:prstGeom prst="rect">
            <a:avLst/>
          </a:prstGeom>
        </p:spPr>
        <p:txBody>
          <a:bodyPr wrap="square" lIns="86477" tIns="43239" rIns="86477" bIns="43239">
            <a:spAutoFit/>
          </a:bodyPr>
          <a:lstStyle/>
          <a:p>
            <a:pPr>
              <a:defRPr/>
            </a:pPr>
            <a:r>
              <a:rPr lang="en-US" sz="1800" b="1" dirty="0">
                <a:solidFill>
                  <a:schemeClr val="accent3"/>
                </a:solidFill>
              </a:rPr>
              <a:t>Who may qualify to receive your benefits?</a:t>
            </a:r>
          </a:p>
        </p:txBody>
      </p:sp>
      <p:sp>
        <p:nvSpPr>
          <p:cNvPr id="22" name="Rectangle 9">
            <a:extLst>
              <a:ext uri="{FF2B5EF4-FFF2-40B4-BE49-F238E27FC236}">
                <a16:creationId xmlns:a16="http://schemas.microsoft.com/office/drawing/2014/main" id="{BB69D1BE-BC9A-6E4A-95C0-875F61DFCE7B}"/>
              </a:ext>
            </a:extLst>
          </p:cNvPr>
          <p:cNvSpPr>
            <a:spLocks noChangeArrowheads="1"/>
          </p:cNvSpPr>
          <p:nvPr/>
        </p:nvSpPr>
        <p:spPr bwMode="auto">
          <a:xfrm>
            <a:off x="6400802" y="2491894"/>
            <a:ext cx="4405743" cy="1333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spcBef>
                <a:spcPct val="20000"/>
              </a:spcBef>
              <a:buClr>
                <a:schemeClr val="accent2"/>
              </a:buClr>
              <a:buSzPct val="140000"/>
              <a:tabLst>
                <a:tab pos="300038" algn="l"/>
                <a:tab pos="1035050" algn="l"/>
              </a:tabLst>
              <a:defRPr/>
            </a:pPr>
            <a:r>
              <a:rPr lang="en-US" sz="1600" b="1" dirty="0">
                <a:ea typeface="Geneva" pitchFamily="125" charset="-128"/>
              </a:rPr>
              <a:t>Unmarried children younger than age 18, or:</a:t>
            </a:r>
          </a:p>
          <a:p>
            <a:pPr marL="111125" lvl="1" indent="-111125" eaLnBrk="0" hangingPunct="0">
              <a:lnSpc>
                <a:spcPct val="114000"/>
              </a:lnSpc>
              <a:spcBef>
                <a:spcPts val="600"/>
              </a:spcBef>
              <a:buClr>
                <a:srgbClr val="7A9B3D"/>
              </a:buClr>
              <a:buSzPct val="100000"/>
              <a:buFont typeface="Arial" panose="020B0604020202020204" pitchFamily="34" charset="0"/>
              <a:buChar char="•"/>
              <a:tabLst>
                <a:tab pos="300038" algn="l"/>
                <a:tab pos="1035050" algn="l"/>
              </a:tabLst>
              <a:defRPr/>
            </a:pPr>
            <a:r>
              <a:rPr lang="en-US" sz="1600" dirty="0">
                <a:ea typeface="Geneva" pitchFamily="125" charset="-128"/>
              </a:rPr>
              <a:t>up to age 18 or 19 if full-time student or </a:t>
            </a:r>
            <a:br>
              <a:rPr lang="en-US" sz="1600" dirty="0">
                <a:ea typeface="Geneva" pitchFamily="125" charset="-128"/>
              </a:rPr>
            </a:br>
            <a:r>
              <a:rPr lang="en-US" sz="1600" dirty="0">
                <a:ea typeface="Geneva" pitchFamily="125" charset="-128"/>
              </a:rPr>
              <a:t>not yet graduated from high school</a:t>
            </a:r>
          </a:p>
          <a:p>
            <a:pPr marL="111125" lvl="1" indent="-111125" eaLnBrk="0" hangingPunct="0">
              <a:lnSpc>
                <a:spcPct val="114000"/>
              </a:lnSpc>
              <a:spcBef>
                <a:spcPct val="20000"/>
              </a:spcBef>
              <a:buClr>
                <a:srgbClr val="7A9B3D"/>
              </a:buClr>
              <a:buSzPct val="100000"/>
              <a:buFont typeface="Arial" panose="020B0604020202020204" pitchFamily="34" charset="0"/>
              <a:buChar char="•"/>
              <a:tabLst>
                <a:tab pos="300038" algn="l"/>
                <a:tab pos="1035050" algn="l"/>
              </a:tabLst>
              <a:defRPr/>
            </a:pPr>
            <a:r>
              <a:rPr lang="en-US" sz="1600" dirty="0">
                <a:ea typeface="Geneva" pitchFamily="125" charset="-128"/>
              </a:rPr>
              <a:t>age 18 or older and severely disabled </a:t>
            </a:r>
            <a:br>
              <a:rPr lang="en-US" sz="1600" dirty="0">
                <a:ea typeface="Geneva" pitchFamily="125" charset="-128"/>
              </a:rPr>
            </a:br>
            <a:r>
              <a:rPr lang="en-US" sz="1600" dirty="0">
                <a:ea typeface="Geneva" pitchFamily="125" charset="-128"/>
              </a:rPr>
              <a:t>(with a disability that started before age 22)</a:t>
            </a:r>
          </a:p>
        </p:txBody>
      </p:sp>
      <p:sp>
        <p:nvSpPr>
          <p:cNvPr id="23" name="Rectangle 9">
            <a:extLst>
              <a:ext uri="{FF2B5EF4-FFF2-40B4-BE49-F238E27FC236}">
                <a16:creationId xmlns:a16="http://schemas.microsoft.com/office/drawing/2014/main" id="{5983690F-9668-DD4E-8D0A-5106116054C8}"/>
              </a:ext>
            </a:extLst>
          </p:cNvPr>
          <p:cNvSpPr>
            <a:spLocks noChangeArrowheads="1"/>
          </p:cNvSpPr>
          <p:nvPr/>
        </p:nvSpPr>
        <p:spPr bwMode="auto">
          <a:xfrm>
            <a:off x="834529" y="2491894"/>
            <a:ext cx="4998236" cy="1654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lnSpc>
                <a:spcPct val="110000"/>
              </a:lnSpc>
              <a:spcBef>
                <a:spcPts val="0"/>
              </a:spcBef>
              <a:spcAft>
                <a:spcPts val="600"/>
              </a:spcAft>
              <a:buClr>
                <a:schemeClr val="accent2"/>
              </a:buClr>
              <a:buSzPct val="140000"/>
              <a:tabLst>
                <a:tab pos="300038" algn="l"/>
                <a:tab pos="1035050" algn="l"/>
              </a:tabLst>
              <a:defRPr/>
            </a:pPr>
            <a:r>
              <a:rPr lang="en-US" sz="1600" b="1" dirty="0">
                <a:ea typeface="Geneva" pitchFamily="125" charset="-128"/>
              </a:rPr>
              <a:t>A spouse 62 years of age or older</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dirty="0">
                <a:ea typeface="Geneva" pitchFamily="125" charset="-128"/>
              </a:rPr>
              <a:t>A spouse at any age if that spouse is caring for your child (younger than age 16 or disabled)</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dirty="0">
                <a:ea typeface="Geneva" pitchFamily="125" charset="-128"/>
              </a:rPr>
              <a:t>Former spouses age 62 or older</a:t>
            </a:r>
          </a:p>
          <a:p>
            <a:pPr eaLnBrk="0" hangingPunct="0">
              <a:lnSpc>
                <a:spcPct val="110000"/>
              </a:lnSpc>
              <a:spcBef>
                <a:spcPts val="0"/>
              </a:spcBef>
              <a:spcAft>
                <a:spcPts val="600"/>
              </a:spcAft>
              <a:buClr>
                <a:schemeClr val="accent2"/>
              </a:buClr>
              <a:buSzPct val="140000"/>
              <a:tabLst>
                <a:tab pos="300038" algn="l"/>
                <a:tab pos="1035050" algn="l"/>
              </a:tabLst>
              <a:defRPr/>
            </a:pPr>
            <a:r>
              <a:rPr lang="en-US" sz="1600" b="1" dirty="0">
                <a:ea typeface="Geneva" pitchFamily="125" charset="-128"/>
              </a:rPr>
              <a:t>Parents dependent on your clients</a:t>
            </a:r>
          </a:p>
        </p:txBody>
      </p:sp>
      <p:sp>
        <p:nvSpPr>
          <p:cNvPr id="24" name="Freeform 6">
            <a:extLst>
              <a:ext uri="{FF2B5EF4-FFF2-40B4-BE49-F238E27FC236}">
                <a16:creationId xmlns:a16="http://schemas.microsoft.com/office/drawing/2014/main" id="{4B399EB6-F647-4B4C-9107-50075BF744A1}"/>
              </a:ext>
            </a:extLst>
          </p:cNvPr>
          <p:cNvSpPr>
            <a:spLocks/>
          </p:cNvSpPr>
          <p:nvPr/>
        </p:nvSpPr>
        <p:spPr bwMode="auto">
          <a:xfrm>
            <a:off x="522248" y="2500867"/>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25" name="Freeform 6">
            <a:extLst>
              <a:ext uri="{FF2B5EF4-FFF2-40B4-BE49-F238E27FC236}">
                <a16:creationId xmlns:a16="http://schemas.microsoft.com/office/drawing/2014/main" id="{E72942B5-C951-5240-8CD6-E6F5924BA944}"/>
              </a:ext>
            </a:extLst>
          </p:cNvPr>
          <p:cNvSpPr>
            <a:spLocks/>
          </p:cNvSpPr>
          <p:nvPr/>
        </p:nvSpPr>
        <p:spPr bwMode="auto">
          <a:xfrm>
            <a:off x="522248" y="2819985"/>
            <a:ext cx="199316" cy="242368"/>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26" name="Freeform 6">
            <a:extLst>
              <a:ext uri="{FF2B5EF4-FFF2-40B4-BE49-F238E27FC236}">
                <a16:creationId xmlns:a16="http://schemas.microsoft.com/office/drawing/2014/main" id="{68925A5A-DAC7-8749-A7B2-FA213E3F7873}"/>
              </a:ext>
            </a:extLst>
          </p:cNvPr>
          <p:cNvSpPr>
            <a:spLocks/>
          </p:cNvSpPr>
          <p:nvPr/>
        </p:nvSpPr>
        <p:spPr bwMode="auto">
          <a:xfrm>
            <a:off x="525503" y="3453616"/>
            <a:ext cx="199316" cy="220335"/>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28" name="Freeform 6">
            <a:extLst>
              <a:ext uri="{FF2B5EF4-FFF2-40B4-BE49-F238E27FC236}">
                <a16:creationId xmlns:a16="http://schemas.microsoft.com/office/drawing/2014/main" id="{A036706C-6685-9F42-AEF7-6A95F04B6475}"/>
              </a:ext>
            </a:extLst>
          </p:cNvPr>
          <p:cNvSpPr>
            <a:spLocks/>
          </p:cNvSpPr>
          <p:nvPr/>
        </p:nvSpPr>
        <p:spPr bwMode="auto">
          <a:xfrm>
            <a:off x="544093" y="3799714"/>
            <a:ext cx="199316" cy="220335"/>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
        <p:nvSpPr>
          <p:cNvPr id="30" name="Freeform 6">
            <a:extLst>
              <a:ext uri="{FF2B5EF4-FFF2-40B4-BE49-F238E27FC236}">
                <a16:creationId xmlns:a16="http://schemas.microsoft.com/office/drawing/2014/main" id="{59A59AD1-1070-2340-8134-C8E4DE0FC49E}"/>
              </a:ext>
            </a:extLst>
          </p:cNvPr>
          <p:cNvSpPr>
            <a:spLocks/>
          </p:cNvSpPr>
          <p:nvPr/>
        </p:nvSpPr>
        <p:spPr bwMode="auto">
          <a:xfrm>
            <a:off x="6099256" y="2522900"/>
            <a:ext cx="199316" cy="220335"/>
          </a:xfrm>
          <a:custGeom>
            <a:avLst/>
            <a:gdLst>
              <a:gd name="T0" fmla="*/ 553 w 570"/>
              <a:gd name="T1" fmla="*/ 112 h 481"/>
              <a:gd name="T2" fmla="*/ 203 w 570"/>
              <a:gd name="T3" fmla="*/ 464 h 481"/>
              <a:gd name="T4" fmla="*/ 142 w 570"/>
              <a:gd name="T5" fmla="*/ 464 h 481"/>
              <a:gd name="T6" fmla="*/ 17 w 570"/>
              <a:gd name="T7" fmla="*/ 340 h 481"/>
              <a:gd name="T8" fmla="*/ 17 w 570"/>
              <a:gd name="T9" fmla="*/ 278 h 481"/>
              <a:gd name="T10" fmla="*/ 51 w 570"/>
              <a:gd name="T11" fmla="*/ 244 h 481"/>
              <a:gd name="T12" fmla="*/ 113 w 570"/>
              <a:gd name="T13" fmla="*/ 244 h 481"/>
              <a:gd name="T14" fmla="*/ 172 w 570"/>
              <a:gd name="T15" fmla="*/ 305 h 481"/>
              <a:gd name="T16" fmla="*/ 459 w 570"/>
              <a:gd name="T17" fmla="*/ 17 h 481"/>
              <a:gd name="T18" fmla="*/ 520 w 570"/>
              <a:gd name="T19" fmla="*/ 17 h 481"/>
              <a:gd name="T20" fmla="*/ 553 w 570"/>
              <a:gd name="T21" fmla="*/ 50 h 481"/>
              <a:gd name="T22" fmla="*/ 553 w 570"/>
              <a:gd name="T2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0" h="481">
                <a:moveTo>
                  <a:pt x="553" y="112"/>
                </a:moveTo>
                <a:cubicBezTo>
                  <a:pt x="203" y="464"/>
                  <a:pt x="203" y="464"/>
                  <a:pt x="203" y="464"/>
                </a:cubicBezTo>
                <a:cubicBezTo>
                  <a:pt x="186" y="481"/>
                  <a:pt x="159" y="481"/>
                  <a:pt x="142" y="464"/>
                </a:cubicBezTo>
                <a:cubicBezTo>
                  <a:pt x="17" y="340"/>
                  <a:pt x="17" y="340"/>
                  <a:pt x="17" y="340"/>
                </a:cubicBezTo>
                <a:cubicBezTo>
                  <a:pt x="0" y="323"/>
                  <a:pt x="0" y="295"/>
                  <a:pt x="17" y="278"/>
                </a:cubicBezTo>
                <a:cubicBezTo>
                  <a:pt x="51" y="244"/>
                  <a:pt x="51" y="244"/>
                  <a:pt x="51" y="244"/>
                </a:cubicBezTo>
                <a:cubicBezTo>
                  <a:pt x="68" y="227"/>
                  <a:pt x="96" y="227"/>
                  <a:pt x="113" y="244"/>
                </a:cubicBezTo>
                <a:cubicBezTo>
                  <a:pt x="172" y="305"/>
                  <a:pt x="172" y="305"/>
                  <a:pt x="172" y="305"/>
                </a:cubicBezTo>
                <a:cubicBezTo>
                  <a:pt x="459" y="17"/>
                  <a:pt x="459" y="17"/>
                  <a:pt x="459" y="17"/>
                </a:cubicBezTo>
                <a:cubicBezTo>
                  <a:pt x="476" y="0"/>
                  <a:pt x="503" y="0"/>
                  <a:pt x="520" y="17"/>
                </a:cubicBezTo>
                <a:cubicBezTo>
                  <a:pt x="553" y="50"/>
                  <a:pt x="553" y="50"/>
                  <a:pt x="553" y="50"/>
                </a:cubicBezTo>
                <a:cubicBezTo>
                  <a:pt x="570" y="67"/>
                  <a:pt x="570" y="95"/>
                  <a:pt x="553" y="112"/>
                </a:cubicBezTo>
                <a:close/>
              </a:path>
            </a:pathLst>
          </a:custGeom>
          <a:solidFill>
            <a:srgbClr val="7A9B3D"/>
          </a:solidFill>
          <a:ln>
            <a:noFill/>
          </a:ln>
        </p:spPr>
        <p:txBody>
          <a:bodyPr vert="horz" wrap="square" lIns="91440" tIns="45720" rIns="91440" bIns="45720" numCol="1" anchor="t" anchorCtr="0" compatLnSpc="1">
            <a:prstTxWarp prst="textNoShape">
              <a:avLst/>
            </a:prstTxWarp>
          </a:bodyPr>
          <a:lstStyle/>
          <a:p>
            <a:endParaRPr lang="en-GB" dirty="0">
              <a:solidFill>
                <a:schemeClr val="accent1"/>
              </a:solidFill>
            </a:endParaRPr>
          </a:p>
        </p:txBody>
      </p:sp>
    </p:spTree>
    <p:custDataLst>
      <p:tags r:id="rId1"/>
    </p:custDataLst>
    <p:extLst>
      <p:ext uri="{BB962C8B-B14F-4D97-AF65-F5344CB8AC3E}">
        <p14:creationId xmlns:p14="http://schemas.microsoft.com/office/powerpoint/2010/main" val="3650628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utoShape 10">
            <a:extLst>
              <a:ext uri="{FF2B5EF4-FFF2-40B4-BE49-F238E27FC236}">
                <a16:creationId xmlns:a16="http://schemas.microsoft.com/office/drawing/2014/main" id="{184DF5A1-B42F-3D43-8ED3-BD234D0F3BE1}"/>
              </a:ext>
            </a:extLst>
          </p:cNvPr>
          <p:cNvSpPr>
            <a:spLocks noChangeArrowheads="1"/>
          </p:cNvSpPr>
          <p:nvPr/>
        </p:nvSpPr>
        <p:spPr bwMode="auto">
          <a:xfrm>
            <a:off x="0" y="2190529"/>
            <a:ext cx="12192000" cy="2303462"/>
          </a:xfrm>
          <a:prstGeom prst="roundRect">
            <a:avLst>
              <a:gd name="adj" fmla="val 0"/>
            </a:avLst>
          </a:prstGeom>
          <a:solidFill>
            <a:schemeClr val="bg1">
              <a:lumMod val="95000"/>
            </a:schemeClr>
          </a:solidFill>
          <a:ln>
            <a:noFill/>
          </a:ln>
          <a:effectLst/>
        </p:spPr>
        <p:txBody>
          <a:bodyPr wrap="none" anchor="ctr"/>
          <a:lstStyle/>
          <a:p>
            <a:pPr>
              <a:defRPr/>
            </a:pPr>
            <a:endParaRPr lang="en-US" dirty="0"/>
          </a:p>
        </p:txBody>
      </p:sp>
      <p:sp>
        <p:nvSpPr>
          <p:cNvPr id="5" name="Title 4"/>
          <p:cNvSpPr>
            <a:spLocks noGrp="1"/>
          </p:cNvSpPr>
          <p:nvPr>
            <p:ph type="title"/>
          </p:nvPr>
        </p:nvSpPr>
        <p:spPr>
          <a:xfrm>
            <a:off x="420111" y="202223"/>
            <a:ext cx="10918280" cy="838200"/>
          </a:xfrm>
        </p:spPr>
        <p:txBody>
          <a:bodyPr/>
          <a:lstStyle/>
          <a:p>
            <a:r>
              <a:rPr lang="en-US" altLang="en-US" dirty="0">
                <a:solidFill>
                  <a:schemeClr val="bg2"/>
                </a:solidFill>
              </a:rPr>
              <a:t>Same-Sex Marriages</a:t>
            </a:r>
            <a:br>
              <a:rPr lang="en-US" altLang="en-US" dirty="0">
                <a:solidFill>
                  <a:schemeClr val="bg2"/>
                </a:solidFill>
              </a:rPr>
            </a:br>
            <a:r>
              <a:rPr lang="en-US" altLang="en-US" sz="2000" b="1" dirty="0">
                <a:solidFill>
                  <a:srgbClr val="768692"/>
                </a:solidFill>
              </a:rPr>
              <a:t>Married same-sex couples now get Social Security benefits</a:t>
            </a:r>
            <a:endParaRPr lang="en-US" sz="2000"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31</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cxnSp>
        <p:nvCxnSpPr>
          <p:cNvPr id="16" name="Straight Connector 15">
            <a:extLst>
              <a:ext uri="{FF2B5EF4-FFF2-40B4-BE49-F238E27FC236}">
                <a16:creationId xmlns:a16="http://schemas.microsoft.com/office/drawing/2014/main" id="{EE616F86-FF74-A242-BE73-A710B3AB494D}"/>
              </a:ext>
            </a:extLst>
          </p:cNvPr>
          <p:cNvCxnSpPr>
            <a:cxnSpLocks/>
          </p:cNvCxnSpPr>
          <p:nvPr/>
        </p:nvCxnSpPr>
        <p:spPr bwMode="auto">
          <a:xfrm>
            <a:off x="0" y="2188886"/>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500284-942A-C14D-AD76-9CCDCB85FA12}"/>
              </a:ext>
            </a:extLst>
          </p:cNvPr>
          <p:cNvCxnSpPr>
            <a:cxnSpLocks/>
          </p:cNvCxnSpPr>
          <p:nvPr/>
        </p:nvCxnSpPr>
        <p:spPr bwMode="auto">
          <a:xfrm>
            <a:off x="0" y="4493991"/>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05A47F5F-B6F9-6F4A-9FB5-ACA34D5E41DE}"/>
              </a:ext>
            </a:extLst>
          </p:cNvPr>
          <p:cNvSpPr txBox="1"/>
          <p:nvPr/>
        </p:nvSpPr>
        <p:spPr>
          <a:xfrm>
            <a:off x="492593" y="2504691"/>
            <a:ext cx="5658827" cy="584775"/>
          </a:xfrm>
          <a:prstGeom prst="rect">
            <a:avLst/>
          </a:prstGeom>
          <a:noFill/>
        </p:spPr>
        <p:txBody>
          <a:bodyPr wrap="square" rtlCol="0">
            <a:spAutoFit/>
          </a:bodyPr>
          <a:lstStyle/>
          <a:p>
            <a:pPr>
              <a:spcBef>
                <a:spcPts val="0"/>
              </a:spcBef>
              <a:spcAft>
                <a:spcPts val="2400"/>
              </a:spcAft>
              <a:buClr>
                <a:srgbClr val="7A9B3D"/>
              </a:buClr>
              <a:defRPr/>
            </a:pPr>
            <a:r>
              <a:rPr lang="en-US" altLang="en-US" sz="1600" b="1" dirty="0"/>
              <a:t>Same-sex married couples are eligible for Social Security spousal and survivor benefits</a:t>
            </a:r>
          </a:p>
        </p:txBody>
      </p:sp>
      <p:sp>
        <p:nvSpPr>
          <p:cNvPr id="29" name="Rectangle 28">
            <a:extLst>
              <a:ext uri="{FF2B5EF4-FFF2-40B4-BE49-F238E27FC236}">
                <a16:creationId xmlns:a16="http://schemas.microsoft.com/office/drawing/2014/main" id="{CF9C975C-A19C-E749-943C-1C42852941F9}"/>
              </a:ext>
            </a:extLst>
          </p:cNvPr>
          <p:cNvSpPr/>
          <p:nvPr/>
        </p:nvSpPr>
        <p:spPr>
          <a:xfrm>
            <a:off x="492593" y="3201310"/>
            <a:ext cx="5991336" cy="933589"/>
          </a:xfrm>
          <a:prstGeom prst="rect">
            <a:avLst/>
          </a:prstGeom>
        </p:spPr>
        <p:txBody>
          <a:bodyPr wrap="square">
            <a:spAutoFit/>
          </a:bodyPr>
          <a:lstStyle/>
          <a:p>
            <a:pPr marL="119063" lvl="1" indent="-119063">
              <a:spcBef>
                <a:spcPts val="0"/>
              </a:spcBef>
              <a:spcAft>
                <a:spcPts val="800"/>
              </a:spcAft>
              <a:buClr>
                <a:srgbClr val="7A9B3D"/>
              </a:buClr>
              <a:buFont typeface="Arial" panose="020B0604020202020204" pitchFamily="34" charset="0"/>
              <a:buChar char="•"/>
              <a:defRPr/>
            </a:pPr>
            <a:r>
              <a:rPr lang="en-US" altLang="en-US" sz="1600" dirty="0"/>
              <a:t>Couples living in a state that previously did not recognize same-sex marriages can apply for benefits </a:t>
            </a:r>
          </a:p>
          <a:p>
            <a:pPr marL="119063" lvl="1" indent="-119063">
              <a:spcBef>
                <a:spcPts val="0"/>
              </a:spcBef>
              <a:spcAft>
                <a:spcPts val="800"/>
              </a:spcAft>
              <a:buClr>
                <a:srgbClr val="7A9B3D"/>
              </a:buClr>
              <a:buFont typeface="Arial" panose="020B0604020202020204" pitchFamily="34" charset="0"/>
              <a:buChar char="•"/>
              <a:defRPr/>
            </a:pPr>
            <a:r>
              <a:rPr lang="en-US" altLang="en-US" sz="1600" dirty="0"/>
              <a:t>Non-married spouses also may be eligible for spousal benefits </a:t>
            </a:r>
          </a:p>
        </p:txBody>
      </p:sp>
      <p:sp>
        <p:nvSpPr>
          <p:cNvPr id="31" name="TextBox 30">
            <a:extLst>
              <a:ext uri="{FF2B5EF4-FFF2-40B4-BE49-F238E27FC236}">
                <a16:creationId xmlns:a16="http://schemas.microsoft.com/office/drawing/2014/main" id="{DBA2A226-6BBE-3B46-A3C0-7DB3FF3C924A}"/>
              </a:ext>
            </a:extLst>
          </p:cNvPr>
          <p:cNvSpPr txBox="1"/>
          <p:nvPr/>
        </p:nvSpPr>
        <p:spPr>
          <a:xfrm>
            <a:off x="7129271" y="2504691"/>
            <a:ext cx="3807789" cy="830997"/>
          </a:xfrm>
          <a:prstGeom prst="rect">
            <a:avLst/>
          </a:prstGeom>
          <a:noFill/>
        </p:spPr>
        <p:txBody>
          <a:bodyPr wrap="square" rtlCol="0">
            <a:spAutoFit/>
          </a:bodyPr>
          <a:lstStyle/>
          <a:p>
            <a:r>
              <a:rPr lang="en-US" sz="1600" b="1" dirty="0"/>
              <a:t>A surviving spouse qualifies for the one-time lump-sum death benefit to help pay for expenses</a:t>
            </a:r>
            <a:endParaRPr lang="en-US" sz="1600" dirty="0"/>
          </a:p>
        </p:txBody>
      </p:sp>
      <p:sp>
        <p:nvSpPr>
          <p:cNvPr id="32" name="Rectangle 3">
            <a:extLst>
              <a:ext uri="{FF2B5EF4-FFF2-40B4-BE49-F238E27FC236}">
                <a16:creationId xmlns:a16="http://schemas.microsoft.com/office/drawing/2014/main" id="{60518D58-BF38-5644-A59C-1FE0E30E36DF}"/>
              </a:ext>
            </a:extLst>
          </p:cNvPr>
          <p:cNvSpPr txBox="1">
            <a:spLocks noChangeArrowheads="1"/>
          </p:cNvSpPr>
          <p:nvPr/>
        </p:nvSpPr>
        <p:spPr bwMode="auto">
          <a:xfrm>
            <a:off x="0" y="5030579"/>
            <a:ext cx="12192000" cy="638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ctr" rtl="0" eaLnBrk="0" fontAlgn="base" hangingPunct="0">
              <a:spcBef>
                <a:spcPct val="20000"/>
              </a:spcBef>
              <a:spcAft>
                <a:spcPct val="0"/>
              </a:spcAft>
              <a:buClr>
                <a:srgbClr val="5482AB"/>
              </a:buClr>
              <a:buSzPct val="120000"/>
              <a:buNone/>
              <a:tabLst>
                <a:tab pos="177764" algn="l"/>
              </a:tabLst>
              <a:defRPr sz="1600" b="1">
                <a:solidFill>
                  <a:schemeClr val="tx1"/>
                </a:solidFill>
                <a:latin typeface="+mn-lt"/>
                <a:ea typeface="+mn-ea"/>
                <a:cs typeface="+mn-cs"/>
              </a:defRPr>
            </a:lvl1pPr>
            <a:lvl2pPr marL="457108" indent="0" algn="ctr" rtl="0" eaLnBrk="0" fontAlgn="base" hangingPunct="0">
              <a:spcBef>
                <a:spcPct val="20000"/>
              </a:spcBef>
              <a:spcAft>
                <a:spcPct val="0"/>
              </a:spcAft>
              <a:buClr>
                <a:srgbClr val="5482AB"/>
              </a:buClr>
              <a:buSzPct val="80000"/>
              <a:buFont typeface="Wingdings" pitchFamily="2" charset="2"/>
              <a:buNone/>
              <a:tabLst>
                <a:tab pos="177764" algn="l"/>
              </a:tabLst>
              <a:defRPr sz="1600" b="1">
                <a:solidFill>
                  <a:schemeClr val="tx1"/>
                </a:solidFill>
                <a:latin typeface="+mn-lt"/>
              </a:defRPr>
            </a:lvl2pPr>
            <a:lvl3pPr marL="914218" indent="0" algn="ctr" rtl="0" eaLnBrk="0" fontAlgn="base" hangingPunct="0">
              <a:spcBef>
                <a:spcPct val="20000"/>
              </a:spcBef>
              <a:spcAft>
                <a:spcPct val="0"/>
              </a:spcAft>
              <a:buClr>
                <a:srgbClr val="5482AB"/>
              </a:buClr>
              <a:buFont typeface="Arial" pitchFamily="34" charset="0"/>
              <a:buNone/>
              <a:tabLst>
                <a:tab pos="177764" algn="l"/>
              </a:tabLst>
              <a:defRPr sz="1600" b="1">
                <a:solidFill>
                  <a:schemeClr val="tx1"/>
                </a:solidFill>
                <a:latin typeface="+mn-lt"/>
              </a:defRPr>
            </a:lvl3pPr>
            <a:lvl4pPr marL="1371327" indent="0" algn="ctr" rtl="0" eaLnBrk="0" fontAlgn="base" hangingPunct="0">
              <a:spcBef>
                <a:spcPct val="20000"/>
              </a:spcBef>
              <a:spcAft>
                <a:spcPct val="0"/>
              </a:spcAft>
              <a:buClr>
                <a:srgbClr val="5482AB"/>
              </a:buClr>
              <a:buNone/>
              <a:tabLst>
                <a:tab pos="177764" algn="l"/>
              </a:tabLst>
              <a:defRPr sz="1600" b="1">
                <a:solidFill>
                  <a:schemeClr val="tx1"/>
                </a:solidFill>
                <a:latin typeface="+mn-lt"/>
              </a:defRPr>
            </a:lvl4pPr>
            <a:lvl5pPr marL="1828436" indent="0" algn="ctr" rtl="0" eaLnBrk="0" fontAlgn="base" hangingPunct="0">
              <a:spcBef>
                <a:spcPct val="20000"/>
              </a:spcBef>
              <a:spcAft>
                <a:spcPct val="0"/>
              </a:spcAft>
              <a:buClr>
                <a:srgbClr val="5482AB"/>
              </a:buClr>
              <a:buFont typeface="Wingdings" pitchFamily="2" charset="2"/>
              <a:buNone/>
              <a:tabLst>
                <a:tab pos="177764" algn="l"/>
              </a:tabLst>
              <a:defRPr sz="1400" b="1">
                <a:solidFill>
                  <a:schemeClr val="tx1"/>
                </a:solidFill>
                <a:latin typeface="+mn-lt"/>
              </a:defRPr>
            </a:lvl5pPr>
            <a:lvl6pPr marL="2285543"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6pPr>
            <a:lvl7pPr marL="2742652"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7pPr>
            <a:lvl8pPr marL="3199760"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8pPr>
            <a:lvl9pPr marL="3656868" indent="0" algn="ctr" rtl="0" fontAlgn="base">
              <a:spcBef>
                <a:spcPct val="20000"/>
              </a:spcBef>
              <a:spcAft>
                <a:spcPct val="0"/>
              </a:spcAft>
              <a:buClr>
                <a:srgbClr val="5482AB"/>
              </a:buClr>
              <a:buFont typeface="Wingdings" pitchFamily="2" charset="2"/>
              <a:buNone/>
              <a:tabLst>
                <a:tab pos="177764" algn="l"/>
              </a:tabLst>
              <a:defRPr sz="1400" b="1">
                <a:solidFill>
                  <a:schemeClr val="tx1"/>
                </a:solidFill>
                <a:latin typeface="+mn-lt"/>
              </a:defRPr>
            </a:lvl9pPr>
          </a:lstStyle>
          <a:p>
            <a:pPr>
              <a:spcBef>
                <a:spcPct val="0"/>
              </a:spcBef>
              <a:spcAft>
                <a:spcPct val="35000"/>
              </a:spcAft>
              <a:buClr>
                <a:schemeClr val="bg1"/>
              </a:buClr>
              <a:defRPr/>
            </a:pPr>
            <a:r>
              <a:rPr lang="en-US" sz="1800" b="0" kern="0" dirty="0">
                <a:solidFill>
                  <a:srgbClr val="768692"/>
                </a:solidFill>
                <a:cs typeface="Times New Roman" charset="0"/>
              </a:rPr>
              <a:t>More information at</a:t>
            </a:r>
            <a:br>
              <a:rPr lang="en-US" sz="1800" b="0" kern="0" dirty="0">
                <a:solidFill>
                  <a:srgbClr val="768692"/>
                </a:solidFill>
                <a:cs typeface="Times New Roman" charset="0"/>
              </a:rPr>
            </a:br>
            <a:r>
              <a:rPr lang="en-US" sz="1800" kern="0" dirty="0">
                <a:solidFill>
                  <a:srgbClr val="298FC2"/>
                </a:solidFill>
                <a:cs typeface="Times New Roman" charset="0"/>
              </a:rPr>
              <a:t>www.ssa.gov/same-sexcouples</a:t>
            </a:r>
          </a:p>
        </p:txBody>
      </p:sp>
    </p:spTree>
    <p:custDataLst>
      <p:tags r:id="rId1"/>
    </p:custDataLst>
    <p:extLst>
      <p:ext uri="{BB962C8B-B14F-4D97-AF65-F5344CB8AC3E}">
        <p14:creationId xmlns:p14="http://schemas.microsoft.com/office/powerpoint/2010/main" val="13910783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utoShape 10">
            <a:extLst>
              <a:ext uri="{FF2B5EF4-FFF2-40B4-BE49-F238E27FC236}">
                <a16:creationId xmlns:a16="http://schemas.microsoft.com/office/drawing/2014/main" id="{184DF5A1-B42F-3D43-8ED3-BD234D0F3BE1}"/>
              </a:ext>
            </a:extLst>
          </p:cNvPr>
          <p:cNvSpPr>
            <a:spLocks noChangeArrowheads="1"/>
          </p:cNvSpPr>
          <p:nvPr/>
        </p:nvSpPr>
        <p:spPr bwMode="auto">
          <a:xfrm>
            <a:off x="0" y="2190529"/>
            <a:ext cx="12192000" cy="2303462"/>
          </a:xfrm>
          <a:prstGeom prst="roundRect">
            <a:avLst>
              <a:gd name="adj" fmla="val 0"/>
            </a:avLst>
          </a:prstGeom>
          <a:solidFill>
            <a:schemeClr val="bg1">
              <a:lumMod val="95000"/>
            </a:schemeClr>
          </a:solidFill>
          <a:ln>
            <a:noFill/>
          </a:ln>
          <a:effectLst/>
        </p:spPr>
        <p:txBody>
          <a:bodyPr wrap="none" anchor="ctr"/>
          <a:lstStyle/>
          <a:p>
            <a:pPr>
              <a:defRPr/>
            </a:pPr>
            <a:endParaRPr lang="en-US" dirty="0"/>
          </a:p>
        </p:txBody>
      </p:sp>
      <p:sp>
        <p:nvSpPr>
          <p:cNvPr id="5" name="Title 4"/>
          <p:cNvSpPr>
            <a:spLocks noGrp="1"/>
          </p:cNvSpPr>
          <p:nvPr>
            <p:ph type="title"/>
          </p:nvPr>
        </p:nvSpPr>
        <p:spPr>
          <a:xfrm>
            <a:off x="420111" y="207199"/>
            <a:ext cx="10918280" cy="838200"/>
          </a:xfrm>
        </p:spPr>
        <p:txBody>
          <a:bodyPr/>
          <a:lstStyle/>
          <a:p>
            <a:r>
              <a:rPr lang="en-US" altLang="en-US" dirty="0">
                <a:solidFill>
                  <a:schemeClr val="bg2"/>
                </a:solidFill>
              </a:rPr>
              <a:t>Online Resources</a:t>
            </a:r>
            <a:br>
              <a:rPr lang="en-US" altLang="en-US" dirty="0">
                <a:solidFill>
                  <a:schemeClr val="bg2"/>
                </a:solidFill>
              </a:rPr>
            </a:br>
            <a:r>
              <a:rPr lang="en-US" altLang="en-US" sz="2000" b="1" dirty="0">
                <a:solidFill>
                  <a:srgbClr val="768692"/>
                </a:solidFill>
              </a:rPr>
              <a:t>Social Security Administration website</a:t>
            </a:r>
            <a:endParaRPr lang="en-US" sz="2000" dirty="0">
              <a:solidFill>
                <a:srgbClr val="768692"/>
              </a:solidFill>
            </a:endParaRPr>
          </a:p>
        </p:txBody>
      </p:sp>
      <p:sp>
        <p:nvSpPr>
          <p:cNvPr id="9" name="Slide Number Placeholder 8">
            <a:extLst>
              <a:ext uri="{FF2B5EF4-FFF2-40B4-BE49-F238E27FC236}">
                <a16:creationId xmlns:a16="http://schemas.microsoft.com/office/drawing/2014/main" id="{C873490B-AEE3-4E01-ADB2-FB667D2399E9}"/>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32</a:t>
            </a:fld>
            <a:endParaRPr lang="en-US" dirty="0"/>
          </a:p>
        </p:txBody>
      </p:sp>
      <p:sp>
        <p:nvSpPr>
          <p:cNvPr id="10" name="Footer Placeholder 3">
            <a:extLst>
              <a:ext uri="{FF2B5EF4-FFF2-40B4-BE49-F238E27FC236}">
                <a16:creationId xmlns:a16="http://schemas.microsoft.com/office/drawing/2014/main" id="{49B77258-AEB1-42E6-958C-D4544394D4D4}"/>
              </a:ext>
            </a:extLst>
          </p:cNvPr>
          <p:cNvSpPr>
            <a:spLocks noGrp="1"/>
          </p:cNvSpPr>
          <p:nvPr>
            <p:ph type="ftr" sz="quarter" idx="15"/>
          </p:nvPr>
        </p:nvSpPr>
        <p:spPr>
          <a:xfrm>
            <a:off x="420111" y="6483292"/>
            <a:ext cx="5245100" cy="172485"/>
          </a:xfrm>
        </p:spPr>
        <p:txBody>
          <a:bodyPr/>
          <a:lstStyle/>
          <a:p>
            <a:pPr algn="l"/>
            <a:r>
              <a:rPr lang="en-US" dirty="0"/>
              <a:t>For investor use.</a:t>
            </a:r>
          </a:p>
        </p:txBody>
      </p:sp>
      <p:cxnSp>
        <p:nvCxnSpPr>
          <p:cNvPr id="16" name="Straight Connector 15">
            <a:extLst>
              <a:ext uri="{FF2B5EF4-FFF2-40B4-BE49-F238E27FC236}">
                <a16:creationId xmlns:a16="http://schemas.microsoft.com/office/drawing/2014/main" id="{EE616F86-FF74-A242-BE73-A710B3AB494D}"/>
              </a:ext>
            </a:extLst>
          </p:cNvPr>
          <p:cNvCxnSpPr>
            <a:cxnSpLocks/>
          </p:cNvCxnSpPr>
          <p:nvPr/>
        </p:nvCxnSpPr>
        <p:spPr bwMode="auto">
          <a:xfrm>
            <a:off x="0" y="2188886"/>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500284-942A-C14D-AD76-9CCDCB85FA12}"/>
              </a:ext>
            </a:extLst>
          </p:cNvPr>
          <p:cNvCxnSpPr>
            <a:cxnSpLocks/>
          </p:cNvCxnSpPr>
          <p:nvPr/>
        </p:nvCxnSpPr>
        <p:spPr bwMode="auto">
          <a:xfrm>
            <a:off x="0" y="4493991"/>
            <a:ext cx="12192000" cy="0"/>
          </a:xfrm>
          <a:prstGeom prst="line">
            <a:avLst/>
          </a:prstGeom>
          <a:solidFill>
            <a:schemeClr val="accent1"/>
          </a:solidFill>
          <a:ln w="9525" cap="flat" cmpd="sng" algn="ctr">
            <a:solidFill>
              <a:srgbClr val="999999"/>
            </a:solidFill>
            <a:prstDash val="solid"/>
            <a:round/>
            <a:headEnd type="none" w="med" len="med"/>
            <a:tailEnd type="none" w="med" len="med"/>
          </a:ln>
          <a:effectLst/>
        </p:spPr>
      </p:cxnSp>
      <p:sp>
        <p:nvSpPr>
          <p:cNvPr id="14" name="Rectangle 6">
            <a:extLst>
              <a:ext uri="{FF2B5EF4-FFF2-40B4-BE49-F238E27FC236}">
                <a16:creationId xmlns:a16="http://schemas.microsoft.com/office/drawing/2014/main" id="{A2543871-B2E4-234F-B097-342C7B87DC55}"/>
              </a:ext>
            </a:extLst>
          </p:cNvPr>
          <p:cNvSpPr>
            <a:spLocks noChangeArrowheads="1"/>
          </p:cNvSpPr>
          <p:nvPr/>
        </p:nvSpPr>
        <p:spPr bwMode="auto">
          <a:xfrm>
            <a:off x="664170" y="2856340"/>
            <a:ext cx="4678059" cy="1682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marL="117475" indent="-117475" eaLnBrk="0" hangingPunct="0">
              <a:lnSpc>
                <a:spcPct val="110000"/>
              </a:lnSpc>
              <a:spcAft>
                <a:spcPct val="35000"/>
              </a:spcAft>
              <a:buClr>
                <a:srgbClr val="298FC2"/>
              </a:buClr>
              <a:buFontTx/>
              <a:buChar char="•"/>
              <a:tabLst>
                <a:tab pos="300038" algn="l"/>
                <a:tab pos="1035050" algn="l"/>
              </a:tabLst>
              <a:defRPr/>
            </a:pPr>
            <a:r>
              <a:rPr lang="en-US" sz="1600" dirty="0">
                <a:latin typeface="Arial" charset="0"/>
                <a:ea typeface="Geneva" charset="0"/>
                <a:cs typeface="Times New Roman" charset="0"/>
              </a:rPr>
              <a:t>Calculators</a:t>
            </a:r>
          </a:p>
          <a:p>
            <a:pPr marL="117475" indent="-117475" eaLnBrk="0" hangingPunct="0">
              <a:lnSpc>
                <a:spcPct val="110000"/>
              </a:lnSpc>
              <a:spcAft>
                <a:spcPct val="35000"/>
              </a:spcAft>
              <a:buClr>
                <a:srgbClr val="298FC2"/>
              </a:buClr>
              <a:buFontTx/>
              <a:buChar char="•"/>
              <a:tabLst>
                <a:tab pos="300038" algn="l"/>
                <a:tab pos="1035050" algn="l"/>
              </a:tabLst>
              <a:defRPr/>
            </a:pPr>
            <a:r>
              <a:rPr lang="en-US" sz="1600" dirty="0">
                <a:latin typeface="Arial" charset="0"/>
                <a:ea typeface="Geneva" charset="0"/>
                <a:cs typeface="Times New Roman" charset="0"/>
              </a:rPr>
              <a:t>Applications</a:t>
            </a:r>
          </a:p>
          <a:p>
            <a:pPr marL="117475" indent="-117475" eaLnBrk="0" hangingPunct="0">
              <a:lnSpc>
                <a:spcPct val="110000"/>
              </a:lnSpc>
              <a:spcAft>
                <a:spcPct val="35000"/>
              </a:spcAft>
              <a:buClr>
                <a:srgbClr val="298FC2"/>
              </a:buClr>
              <a:buFontTx/>
              <a:buChar char="•"/>
              <a:tabLst>
                <a:tab pos="300038" algn="l"/>
                <a:tab pos="1035050" algn="l"/>
              </a:tabLst>
              <a:defRPr/>
            </a:pPr>
            <a:r>
              <a:rPr lang="en-US" sz="1600" dirty="0">
                <a:latin typeface="Arial" charset="0"/>
                <a:ea typeface="Geneva" charset="0"/>
                <a:cs typeface="Times New Roman" charset="0"/>
              </a:rPr>
              <a:t>Latest information and process documents</a:t>
            </a:r>
          </a:p>
          <a:p>
            <a:pPr marL="117475" indent="-117475" eaLnBrk="0" hangingPunct="0">
              <a:lnSpc>
                <a:spcPct val="110000"/>
              </a:lnSpc>
              <a:spcAft>
                <a:spcPct val="35000"/>
              </a:spcAft>
              <a:buClr>
                <a:srgbClr val="298FC2"/>
              </a:buClr>
              <a:buFontTx/>
              <a:buChar char="•"/>
              <a:tabLst>
                <a:tab pos="300038" algn="l"/>
                <a:tab pos="1035050" algn="l"/>
              </a:tabLst>
              <a:defRPr/>
            </a:pPr>
            <a:r>
              <a:rPr lang="en-US" sz="1600" dirty="0">
                <a:latin typeface="Arial" charset="0"/>
                <a:ea typeface="Geneva" charset="0"/>
                <a:cs typeface="Times New Roman" charset="0"/>
              </a:rPr>
              <a:t>Social Security updates</a:t>
            </a:r>
          </a:p>
        </p:txBody>
      </p:sp>
      <p:sp>
        <p:nvSpPr>
          <p:cNvPr id="18" name="Rectangle 17">
            <a:extLst>
              <a:ext uri="{FF2B5EF4-FFF2-40B4-BE49-F238E27FC236}">
                <a16:creationId xmlns:a16="http://schemas.microsoft.com/office/drawing/2014/main" id="{0BF26033-B06D-2D4B-8A4A-767717651647}"/>
              </a:ext>
            </a:extLst>
          </p:cNvPr>
          <p:cNvSpPr/>
          <p:nvPr/>
        </p:nvSpPr>
        <p:spPr>
          <a:xfrm>
            <a:off x="581040" y="2398292"/>
            <a:ext cx="3628243" cy="373436"/>
          </a:xfrm>
          <a:prstGeom prst="rect">
            <a:avLst/>
          </a:prstGeom>
        </p:spPr>
        <p:txBody>
          <a:bodyPr wrap="square">
            <a:spAutoFit/>
          </a:bodyPr>
          <a:lstStyle/>
          <a:p>
            <a:pPr lvl="0" eaLnBrk="0" hangingPunct="0">
              <a:lnSpc>
                <a:spcPct val="110000"/>
              </a:lnSpc>
              <a:spcAft>
                <a:spcPct val="35000"/>
              </a:spcAft>
              <a:buClr>
                <a:srgbClr val="298FC2"/>
              </a:buClr>
              <a:tabLst>
                <a:tab pos="120650" algn="l"/>
                <a:tab pos="300038" algn="l"/>
                <a:tab pos="1035050" algn="l"/>
              </a:tabLst>
              <a:defRPr/>
            </a:pPr>
            <a:r>
              <a:rPr lang="en-US" sz="1800" b="1" dirty="0" err="1">
                <a:solidFill>
                  <a:srgbClr val="298FC2"/>
                </a:solidFill>
                <a:latin typeface="Arial" charset="0"/>
                <a:ea typeface="Geneva" charset="0"/>
                <a:cs typeface="Times New Roman" charset="0"/>
              </a:rPr>
              <a:t>www.ssa.gov</a:t>
            </a:r>
            <a:endParaRPr lang="en-US" sz="1800" b="1" dirty="0">
              <a:solidFill>
                <a:srgbClr val="298FC2"/>
              </a:solidFill>
              <a:latin typeface="Arial" charset="0"/>
              <a:ea typeface="Geneva" charset="0"/>
              <a:cs typeface="Times New Roman" charset="0"/>
            </a:endParaRPr>
          </a:p>
        </p:txBody>
      </p:sp>
    </p:spTree>
    <p:custDataLst>
      <p:tags r:id="rId1"/>
    </p:custDataLst>
    <p:extLst>
      <p:ext uri="{BB962C8B-B14F-4D97-AF65-F5344CB8AC3E}">
        <p14:creationId xmlns:p14="http://schemas.microsoft.com/office/powerpoint/2010/main" val="1522834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21"/>
          <p:cNvSpPr txBox="1">
            <a:spLocks noChangeArrowheads="1"/>
          </p:cNvSpPr>
          <p:nvPr/>
        </p:nvSpPr>
        <p:spPr bwMode="auto">
          <a:xfrm>
            <a:off x="422820" y="3177660"/>
            <a:ext cx="11451680" cy="297004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0" rIns="108657" bIns="0"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lvl="0" eaLnBrk="1" hangingPunct="1">
              <a:spcBef>
                <a:spcPts val="300"/>
              </a:spcBef>
              <a:buClrTx/>
              <a:buSzTx/>
              <a:buNone/>
            </a:pPr>
            <a:r>
              <a:rPr lang="en-US" sz="1000" b="1" dirty="0">
                <a:solidFill>
                  <a:srgbClr val="000000"/>
                </a:solidFill>
              </a:rPr>
              <a:t>For Investor Use.</a:t>
            </a:r>
          </a:p>
          <a:p>
            <a:pPr lvl="0" eaLnBrk="1" hangingPunct="1">
              <a:spcBef>
                <a:spcPts val="300"/>
              </a:spcBef>
              <a:buClrTx/>
              <a:buSzTx/>
              <a:buNone/>
            </a:pPr>
            <a:r>
              <a:rPr lang="en-US" sz="1000" i="1" dirty="0">
                <a:solidFill>
                  <a:srgbClr val="000000"/>
                </a:solidFill>
              </a:rPr>
              <a:t>Information provided in this document is for informational and educational purposes only. To the extent any investment information in this material is deemed to be a recommendation, it is not meant to be impartial investment advice or advice in a fiduciary capacity and is not intended to be used as a primary basis for you or your client’s investment decisions. Fidelity and its representatives may have a conflict of interest in the products or services mentioned in this material because they have a financial interest in them, and receive compensation, directly or indirectly, in connection with the management, distribution, and/or servicing of these products or services, including Fidelity funds, certain third-party funds and products, and certain investment services.</a:t>
            </a:r>
          </a:p>
          <a:p>
            <a:pPr lvl="0" eaLnBrk="1" hangingPunct="1">
              <a:spcBef>
                <a:spcPts val="300"/>
              </a:spcBef>
              <a:buClrTx/>
              <a:buSzTx/>
              <a:buNone/>
            </a:pPr>
            <a:r>
              <a:rPr lang="en-US" altLang="en-US" sz="1000" dirty="0">
                <a:solidFill>
                  <a:srgbClr val="000000"/>
                </a:solidFill>
              </a:rPr>
              <a:t>The information contained herein is general in nature, is provided for informational purposes only, and should not be construed as legal or tax advice. Fidelity does not provide legal or tax advice. Fidelity cannot guarantee that such information is accurate, complete, or timely. Laws of a particular state or laws that may be applicable to a particular situation may have an impact on the applicability, accuracy, or completeness of such information. Federal and state laws and regulations are complex and are subject to change. Changes in such laws and regulations may have a material impact on pre- and/or after-tax investment results. Fidelity makes no warranties with regard to such information or results obtained by its use. Fidelity disclaims any liability arising out of your use of, or any tax position taken in reliance on, such information. Your clients should consult a tax professional regarding their specific legal or tax situation. </a:t>
            </a:r>
          </a:p>
          <a:p>
            <a:pPr lvl="0" eaLnBrk="1" hangingPunct="1">
              <a:spcBef>
                <a:spcPct val="30000"/>
              </a:spcBef>
              <a:buClrTx/>
              <a:buSzTx/>
              <a:buNone/>
            </a:pPr>
            <a:r>
              <a:rPr lang="en-US" altLang="en-US" sz="1000" dirty="0">
                <a:solidFill>
                  <a:srgbClr val="000000"/>
                </a:solidFill>
              </a:rPr>
              <a:t>Not NCUA or NCUSIF insured. May lose value. No credit union guarantee.</a:t>
            </a:r>
          </a:p>
          <a:p>
            <a:pPr lvl="0" eaLnBrk="1" hangingPunct="1">
              <a:spcBef>
                <a:spcPct val="30000"/>
              </a:spcBef>
              <a:buClrTx/>
              <a:buSzTx/>
              <a:buNone/>
            </a:pPr>
            <a:r>
              <a:rPr lang="en-US" altLang="en-US" sz="1000" dirty="0">
                <a:solidFill>
                  <a:srgbClr val="000000"/>
                </a:solidFill>
              </a:rPr>
              <a:t>Third-party trademarks and service marks are the property of their respective owners. All other trademarks and service marks are the property of FMR LLC or an affiliated company.</a:t>
            </a:r>
          </a:p>
          <a:p>
            <a:pPr lvl="0" eaLnBrk="1" hangingPunct="1">
              <a:spcBef>
                <a:spcPct val="30000"/>
              </a:spcBef>
              <a:buClrTx/>
              <a:buSzTx/>
              <a:buNone/>
            </a:pPr>
            <a:r>
              <a:rPr lang="en-US" altLang="en-US" sz="1000" dirty="0">
                <a:solidFill>
                  <a:srgbClr val="000000"/>
                </a:solidFill>
              </a:rPr>
              <a:t>Past performance is no guarantee of future results.</a:t>
            </a:r>
          </a:p>
          <a:p>
            <a:pPr lvl="0" eaLnBrk="1" hangingPunct="1">
              <a:spcBef>
                <a:spcPct val="30000"/>
              </a:spcBef>
              <a:buClrTx/>
              <a:buSzTx/>
              <a:buNone/>
            </a:pPr>
            <a:r>
              <a:rPr lang="en-US" altLang="en-US" sz="1000" dirty="0">
                <a:solidFill>
                  <a:srgbClr val="000000"/>
                </a:solidFill>
              </a:rPr>
              <a:t>Keep in mind that investing involves risk, including the risk of loss.</a:t>
            </a:r>
          </a:p>
          <a:p>
            <a:pPr lvl="0" eaLnBrk="1" hangingPunct="1">
              <a:spcBef>
                <a:spcPct val="30000"/>
              </a:spcBef>
              <a:buClrTx/>
              <a:buSzTx/>
              <a:buNone/>
            </a:pPr>
            <a:r>
              <a:rPr lang="en-US" altLang="en-US" sz="1000" dirty="0">
                <a:solidFill>
                  <a:srgbClr val="000000"/>
                </a:solidFill>
              </a:rPr>
              <a:t>Fidelity Institutional</a:t>
            </a:r>
            <a:r>
              <a:rPr lang="en-US" altLang="en-US" sz="1000" baseline="30000" dirty="0">
                <a:solidFill>
                  <a:srgbClr val="000000"/>
                </a:solidFill>
              </a:rPr>
              <a:t>®</a:t>
            </a:r>
            <a:r>
              <a:rPr lang="en-US" altLang="en-US" sz="1000" dirty="0">
                <a:solidFill>
                  <a:srgbClr val="000000"/>
                </a:solidFill>
              </a:rPr>
              <a:t> provides investment products through Fidelity Distributors Company LLC; clearing, custody, or other brokerage services through National Financial Services LLC or Fidelity Brokerage Services LLC (Members NYSE, SIPC).</a:t>
            </a:r>
          </a:p>
          <a:p>
            <a:pPr lvl="0" eaLnBrk="1" hangingPunct="1">
              <a:spcBef>
                <a:spcPct val="30000"/>
              </a:spcBef>
              <a:buClrTx/>
              <a:buSzTx/>
              <a:buNone/>
            </a:pPr>
            <a:r>
              <a:rPr lang="en-US" altLang="en-US" sz="1000" dirty="0">
                <a:solidFill>
                  <a:srgbClr val="000000"/>
                </a:solidFill>
              </a:rPr>
              <a:t>Personal and workplace investment products are provided by Fidelity Brokerage Services LLC, Member NYSE, SIPC.</a:t>
            </a:r>
          </a:p>
        </p:txBody>
      </p:sp>
      <p:sp>
        <p:nvSpPr>
          <p:cNvPr id="39" name="Content Placeholder 38"/>
          <p:cNvSpPr>
            <a:spLocks noGrp="1"/>
          </p:cNvSpPr>
          <p:nvPr>
            <p:ph sz="quarter" idx="15"/>
          </p:nvPr>
        </p:nvSpPr>
        <p:spPr>
          <a:xfrm>
            <a:off x="280468" y="6199449"/>
            <a:ext cx="1110031" cy="290637"/>
          </a:xfrm>
        </p:spPr>
        <p:txBody>
          <a:bodyPr/>
          <a:lstStyle/>
          <a:p>
            <a:pPr indent="0">
              <a:spcBef>
                <a:spcPts val="0"/>
              </a:spcBef>
            </a:pPr>
            <a:r>
              <a:rPr lang="en-US" dirty="0"/>
              <a:t>662964.30.0</a:t>
            </a:r>
          </a:p>
        </p:txBody>
      </p:sp>
      <p:sp>
        <p:nvSpPr>
          <p:cNvPr id="42" name="Content Placeholder 39"/>
          <p:cNvSpPr>
            <a:spLocks noGrp="1"/>
          </p:cNvSpPr>
          <p:nvPr>
            <p:ph sz="quarter" idx="16"/>
          </p:nvPr>
        </p:nvSpPr>
        <p:spPr>
          <a:xfrm>
            <a:off x="10655300" y="6183004"/>
            <a:ext cx="1210733" cy="377825"/>
          </a:xfrm>
        </p:spPr>
        <p:txBody>
          <a:bodyPr/>
          <a:lstStyle/>
          <a:p>
            <a:r>
              <a:rPr lang="en-US" dirty="0"/>
              <a:t>1.9584501.124</a:t>
            </a:r>
          </a:p>
          <a:p>
            <a:r>
              <a:rPr lang="en-US"/>
              <a:t>1222</a:t>
            </a:r>
            <a:endParaRPr lang="en-US" dirty="0"/>
          </a:p>
        </p:txBody>
      </p:sp>
      <p:grpSp>
        <p:nvGrpSpPr>
          <p:cNvPr id="33" name="Group 32">
            <a:extLst>
              <a:ext uri="{FF2B5EF4-FFF2-40B4-BE49-F238E27FC236}">
                <a16:creationId xmlns:a16="http://schemas.microsoft.com/office/drawing/2014/main" id="{8E42AAB1-3C5C-4986-B23C-33B19A76FECE}"/>
              </a:ext>
            </a:extLst>
          </p:cNvPr>
          <p:cNvGrpSpPr/>
          <p:nvPr/>
        </p:nvGrpSpPr>
        <p:grpSpPr>
          <a:xfrm>
            <a:off x="569976" y="2816021"/>
            <a:ext cx="1527048" cy="338328"/>
            <a:chOff x="6923088" y="4475163"/>
            <a:chExt cx="1873251" cy="403225"/>
          </a:xfrm>
        </p:grpSpPr>
        <p:sp>
          <p:nvSpPr>
            <p:cNvPr id="34" name="AutoShape 4">
              <a:extLst>
                <a:ext uri="{FF2B5EF4-FFF2-40B4-BE49-F238E27FC236}">
                  <a16:creationId xmlns:a16="http://schemas.microsoft.com/office/drawing/2014/main" id="{C9BF6B05-6068-4757-9813-3E6E12588786}"/>
                </a:ext>
              </a:extLst>
            </p:cNvPr>
            <p:cNvSpPr>
              <a:spLocks noChangeAspect="1" noChangeArrowheads="1" noTextEdit="1"/>
            </p:cNvSpPr>
            <p:nvPr userDrawn="1"/>
          </p:nvSpPr>
          <p:spPr bwMode="auto">
            <a:xfrm>
              <a:off x="6923088" y="4475163"/>
              <a:ext cx="187325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5" name="Freeform 6">
              <a:extLst>
                <a:ext uri="{FF2B5EF4-FFF2-40B4-BE49-F238E27FC236}">
                  <a16:creationId xmlns:a16="http://schemas.microsoft.com/office/drawing/2014/main" id="{3BE3E152-66F5-4285-A2F6-B976B579A738}"/>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7" name="Freeform 7">
              <a:extLst>
                <a:ext uri="{FF2B5EF4-FFF2-40B4-BE49-F238E27FC236}">
                  <a16:creationId xmlns:a16="http://schemas.microsoft.com/office/drawing/2014/main" id="{8E36D365-FA5F-44B5-93D4-E66A18205D25}"/>
                </a:ext>
              </a:extLst>
            </p:cNvPr>
            <p:cNvSpPr>
              <a:spLocks/>
            </p:cNvSpPr>
            <p:nvPr userDrawn="1"/>
          </p:nvSpPr>
          <p:spPr bwMode="auto">
            <a:xfrm>
              <a:off x="6929438" y="4483101"/>
              <a:ext cx="376238" cy="376238"/>
            </a:xfrm>
            <a:custGeom>
              <a:avLst/>
              <a:gdLst>
                <a:gd name="T0" fmla="*/ 118 w 237"/>
                <a:gd name="T1" fmla="*/ 237 h 237"/>
                <a:gd name="T2" fmla="*/ 142 w 237"/>
                <a:gd name="T3" fmla="*/ 235 h 237"/>
                <a:gd name="T4" fmla="*/ 165 w 237"/>
                <a:gd name="T5" fmla="*/ 228 h 237"/>
                <a:gd name="T6" fmla="*/ 185 w 237"/>
                <a:gd name="T7" fmla="*/ 217 h 237"/>
                <a:gd name="T8" fmla="*/ 202 w 237"/>
                <a:gd name="T9" fmla="*/ 202 h 237"/>
                <a:gd name="T10" fmla="*/ 217 w 237"/>
                <a:gd name="T11" fmla="*/ 185 h 237"/>
                <a:gd name="T12" fmla="*/ 228 w 237"/>
                <a:gd name="T13" fmla="*/ 165 h 237"/>
                <a:gd name="T14" fmla="*/ 235 w 237"/>
                <a:gd name="T15" fmla="*/ 142 h 237"/>
                <a:gd name="T16" fmla="*/ 237 w 237"/>
                <a:gd name="T17" fmla="*/ 119 h 237"/>
                <a:gd name="T18" fmla="*/ 236 w 237"/>
                <a:gd name="T19" fmla="*/ 106 h 237"/>
                <a:gd name="T20" fmla="*/ 232 w 237"/>
                <a:gd name="T21" fmla="*/ 84 h 237"/>
                <a:gd name="T22" fmla="*/ 223 w 237"/>
                <a:gd name="T23" fmla="*/ 62 h 237"/>
                <a:gd name="T24" fmla="*/ 210 w 237"/>
                <a:gd name="T25" fmla="*/ 43 h 237"/>
                <a:gd name="T26" fmla="*/ 194 w 237"/>
                <a:gd name="T27" fmla="*/ 27 h 237"/>
                <a:gd name="T28" fmla="*/ 175 w 237"/>
                <a:gd name="T29" fmla="*/ 15 h 237"/>
                <a:gd name="T30" fmla="*/ 154 w 237"/>
                <a:gd name="T31" fmla="*/ 6 h 237"/>
                <a:gd name="T32" fmla="*/ 131 w 237"/>
                <a:gd name="T33" fmla="*/ 1 h 237"/>
                <a:gd name="T34" fmla="*/ 118 w 237"/>
                <a:gd name="T35" fmla="*/ 0 h 237"/>
                <a:gd name="T36" fmla="*/ 94 w 237"/>
                <a:gd name="T37" fmla="*/ 2 h 237"/>
                <a:gd name="T38" fmla="*/ 72 w 237"/>
                <a:gd name="T39" fmla="*/ 9 h 237"/>
                <a:gd name="T40" fmla="*/ 52 w 237"/>
                <a:gd name="T41" fmla="*/ 21 h 237"/>
                <a:gd name="T42" fmla="*/ 35 w 237"/>
                <a:gd name="T43" fmla="*/ 35 h 237"/>
                <a:gd name="T44" fmla="*/ 19 w 237"/>
                <a:gd name="T45" fmla="*/ 52 h 237"/>
                <a:gd name="T46" fmla="*/ 9 w 237"/>
                <a:gd name="T47" fmla="*/ 72 h 237"/>
                <a:gd name="T48" fmla="*/ 2 w 237"/>
                <a:gd name="T49" fmla="*/ 94 h 237"/>
                <a:gd name="T50" fmla="*/ 0 w 237"/>
                <a:gd name="T51" fmla="*/ 119 h 237"/>
                <a:gd name="T52" fmla="*/ 1 w 237"/>
                <a:gd name="T53" fmla="*/ 131 h 237"/>
                <a:gd name="T54" fmla="*/ 5 w 237"/>
                <a:gd name="T55" fmla="*/ 154 h 237"/>
                <a:gd name="T56" fmla="*/ 14 w 237"/>
                <a:gd name="T57" fmla="*/ 175 h 237"/>
                <a:gd name="T58" fmla="*/ 26 w 237"/>
                <a:gd name="T59" fmla="*/ 194 h 237"/>
                <a:gd name="T60" fmla="*/ 43 w 237"/>
                <a:gd name="T61" fmla="*/ 210 h 237"/>
                <a:gd name="T62" fmla="*/ 62 w 237"/>
                <a:gd name="T63" fmla="*/ 223 h 237"/>
                <a:gd name="T64" fmla="*/ 83 w 237"/>
                <a:gd name="T65" fmla="*/ 233 h 237"/>
                <a:gd name="T66" fmla="*/ 106 w 237"/>
                <a:gd name="T6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7" h="237">
                  <a:moveTo>
                    <a:pt x="118" y="237"/>
                  </a:moveTo>
                  <a:lnTo>
                    <a:pt x="118" y="237"/>
                  </a:lnTo>
                  <a:lnTo>
                    <a:pt x="131" y="237"/>
                  </a:lnTo>
                  <a:lnTo>
                    <a:pt x="142" y="235"/>
                  </a:lnTo>
                  <a:lnTo>
                    <a:pt x="154" y="233"/>
                  </a:lnTo>
                  <a:lnTo>
                    <a:pt x="165" y="228"/>
                  </a:lnTo>
                  <a:lnTo>
                    <a:pt x="175" y="223"/>
                  </a:lnTo>
                  <a:lnTo>
                    <a:pt x="185" y="217"/>
                  </a:lnTo>
                  <a:lnTo>
                    <a:pt x="194" y="210"/>
                  </a:lnTo>
                  <a:lnTo>
                    <a:pt x="202" y="202"/>
                  </a:lnTo>
                  <a:lnTo>
                    <a:pt x="210" y="194"/>
                  </a:lnTo>
                  <a:lnTo>
                    <a:pt x="217" y="185"/>
                  </a:lnTo>
                  <a:lnTo>
                    <a:pt x="223" y="175"/>
                  </a:lnTo>
                  <a:lnTo>
                    <a:pt x="228" y="165"/>
                  </a:lnTo>
                  <a:lnTo>
                    <a:pt x="232" y="154"/>
                  </a:lnTo>
                  <a:lnTo>
                    <a:pt x="235" y="142"/>
                  </a:lnTo>
                  <a:lnTo>
                    <a:pt x="236" y="131"/>
                  </a:lnTo>
                  <a:lnTo>
                    <a:pt x="237" y="119"/>
                  </a:lnTo>
                  <a:lnTo>
                    <a:pt x="237" y="119"/>
                  </a:lnTo>
                  <a:lnTo>
                    <a:pt x="236" y="106"/>
                  </a:lnTo>
                  <a:lnTo>
                    <a:pt x="235" y="94"/>
                  </a:lnTo>
                  <a:lnTo>
                    <a:pt x="232" y="84"/>
                  </a:lnTo>
                  <a:lnTo>
                    <a:pt x="228" y="72"/>
                  </a:lnTo>
                  <a:lnTo>
                    <a:pt x="223" y="62"/>
                  </a:lnTo>
                  <a:lnTo>
                    <a:pt x="217" y="52"/>
                  </a:lnTo>
                  <a:lnTo>
                    <a:pt x="210" y="43"/>
                  </a:lnTo>
                  <a:lnTo>
                    <a:pt x="202" y="35"/>
                  </a:lnTo>
                  <a:lnTo>
                    <a:pt x="194" y="27"/>
                  </a:lnTo>
                  <a:lnTo>
                    <a:pt x="185" y="21"/>
                  </a:lnTo>
                  <a:lnTo>
                    <a:pt x="175" y="15"/>
                  </a:lnTo>
                  <a:lnTo>
                    <a:pt x="165" y="9"/>
                  </a:lnTo>
                  <a:lnTo>
                    <a:pt x="154" y="6"/>
                  </a:lnTo>
                  <a:lnTo>
                    <a:pt x="142" y="2"/>
                  </a:lnTo>
                  <a:lnTo>
                    <a:pt x="131" y="1"/>
                  </a:lnTo>
                  <a:lnTo>
                    <a:pt x="118" y="0"/>
                  </a:lnTo>
                  <a:lnTo>
                    <a:pt x="118" y="0"/>
                  </a:lnTo>
                  <a:lnTo>
                    <a:pt x="106" y="1"/>
                  </a:lnTo>
                  <a:lnTo>
                    <a:pt x="94" y="2"/>
                  </a:lnTo>
                  <a:lnTo>
                    <a:pt x="83" y="6"/>
                  </a:lnTo>
                  <a:lnTo>
                    <a:pt x="72" y="9"/>
                  </a:lnTo>
                  <a:lnTo>
                    <a:pt x="62" y="15"/>
                  </a:lnTo>
                  <a:lnTo>
                    <a:pt x="52" y="21"/>
                  </a:lnTo>
                  <a:lnTo>
                    <a:pt x="43" y="27"/>
                  </a:lnTo>
                  <a:lnTo>
                    <a:pt x="35" y="35"/>
                  </a:lnTo>
                  <a:lnTo>
                    <a:pt x="26" y="43"/>
                  </a:lnTo>
                  <a:lnTo>
                    <a:pt x="19" y="52"/>
                  </a:lnTo>
                  <a:lnTo>
                    <a:pt x="14" y="62"/>
                  </a:lnTo>
                  <a:lnTo>
                    <a:pt x="9" y="72"/>
                  </a:lnTo>
                  <a:lnTo>
                    <a:pt x="5" y="84"/>
                  </a:lnTo>
                  <a:lnTo>
                    <a:pt x="2" y="94"/>
                  </a:lnTo>
                  <a:lnTo>
                    <a:pt x="1" y="106"/>
                  </a:lnTo>
                  <a:lnTo>
                    <a:pt x="0" y="119"/>
                  </a:lnTo>
                  <a:lnTo>
                    <a:pt x="0" y="119"/>
                  </a:lnTo>
                  <a:lnTo>
                    <a:pt x="1" y="131"/>
                  </a:lnTo>
                  <a:lnTo>
                    <a:pt x="2" y="142"/>
                  </a:lnTo>
                  <a:lnTo>
                    <a:pt x="5" y="154"/>
                  </a:lnTo>
                  <a:lnTo>
                    <a:pt x="9" y="165"/>
                  </a:lnTo>
                  <a:lnTo>
                    <a:pt x="14" y="175"/>
                  </a:lnTo>
                  <a:lnTo>
                    <a:pt x="19" y="185"/>
                  </a:lnTo>
                  <a:lnTo>
                    <a:pt x="26" y="194"/>
                  </a:lnTo>
                  <a:lnTo>
                    <a:pt x="35" y="202"/>
                  </a:lnTo>
                  <a:lnTo>
                    <a:pt x="43" y="210"/>
                  </a:lnTo>
                  <a:lnTo>
                    <a:pt x="52" y="217"/>
                  </a:lnTo>
                  <a:lnTo>
                    <a:pt x="62" y="223"/>
                  </a:lnTo>
                  <a:lnTo>
                    <a:pt x="72" y="228"/>
                  </a:lnTo>
                  <a:lnTo>
                    <a:pt x="83" y="233"/>
                  </a:lnTo>
                  <a:lnTo>
                    <a:pt x="94" y="235"/>
                  </a:lnTo>
                  <a:lnTo>
                    <a:pt x="106" y="237"/>
                  </a:lnTo>
                  <a:lnTo>
                    <a:pt x="118" y="23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38" name="Freeform 83">
              <a:extLst>
                <a:ext uri="{FF2B5EF4-FFF2-40B4-BE49-F238E27FC236}">
                  <a16:creationId xmlns:a16="http://schemas.microsoft.com/office/drawing/2014/main" id="{ACF5F2CD-55CB-4FA7-9835-12A33C2CB7FD}"/>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0" name="Freeform 84">
              <a:extLst>
                <a:ext uri="{FF2B5EF4-FFF2-40B4-BE49-F238E27FC236}">
                  <a16:creationId xmlns:a16="http://schemas.microsoft.com/office/drawing/2014/main" id="{956BB6E6-BCC5-4A08-B193-6151D056CFDE}"/>
                </a:ext>
              </a:extLst>
            </p:cNvPr>
            <p:cNvSpPr>
              <a:spLocks/>
            </p:cNvSpPr>
            <p:nvPr userDrawn="1"/>
          </p:nvSpPr>
          <p:spPr bwMode="auto">
            <a:xfrm>
              <a:off x="6923088" y="4475163"/>
              <a:ext cx="387350" cy="369888"/>
            </a:xfrm>
            <a:custGeom>
              <a:avLst/>
              <a:gdLst>
                <a:gd name="T0" fmla="*/ 161 w 244"/>
                <a:gd name="T1" fmla="*/ 152 h 233"/>
                <a:gd name="T2" fmla="*/ 76 w 244"/>
                <a:gd name="T3" fmla="*/ 233 h 233"/>
                <a:gd name="T4" fmla="*/ 55 w 244"/>
                <a:gd name="T5" fmla="*/ 221 h 233"/>
                <a:gd name="T6" fmla="*/ 27 w 244"/>
                <a:gd name="T7" fmla="*/ 197 h 233"/>
                <a:gd name="T8" fmla="*/ 9 w 244"/>
                <a:gd name="T9" fmla="*/ 166 h 233"/>
                <a:gd name="T10" fmla="*/ 2 w 244"/>
                <a:gd name="T11" fmla="*/ 144 h 233"/>
                <a:gd name="T12" fmla="*/ 1 w 244"/>
                <a:gd name="T13" fmla="*/ 108 h 233"/>
                <a:gd name="T14" fmla="*/ 9 w 244"/>
                <a:gd name="T15" fmla="*/ 74 h 233"/>
                <a:gd name="T16" fmla="*/ 21 w 244"/>
                <a:gd name="T17" fmla="*/ 53 h 233"/>
                <a:gd name="T18" fmla="*/ 46 w 244"/>
                <a:gd name="T19" fmla="*/ 26 h 233"/>
                <a:gd name="T20" fmla="*/ 77 w 244"/>
                <a:gd name="T21" fmla="*/ 7 h 233"/>
                <a:gd name="T22" fmla="*/ 96 w 244"/>
                <a:gd name="T23" fmla="*/ 2 h 233"/>
                <a:gd name="T24" fmla="*/ 127 w 244"/>
                <a:gd name="T25" fmla="*/ 0 h 233"/>
                <a:gd name="T26" fmla="*/ 156 w 244"/>
                <a:gd name="T27" fmla="*/ 5 h 233"/>
                <a:gd name="T28" fmla="*/ 177 w 244"/>
                <a:gd name="T29" fmla="*/ 13 h 233"/>
                <a:gd name="T30" fmla="*/ 205 w 244"/>
                <a:gd name="T31" fmla="*/ 33 h 233"/>
                <a:gd name="T32" fmla="*/ 226 w 244"/>
                <a:gd name="T33" fmla="*/ 59 h 233"/>
                <a:gd name="T34" fmla="*/ 237 w 244"/>
                <a:gd name="T35" fmla="*/ 82 h 233"/>
                <a:gd name="T36" fmla="*/ 244 w 244"/>
                <a:gd name="T37" fmla="*/ 119 h 233"/>
                <a:gd name="T38" fmla="*/ 238 w 244"/>
                <a:gd name="T39" fmla="*/ 157 h 233"/>
                <a:gd name="T40" fmla="*/ 223 w 244"/>
                <a:gd name="T41" fmla="*/ 188 h 233"/>
                <a:gd name="T42" fmla="*/ 199 w 244"/>
                <a:gd name="T43" fmla="*/ 215 h 233"/>
                <a:gd name="T44" fmla="*/ 211 w 244"/>
                <a:gd name="T45" fmla="*/ 186 h 233"/>
                <a:gd name="T46" fmla="*/ 152 w 244"/>
                <a:gd name="T47" fmla="*/ 135 h 233"/>
                <a:gd name="T48" fmla="*/ 230 w 244"/>
                <a:gd name="T49" fmla="*/ 146 h 233"/>
                <a:gd name="T50" fmla="*/ 232 w 244"/>
                <a:gd name="T51" fmla="*/ 103 h 233"/>
                <a:gd name="T52" fmla="*/ 156 w 244"/>
                <a:gd name="T53" fmla="*/ 108 h 233"/>
                <a:gd name="T54" fmla="*/ 216 w 244"/>
                <a:gd name="T55" fmla="*/ 62 h 233"/>
                <a:gd name="T56" fmla="*/ 148 w 244"/>
                <a:gd name="T57" fmla="*/ 96 h 233"/>
                <a:gd name="T58" fmla="*/ 184 w 244"/>
                <a:gd name="T59" fmla="*/ 30 h 233"/>
                <a:gd name="T60" fmla="*/ 145 w 244"/>
                <a:gd name="T61" fmla="*/ 13 h 233"/>
                <a:gd name="T62" fmla="*/ 116 w 244"/>
                <a:gd name="T63" fmla="*/ 62 h 233"/>
                <a:gd name="T64" fmla="*/ 102 w 244"/>
                <a:gd name="T65" fmla="*/ 11 h 233"/>
                <a:gd name="T66" fmla="*/ 61 w 244"/>
                <a:gd name="T67" fmla="*/ 28 h 233"/>
                <a:gd name="T68" fmla="*/ 96 w 244"/>
                <a:gd name="T69" fmla="*/ 94 h 233"/>
                <a:gd name="T70" fmla="*/ 29 w 244"/>
                <a:gd name="T71" fmla="*/ 59 h 233"/>
                <a:gd name="T72" fmla="*/ 13 w 244"/>
                <a:gd name="T73" fmla="*/ 98 h 233"/>
                <a:gd name="T74" fmla="*/ 86 w 244"/>
                <a:gd name="T75" fmla="*/ 121 h 233"/>
                <a:gd name="T76" fmla="*/ 14 w 244"/>
                <a:gd name="T77" fmla="*/ 142 h 233"/>
                <a:gd name="T78" fmla="*/ 29 w 244"/>
                <a:gd name="T79" fmla="*/ 183 h 233"/>
                <a:gd name="T80" fmla="*/ 77 w 244"/>
                <a:gd name="T81" fmla="*/ 159 h 233"/>
                <a:gd name="T82" fmla="*/ 93 w 244"/>
                <a:gd name="T83" fmla="*/ 135 h 233"/>
                <a:gd name="T84" fmla="*/ 104 w 244"/>
                <a:gd name="T85" fmla="*/ 144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44" h="233">
                  <a:moveTo>
                    <a:pt x="104" y="144"/>
                  </a:moveTo>
                  <a:lnTo>
                    <a:pt x="148" y="144"/>
                  </a:lnTo>
                  <a:lnTo>
                    <a:pt x="161" y="152"/>
                  </a:lnTo>
                  <a:lnTo>
                    <a:pt x="102" y="152"/>
                  </a:lnTo>
                  <a:lnTo>
                    <a:pt x="79" y="225"/>
                  </a:lnTo>
                  <a:lnTo>
                    <a:pt x="76" y="233"/>
                  </a:lnTo>
                  <a:lnTo>
                    <a:pt x="76" y="233"/>
                  </a:lnTo>
                  <a:lnTo>
                    <a:pt x="66" y="228"/>
                  </a:lnTo>
                  <a:lnTo>
                    <a:pt x="55" y="221"/>
                  </a:lnTo>
                  <a:lnTo>
                    <a:pt x="45" y="214"/>
                  </a:lnTo>
                  <a:lnTo>
                    <a:pt x="36" y="206"/>
                  </a:lnTo>
                  <a:lnTo>
                    <a:pt x="27" y="197"/>
                  </a:lnTo>
                  <a:lnTo>
                    <a:pt x="20" y="187"/>
                  </a:lnTo>
                  <a:lnTo>
                    <a:pt x="14" y="177"/>
                  </a:lnTo>
                  <a:lnTo>
                    <a:pt x="9" y="166"/>
                  </a:lnTo>
                  <a:lnTo>
                    <a:pt x="9" y="166"/>
                  </a:lnTo>
                  <a:lnTo>
                    <a:pt x="5" y="156"/>
                  </a:lnTo>
                  <a:lnTo>
                    <a:pt x="2" y="144"/>
                  </a:lnTo>
                  <a:lnTo>
                    <a:pt x="0" y="132"/>
                  </a:lnTo>
                  <a:lnTo>
                    <a:pt x="0" y="121"/>
                  </a:lnTo>
                  <a:lnTo>
                    <a:pt x="1" y="108"/>
                  </a:lnTo>
                  <a:lnTo>
                    <a:pt x="2" y="96"/>
                  </a:lnTo>
                  <a:lnTo>
                    <a:pt x="5" y="85"/>
                  </a:lnTo>
                  <a:lnTo>
                    <a:pt x="9" y="74"/>
                  </a:lnTo>
                  <a:lnTo>
                    <a:pt x="9" y="74"/>
                  </a:lnTo>
                  <a:lnTo>
                    <a:pt x="14" y="63"/>
                  </a:lnTo>
                  <a:lnTo>
                    <a:pt x="21" y="53"/>
                  </a:lnTo>
                  <a:lnTo>
                    <a:pt x="28" y="43"/>
                  </a:lnTo>
                  <a:lnTo>
                    <a:pt x="36" y="34"/>
                  </a:lnTo>
                  <a:lnTo>
                    <a:pt x="46" y="26"/>
                  </a:lnTo>
                  <a:lnTo>
                    <a:pt x="56" y="19"/>
                  </a:lnTo>
                  <a:lnTo>
                    <a:pt x="67" y="12"/>
                  </a:lnTo>
                  <a:lnTo>
                    <a:pt x="77" y="7"/>
                  </a:lnTo>
                  <a:lnTo>
                    <a:pt x="77" y="7"/>
                  </a:lnTo>
                  <a:lnTo>
                    <a:pt x="87" y="5"/>
                  </a:lnTo>
                  <a:lnTo>
                    <a:pt x="96" y="2"/>
                  </a:lnTo>
                  <a:lnTo>
                    <a:pt x="107" y="0"/>
                  </a:lnTo>
                  <a:lnTo>
                    <a:pt x="116" y="0"/>
                  </a:lnTo>
                  <a:lnTo>
                    <a:pt x="127" y="0"/>
                  </a:lnTo>
                  <a:lnTo>
                    <a:pt x="137" y="0"/>
                  </a:lnTo>
                  <a:lnTo>
                    <a:pt x="146" y="2"/>
                  </a:lnTo>
                  <a:lnTo>
                    <a:pt x="156" y="5"/>
                  </a:lnTo>
                  <a:lnTo>
                    <a:pt x="156" y="5"/>
                  </a:lnTo>
                  <a:lnTo>
                    <a:pt x="166" y="8"/>
                  </a:lnTo>
                  <a:lnTo>
                    <a:pt x="177" y="13"/>
                  </a:lnTo>
                  <a:lnTo>
                    <a:pt x="186" y="19"/>
                  </a:lnTo>
                  <a:lnTo>
                    <a:pt x="196" y="25"/>
                  </a:lnTo>
                  <a:lnTo>
                    <a:pt x="205" y="33"/>
                  </a:lnTo>
                  <a:lnTo>
                    <a:pt x="213" y="41"/>
                  </a:lnTo>
                  <a:lnTo>
                    <a:pt x="220" y="49"/>
                  </a:lnTo>
                  <a:lnTo>
                    <a:pt x="226" y="59"/>
                  </a:lnTo>
                  <a:lnTo>
                    <a:pt x="226" y="59"/>
                  </a:lnTo>
                  <a:lnTo>
                    <a:pt x="232" y="70"/>
                  </a:lnTo>
                  <a:lnTo>
                    <a:pt x="237" y="82"/>
                  </a:lnTo>
                  <a:lnTo>
                    <a:pt x="240" y="94"/>
                  </a:lnTo>
                  <a:lnTo>
                    <a:pt x="243" y="107"/>
                  </a:lnTo>
                  <a:lnTo>
                    <a:pt x="244" y="119"/>
                  </a:lnTo>
                  <a:lnTo>
                    <a:pt x="243" y="132"/>
                  </a:lnTo>
                  <a:lnTo>
                    <a:pt x="241" y="145"/>
                  </a:lnTo>
                  <a:lnTo>
                    <a:pt x="238" y="157"/>
                  </a:lnTo>
                  <a:lnTo>
                    <a:pt x="238" y="157"/>
                  </a:lnTo>
                  <a:lnTo>
                    <a:pt x="232" y="173"/>
                  </a:lnTo>
                  <a:lnTo>
                    <a:pt x="223" y="188"/>
                  </a:lnTo>
                  <a:lnTo>
                    <a:pt x="212" y="202"/>
                  </a:lnTo>
                  <a:lnTo>
                    <a:pt x="206" y="210"/>
                  </a:lnTo>
                  <a:lnTo>
                    <a:pt x="199" y="215"/>
                  </a:lnTo>
                  <a:lnTo>
                    <a:pt x="196" y="210"/>
                  </a:lnTo>
                  <a:lnTo>
                    <a:pt x="166" y="162"/>
                  </a:lnTo>
                  <a:lnTo>
                    <a:pt x="211" y="186"/>
                  </a:lnTo>
                  <a:lnTo>
                    <a:pt x="211" y="186"/>
                  </a:lnTo>
                  <a:lnTo>
                    <a:pt x="212" y="186"/>
                  </a:lnTo>
                  <a:lnTo>
                    <a:pt x="152" y="135"/>
                  </a:lnTo>
                  <a:lnTo>
                    <a:pt x="229" y="146"/>
                  </a:lnTo>
                  <a:lnTo>
                    <a:pt x="229" y="146"/>
                  </a:lnTo>
                  <a:lnTo>
                    <a:pt x="230" y="146"/>
                  </a:lnTo>
                  <a:lnTo>
                    <a:pt x="229" y="146"/>
                  </a:lnTo>
                  <a:lnTo>
                    <a:pt x="157" y="121"/>
                  </a:lnTo>
                  <a:lnTo>
                    <a:pt x="232" y="103"/>
                  </a:lnTo>
                  <a:lnTo>
                    <a:pt x="232" y="103"/>
                  </a:lnTo>
                  <a:lnTo>
                    <a:pt x="232" y="102"/>
                  </a:lnTo>
                  <a:lnTo>
                    <a:pt x="156" y="108"/>
                  </a:lnTo>
                  <a:lnTo>
                    <a:pt x="210" y="67"/>
                  </a:lnTo>
                  <a:lnTo>
                    <a:pt x="216" y="62"/>
                  </a:lnTo>
                  <a:lnTo>
                    <a:pt x="216" y="62"/>
                  </a:lnTo>
                  <a:lnTo>
                    <a:pt x="214" y="62"/>
                  </a:lnTo>
                  <a:lnTo>
                    <a:pt x="158" y="91"/>
                  </a:lnTo>
                  <a:lnTo>
                    <a:pt x="148" y="96"/>
                  </a:lnTo>
                  <a:lnTo>
                    <a:pt x="185" y="30"/>
                  </a:lnTo>
                  <a:lnTo>
                    <a:pt x="185" y="30"/>
                  </a:lnTo>
                  <a:lnTo>
                    <a:pt x="184" y="30"/>
                  </a:lnTo>
                  <a:lnTo>
                    <a:pt x="136" y="88"/>
                  </a:lnTo>
                  <a:lnTo>
                    <a:pt x="145" y="13"/>
                  </a:lnTo>
                  <a:lnTo>
                    <a:pt x="145" y="13"/>
                  </a:lnTo>
                  <a:lnTo>
                    <a:pt x="144" y="13"/>
                  </a:lnTo>
                  <a:lnTo>
                    <a:pt x="122" y="85"/>
                  </a:lnTo>
                  <a:lnTo>
                    <a:pt x="116" y="62"/>
                  </a:lnTo>
                  <a:lnTo>
                    <a:pt x="103" y="11"/>
                  </a:lnTo>
                  <a:lnTo>
                    <a:pt x="103" y="11"/>
                  </a:lnTo>
                  <a:lnTo>
                    <a:pt x="102" y="11"/>
                  </a:lnTo>
                  <a:lnTo>
                    <a:pt x="103" y="16"/>
                  </a:lnTo>
                  <a:lnTo>
                    <a:pt x="108" y="88"/>
                  </a:lnTo>
                  <a:lnTo>
                    <a:pt x="61" y="28"/>
                  </a:lnTo>
                  <a:lnTo>
                    <a:pt x="61" y="28"/>
                  </a:lnTo>
                  <a:lnTo>
                    <a:pt x="61" y="28"/>
                  </a:lnTo>
                  <a:lnTo>
                    <a:pt x="96" y="94"/>
                  </a:lnTo>
                  <a:lnTo>
                    <a:pt x="30" y="59"/>
                  </a:lnTo>
                  <a:lnTo>
                    <a:pt x="30" y="59"/>
                  </a:lnTo>
                  <a:lnTo>
                    <a:pt x="29" y="59"/>
                  </a:lnTo>
                  <a:lnTo>
                    <a:pt x="82" y="102"/>
                  </a:lnTo>
                  <a:lnTo>
                    <a:pt x="88" y="107"/>
                  </a:lnTo>
                  <a:lnTo>
                    <a:pt x="13" y="98"/>
                  </a:lnTo>
                  <a:lnTo>
                    <a:pt x="13" y="98"/>
                  </a:lnTo>
                  <a:lnTo>
                    <a:pt x="13" y="99"/>
                  </a:lnTo>
                  <a:lnTo>
                    <a:pt x="86" y="121"/>
                  </a:lnTo>
                  <a:lnTo>
                    <a:pt x="14" y="142"/>
                  </a:lnTo>
                  <a:lnTo>
                    <a:pt x="14" y="142"/>
                  </a:lnTo>
                  <a:lnTo>
                    <a:pt x="14" y="142"/>
                  </a:lnTo>
                  <a:lnTo>
                    <a:pt x="88" y="133"/>
                  </a:lnTo>
                  <a:lnTo>
                    <a:pt x="29" y="183"/>
                  </a:lnTo>
                  <a:lnTo>
                    <a:pt x="29" y="183"/>
                  </a:lnTo>
                  <a:lnTo>
                    <a:pt x="29" y="184"/>
                  </a:lnTo>
                  <a:lnTo>
                    <a:pt x="30" y="183"/>
                  </a:lnTo>
                  <a:lnTo>
                    <a:pt x="77" y="159"/>
                  </a:lnTo>
                  <a:lnTo>
                    <a:pt x="88" y="142"/>
                  </a:lnTo>
                  <a:lnTo>
                    <a:pt x="101" y="142"/>
                  </a:lnTo>
                  <a:lnTo>
                    <a:pt x="93" y="135"/>
                  </a:lnTo>
                  <a:lnTo>
                    <a:pt x="121" y="89"/>
                  </a:lnTo>
                  <a:lnTo>
                    <a:pt x="104" y="144"/>
                  </a:lnTo>
                  <a:lnTo>
                    <a:pt x="104" y="1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3" name="Freeform 85">
              <a:extLst>
                <a:ext uri="{FF2B5EF4-FFF2-40B4-BE49-F238E27FC236}">
                  <a16:creationId xmlns:a16="http://schemas.microsoft.com/office/drawing/2014/main" id="{6F7525AC-515B-4311-BF61-1778A5C9E4A0}"/>
                </a:ext>
              </a:extLst>
            </p:cNvPr>
            <p:cNvSpPr>
              <a:spLocks/>
            </p:cNvSpPr>
            <p:nvPr userDrawn="1"/>
          </p:nvSpPr>
          <p:spPr bwMode="auto">
            <a:xfrm>
              <a:off x="7337426" y="4533901"/>
              <a:ext cx="265113" cy="266700"/>
            </a:xfrm>
            <a:custGeom>
              <a:avLst/>
              <a:gdLst>
                <a:gd name="T0" fmla="*/ 59 w 167"/>
                <a:gd name="T1" fmla="*/ 168 h 168"/>
                <a:gd name="T2" fmla="*/ 0 w 167"/>
                <a:gd name="T3" fmla="*/ 168 h 168"/>
                <a:gd name="T4" fmla="*/ 47 w 167"/>
                <a:gd name="T5" fmla="*/ 0 h 168"/>
                <a:gd name="T6" fmla="*/ 167 w 167"/>
                <a:gd name="T7" fmla="*/ 0 h 168"/>
                <a:gd name="T8" fmla="*/ 156 w 167"/>
                <a:gd name="T9" fmla="*/ 40 h 168"/>
                <a:gd name="T10" fmla="*/ 94 w 167"/>
                <a:gd name="T11" fmla="*/ 40 h 168"/>
                <a:gd name="T12" fmla="*/ 87 w 167"/>
                <a:gd name="T13" fmla="*/ 68 h 168"/>
                <a:gd name="T14" fmla="*/ 148 w 167"/>
                <a:gd name="T15" fmla="*/ 68 h 168"/>
                <a:gd name="T16" fmla="*/ 137 w 167"/>
                <a:gd name="T17" fmla="*/ 106 h 168"/>
                <a:gd name="T18" fmla="*/ 76 w 167"/>
                <a:gd name="T19" fmla="*/ 106 h 168"/>
                <a:gd name="T20" fmla="*/ 59 w 167"/>
                <a:gd name="T21"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7" h="168">
                  <a:moveTo>
                    <a:pt x="59" y="168"/>
                  </a:moveTo>
                  <a:lnTo>
                    <a:pt x="0" y="168"/>
                  </a:lnTo>
                  <a:lnTo>
                    <a:pt x="47" y="0"/>
                  </a:lnTo>
                  <a:lnTo>
                    <a:pt x="167" y="0"/>
                  </a:lnTo>
                  <a:lnTo>
                    <a:pt x="156" y="40"/>
                  </a:lnTo>
                  <a:lnTo>
                    <a:pt x="94" y="40"/>
                  </a:lnTo>
                  <a:lnTo>
                    <a:pt x="87" y="68"/>
                  </a:lnTo>
                  <a:lnTo>
                    <a:pt x="148" y="68"/>
                  </a:lnTo>
                  <a:lnTo>
                    <a:pt x="137" y="106"/>
                  </a:lnTo>
                  <a:lnTo>
                    <a:pt x="76" y="106"/>
                  </a:lnTo>
                  <a:lnTo>
                    <a:pt x="59"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4" name="Freeform 86">
              <a:extLst>
                <a:ext uri="{FF2B5EF4-FFF2-40B4-BE49-F238E27FC236}">
                  <a16:creationId xmlns:a16="http://schemas.microsoft.com/office/drawing/2014/main" id="{638FBDFD-958D-4072-BC9B-F947DF22AD92}"/>
                </a:ext>
              </a:extLst>
            </p:cNvPr>
            <p:cNvSpPr>
              <a:spLocks noEditPoints="1"/>
            </p:cNvSpPr>
            <p:nvPr userDrawn="1"/>
          </p:nvSpPr>
          <p:spPr bwMode="auto">
            <a:xfrm>
              <a:off x="7553326" y="4533901"/>
              <a:ext cx="166688" cy="266700"/>
            </a:xfrm>
            <a:custGeom>
              <a:avLst/>
              <a:gdLst>
                <a:gd name="T0" fmla="*/ 58 w 105"/>
                <a:gd name="T1" fmla="*/ 168 h 168"/>
                <a:gd name="T2" fmla="*/ 0 w 105"/>
                <a:gd name="T3" fmla="*/ 168 h 168"/>
                <a:gd name="T4" fmla="*/ 34 w 105"/>
                <a:gd name="T5" fmla="*/ 46 h 168"/>
                <a:gd name="T6" fmla="*/ 93 w 105"/>
                <a:gd name="T7" fmla="*/ 46 h 168"/>
                <a:gd name="T8" fmla="*/ 58 w 105"/>
                <a:gd name="T9" fmla="*/ 168 h 168"/>
                <a:gd name="T10" fmla="*/ 95 w 105"/>
                <a:gd name="T11" fmla="*/ 34 h 168"/>
                <a:gd name="T12" fmla="*/ 38 w 105"/>
                <a:gd name="T13" fmla="*/ 34 h 168"/>
                <a:gd name="T14" fmla="*/ 47 w 105"/>
                <a:gd name="T15" fmla="*/ 0 h 168"/>
                <a:gd name="T16" fmla="*/ 105 w 105"/>
                <a:gd name="T17" fmla="*/ 0 h 168"/>
                <a:gd name="T18" fmla="*/ 95 w 105"/>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68">
                  <a:moveTo>
                    <a:pt x="58" y="168"/>
                  </a:moveTo>
                  <a:lnTo>
                    <a:pt x="0" y="168"/>
                  </a:lnTo>
                  <a:lnTo>
                    <a:pt x="34" y="46"/>
                  </a:lnTo>
                  <a:lnTo>
                    <a:pt x="93" y="46"/>
                  </a:lnTo>
                  <a:lnTo>
                    <a:pt x="58" y="168"/>
                  </a:lnTo>
                  <a:close/>
                  <a:moveTo>
                    <a:pt x="95" y="34"/>
                  </a:moveTo>
                  <a:lnTo>
                    <a:pt x="38" y="34"/>
                  </a:lnTo>
                  <a:lnTo>
                    <a:pt x="47" y="0"/>
                  </a:lnTo>
                  <a:lnTo>
                    <a:pt x="105"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5" name="Freeform 87">
              <a:extLst>
                <a:ext uri="{FF2B5EF4-FFF2-40B4-BE49-F238E27FC236}">
                  <a16:creationId xmlns:a16="http://schemas.microsoft.com/office/drawing/2014/main" id="{8595B00A-CD51-4C0A-A11C-C5EA781E02C0}"/>
                </a:ext>
              </a:extLst>
            </p:cNvPr>
            <p:cNvSpPr>
              <a:spLocks noEditPoints="1"/>
            </p:cNvSpPr>
            <p:nvPr userDrawn="1"/>
          </p:nvSpPr>
          <p:spPr bwMode="auto">
            <a:xfrm>
              <a:off x="7685088" y="4533901"/>
              <a:ext cx="273050" cy="269875"/>
            </a:xfrm>
            <a:custGeom>
              <a:avLst/>
              <a:gdLst>
                <a:gd name="T0" fmla="*/ 125 w 172"/>
                <a:gd name="T1" fmla="*/ 168 h 170"/>
                <a:gd name="T2" fmla="*/ 68 w 172"/>
                <a:gd name="T3" fmla="*/ 168 h 170"/>
                <a:gd name="T4" fmla="*/ 72 w 172"/>
                <a:gd name="T5" fmla="*/ 154 h 170"/>
                <a:gd name="T6" fmla="*/ 72 w 172"/>
                <a:gd name="T7" fmla="*/ 154 h 170"/>
                <a:gd name="T8" fmla="*/ 64 w 172"/>
                <a:gd name="T9" fmla="*/ 161 h 170"/>
                <a:gd name="T10" fmla="*/ 54 w 172"/>
                <a:gd name="T11" fmla="*/ 165 h 170"/>
                <a:gd name="T12" fmla="*/ 44 w 172"/>
                <a:gd name="T13" fmla="*/ 169 h 170"/>
                <a:gd name="T14" fmla="*/ 31 w 172"/>
                <a:gd name="T15" fmla="*/ 170 h 170"/>
                <a:gd name="T16" fmla="*/ 31 w 172"/>
                <a:gd name="T17" fmla="*/ 170 h 170"/>
                <a:gd name="T18" fmla="*/ 24 w 172"/>
                <a:gd name="T19" fmla="*/ 170 h 170"/>
                <a:gd name="T20" fmla="*/ 18 w 172"/>
                <a:gd name="T21" fmla="*/ 169 h 170"/>
                <a:gd name="T22" fmla="*/ 12 w 172"/>
                <a:gd name="T23" fmla="*/ 167 h 170"/>
                <a:gd name="T24" fmla="*/ 9 w 172"/>
                <a:gd name="T25" fmla="*/ 163 h 170"/>
                <a:gd name="T26" fmla="*/ 5 w 172"/>
                <a:gd name="T27" fmla="*/ 160 h 170"/>
                <a:gd name="T28" fmla="*/ 2 w 172"/>
                <a:gd name="T29" fmla="*/ 155 h 170"/>
                <a:gd name="T30" fmla="*/ 0 w 172"/>
                <a:gd name="T31" fmla="*/ 149 h 170"/>
                <a:gd name="T32" fmla="*/ 0 w 172"/>
                <a:gd name="T33" fmla="*/ 142 h 170"/>
                <a:gd name="T34" fmla="*/ 0 w 172"/>
                <a:gd name="T35" fmla="*/ 142 h 170"/>
                <a:gd name="T36" fmla="*/ 2 w 172"/>
                <a:gd name="T37" fmla="*/ 126 h 170"/>
                <a:gd name="T38" fmla="*/ 5 w 172"/>
                <a:gd name="T39" fmla="*/ 106 h 170"/>
                <a:gd name="T40" fmla="*/ 12 w 172"/>
                <a:gd name="T41" fmla="*/ 86 h 170"/>
                <a:gd name="T42" fmla="*/ 20 w 172"/>
                <a:gd name="T43" fmla="*/ 68 h 170"/>
                <a:gd name="T44" fmla="*/ 20 w 172"/>
                <a:gd name="T45" fmla="*/ 68 h 170"/>
                <a:gd name="T46" fmla="*/ 24 w 172"/>
                <a:gd name="T47" fmla="*/ 62 h 170"/>
                <a:gd name="T48" fmla="*/ 29 w 172"/>
                <a:gd name="T49" fmla="*/ 58 h 170"/>
                <a:gd name="T50" fmla="*/ 33 w 172"/>
                <a:gd name="T51" fmla="*/ 53 h 170"/>
                <a:gd name="T52" fmla="*/ 39 w 172"/>
                <a:gd name="T53" fmla="*/ 50 h 170"/>
                <a:gd name="T54" fmla="*/ 45 w 172"/>
                <a:gd name="T55" fmla="*/ 47 h 170"/>
                <a:gd name="T56" fmla="*/ 51 w 172"/>
                <a:gd name="T57" fmla="*/ 45 h 170"/>
                <a:gd name="T58" fmla="*/ 58 w 172"/>
                <a:gd name="T59" fmla="*/ 44 h 170"/>
                <a:gd name="T60" fmla="*/ 65 w 172"/>
                <a:gd name="T61" fmla="*/ 44 h 170"/>
                <a:gd name="T62" fmla="*/ 65 w 172"/>
                <a:gd name="T63" fmla="*/ 44 h 170"/>
                <a:gd name="T64" fmla="*/ 77 w 172"/>
                <a:gd name="T65" fmla="*/ 45 h 170"/>
                <a:gd name="T66" fmla="*/ 86 w 172"/>
                <a:gd name="T67" fmla="*/ 48 h 170"/>
                <a:gd name="T68" fmla="*/ 93 w 172"/>
                <a:gd name="T69" fmla="*/ 53 h 170"/>
                <a:gd name="T70" fmla="*/ 98 w 172"/>
                <a:gd name="T71" fmla="*/ 60 h 170"/>
                <a:gd name="T72" fmla="*/ 114 w 172"/>
                <a:gd name="T73" fmla="*/ 0 h 170"/>
                <a:gd name="T74" fmla="*/ 172 w 172"/>
                <a:gd name="T75" fmla="*/ 0 h 170"/>
                <a:gd name="T76" fmla="*/ 125 w 172"/>
                <a:gd name="T77" fmla="*/ 168 h 170"/>
                <a:gd name="T78" fmla="*/ 81 w 172"/>
                <a:gd name="T79" fmla="*/ 82 h 170"/>
                <a:gd name="T80" fmla="*/ 81 w 172"/>
                <a:gd name="T81" fmla="*/ 82 h 170"/>
                <a:gd name="T82" fmla="*/ 78 w 172"/>
                <a:gd name="T83" fmla="*/ 82 h 170"/>
                <a:gd name="T84" fmla="*/ 74 w 172"/>
                <a:gd name="T85" fmla="*/ 84 h 170"/>
                <a:gd name="T86" fmla="*/ 71 w 172"/>
                <a:gd name="T87" fmla="*/ 86 h 170"/>
                <a:gd name="T88" fmla="*/ 68 w 172"/>
                <a:gd name="T89" fmla="*/ 91 h 170"/>
                <a:gd name="T90" fmla="*/ 68 w 172"/>
                <a:gd name="T91" fmla="*/ 91 h 170"/>
                <a:gd name="T92" fmla="*/ 63 w 172"/>
                <a:gd name="T93" fmla="*/ 106 h 170"/>
                <a:gd name="T94" fmla="*/ 61 w 172"/>
                <a:gd name="T95" fmla="*/ 114 h 170"/>
                <a:gd name="T96" fmla="*/ 60 w 172"/>
                <a:gd name="T97" fmla="*/ 121 h 170"/>
                <a:gd name="T98" fmla="*/ 60 w 172"/>
                <a:gd name="T99" fmla="*/ 121 h 170"/>
                <a:gd name="T100" fmla="*/ 61 w 172"/>
                <a:gd name="T101" fmla="*/ 125 h 170"/>
                <a:gd name="T102" fmla="*/ 63 w 172"/>
                <a:gd name="T103" fmla="*/ 127 h 170"/>
                <a:gd name="T104" fmla="*/ 65 w 172"/>
                <a:gd name="T105" fmla="*/ 129 h 170"/>
                <a:gd name="T106" fmla="*/ 70 w 172"/>
                <a:gd name="T107" fmla="*/ 130 h 170"/>
                <a:gd name="T108" fmla="*/ 70 w 172"/>
                <a:gd name="T109" fmla="*/ 130 h 170"/>
                <a:gd name="T110" fmla="*/ 74 w 172"/>
                <a:gd name="T111" fmla="*/ 129 h 170"/>
                <a:gd name="T112" fmla="*/ 79 w 172"/>
                <a:gd name="T113" fmla="*/ 127 h 170"/>
                <a:gd name="T114" fmla="*/ 91 w 172"/>
                <a:gd name="T115" fmla="*/ 87 h 170"/>
                <a:gd name="T116" fmla="*/ 91 w 172"/>
                <a:gd name="T117" fmla="*/ 87 h 170"/>
                <a:gd name="T118" fmla="*/ 87 w 172"/>
                <a:gd name="T119" fmla="*/ 84 h 170"/>
                <a:gd name="T120" fmla="*/ 81 w 172"/>
                <a:gd name="T121" fmla="*/ 82 h 170"/>
                <a:gd name="T122" fmla="*/ 81 w 172"/>
                <a:gd name="T123" fmla="*/ 8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2" h="170">
                  <a:moveTo>
                    <a:pt x="125" y="168"/>
                  </a:moveTo>
                  <a:lnTo>
                    <a:pt x="68" y="168"/>
                  </a:lnTo>
                  <a:lnTo>
                    <a:pt x="72" y="154"/>
                  </a:lnTo>
                  <a:lnTo>
                    <a:pt x="72" y="154"/>
                  </a:lnTo>
                  <a:lnTo>
                    <a:pt x="64" y="161"/>
                  </a:lnTo>
                  <a:lnTo>
                    <a:pt x="54" y="165"/>
                  </a:lnTo>
                  <a:lnTo>
                    <a:pt x="44" y="169"/>
                  </a:lnTo>
                  <a:lnTo>
                    <a:pt x="31" y="170"/>
                  </a:lnTo>
                  <a:lnTo>
                    <a:pt x="31" y="170"/>
                  </a:lnTo>
                  <a:lnTo>
                    <a:pt x="24" y="170"/>
                  </a:lnTo>
                  <a:lnTo>
                    <a:pt x="18" y="169"/>
                  </a:lnTo>
                  <a:lnTo>
                    <a:pt x="12" y="167"/>
                  </a:lnTo>
                  <a:lnTo>
                    <a:pt x="9" y="163"/>
                  </a:lnTo>
                  <a:lnTo>
                    <a:pt x="5" y="160"/>
                  </a:lnTo>
                  <a:lnTo>
                    <a:pt x="2" y="155"/>
                  </a:lnTo>
                  <a:lnTo>
                    <a:pt x="0" y="149"/>
                  </a:lnTo>
                  <a:lnTo>
                    <a:pt x="0" y="142"/>
                  </a:lnTo>
                  <a:lnTo>
                    <a:pt x="0" y="142"/>
                  </a:lnTo>
                  <a:lnTo>
                    <a:pt x="2" y="126"/>
                  </a:lnTo>
                  <a:lnTo>
                    <a:pt x="5" y="106"/>
                  </a:lnTo>
                  <a:lnTo>
                    <a:pt x="12" y="86"/>
                  </a:lnTo>
                  <a:lnTo>
                    <a:pt x="20" y="68"/>
                  </a:lnTo>
                  <a:lnTo>
                    <a:pt x="20" y="68"/>
                  </a:lnTo>
                  <a:lnTo>
                    <a:pt x="24" y="62"/>
                  </a:lnTo>
                  <a:lnTo>
                    <a:pt x="29" y="58"/>
                  </a:lnTo>
                  <a:lnTo>
                    <a:pt x="33" y="53"/>
                  </a:lnTo>
                  <a:lnTo>
                    <a:pt x="39" y="50"/>
                  </a:lnTo>
                  <a:lnTo>
                    <a:pt x="45" y="47"/>
                  </a:lnTo>
                  <a:lnTo>
                    <a:pt x="51" y="45"/>
                  </a:lnTo>
                  <a:lnTo>
                    <a:pt x="58" y="44"/>
                  </a:lnTo>
                  <a:lnTo>
                    <a:pt x="65" y="44"/>
                  </a:lnTo>
                  <a:lnTo>
                    <a:pt x="65" y="44"/>
                  </a:lnTo>
                  <a:lnTo>
                    <a:pt x="77" y="45"/>
                  </a:lnTo>
                  <a:lnTo>
                    <a:pt x="86" y="48"/>
                  </a:lnTo>
                  <a:lnTo>
                    <a:pt x="93" y="53"/>
                  </a:lnTo>
                  <a:lnTo>
                    <a:pt x="98" y="60"/>
                  </a:lnTo>
                  <a:lnTo>
                    <a:pt x="114" y="0"/>
                  </a:lnTo>
                  <a:lnTo>
                    <a:pt x="172" y="0"/>
                  </a:lnTo>
                  <a:lnTo>
                    <a:pt x="125" y="168"/>
                  </a:lnTo>
                  <a:close/>
                  <a:moveTo>
                    <a:pt x="81" y="82"/>
                  </a:moveTo>
                  <a:lnTo>
                    <a:pt x="81" y="82"/>
                  </a:lnTo>
                  <a:lnTo>
                    <a:pt x="78" y="82"/>
                  </a:lnTo>
                  <a:lnTo>
                    <a:pt x="74" y="84"/>
                  </a:lnTo>
                  <a:lnTo>
                    <a:pt x="71" y="86"/>
                  </a:lnTo>
                  <a:lnTo>
                    <a:pt x="68" y="91"/>
                  </a:lnTo>
                  <a:lnTo>
                    <a:pt x="68" y="91"/>
                  </a:lnTo>
                  <a:lnTo>
                    <a:pt x="63" y="106"/>
                  </a:lnTo>
                  <a:lnTo>
                    <a:pt x="61" y="114"/>
                  </a:lnTo>
                  <a:lnTo>
                    <a:pt x="60" y="121"/>
                  </a:lnTo>
                  <a:lnTo>
                    <a:pt x="60" y="121"/>
                  </a:lnTo>
                  <a:lnTo>
                    <a:pt x="61" y="125"/>
                  </a:lnTo>
                  <a:lnTo>
                    <a:pt x="63" y="127"/>
                  </a:lnTo>
                  <a:lnTo>
                    <a:pt x="65" y="129"/>
                  </a:lnTo>
                  <a:lnTo>
                    <a:pt x="70" y="130"/>
                  </a:lnTo>
                  <a:lnTo>
                    <a:pt x="70" y="130"/>
                  </a:lnTo>
                  <a:lnTo>
                    <a:pt x="74" y="129"/>
                  </a:lnTo>
                  <a:lnTo>
                    <a:pt x="79" y="127"/>
                  </a:lnTo>
                  <a:lnTo>
                    <a:pt x="91" y="87"/>
                  </a:lnTo>
                  <a:lnTo>
                    <a:pt x="91" y="87"/>
                  </a:lnTo>
                  <a:lnTo>
                    <a:pt x="87" y="84"/>
                  </a:lnTo>
                  <a:lnTo>
                    <a:pt x="81" y="82"/>
                  </a:lnTo>
                  <a:lnTo>
                    <a:pt x="8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6" name="Freeform 88">
              <a:extLst>
                <a:ext uri="{FF2B5EF4-FFF2-40B4-BE49-F238E27FC236}">
                  <a16:creationId xmlns:a16="http://schemas.microsoft.com/office/drawing/2014/main" id="{9D6919E3-608E-4C54-B44E-041721EDBA38}"/>
                </a:ext>
              </a:extLst>
            </p:cNvPr>
            <p:cNvSpPr>
              <a:spLocks noEditPoints="1"/>
            </p:cNvSpPr>
            <p:nvPr userDrawn="1"/>
          </p:nvSpPr>
          <p:spPr bwMode="auto">
            <a:xfrm>
              <a:off x="7923213" y="4602163"/>
              <a:ext cx="230188" cy="201613"/>
            </a:xfrm>
            <a:custGeom>
              <a:avLst/>
              <a:gdLst>
                <a:gd name="T0" fmla="*/ 58 w 145"/>
                <a:gd name="T1" fmla="*/ 71 h 127"/>
                <a:gd name="T2" fmla="*/ 56 w 145"/>
                <a:gd name="T3" fmla="*/ 80 h 127"/>
                <a:gd name="T4" fmla="*/ 56 w 145"/>
                <a:gd name="T5" fmla="*/ 87 h 127"/>
                <a:gd name="T6" fmla="*/ 57 w 145"/>
                <a:gd name="T7" fmla="*/ 93 h 127"/>
                <a:gd name="T8" fmla="*/ 64 w 145"/>
                <a:gd name="T9" fmla="*/ 97 h 127"/>
                <a:gd name="T10" fmla="*/ 68 w 145"/>
                <a:gd name="T11" fmla="*/ 96 h 127"/>
                <a:gd name="T12" fmla="*/ 75 w 145"/>
                <a:gd name="T13" fmla="*/ 89 h 127"/>
                <a:gd name="T14" fmla="*/ 135 w 145"/>
                <a:gd name="T15" fmla="*/ 82 h 127"/>
                <a:gd name="T16" fmla="*/ 134 w 145"/>
                <a:gd name="T17" fmla="*/ 87 h 127"/>
                <a:gd name="T18" fmla="*/ 128 w 145"/>
                <a:gd name="T19" fmla="*/ 98 h 127"/>
                <a:gd name="T20" fmla="*/ 115 w 145"/>
                <a:gd name="T21" fmla="*/ 111 h 127"/>
                <a:gd name="T22" fmla="*/ 94 w 145"/>
                <a:gd name="T23" fmla="*/ 122 h 127"/>
                <a:gd name="T24" fmla="*/ 72 w 145"/>
                <a:gd name="T25" fmla="*/ 127 h 127"/>
                <a:gd name="T26" fmla="*/ 61 w 145"/>
                <a:gd name="T27" fmla="*/ 127 h 127"/>
                <a:gd name="T28" fmla="*/ 38 w 145"/>
                <a:gd name="T29" fmla="*/ 126 h 127"/>
                <a:gd name="T30" fmla="*/ 18 w 145"/>
                <a:gd name="T31" fmla="*/ 121 h 127"/>
                <a:gd name="T32" fmla="*/ 5 w 145"/>
                <a:gd name="T33" fmla="*/ 110 h 127"/>
                <a:gd name="T34" fmla="*/ 2 w 145"/>
                <a:gd name="T35" fmla="*/ 101 h 127"/>
                <a:gd name="T36" fmla="*/ 0 w 145"/>
                <a:gd name="T37" fmla="*/ 90 h 127"/>
                <a:gd name="T38" fmla="*/ 3 w 145"/>
                <a:gd name="T39" fmla="*/ 75 h 127"/>
                <a:gd name="T40" fmla="*/ 13 w 145"/>
                <a:gd name="T41" fmla="*/ 41 h 127"/>
                <a:gd name="T42" fmla="*/ 22 w 145"/>
                <a:gd name="T43" fmla="*/ 27 h 127"/>
                <a:gd name="T44" fmla="*/ 27 w 145"/>
                <a:gd name="T45" fmla="*/ 19 h 127"/>
                <a:gd name="T46" fmla="*/ 43 w 145"/>
                <a:gd name="T47" fmla="*/ 9 h 127"/>
                <a:gd name="T48" fmla="*/ 59 w 145"/>
                <a:gd name="T49" fmla="*/ 3 h 127"/>
                <a:gd name="T50" fmla="*/ 77 w 145"/>
                <a:gd name="T51" fmla="*/ 1 h 127"/>
                <a:gd name="T52" fmla="*/ 85 w 145"/>
                <a:gd name="T53" fmla="*/ 0 h 127"/>
                <a:gd name="T54" fmla="*/ 109 w 145"/>
                <a:gd name="T55" fmla="*/ 2 h 127"/>
                <a:gd name="T56" fmla="*/ 128 w 145"/>
                <a:gd name="T57" fmla="*/ 8 h 127"/>
                <a:gd name="T58" fmla="*/ 140 w 145"/>
                <a:gd name="T59" fmla="*/ 19 h 127"/>
                <a:gd name="T60" fmla="*/ 145 w 145"/>
                <a:gd name="T61" fmla="*/ 38 h 127"/>
                <a:gd name="T62" fmla="*/ 142 w 145"/>
                <a:gd name="T63" fmla="*/ 53 h 127"/>
                <a:gd name="T64" fmla="*/ 138 w 145"/>
                <a:gd name="T65" fmla="*/ 71 h 127"/>
                <a:gd name="T66" fmla="*/ 80 w 145"/>
                <a:gd name="T67" fmla="*/ 30 h 127"/>
                <a:gd name="T68" fmla="*/ 71 w 145"/>
                <a:gd name="T69" fmla="*/ 35 h 127"/>
                <a:gd name="T70" fmla="*/ 65 w 145"/>
                <a:gd name="T71" fmla="*/ 48 h 127"/>
                <a:gd name="T72" fmla="*/ 88 w 145"/>
                <a:gd name="T73" fmla="*/ 48 h 127"/>
                <a:gd name="T74" fmla="*/ 91 w 145"/>
                <a:gd name="T75" fmla="*/ 39 h 127"/>
                <a:gd name="T76" fmla="*/ 87 w 145"/>
                <a:gd name="T77" fmla="*/ 32 h 127"/>
                <a:gd name="T78" fmla="*/ 80 w 145"/>
                <a:gd name="T79" fmla="*/ 3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5" h="127">
                  <a:moveTo>
                    <a:pt x="138" y="71"/>
                  </a:moveTo>
                  <a:lnTo>
                    <a:pt x="58" y="71"/>
                  </a:lnTo>
                  <a:lnTo>
                    <a:pt x="58" y="71"/>
                  </a:lnTo>
                  <a:lnTo>
                    <a:pt x="56" y="80"/>
                  </a:lnTo>
                  <a:lnTo>
                    <a:pt x="56" y="87"/>
                  </a:lnTo>
                  <a:lnTo>
                    <a:pt x="56" y="87"/>
                  </a:lnTo>
                  <a:lnTo>
                    <a:pt x="56" y="90"/>
                  </a:lnTo>
                  <a:lnTo>
                    <a:pt x="57" y="93"/>
                  </a:lnTo>
                  <a:lnTo>
                    <a:pt x="59" y="96"/>
                  </a:lnTo>
                  <a:lnTo>
                    <a:pt x="64" y="97"/>
                  </a:lnTo>
                  <a:lnTo>
                    <a:pt x="64" y="97"/>
                  </a:lnTo>
                  <a:lnTo>
                    <a:pt x="68" y="96"/>
                  </a:lnTo>
                  <a:lnTo>
                    <a:pt x="73" y="93"/>
                  </a:lnTo>
                  <a:lnTo>
                    <a:pt x="75" y="89"/>
                  </a:lnTo>
                  <a:lnTo>
                    <a:pt x="79" y="82"/>
                  </a:lnTo>
                  <a:lnTo>
                    <a:pt x="135" y="82"/>
                  </a:lnTo>
                  <a:lnTo>
                    <a:pt x="135" y="82"/>
                  </a:lnTo>
                  <a:lnTo>
                    <a:pt x="134" y="87"/>
                  </a:lnTo>
                  <a:lnTo>
                    <a:pt x="130" y="93"/>
                  </a:lnTo>
                  <a:lnTo>
                    <a:pt x="128" y="98"/>
                  </a:lnTo>
                  <a:lnTo>
                    <a:pt x="125" y="103"/>
                  </a:lnTo>
                  <a:lnTo>
                    <a:pt x="115" y="111"/>
                  </a:lnTo>
                  <a:lnTo>
                    <a:pt x="105" y="118"/>
                  </a:lnTo>
                  <a:lnTo>
                    <a:pt x="94" y="122"/>
                  </a:lnTo>
                  <a:lnTo>
                    <a:pt x="82" y="125"/>
                  </a:lnTo>
                  <a:lnTo>
                    <a:pt x="72" y="127"/>
                  </a:lnTo>
                  <a:lnTo>
                    <a:pt x="61" y="127"/>
                  </a:lnTo>
                  <a:lnTo>
                    <a:pt x="61" y="127"/>
                  </a:lnTo>
                  <a:lnTo>
                    <a:pt x="50" y="127"/>
                  </a:lnTo>
                  <a:lnTo>
                    <a:pt x="38" y="126"/>
                  </a:lnTo>
                  <a:lnTo>
                    <a:pt x="27" y="125"/>
                  </a:lnTo>
                  <a:lnTo>
                    <a:pt x="18" y="121"/>
                  </a:lnTo>
                  <a:lnTo>
                    <a:pt x="11" y="117"/>
                  </a:lnTo>
                  <a:lnTo>
                    <a:pt x="5" y="110"/>
                  </a:lnTo>
                  <a:lnTo>
                    <a:pt x="4" y="106"/>
                  </a:lnTo>
                  <a:lnTo>
                    <a:pt x="2" y="101"/>
                  </a:lnTo>
                  <a:lnTo>
                    <a:pt x="0" y="90"/>
                  </a:lnTo>
                  <a:lnTo>
                    <a:pt x="0" y="90"/>
                  </a:lnTo>
                  <a:lnTo>
                    <a:pt x="2" y="83"/>
                  </a:lnTo>
                  <a:lnTo>
                    <a:pt x="3" y="75"/>
                  </a:lnTo>
                  <a:lnTo>
                    <a:pt x="6" y="57"/>
                  </a:lnTo>
                  <a:lnTo>
                    <a:pt x="13" y="41"/>
                  </a:lnTo>
                  <a:lnTo>
                    <a:pt x="18" y="32"/>
                  </a:lnTo>
                  <a:lnTo>
                    <a:pt x="22" y="27"/>
                  </a:lnTo>
                  <a:lnTo>
                    <a:pt x="22" y="27"/>
                  </a:lnTo>
                  <a:lnTo>
                    <a:pt x="27" y="19"/>
                  </a:lnTo>
                  <a:lnTo>
                    <a:pt x="34" y="14"/>
                  </a:lnTo>
                  <a:lnTo>
                    <a:pt x="43" y="9"/>
                  </a:lnTo>
                  <a:lnTo>
                    <a:pt x="50" y="5"/>
                  </a:lnTo>
                  <a:lnTo>
                    <a:pt x="59" y="3"/>
                  </a:lnTo>
                  <a:lnTo>
                    <a:pt x="67" y="1"/>
                  </a:lnTo>
                  <a:lnTo>
                    <a:pt x="77" y="1"/>
                  </a:lnTo>
                  <a:lnTo>
                    <a:pt x="85" y="0"/>
                  </a:lnTo>
                  <a:lnTo>
                    <a:pt x="85" y="0"/>
                  </a:lnTo>
                  <a:lnTo>
                    <a:pt x="98" y="1"/>
                  </a:lnTo>
                  <a:lnTo>
                    <a:pt x="109" y="2"/>
                  </a:lnTo>
                  <a:lnTo>
                    <a:pt x="120" y="4"/>
                  </a:lnTo>
                  <a:lnTo>
                    <a:pt x="128" y="8"/>
                  </a:lnTo>
                  <a:lnTo>
                    <a:pt x="135" y="12"/>
                  </a:lnTo>
                  <a:lnTo>
                    <a:pt x="140" y="19"/>
                  </a:lnTo>
                  <a:lnTo>
                    <a:pt x="143" y="28"/>
                  </a:lnTo>
                  <a:lnTo>
                    <a:pt x="145" y="38"/>
                  </a:lnTo>
                  <a:lnTo>
                    <a:pt x="145" y="38"/>
                  </a:lnTo>
                  <a:lnTo>
                    <a:pt x="142" y="53"/>
                  </a:lnTo>
                  <a:lnTo>
                    <a:pt x="138" y="71"/>
                  </a:lnTo>
                  <a:lnTo>
                    <a:pt x="138" y="71"/>
                  </a:lnTo>
                  <a:close/>
                  <a:moveTo>
                    <a:pt x="80" y="30"/>
                  </a:moveTo>
                  <a:lnTo>
                    <a:pt x="80" y="30"/>
                  </a:lnTo>
                  <a:lnTo>
                    <a:pt x="75" y="31"/>
                  </a:lnTo>
                  <a:lnTo>
                    <a:pt x="71" y="35"/>
                  </a:lnTo>
                  <a:lnTo>
                    <a:pt x="67" y="39"/>
                  </a:lnTo>
                  <a:lnTo>
                    <a:pt x="65" y="48"/>
                  </a:lnTo>
                  <a:lnTo>
                    <a:pt x="88" y="48"/>
                  </a:lnTo>
                  <a:lnTo>
                    <a:pt x="88" y="48"/>
                  </a:lnTo>
                  <a:lnTo>
                    <a:pt x="91" y="39"/>
                  </a:lnTo>
                  <a:lnTo>
                    <a:pt x="91" y="39"/>
                  </a:lnTo>
                  <a:lnTo>
                    <a:pt x="89" y="35"/>
                  </a:lnTo>
                  <a:lnTo>
                    <a:pt x="87" y="32"/>
                  </a:lnTo>
                  <a:lnTo>
                    <a:pt x="85" y="31"/>
                  </a:lnTo>
                  <a:lnTo>
                    <a:pt x="80" y="30"/>
                  </a:lnTo>
                  <a:lnTo>
                    <a:pt x="80"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7" name="Freeform 89">
              <a:extLst>
                <a:ext uri="{FF2B5EF4-FFF2-40B4-BE49-F238E27FC236}">
                  <a16:creationId xmlns:a16="http://schemas.microsoft.com/office/drawing/2014/main" id="{3BDD8EE7-EAB1-4460-AD02-7E4AA4BAD84E}"/>
                </a:ext>
              </a:extLst>
            </p:cNvPr>
            <p:cNvSpPr>
              <a:spLocks/>
            </p:cNvSpPr>
            <p:nvPr userDrawn="1"/>
          </p:nvSpPr>
          <p:spPr bwMode="auto">
            <a:xfrm>
              <a:off x="8143876" y="4533901"/>
              <a:ext cx="165100" cy="266700"/>
            </a:xfrm>
            <a:custGeom>
              <a:avLst/>
              <a:gdLst>
                <a:gd name="T0" fmla="*/ 57 w 104"/>
                <a:gd name="T1" fmla="*/ 168 h 168"/>
                <a:gd name="T2" fmla="*/ 0 w 104"/>
                <a:gd name="T3" fmla="*/ 168 h 168"/>
                <a:gd name="T4" fmla="*/ 45 w 104"/>
                <a:gd name="T5" fmla="*/ 0 h 168"/>
                <a:gd name="T6" fmla="*/ 104 w 104"/>
                <a:gd name="T7" fmla="*/ 0 h 168"/>
                <a:gd name="T8" fmla="*/ 57 w 104"/>
                <a:gd name="T9" fmla="*/ 168 h 168"/>
              </a:gdLst>
              <a:ahLst/>
              <a:cxnLst>
                <a:cxn ang="0">
                  <a:pos x="T0" y="T1"/>
                </a:cxn>
                <a:cxn ang="0">
                  <a:pos x="T2" y="T3"/>
                </a:cxn>
                <a:cxn ang="0">
                  <a:pos x="T4" y="T5"/>
                </a:cxn>
                <a:cxn ang="0">
                  <a:pos x="T6" y="T7"/>
                </a:cxn>
                <a:cxn ang="0">
                  <a:pos x="T8" y="T9"/>
                </a:cxn>
              </a:cxnLst>
              <a:rect l="0" t="0" r="r" b="b"/>
              <a:pathLst>
                <a:path w="104" h="168">
                  <a:moveTo>
                    <a:pt x="57" y="168"/>
                  </a:moveTo>
                  <a:lnTo>
                    <a:pt x="0" y="168"/>
                  </a:lnTo>
                  <a:lnTo>
                    <a:pt x="45" y="0"/>
                  </a:lnTo>
                  <a:lnTo>
                    <a:pt x="104" y="0"/>
                  </a:lnTo>
                  <a:lnTo>
                    <a:pt x="57" y="16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8" name="Freeform 90">
              <a:extLst>
                <a:ext uri="{FF2B5EF4-FFF2-40B4-BE49-F238E27FC236}">
                  <a16:creationId xmlns:a16="http://schemas.microsoft.com/office/drawing/2014/main" id="{44F34A65-9D4A-4B48-B33A-2238CBA95905}"/>
                </a:ext>
              </a:extLst>
            </p:cNvPr>
            <p:cNvSpPr>
              <a:spLocks noEditPoints="1"/>
            </p:cNvSpPr>
            <p:nvPr userDrawn="1"/>
          </p:nvSpPr>
          <p:spPr bwMode="auto">
            <a:xfrm>
              <a:off x="8264526" y="4533901"/>
              <a:ext cx="165100" cy="266700"/>
            </a:xfrm>
            <a:custGeom>
              <a:avLst/>
              <a:gdLst>
                <a:gd name="T0" fmla="*/ 57 w 104"/>
                <a:gd name="T1" fmla="*/ 168 h 168"/>
                <a:gd name="T2" fmla="*/ 0 w 104"/>
                <a:gd name="T3" fmla="*/ 168 h 168"/>
                <a:gd name="T4" fmla="*/ 34 w 104"/>
                <a:gd name="T5" fmla="*/ 46 h 168"/>
                <a:gd name="T6" fmla="*/ 91 w 104"/>
                <a:gd name="T7" fmla="*/ 46 h 168"/>
                <a:gd name="T8" fmla="*/ 57 w 104"/>
                <a:gd name="T9" fmla="*/ 168 h 168"/>
                <a:gd name="T10" fmla="*/ 95 w 104"/>
                <a:gd name="T11" fmla="*/ 34 h 168"/>
                <a:gd name="T12" fmla="*/ 36 w 104"/>
                <a:gd name="T13" fmla="*/ 34 h 168"/>
                <a:gd name="T14" fmla="*/ 47 w 104"/>
                <a:gd name="T15" fmla="*/ 0 h 168"/>
                <a:gd name="T16" fmla="*/ 104 w 104"/>
                <a:gd name="T17" fmla="*/ 0 h 168"/>
                <a:gd name="T18" fmla="*/ 95 w 104"/>
                <a:gd name="T19" fmla="*/ 34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68">
                  <a:moveTo>
                    <a:pt x="57" y="168"/>
                  </a:moveTo>
                  <a:lnTo>
                    <a:pt x="0" y="168"/>
                  </a:lnTo>
                  <a:lnTo>
                    <a:pt x="34" y="46"/>
                  </a:lnTo>
                  <a:lnTo>
                    <a:pt x="91" y="46"/>
                  </a:lnTo>
                  <a:lnTo>
                    <a:pt x="57" y="168"/>
                  </a:lnTo>
                  <a:close/>
                  <a:moveTo>
                    <a:pt x="95" y="34"/>
                  </a:moveTo>
                  <a:lnTo>
                    <a:pt x="36" y="34"/>
                  </a:lnTo>
                  <a:lnTo>
                    <a:pt x="47" y="0"/>
                  </a:lnTo>
                  <a:lnTo>
                    <a:pt x="104" y="0"/>
                  </a:lnTo>
                  <a:lnTo>
                    <a:pt x="95"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49" name="Freeform 91">
              <a:extLst>
                <a:ext uri="{FF2B5EF4-FFF2-40B4-BE49-F238E27FC236}">
                  <a16:creationId xmlns:a16="http://schemas.microsoft.com/office/drawing/2014/main" id="{A2177E05-E08E-4568-8194-94CE338154EF}"/>
                </a:ext>
              </a:extLst>
            </p:cNvPr>
            <p:cNvSpPr>
              <a:spLocks/>
            </p:cNvSpPr>
            <p:nvPr userDrawn="1"/>
          </p:nvSpPr>
          <p:spPr bwMode="auto">
            <a:xfrm>
              <a:off x="8396288" y="4564063"/>
              <a:ext cx="192088" cy="236538"/>
            </a:xfrm>
            <a:custGeom>
              <a:avLst/>
              <a:gdLst>
                <a:gd name="T0" fmla="*/ 115 w 121"/>
                <a:gd name="T1" fmla="*/ 27 h 149"/>
                <a:gd name="T2" fmla="*/ 121 w 121"/>
                <a:gd name="T3" fmla="*/ 54 h 149"/>
                <a:gd name="T4" fmla="*/ 76 w 121"/>
                <a:gd name="T5" fmla="*/ 54 h 149"/>
                <a:gd name="T6" fmla="*/ 63 w 121"/>
                <a:gd name="T7" fmla="*/ 101 h 149"/>
                <a:gd name="T8" fmla="*/ 63 w 121"/>
                <a:gd name="T9" fmla="*/ 101 h 149"/>
                <a:gd name="T10" fmla="*/ 62 w 121"/>
                <a:gd name="T11" fmla="*/ 107 h 149"/>
                <a:gd name="T12" fmla="*/ 61 w 121"/>
                <a:gd name="T13" fmla="*/ 111 h 149"/>
                <a:gd name="T14" fmla="*/ 61 w 121"/>
                <a:gd name="T15" fmla="*/ 111 h 149"/>
                <a:gd name="T16" fmla="*/ 61 w 121"/>
                <a:gd name="T17" fmla="*/ 115 h 149"/>
                <a:gd name="T18" fmla="*/ 63 w 121"/>
                <a:gd name="T19" fmla="*/ 117 h 149"/>
                <a:gd name="T20" fmla="*/ 67 w 121"/>
                <a:gd name="T21" fmla="*/ 118 h 149"/>
                <a:gd name="T22" fmla="*/ 72 w 121"/>
                <a:gd name="T23" fmla="*/ 118 h 149"/>
                <a:gd name="T24" fmla="*/ 83 w 121"/>
                <a:gd name="T25" fmla="*/ 118 h 149"/>
                <a:gd name="T26" fmla="*/ 75 w 121"/>
                <a:gd name="T27" fmla="*/ 149 h 149"/>
                <a:gd name="T28" fmla="*/ 23 w 121"/>
                <a:gd name="T29" fmla="*/ 149 h 149"/>
                <a:gd name="T30" fmla="*/ 23 w 121"/>
                <a:gd name="T31" fmla="*/ 149 h 149"/>
                <a:gd name="T32" fmla="*/ 18 w 121"/>
                <a:gd name="T33" fmla="*/ 148 h 149"/>
                <a:gd name="T34" fmla="*/ 13 w 121"/>
                <a:gd name="T35" fmla="*/ 148 h 149"/>
                <a:gd name="T36" fmla="*/ 8 w 121"/>
                <a:gd name="T37" fmla="*/ 145 h 149"/>
                <a:gd name="T38" fmla="*/ 6 w 121"/>
                <a:gd name="T39" fmla="*/ 143 h 149"/>
                <a:gd name="T40" fmla="*/ 2 w 121"/>
                <a:gd name="T41" fmla="*/ 139 h 149"/>
                <a:gd name="T42" fmla="*/ 1 w 121"/>
                <a:gd name="T43" fmla="*/ 136 h 149"/>
                <a:gd name="T44" fmla="*/ 0 w 121"/>
                <a:gd name="T45" fmla="*/ 132 h 149"/>
                <a:gd name="T46" fmla="*/ 0 w 121"/>
                <a:gd name="T47" fmla="*/ 128 h 149"/>
                <a:gd name="T48" fmla="*/ 0 w 121"/>
                <a:gd name="T49" fmla="*/ 128 h 149"/>
                <a:gd name="T50" fmla="*/ 0 w 121"/>
                <a:gd name="T51" fmla="*/ 120 h 149"/>
                <a:gd name="T52" fmla="*/ 2 w 121"/>
                <a:gd name="T53" fmla="*/ 111 h 149"/>
                <a:gd name="T54" fmla="*/ 34 w 121"/>
                <a:gd name="T55" fmla="*/ 0 h 149"/>
                <a:gd name="T56" fmla="*/ 91 w 121"/>
                <a:gd name="T57" fmla="*/ 0 h 149"/>
                <a:gd name="T58" fmla="*/ 84 w 121"/>
                <a:gd name="T59" fmla="*/ 27 h 149"/>
                <a:gd name="T60" fmla="*/ 115 w 121"/>
                <a:gd name="T61" fmla="*/ 2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1" h="149">
                  <a:moveTo>
                    <a:pt x="115" y="27"/>
                  </a:moveTo>
                  <a:lnTo>
                    <a:pt x="121" y="54"/>
                  </a:lnTo>
                  <a:lnTo>
                    <a:pt x="76" y="54"/>
                  </a:lnTo>
                  <a:lnTo>
                    <a:pt x="63" y="101"/>
                  </a:lnTo>
                  <a:lnTo>
                    <a:pt x="63" y="101"/>
                  </a:lnTo>
                  <a:lnTo>
                    <a:pt x="62" y="107"/>
                  </a:lnTo>
                  <a:lnTo>
                    <a:pt x="61" y="111"/>
                  </a:lnTo>
                  <a:lnTo>
                    <a:pt x="61" y="111"/>
                  </a:lnTo>
                  <a:lnTo>
                    <a:pt x="61" y="115"/>
                  </a:lnTo>
                  <a:lnTo>
                    <a:pt x="63" y="117"/>
                  </a:lnTo>
                  <a:lnTo>
                    <a:pt x="67" y="118"/>
                  </a:lnTo>
                  <a:lnTo>
                    <a:pt x="72" y="118"/>
                  </a:lnTo>
                  <a:lnTo>
                    <a:pt x="83" y="118"/>
                  </a:lnTo>
                  <a:lnTo>
                    <a:pt x="75" y="149"/>
                  </a:lnTo>
                  <a:lnTo>
                    <a:pt x="23" y="149"/>
                  </a:lnTo>
                  <a:lnTo>
                    <a:pt x="23" y="149"/>
                  </a:lnTo>
                  <a:lnTo>
                    <a:pt x="18" y="148"/>
                  </a:lnTo>
                  <a:lnTo>
                    <a:pt x="13" y="148"/>
                  </a:lnTo>
                  <a:lnTo>
                    <a:pt x="8" y="145"/>
                  </a:lnTo>
                  <a:lnTo>
                    <a:pt x="6" y="143"/>
                  </a:lnTo>
                  <a:lnTo>
                    <a:pt x="2" y="139"/>
                  </a:lnTo>
                  <a:lnTo>
                    <a:pt x="1" y="136"/>
                  </a:lnTo>
                  <a:lnTo>
                    <a:pt x="0" y="132"/>
                  </a:lnTo>
                  <a:lnTo>
                    <a:pt x="0" y="128"/>
                  </a:lnTo>
                  <a:lnTo>
                    <a:pt x="0" y="128"/>
                  </a:lnTo>
                  <a:lnTo>
                    <a:pt x="0" y="120"/>
                  </a:lnTo>
                  <a:lnTo>
                    <a:pt x="2" y="111"/>
                  </a:lnTo>
                  <a:lnTo>
                    <a:pt x="34" y="0"/>
                  </a:lnTo>
                  <a:lnTo>
                    <a:pt x="91" y="0"/>
                  </a:lnTo>
                  <a:lnTo>
                    <a:pt x="84" y="27"/>
                  </a:lnTo>
                  <a:lnTo>
                    <a:pt x="11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0" name="Freeform 92">
              <a:extLst>
                <a:ext uri="{FF2B5EF4-FFF2-40B4-BE49-F238E27FC236}">
                  <a16:creationId xmlns:a16="http://schemas.microsoft.com/office/drawing/2014/main" id="{CA07DA6A-5FD2-47E7-B5C2-5DF115D6AD89}"/>
                </a:ext>
              </a:extLst>
            </p:cNvPr>
            <p:cNvSpPr>
              <a:spLocks/>
            </p:cNvSpPr>
            <p:nvPr userDrawn="1"/>
          </p:nvSpPr>
          <p:spPr bwMode="auto">
            <a:xfrm>
              <a:off x="7321551" y="4830763"/>
              <a:ext cx="38100" cy="46038"/>
            </a:xfrm>
            <a:custGeom>
              <a:avLst/>
              <a:gdLst>
                <a:gd name="T0" fmla="*/ 9 w 24"/>
                <a:gd name="T1" fmla="*/ 0 h 29"/>
                <a:gd name="T2" fmla="*/ 24 w 24"/>
                <a:gd name="T3" fmla="*/ 0 h 29"/>
                <a:gd name="T4" fmla="*/ 15 w 24"/>
                <a:gd name="T5" fmla="*/ 29 h 29"/>
                <a:gd name="T6" fmla="*/ 0 w 24"/>
                <a:gd name="T7" fmla="*/ 29 h 29"/>
                <a:gd name="T8" fmla="*/ 9 w 24"/>
                <a:gd name="T9" fmla="*/ 0 h 29"/>
              </a:gdLst>
              <a:ahLst/>
              <a:cxnLst>
                <a:cxn ang="0">
                  <a:pos x="T0" y="T1"/>
                </a:cxn>
                <a:cxn ang="0">
                  <a:pos x="T2" y="T3"/>
                </a:cxn>
                <a:cxn ang="0">
                  <a:pos x="T4" y="T5"/>
                </a:cxn>
                <a:cxn ang="0">
                  <a:pos x="T6" y="T7"/>
                </a:cxn>
                <a:cxn ang="0">
                  <a:pos x="T8" y="T9"/>
                </a:cxn>
              </a:cxnLst>
              <a:rect l="0" t="0" r="r" b="b"/>
              <a:pathLst>
                <a:path w="24" h="29">
                  <a:moveTo>
                    <a:pt x="9" y="0"/>
                  </a:moveTo>
                  <a:lnTo>
                    <a:pt x="24" y="0"/>
                  </a:lnTo>
                  <a:lnTo>
                    <a:pt x="15"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1" name="Freeform 93">
              <a:extLst>
                <a:ext uri="{FF2B5EF4-FFF2-40B4-BE49-F238E27FC236}">
                  <a16:creationId xmlns:a16="http://schemas.microsoft.com/office/drawing/2014/main" id="{67E23A35-D077-46E2-BDCB-733C138171F6}"/>
                </a:ext>
              </a:extLst>
            </p:cNvPr>
            <p:cNvSpPr>
              <a:spLocks/>
            </p:cNvSpPr>
            <p:nvPr userDrawn="1"/>
          </p:nvSpPr>
          <p:spPr bwMode="auto">
            <a:xfrm>
              <a:off x="7400926" y="4830763"/>
              <a:ext cx="87313" cy="46038"/>
            </a:xfrm>
            <a:custGeom>
              <a:avLst/>
              <a:gdLst>
                <a:gd name="T0" fmla="*/ 10 w 55"/>
                <a:gd name="T1" fmla="*/ 0 h 29"/>
                <a:gd name="T2" fmla="*/ 31 w 55"/>
                <a:gd name="T3" fmla="*/ 0 h 29"/>
                <a:gd name="T4" fmla="*/ 36 w 55"/>
                <a:gd name="T5" fmla="*/ 19 h 29"/>
                <a:gd name="T6" fmla="*/ 36 w 55"/>
                <a:gd name="T7" fmla="*/ 19 h 29"/>
                <a:gd name="T8" fmla="*/ 42 w 55"/>
                <a:gd name="T9" fmla="*/ 0 h 29"/>
                <a:gd name="T10" fmla="*/ 55 w 55"/>
                <a:gd name="T11" fmla="*/ 0 h 29"/>
                <a:gd name="T12" fmla="*/ 46 w 55"/>
                <a:gd name="T13" fmla="*/ 29 h 29"/>
                <a:gd name="T14" fmla="*/ 26 w 55"/>
                <a:gd name="T15" fmla="*/ 29 h 29"/>
                <a:gd name="T16" fmla="*/ 20 w 55"/>
                <a:gd name="T17" fmla="*/ 8 h 29"/>
                <a:gd name="T18" fmla="*/ 20 w 55"/>
                <a:gd name="T19" fmla="*/ 8 h 29"/>
                <a:gd name="T20" fmla="*/ 13 w 55"/>
                <a:gd name="T21" fmla="*/ 29 h 29"/>
                <a:gd name="T22" fmla="*/ 0 w 55"/>
                <a:gd name="T23" fmla="*/ 29 h 29"/>
                <a:gd name="T24" fmla="*/ 10 w 55"/>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 h="29">
                  <a:moveTo>
                    <a:pt x="10" y="0"/>
                  </a:moveTo>
                  <a:lnTo>
                    <a:pt x="31" y="0"/>
                  </a:lnTo>
                  <a:lnTo>
                    <a:pt x="36" y="19"/>
                  </a:lnTo>
                  <a:lnTo>
                    <a:pt x="36" y="19"/>
                  </a:lnTo>
                  <a:lnTo>
                    <a:pt x="42" y="0"/>
                  </a:lnTo>
                  <a:lnTo>
                    <a:pt x="55" y="0"/>
                  </a:lnTo>
                  <a:lnTo>
                    <a:pt x="46" y="29"/>
                  </a:lnTo>
                  <a:lnTo>
                    <a:pt x="26" y="29"/>
                  </a:lnTo>
                  <a:lnTo>
                    <a:pt x="20" y="8"/>
                  </a:lnTo>
                  <a:lnTo>
                    <a:pt x="20" y="8"/>
                  </a:lnTo>
                  <a:lnTo>
                    <a:pt x="13" y="29"/>
                  </a:lnTo>
                  <a:lnTo>
                    <a:pt x="0" y="29"/>
                  </a:lnTo>
                  <a:lnTo>
                    <a:pt x="1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2" name="Freeform 94">
              <a:extLst>
                <a:ext uri="{FF2B5EF4-FFF2-40B4-BE49-F238E27FC236}">
                  <a16:creationId xmlns:a16="http://schemas.microsoft.com/office/drawing/2014/main" id="{7BE4A336-D383-4292-A07E-609F75C062B9}"/>
                </a:ext>
              </a:extLst>
            </p:cNvPr>
            <p:cNvSpPr>
              <a:spLocks/>
            </p:cNvSpPr>
            <p:nvPr userDrawn="1"/>
          </p:nvSpPr>
          <p:spPr bwMode="auto">
            <a:xfrm>
              <a:off x="7531101" y="4830763"/>
              <a:ext cx="76200" cy="46038"/>
            </a:xfrm>
            <a:custGeom>
              <a:avLst/>
              <a:gdLst>
                <a:gd name="T0" fmla="*/ 0 w 48"/>
                <a:gd name="T1" fmla="*/ 0 h 29"/>
                <a:gd name="T2" fmla="*/ 15 w 48"/>
                <a:gd name="T3" fmla="*/ 0 h 29"/>
                <a:gd name="T4" fmla="*/ 19 w 48"/>
                <a:gd name="T5" fmla="*/ 18 h 29"/>
                <a:gd name="T6" fmla="*/ 33 w 48"/>
                <a:gd name="T7" fmla="*/ 0 h 29"/>
                <a:gd name="T8" fmla="*/ 48 w 48"/>
                <a:gd name="T9" fmla="*/ 0 h 29"/>
                <a:gd name="T10" fmla="*/ 24 w 48"/>
                <a:gd name="T11" fmla="*/ 29 h 29"/>
                <a:gd name="T12" fmla="*/ 6 w 48"/>
                <a:gd name="T13" fmla="*/ 29 h 29"/>
                <a:gd name="T14" fmla="*/ 0 w 48"/>
                <a:gd name="T15" fmla="*/ 0 h 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9">
                  <a:moveTo>
                    <a:pt x="0" y="0"/>
                  </a:moveTo>
                  <a:lnTo>
                    <a:pt x="15" y="0"/>
                  </a:lnTo>
                  <a:lnTo>
                    <a:pt x="19" y="18"/>
                  </a:lnTo>
                  <a:lnTo>
                    <a:pt x="33" y="0"/>
                  </a:lnTo>
                  <a:lnTo>
                    <a:pt x="48" y="0"/>
                  </a:lnTo>
                  <a:lnTo>
                    <a:pt x="24" y="29"/>
                  </a:lnTo>
                  <a:lnTo>
                    <a:pt x="6" y="2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3" name="Freeform 95">
              <a:extLst>
                <a:ext uri="{FF2B5EF4-FFF2-40B4-BE49-F238E27FC236}">
                  <a16:creationId xmlns:a16="http://schemas.microsoft.com/office/drawing/2014/main" id="{B71C1BBD-1622-44BE-8EFD-BF6663300B80}"/>
                </a:ext>
              </a:extLst>
            </p:cNvPr>
            <p:cNvSpPr>
              <a:spLocks/>
            </p:cNvSpPr>
            <p:nvPr userDrawn="1"/>
          </p:nvSpPr>
          <p:spPr bwMode="auto">
            <a:xfrm>
              <a:off x="7635876" y="4830763"/>
              <a:ext cx="66675" cy="46038"/>
            </a:xfrm>
            <a:custGeom>
              <a:avLst/>
              <a:gdLst>
                <a:gd name="T0" fmla="*/ 9 w 42"/>
                <a:gd name="T1" fmla="*/ 0 h 29"/>
                <a:gd name="T2" fmla="*/ 42 w 42"/>
                <a:gd name="T3" fmla="*/ 0 h 29"/>
                <a:gd name="T4" fmla="*/ 41 w 42"/>
                <a:gd name="T5" fmla="*/ 5 h 29"/>
                <a:gd name="T6" fmla="*/ 22 w 42"/>
                <a:gd name="T7" fmla="*/ 5 h 29"/>
                <a:gd name="T8" fmla="*/ 20 w 42"/>
                <a:gd name="T9" fmla="*/ 11 h 29"/>
                <a:gd name="T10" fmla="*/ 37 w 42"/>
                <a:gd name="T11" fmla="*/ 11 h 29"/>
                <a:gd name="T12" fmla="*/ 36 w 42"/>
                <a:gd name="T13" fmla="*/ 17 h 29"/>
                <a:gd name="T14" fmla="*/ 17 w 42"/>
                <a:gd name="T15" fmla="*/ 17 h 29"/>
                <a:gd name="T16" fmla="*/ 16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1" y="5"/>
                  </a:lnTo>
                  <a:lnTo>
                    <a:pt x="22" y="5"/>
                  </a:lnTo>
                  <a:lnTo>
                    <a:pt x="20" y="11"/>
                  </a:lnTo>
                  <a:lnTo>
                    <a:pt x="37" y="11"/>
                  </a:lnTo>
                  <a:lnTo>
                    <a:pt x="36" y="17"/>
                  </a:lnTo>
                  <a:lnTo>
                    <a:pt x="17" y="17"/>
                  </a:lnTo>
                  <a:lnTo>
                    <a:pt x="16"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4" name="Freeform 96">
              <a:extLst>
                <a:ext uri="{FF2B5EF4-FFF2-40B4-BE49-F238E27FC236}">
                  <a16:creationId xmlns:a16="http://schemas.microsoft.com/office/drawing/2014/main" id="{A4C03F48-DF88-40DB-B5BA-422A9EA43FC5}"/>
                </a:ext>
              </a:extLst>
            </p:cNvPr>
            <p:cNvSpPr>
              <a:spLocks/>
            </p:cNvSpPr>
            <p:nvPr userDrawn="1"/>
          </p:nvSpPr>
          <p:spPr bwMode="auto">
            <a:xfrm>
              <a:off x="7856538" y="4830763"/>
              <a:ext cx="61913" cy="46038"/>
            </a:xfrm>
            <a:custGeom>
              <a:avLst/>
              <a:gdLst>
                <a:gd name="T0" fmla="*/ 11 w 39"/>
                <a:gd name="T1" fmla="*/ 7 h 29"/>
                <a:gd name="T2" fmla="*/ 0 w 39"/>
                <a:gd name="T3" fmla="*/ 7 h 29"/>
                <a:gd name="T4" fmla="*/ 3 w 39"/>
                <a:gd name="T5" fmla="*/ 0 h 29"/>
                <a:gd name="T6" fmla="*/ 39 w 39"/>
                <a:gd name="T7" fmla="*/ 0 h 29"/>
                <a:gd name="T8" fmla="*/ 37 w 39"/>
                <a:gd name="T9" fmla="*/ 7 h 29"/>
                <a:gd name="T10" fmla="*/ 25 w 39"/>
                <a:gd name="T11" fmla="*/ 7 h 29"/>
                <a:gd name="T12" fmla="*/ 19 w 39"/>
                <a:gd name="T13" fmla="*/ 29 h 29"/>
                <a:gd name="T14" fmla="*/ 4 w 39"/>
                <a:gd name="T15" fmla="*/ 29 h 29"/>
                <a:gd name="T16" fmla="*/ 11 w 39"/>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9">
                  <a:moveTo>
                    <a:pt x="11" y="7"/>
                  </a:moveTo>
                  <a:lnTo>
                    <a:pt x="0" y="7"/>
                  </a:lnTo>
                  <a:lnTo>
                    <a:pt x="3" y="0"/>
                  </a:lnTo>
                  <a:lnTo>
                    <a:pt x="39" y="0"/>
                  </a:lnTo>
                  <a:lnTo>
                    <a:pt x="37" y="7"/>
                  </a:lnTo>
                  <a:lnTo>
                    <a:pt x="25" y="7"/>
                  </a:lnTo>
                  <a:lnTo>
                    <a:pt x="19" y="29"/>
                  </a:lnTo>
                  <a:lnTo>
                    <a:pt x="4" y="29"/>
                  </a:lnTo>
                  <a:lnTo>
                    <a:pt x="1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5" name="Freeform 97">
              <a:extLst>
                <a:ext uri="{FF2B5EF4-FFF2-40B4-BE49-F238E27FC236}">
                  <a16:creationId xmlns:a16="http://schemas.microsoft.com/office/drawing/2014/main" id="{6DFE88A7-A817-4B01-A688-CC81B29D3D46}"/>
                </a:ext>
              </a:extLst>
            </p:cNvPr>
            <p:cNvSpPr>
              <a:spLocks/>
            </p:cNvSpPr>
            <p:nvPr userDrawn="1"/>
          </p:nvSpPr>
          <p:spPr bwMode="auto">
            <a:xfrm>
              <a:off x="7951788" y="4830763"/>
              <a:ext cx="106363" cy="46038"/>
            </a:xfrm>
            <a:custGeom>
              <a:avLst/>
              <a:gdLst>
                <a:gd name="T0" fmla="*/ 8 w 67"/>
                <a:gd name="T1" fmla="*/ 0 h 29"/>
                <a:gd name="T2" fmla="*/ 30 w 67"/>
                <a:gd name="T3" fmla="*/ 0 h 29"/>
                <a:gd name="T4" fmla="*/ 32 w 67"/>
                <a:gd name="T5" fmla="*/ 19 h 29"/>
                <a:gd name="T6" fmla="*/ 32 w 67"/>
                <a:gd name="T7" fmla="*/ 19 h 29"/>
                <a:gd name="T8" fmla="*/ 45 w 67"/>
                <a:gd name="T9" fmla="*/ 0 h 29"/>
                <a:gd name="T10" fmla="*/ 67 w 67"/>
                <a:gd name="T11" fmla="*/ 0 h 29"/>
                <a:gd name="T12" fmla="*/ 57 w 67"/>
                <a:gd name="T13" fmla="*/ 29 h 29"/>
                <a:gd name="T14" fmla="*/ 45 w 67"/>
                <a:gd name="T15" fmla="*/ 29 h 29"/>
                <a:gd name="T16" fmla="*/ 50 w 67"/>
                <a:gd name="T17" fmla="*/ 7 h 29"/>
                <a:gd name="T18" fmla="*/ 50 w 67"/>
                <a:gd name="T19" fmla="*/ 7 h 29"/>
                <a:gd name="T20" fmla="*/ 34 w 67"/>
                <a:gd name="T21" fmla="*/ 29 h 29"/>
                <a:gd name="T22" fmla="*/ 21 w 67"/>
                <a:gd name="T23" fmla="*/ 29 h 29"/>
                <a:gd name="T24" fmla="*/ 19 w 67"/>
                <a:gd name="T25" fmla="*/ 7 h 29"/>
                <a:gd name="T26" fmla="*/ 19 w 67"/>
                <a:gd name="T27" fmla="*/ 7 h 29"/>
                <a:gd name="T28" fmla="*/ 12 w 67"/>
                <a:gd name="T29" fmla="*/ 29 h 29"/>
                <a:gd name="T30" fmla="*/ 0 w 67"/>
                <a:gd name="T31" fmla="*/ 29 h 29"/>
                <a:gd name="T32" fmla="*/ 8 w 67"/>
                <a:gd name="T33"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 h="29">
                  <a:moveTo>
                    <a:pt x="8" y="0"/>
                  </a:moveTo>
                  <a:lnTo>
                    <a:pt x="30" y="0"/>
                  </a:lnTo>
                  <a:lnTo>
                    <a:pt x="32" y="19"/>
                  </a:lnTo>
                  <a:lnTo>
                    <a:pt x="32" y="19"/>
                  </a:lnTo>
                  <a:lnTo>
                    <a:pt x="45" y="0"/>
                  </a:lnTo>
                  <a:lnTo>
                    <a:pt x="67" y="0"/>
                  </a:lnTo>
                  <a:lnTo>
                    <a:pt x="57" y="29"/>
                  </a:lnTo>
                  <a:lnTo>
                    <a:pt x="45" y="29"/>
                  </a:lnTo>
                  <a:lnTo>
                    <a:pt x="50" y="7"/>
                  </a:lnTo>
                  <a:lnTo>
                    <a:pt x="50" y="7"/>
                  </a:lnTo>
                  <a:lnTo>
                    <a:pt x="34" y="29"/>
                  </a:lnTo>
                  <a:lnTo>
                    <a:pt x="21" y="29"/>
                  </a:lnTo>
                  <a:lnTo>
                    <a:pt x="19" y="7"/>
                  </a:lnTo>
                  <a:lnTo>
                    <a:pt x="19" y="7"/>
                  </a:lnTo>
                  <a:lnTo>
                    <a:pt x="12" y="29"/>
                  </a:lnTo>
                  <a:lnTo>
                    <a:pt x="0" y="29"/>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6" name="Freeform 98">
              <a:extLst>
                <a:ext uri="{FF2B5EF4-FFF2-40B4-BE49-F238E27FC236}">
                  <a16:creationId xmlns:a16="http://schemas.microsoft.com/office/drawing/2014/main" id="{C32F4B1E-B820-4EEC-8F11-6CC2FCB7C4AA}"/>
                </a:ext>
              </a:extLst>
            </p:cNvPr>
            <p:cNvSpPr>
              <a:spLocks/>
            </p:cNvSpPr>
            <p:nvPr userDrawn="1"/>
          </p:nvSpPr>
          <p:spPr bwMode="auto">
            <a:xfrm>
              <a:off x="8188326" y="4830763"/>
              <a:ext cx="85725" cy="46038"/>
            </a:xfrm>
            <a:custGeom>
              <a:avLst/>
              <a:gdLst>
                <a:gd name="T0" fmla="*/ 9 w 54"/>
                <a:gd name="T1" fmla="*/ 0 h 29"/>
                <a:gd name="T2" fmla="*/ 30 w 54"/>
                <a:gd name="T3" fmla="*/ 0 h 29"/>
                <a:gd name="T4" fmla="*/ 35 w 54"/>
                <a:gd name="T5" fmla="*/ 19 h 29"/>
                <a:gd name="T6" fmla="*/ 36 w 54"/>
                <a:gd name="T7" fmla="*/ 19 h 29"/>
                <a:gd name="T8" fmla="*/ 42 w 54"/>
                <a:gd name="T9" fmla="*/ 0 h 29"/>
                <a:gd name="T10" fmla="*/ 54 w 54"/>
                <a:gd name="T11" fmla="*/ 0 h 29"/>
                <a:gd name="T12" fmla="*/ 46 w 54"/>
                <a:gd name="T13" fmla="*/ 29 h 29"/>
                <a:gd name="T14" fmla="*/ 24 w 54"/>
                <a:gd name="T15" fmla="*/ 29 h 29"/>
                <a:gd name="T16" fmla="*/ 19 w 54"/>
                <a:gd name="T17" fmla="*/ 8 h 29"/>
                <a:gd name="T18" fmla="*/ 19 w 54"/>
                <a:gd name="T19" fmla="*/ 8 h 29"/>
                <a:gd name="T20" fmla="*/ 13 w 54"/>
                <a:gd name="T21" fmla="*/ 29 h 29"/>
                <a:gd name="T22" fmla="*/ 0 w 54"/>
                <a:gd name="T23" fmla="*/ 29 h 29"/>
                <a:gd name="T24" fmla="*/ 9 w 54"/>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29">
                  <a:moveTo>
                    <a:pt x="9" y="0"/>
                  </a:moveTo>
                  <a:lnTo>
                    <a:pt x="30" y="0"/>
                  </a:lnTo>
                  <a:lnTo>
                    <a:pt x="35" y="19"/>
                  </a:lnTo>
                  <a:lnTo>
                    <a:pt x="36" y="19"/>
                  </a:lnTo>
                  <a:lnTo>
                    <a:pt x="42" y="0"/>
                  </a:lnTo>
                  <a:lnTo>
                    <a:pt x="54" y="0"/>
                  </a:lnTo>
                  <a:lnTo>
                    <a:pt x="46" y="29"/>
                  </a:lnTo>
                  <a:lnTo>
                    <a:pt x="24" y="29"/>
                  </a:lnTo>
                  <a:lnTo>
                    <a:pt x="19" y="8"/>
                  </a:lnTo>
                  <a:lnTo>
                    <a:pt x="19" y="8"/>
                  </a:lnTo>
                  <a:lnTo>
                    <a:pt x="1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7" name="Freeform 99">
              <a:extLst>
                <a:ext uri="{FF2B5EF4-FFF2-40B4-BE49-F238E27FC236}">
                  <a16:creationId xmlns:a16="http://schemas.microsoft.com/office/drawing/2014/main" id="{770B50E8-E47A-4404-971A-F9D3033C9ACF}"/>
                </a:ext>
              </a:extLst>
            </p:cNvPr>
            <p:cNvSpPr>
              <a:spLocks/>
            </p:cNvSpPr>
            <p:nvPr userDrawn="1"/>
          </p:nvSpPr>
          <p:spPr bwMode="auto">
            <a:xfrm>
              <a:off x="8310563" y="4830763"/>
              <a:ext cx="63500" cy="46038"/>
            </a:xfrm>
            <a:custGeom>
              <a:avLst/>
              <a:gdLst>
                <a:gd name="T0" fmla="*/ 12 w 40"/>
                <a:gd name="T1" fmla="*/ 7 h 29"/>
                <a:gd name="T2" fmla="*/ 0 w 40"/>
                <a:gd name="T3" fmla="*/ 7 h 29"/>
                <a:gd name="T4" fmla="*/ 3 w 40"/>
                <a:gd name="T5" fmla="*/ 0 h 29"/>
                <a:gd name="T6" fmla="*/ 40 w 40"/>
                <a:gd name="T7" fmla="*/ 0 h 29"/>
                <a:gd name="T8" fmla="*/ 38 w 40"/>
                <a:gd name="T9" fmla="*/ 7 h 29"/>
                <a:gd name="T10" fmla="*/ 26 w 40"/>
                <a:gd name="T11" fmla="*/ 7 h 29"/>
                <a:gd name="T12" fmla="*/ 19 w 40"/>
                <a:gd name="T13" fmla="*/ 29 h 29"/>
                <a:gd name="T14" fmla="*/ 5 w 40"/>
                <a:gd name="T15" fmla="*/ 29 h 29"/>
                <a:gd name="T16" fmla="*/ 12 w 40"/>
                <a:gd name="T17" fmla="*/ 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9">
                  <a:moveTo>
                    <a:pt x="12" y="7"/>
                  </a:moveTo>
                  <a:lnTo>
                    <a:pt x="0" y="7"/>
                  </a:lnTo>
                  <a:lnTo>
                    <a:pt x="3" y="0"/>
                  </a:lnTo>
                  <a:lnTo>
                    <a:pt x="40" y="0"/>
                  </a:lnTo>
                  <a:lnTo>
                    <a:pt x="38" y="7"/>
                  </a:lnTo>
                  <a:lnTo>
                    <a:pt x="26" y="7"/>
                  </a:lnTo>
                  <a:lnTo>
                    <a:pt x="19" y="29"/>
                  </a:lnTo>
                  <a:lnTo>
                    <a:pt x="5" y="29"/>
                  </a:lnTo>
                  <a:lnTo>
                    <a:pt x="1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8" name="Freeform 100">
              <a:extLst>
                <a:ext uri="{FF2B5EF4-FFF2-40B4-BE49-F238E27FC236}">
                  <a16:creationId xmlns:a16="http://schemas.microsoft.com/office/drawing/2014/main" id="{8B984874-A063-4F2C-87BE-6B79416E2275}"/>
                </a:ext>
              </a:extLst>
            </p:cNvPr>
            <p:cNvSpPr>
              <a:spLocks noEditPoints="1"/>
            </p:cNvSpPr>
            <p:nvPr userDrawn="1"/>
          </p:nvSpPr>
          <p:spPr bwMode="auto">
            <a:xfrm>
              <a:off x="8701088" y="4760913"/>
              <a:ext cx="49213" cy="50800"/>
            </a:xfrm>
            <a:custGeom>
              <a:avLst/>
              <a:gdLst>
                <a:gd name="T0" fmla="*/ 15 w 31"/>
                <a:gd name="T1" fmla="*/ 0 h 32"/>
                <a:gd name="T2" fmla="*/ 15 w 31"/>
                <a:gd name="T3" fmla="*/ 0 h 32"/>
                <a:gd name="T4" fmla="*/ 10 w 31"/>
                <a:gd name="T5" fmla="*/ 1 h 32"/>
                <a:gd name="T6" fmla="*/ 5 w 31"/>
                <a:gd name="T7" fmla="*/ 5 h 32"/>
                <a:gd name="T8" fmla="*/ 1 w 31"/>
                <a:gd name="T9" fmla="*/ 10 h 32"/>
                <a:gd name="T10" fmla="*/ 0 w 31"/>
                <a:gd name="T11" fmla="*/ 15 h 32"/>
                <a:gd name="T12" fmla="*/ 0 w 31"/>
                <a:gd name="T13" fmla="*/ 15 h 32"/>
                <a:gd name="T14" fmla="*/ 1 w 31"/>
                <a:gd name="T15" fmla="*/ 21 h 32"/>
                <a:gd name="T16" fmla="*/ 5 w 31"/>
                <a:gd name="T17" fmla="*/ 27 h 32"/>
                <a:gd name="T18" fmla="*/ 10 w 31"/>
                <a:gd name="T19" fmla="*/ 31 h 32"/>
                <a:gd name="T20" fmla="*/ 15 w 31"/>
                <a:gd name="T21" fmla="*/ 32 h 32"/>
                <a:gd name="T22" fmla="*/ 15 w 31"/>
                <a:gd name="T23" fmla="*/ 32 h 32"/>
                <a:gd name="T24" fmla="*/ 21 w 31"/>
                <a:gd name="T25" fmla="*/ 31 h 32"/>
                <a:gd name="T26" fmla="*/ 27 w 31"/>
                <a:gd name="T27" fmla="*/ 27 h 32"/>
                <a:gd name="T28" fmla="*/ 30 w 31"/>
                <a:gd name="T29" fmla="*/ 21 h 32"/>
                <a:gd name="T30" fmla="*/ 31 w 31"/>
                <a:gd name="T31" fmla="*/ 15 h 32"/>
                <a:gd name="T32" fmla="*/ 31 w 31"/>
                <a:gd name="T33" fmla="*/ 15 h 32"/>
                <a:gd name="T34" fmla="*/ 30 w 31"/>
                <a:gd name="T35" fmla="*/ 10 h 32"/>
                <a:gd name="T36" fmla="*/ 27 w 31"/>
                <a:gd name="T37" fmla="*/ 5 h 32"/>
                <a:gd name="T38" fmla="*/ 21 w 31"/>
                <a:gd name="T39" fmla="*/ 1 h 32"/>
                <a:gd name="T40" fmla="*/ 15 w 31"/>
                <a:gd name="T41" fmla="*/ 0 h 32"/>
                <a:gd name="T42" fmla="*/ 15 w 31"/>
                <a:gd name="T43" fmla="*/ 0 h 32"/>
                <a:gd name="T44" fmla="*/ 15 w 31"/>
                <a:gd name="T45" fmla="*/ 28 h 32"/>
                <a:gd name="T46" fmla="*/ 15 w 31"/>
                <a:gd name="T47" fmla="*/ 28 h 32"/>
                <a:gd name="T48" fmla="*/ 11 w 31"/>
                <a:gd name="T49" fmla="*/ 27 h 32"/>
                <a:gd name="T50" fmla="*/ 6 w 31"/>
                <a:gd name="T51" fmla="*/ 25 h 32"/>
                <a:gd name="T52" fmla="*/ 4 w 31"/>
                <a:gd name="T53" fmla="*/ 21 h 32"/>
                <a:gd name="T54" fmla="*/ 3 w 31"/>
                <a:gd name="T55" fmla="*/ 15 h 32"/>
                <a:gd name="T56" fmla="*/ 3 w 31"/>
                <a:gd name="T57" fmla="*/ 15 h 32"/>
                <a:gd name="T58" fmla="*/ 4 w 31"/>
                <a:gd name="T59" fmla="*/ 11 h 32"/>
                <a:gd name="T60" fmla="*/ 6 w 31"/>
                <a:gd name="T61" fmla="*/ 6 h 32"/>
                <a:gd name="T62" fmla="*/ 11 w 31"/>
                <a:gd name="T63" fmla="*/ 4 h 32"/>
                <a:gd name="T64" fmla="*/ 15 w 31"/>
                <a:gd name="T65" fmla="*/ 3 h 32"/>
                <a:gd name="T66" fmla="*/ 15 w 31"/>
                <a:gd name="T67" fmla="*/ 3 h 32"/>
                <a:gd name="T68" fmla="*/ 20 w 31"/>
                <a:gd name="T69" fmla="*/ 4 h 32"/>
                <a:gd name="T70" fmla="*/ 25 w 31"/>
                <a:gd name="T71" fmla="*/ 6 h 32"/>
                <a:gd name="T72" fmla="*/ 27 w 31"/>
                <a:gd name="T73" fmla="*/ 11 h 32"/>
                <a:gd name="T74" fmla="*/ 28 w 31"/>
                <a:gd name="T75" fmla="*/ 15 h 32"/>
                <a:gd name="T76" fmla="*/ 28 w 31"/>
                <a:gd name="T77" fmla="*/ 15 h 32"/>
                <a:gd name="T78" fmla="*/ 27 w 31"/>
                <a:gd name="T79" fmla="*/ 21 h 32"/>
                <a:gd name="T80" fmla="*/ 25 w 31"/>
                <a:gd name="T81" fmla="*/ 25 h 32"/>
                <a:gd name="T82" fmla="*/ 20 w 31"/>
                <a:gd name="T83" fmla="*/ 27 h 32"/>
                <a:gd name="T84" fmla="*/ 15 w 31"/>
                <a:gd name="T85" fmla="*/ 28 h 32"/>
                <a:gd name="T86" fmla="*/ 15 w 31"/>
                <a:gd name="T87"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 h="32">
                  <a:moveTo>
                    <a:pt x="15" y="0"/>
                  </a:moveTo>
                  <a:lnTo>
                    <a:pt x="15" y="0"/>
                  </a:lnTo>
                  <a:lnTo>
                    <a:pt x="10" y="1"/>
                  </a:lnTo>
                  <a:lnTo>
                    <a:pt x="5" y="5"/>
                  </a:lnTo>
                  <a:lnTo>
                    <a:pt x="1" y="10"/>
                  </a:lnTo>
                  <a:lnTo>
                    <a:pt x="0" y="15"/>
                  </a:lnTo>
                  <a:lnTo>
                    <a:pt x="0" y="15"/>
                  </a:lnTo>
                  <a:lnTo>
                    <a:pt x="1" y="21"/>
                  </a:lnTo>
                  <a:lnTo>
                    <a:pt x="5" y="27"/>
                  </a:lnTo>
                  <a:lnTo>
                    <a:pt x="10" y="31"/>
                  </a:lnTo>
                  <a:lnTo>
                    <a:pt x="15" y="32"/>
                  </a:lnTo>
                  <a:lnTo>
                    <a:pt x="15" y="32"/>
                  </a:lnTo>
                  <a:lnTo>
                    <a:pt x="21" y="31"/>
                  </a:lnTo>
                  <a:lnTo>
                    <a:pt x="27" y="27"/>
                  </a:lnTo>
                  <a:lnTo>
                    <a:pt x="30" y="21"/>
                  </a:lnTo>
                  <a:lnTo>
                    <a:pt x="31" y="15"/>
                  </a:lnTo>
                  <a:lnTo>
                    <a:pt x="31" y="15"/>
                  </a:lnTo>
                  <a:lnTo>
                    <a:pt x="30" y="10"/>
                  </a:lnTo>
                  <a:lnTo>
                    <a:pt x="27" y="5"/>
                  </a:lnTo>
                  <a:lnTo>
                    <a:pt x="21" y="1"/>
                  </a:lnTo>
                  <a:lnTo>
                    <a:pt x="15" y="0"/>
                  </a:lnTo>
                  <a:lnTo>
                    <a:pt x="15" y="0"/>
                  </a:lnTo>
                  <a:close/>
                  <a:moveTo>
                    <a:pt x="15" y="28"/>
                  </a:moveTo>
                  <a:lnTo>
                    <a:pt x="15" y="28"/>
                  </a:lnTo>
                  <a:lnTo>
                    <a:pt x="11" y="27"/>
                  </a:lnTo>
                  <a:lnTo>
                    <a:pt x="6" y="25"/>
                  </a:lnTo>
                  <a:lnTo>
                    <a:pt x="4" y="21"/>
                  </a:lnTo>
                  <a:lnTo>
                    <a:pt x="3" y="15"/>
                  </a:lnTo>
                  <a:lnTo>
                    <a:pt x="3" y="15"/>
                  </a:lnTo>
                  <a:lnTo>
                    <a:pt x="4" y="11"/>
                  </a:lnTo>
                  <a:lnTo>
                    <a:pt x="6" y="6"/>
                  </a:lnTo>
                  <a:lnTo>
                    <a:pt x="11" y="4"/>
                  </a:lnTo>
                  <a:lnTo>
                    <a:pt x="15" y="3"/>
                  </a:lnTo>
                  <a:lnTo>
                    <a:pt x="15" y="3"/>
                  </a:lnTo>
                  <a:lnTo>
                    <a:pt x="20" y="4"/>
                  </a:lnTo>
                  <a:lnTo>
                    <a:pt x="25" y="6"/>
                  </a:lnTo>
                  <a:lnTo>
                    <a:pt x="27" y="11"/>
                  </a:lnTo>
                  <a:lnTo>
                    <a:pt x="28" y="15"/>
                  </a:lnTo>
                  <a:lnTo>
                    <a:pt x="28" y="15"/>
                  </a:lnTo>
                  <a:lnTo>
                    <a:pt x="27" y="21"/>
                  </a:lnTo>
                  <a:lnTo>
                    <a:pt x="25" y="25"/>
                  </a:lnTo>
                  <a:lnTo>
                    <a:pt x="20" y="27"/>
                  </a:lnTo>
                  <a:lnTo>
                    <a:pt x="15" y="28"/>
                  </a:lnTo>
                  <a:lnTo>
                    <a:pt x="15"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59" name="Freeform 101">
              <a:extLst>
                <a:ext uri="{FF2B5EF4-FFF2-40B4-BE49-F238E27FC236}">
                  <a16:creationId xmlns:a16="http://schemas.microsoft.com/office/drawing/2014/main" id="{47AB3EE6-A798-4ACB-AC9D-D62AB9C9D7A2}"/>
                </a:ext>
              </a:extLst>
            </p:cNvPr>
            <p:cNvSpPr>
              <a:spLocks noEditPoints="1"/>
            </p:cNvSpPr>
            <p:nvPr userDrawn="1"/>
          </p:nvSpPr>
          <p:spPr bwMode="auto">
            <a:xfrm>
              <a:off x="8716963" y="4772026"/>
              <a:ext cx="20638" cy="26988"/>
            </a:xfrm>
            <a:custGeom>
              <a:avLst/>
              <a:gdLst>
                <a:gd name="T0" fmla="*/ 11 w 13"/>
                <a:gd name="T1" fmla="*/ 6 h 17"/>
                <a:gd name="T2" fmla="*/ 11 w 13"/>
                <a:gd name="T3" fmla="*/ 6 h 17"/>
                <a:gd name="T4" fmla="*/ 11 w 13"/>
                <a:gd name="T5" fmla="*/ 4 h 17"/>
                <a:gd name="T6" fmla="*/ 10 w 13"/>
                <a:gd name="T7" fmla="*/ 1 h 17"/>
                <a:gd name="T8" fmla="*/ 9 w 13"/>
                <a:gd name="T9" fmla="*/ 1 h 17"/>
                <a:gd name="T10" fmla="*/ 7 w 13"/>
                <a:gd name="T11" fmla="*/ 0 h 17"/>
                <a:gd name="T12" fmla="*/ 0 w 13"/>
                <a:gd name="T13" fmla="*/ 0 h 17"/>
                <a:gd name="T14" fmla="*/ 0 w 13"/>
                <a:gd name="T15" fmla="*/ 17 h 17"/>
                <a:gd name="T16" fmla="*/ 3 w 13"/>
                <a:gd name="T17" fmla="*/ 17 h 17"/>
                <a:gd name="T18" fmla="*/ 3 w 13"/>
                <a:gd name="T19" fmla="*/ 11 h 17"/>
                <a:gd name="T20" fmla="*/ 5 w 13"/>
                <a:gd name="T21" fmla="*/ 11 h 17"/>
                <a:gd name="T22" fmla="*/ 9 w 13"/>
                <a:gd name="T23" fmla="*/ 17 h 17"/>
                <a:gd name="T24" fmla="*/ 13 w 13"/>
                <a:gd name="T25" fmla="*/ 17 h 17"/>
                <a:gd name="T26" fmla="*/ 8 w 13"/>
                <a:gd name="T27" fmla="*/ 10 h 17"/>
                <a:gd name="T28" fmla="*/ 8 w 13"/>
                <a:gd name="T29" fmla="*/ 10 h 17"/>
                <a:gd name="T30" fmla="*/ 11 w 13"/>
                <a:gd name="T31" fmla="*/ 8 h 17"/>
                <a:gd name="T32" fmla="*/ 11 w 13"/>
                <a:gd name="T33" fmla="*/ 6 h 17"/>
                <a:gd name="T34" fmla="*/ 11 w 13"/>
                <a:gd name="T35" fmla="*/ 6 h 17"/>
                <a:gd name="T36" fmla="*/ 3 w 13"/>
                <a:gd name="T37" fmla="*/ 7 h 17"/>
                <a:gd name="T38" fmla="*/ 3 w 13"/>
                <a:gd name="T39" fmla="*/ 3 h 17"/>
                <a:gd name="T40" fmla="*/ 5 w 13"/>
                <a:gd name="T41" fmla="*/ 3 h 17"/>
                <a:gd name="T42" fmla="*/ 5 w 13"/>
                <a:gd name="T43" fmla="*/ 3 h 17"/>
                <a:gd name="T44" fmla="*/ 8 w 13"/>
                <a:gd name="T45" fmla="*/ 4 h 17"/>
                <a:gd name="T46" fmla="*/ 9 w 13"/>
                <a:gd name="T47" fmla="*/ 4 h 17"/>
                <a:gd name="T48" fmla="*/ 9 w 13"/>
                <a:gd name="T49" fmla="*/ 5 h 17"/>
                <a:gd name="T50" fmla="*/ 9 w 13"/>
                <a:gd name="T51" fmla="*/ 5 h 17"/>
                <a:gd name="T52" fmla="*/ 9 w 13"/>
                <a:gd name="T53" fmla="*/ 7 h 17"/>
                <a:gd name="T54" fmla="*/ 8 w 13"/>
                <a:gd name="T55" fmla="*/ 7 h 17"/>
                <a:gd name="T56" fmla="*/ 5 w 13"/>
                <a:gd name="T57" fmla="*/ 7 h 17"/>
                <a:gd name="T58" fmla="*/ 3 w 13"/>
                <a:gd name="T59"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7">
                  <a:moveTo>
                    <a:pt x="11" y="6"/>
                  </a:moveTo>
                  <a:lnTo>
                    <a:pt x="11" y="6"/>
                  </a:lnTo>
                  <a:lnTo>
                    <a:pt x="11" y="4"/>
                  </a:lnTo>
                  <a:lnTo>
                    <a:pt x="10" y="1"/>
                  </a:lnTo>
                  <a:lnTo>
                    <a:pt x="9" y="1"/>
                  </a:lnTo>
                  <a:lnTo>
                    <a:pt x="7" y="0"/>
                  </a:lnTo>
                  <a:lnTo>
                    <a:pt x="0" y="0"/>
                  </a:lnTo>
                  <a:lnTo>
                    <a:pt x="0" y="17"/>
                  </a:lnTo>
                  <a:lnTo>
                    <a:pt x="3" y="17"/>
                  </a:lnTo>
                  <a:lnTo>
                    <a:pt x="3" y="11"/>
                  </a:lnTo>
                  <a:lnTo>
                    <a:pt x="5" y="11"/>
                  </a:lnTo>
                  <a:lnTo>
                    <a:pt x="9" y="17"/>
                  </a:lnTo>
                  <a:lnTo>
                    <a:pt x="13" y="17"/>
                  </a:lnTo>
                  <a:lnTo>
                    <a:pt x="8" y="10"/>
                  </a:lnTo>
                  <a:lnTo>
                    <a:pt x="8" y="10"/>
                  </a:lnTo>
                  <a:lnTo>
                    <a:pt x="11" y="8"/>
                  </a:lnTo>
                  <a:lnTo>
                    <a:pt x="11" y="6"/>
                  </a:lnTo>
                  <a:lnTo>
                    <a:pt x="11" y="6"/>
                  </a:lnTo>
                  <a:close/>
                  <a:moveTo>
                    <a:pt x="3" y="7"/>
                  </a:moveTo>
                  <a:lnTo>
                    <a:pt x="3" y="3"/>
                  </a:lnTo>
                  <a:lnTo>
                    <a:pt x="5" y="3"/>
                  </a:lnTo>
                  <a:lnTo>
                    <a:pt x="5" y="3"/>
                  </a:lnTo>
                  <a:lnTo>
                    <a:pt x="8" y="4"/>
                  </a:lnTo>
                  <a:lnTo>
                    <a:pt x="9" y="4"/>
                  </a:lnTo>
                  <a:lnTo>
                    <a:pt x="9" y="5"/>
                  </a:lnTo>
                  <a:lnTo>
                    <a:pt x="9" y="5"/>
                  </a:lnTo>
                  <a:lnTo>
                    <a:pt x="9" y="7"/>
                  </a:lnTo>
                  <a:lnTo>
                    <a:pt x="8" y="7"/>
                  </a:lnTo>
                  <a:lnTo>
                    <a:pt x="5" y="7"/>
                  </a:lnTo>
                  <a:lnTo>
                    <a:pt x="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0" name="Freeform 102">
              <a:extLst>
                <a:ext uri="{FF2B5EF4-FFF2-40B4-BE49-F238E27FC236}">
                  <a16:creationId xmlns:a16="http://schemas.microsoft.com/office/drawing/2014/main" id="{779BB2A3-5F3E-4128-AA15-255EA0691B22}"/>
                </a:ext>
              </a:extLst>
            </p:cNvPr>
            <p:cNvSpPr>
              <a:spLocks/>
            </p:cNvSpPr>
            <p:nvPr userDrawn="1"/>
          </p:nvSpPr>
          <p:spPr bwMode="auto">
            <a:xfrm>
              <a:off x="7742238" y="4830763"/>
              <a:ext cx="68263" cy="47625"/>
            </a:xfrm>
            <a:custGeom>
              <a:avLst/>
              <a:gdLst>
                <a:gd name="T0" fmla="*/ 20 w 43"/>
                <a:gd name="T1" fmla="*/ 9 h 30"/>
                <a:gd name="T2" fmla="*/ 20 w 43"/>
                <a:gd name="T3" fmla="*/ 7 h 30"/>
                <a:gd name="T4" fmla="*/ 24 w 43"/>
                <a:gd name="T5" fmla="*/ 4 h 30"/>
                <a:gd name="T6" fmla="*/ 28 w 43"/>
                <a:gd name="T7" fmla="*/ 4 h 30"/>
                <a:gd name="T8" fmla="*/ 30 w 43"/>
                <a:gd name="T9" fmla="*/ 5 h 30"/>
                <a:gd name="T10" fmla="*/ 30 w 43"/>
                <a:gd name="T11" fmla="*/ 8 h 30"/>
                <a:gd name="T12" fmla="*/ 43 w 43"/>
                <a:gd name="T13" fmla="*/ 8 h 30"/>
                <a:gd name="T14" fmla="*/ 41 w 43"/>
                <a:gd name="T15" fmla="*/ 2 h 30"/>
                <a:gd name="T16" fmla="*/ 27 w 43"/>
                <a:gd name="T17" fmla="*/ 0 h 30"/>
                <a:gd name="T18" fmla="*/ 18 w 43"/>
                <a:gd name="T19" fmla="*/ 0 h 30"/>
                <a:gd name="T20" fmla="*/ 7 w 43"/>
                <a:gd name="T21" fmla="*/ 4 h 30"/>
                <a:gd name="T22" fmla="*/ 3 w 43"/>
                <a:gd name="T23" fmla="*/ 9 h 30"/>
                <a:gd name="T24" fmla="*/ 4 w 43"/>
                <a:gd name="T25" fmla="*/ 14 h 30"/>
                <a:gd name="T26" fmla="*/ 9 w 43"/>
                <a:gd name="T27" fmla="*/ 16 h 30"/>
                <a:gd name="T28" fmla="*/ 22 w 43"/>
                <a:gd name="T29" fmla="*/ 19 h 30"/>
                <a:gd name="T30" fmla="*/ 25 w 43"/>
                <a:gd name="T31" fmla="*/ 21 h 30"/>
                <a:gd name="T32" fmla="*/ 25 w 43"/>
                <a:gd name="T33" fmla="*/ 22 h 30"/>
                <a:gd name="T34" fmla="*/ 23 w 43"/>
                <a:gd name="T35" fmla="*/ 24 h 30"/>
                <a:gd name="T36" fmla="*/ 18 w 43"/>
                <a:gd name="T37" fmla="*/ 25 h 30"/>
                <a:gd name="T38" fmla="*/ 14 w 43"/>
                <a:gd name="T39" fmla="*/ 24 h 30"/>
                <a:gd name="T40" fmla="*/ 12 w 43"/>
                <a:gd name="T41" fmla="*/ 22 h 30"/>
                <a:gd name="T42" fmla="*/ 0 w 43"/>
                <a:gd name="T43" fmla="*/ 21 h 30"/>
                <a:gd name="T44" fmla="*/ 0 w 43"/>
                <a:gd name="T45" fmla="*/ 24 h 30"/>
                <a:gd name="T46" fmla="*/ 1 w 43"/>
                <a:gd name="T47" fmla="*/ 28 h 30"/>
                <a:gd name="T48" fmla="*/ 5 w 43"/>
                <a:gd name="T49" fmla="*/ 30 h 30"/>
                <a:gd name="T50" fmla="*/ 16 w 43"/>
                <a:gd name="T51" fmla="*/ 30 h 30"/>
                <a:gd name="T52" fmla="*/ 34 w 43"/>
                <a:gd name="T53" fmla="*/ 28 h 30"/>
                <a:gd name="T54" fmla="*/ 41 w 43"/>
                <a:gd name="T55" fmla="*/ 21 h 30"/>
                <a:gd name="T56" fmla="*/ 41 w 43"/>
                <a:gd name="T57" fmla="*/ 17 h 30"/>
                <a:gd name="T58" fmla="*/ 39 w 43"/>
                <a:gd name="T59" fmla="*/ 15 h 30"/>
                <a:gd name="T60" fmla="*/ 29 w 43"/>
                <a:gd name="T61" fmla="*/ 11 h 30"/>
                <a:gd name="T62" fmla="*/ 20 w 43"/>
                <a:gd name="T63"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 h="30">
                  <a:moveTo>
                    <a:pt x="20" y="9"/>
                  </a:moveTo>
                  <a:lnTo>
                    <a:pt x="20" y="9"/>
                  </a:lnTo>
                  <a:lnTo>
                    <a:pt x="20" y="7"/>
                  </a:lnTo>
                  <a:lnTo>
                    <a:pt x="20" y="7"/>
                  </a:lnTo>
                  <a:lnTo>
                    <a:pt x="21" y="5"/>
                  </a:lnTo>
                  <a:lnTo>
                    <a:pt x="24" y="4"/>
                  </a:lnTo>
                  <a:lnTo>
                    <a:pt x="24" y="4"/>
                  </a:lnTo>
                  <a:lnTo>
                    <a:pt x="28" y="4"/>
                  </a:lnTo>
                  <a:lnTo>
                    <a:pt x="30" y="5"/>
                  </a:lnTo>
                  <a:lnTo>
                    <a:pt x="30" y="5"/>
                  </a:lnTo>
                  <a:lnTo>
                    <a:pt x="30" y="7"/>
                  </a:lnTo>
                  <a:lnTo>
                    <a:pt x="30" y="8"/>
                  </a:lnTo>
                  <a:lnTo>
                    <a:pt x="43" y="8"/>
                  </a:lnTo>
                  <a:lnTo>
                    <a:pt x="43" y="8"/>
                  </a:lnTo>
                  <a:lnTo>
                    <a:pt x="43" y="4"/>
                  </a:lnTo>
                  <a:lnTo>
                    <a:pt x="41" y="2"/>
                  </a:lnTo>
                  <a:lnTo>
                    <a:pt x="36" y="0"/>
                  </a:lnTo>
                  <a:lnTo>
                    <a:pt x="27" y="0"/>
                  </a:lnTo>
                  <a:lnTo>
                    <a:pt x="27" y="0"/>
                  </a:lnTo>
                  <a:lnTo>
                    <a:pt x="18" y="0"/>
                  </a:lnTo>
                  <a:lnTo>
                    <a:pt x="11" y="2"/>
                  </a:lnTo>
                  <a:lnTo>
                    <a:pt x="7" y="4"/>
                  </a:lnTo>
                  <a:lnTo>
                    <a:pt x="3" y="9"/>
                  </a:lnTo>
                  <a:lnTo>
                    <a:pt x="3" y="9"/>
                  </a:lnTo>
                  <a:lnTo>
                    <a:pt x="3" y="11"/>
                  </a:lnTo>
                  <a:lnTo>
                    <a:pt x="4" y="14"/>
                  </a:lnTo>
                  <a:lnTo>
                    <a:pt x="4" y="14"/>
                  </a:lnTo>
                  <a:lnTo>
                    <a:pt x="9" y="16"/>
                  </a:lnTo>
                  <a:lnTo>
                    <a:pt x="16" y="18"/>
                  </a:lnTo>
                  <a:lnTo>
                    <a:pt x="22" y="19"/>
                  </a:lnTo>
                  <a:lnTo>
                    <a:pt x="25" y="21"/>
                  </a:lnTo>
                  <a:lnTo>
                    <a:pt x="25" y="21"/>
                  </a:lnTo>
                  <a:lnTo>
                    <a:pt x="25" y="22"/>
                  </a:lnTo>
                  <a:lnTo>
                    <a:pt x="25" y="22"/>
                  </a:lnTo>
                  <a:lnTo>
                    <a:pt x="24" y="23"/>
                  </a:lnTo>
                  <a:lnTo>
                    <a:pt x="23" y="24"/>
                  </a:lnTo>
                  <a:lnTo>
                    <a:pt x="18" y="25"/>
                  </a:lnTo>
                  <a:lnTo>
                    <a:pt x="18" y="25"/>
                  </a:lnTo>
                  <a:lnTo>
                    <a:pt x="15" y="24"/>
                  </a:lnTo>
                  <a:lnTo>
                    <a:pt x="14" y="24"/>
                  </a:lnTo>
                  <a:lnTo>
                    <a:pt x="14" y="24"/>
                  </a:lnTo>
                  <a:lnTo>
                    <a:pt x="12" y="22"/>
                  </a:lnTo>
                  <a:lnTo>
                    <a:pt x="12" y="21"/>
                  </a:lnTo>
                  <a:lnTo>
                    <a:pt x="0" y="21"/>
                  </a:lnTo>
                  <a:lnTo>
                    <a:pt x="0" y="21"/>
                  </a:lnTo>
                  <a:lnTo>
                    <a:pt x="0" y="24"/>
                  </a:lnTo>
                  <a:lnTo>
                    <a:pt x="0" y="26"/>
                  </a:lnTo>
                  <a:lnTo>
                    <a:pt x="1" y="28"/>
                  </a:lnTo>
                  <a:lnTo>
                    <a:pt x="3" y="29"/>
                  </a:lnTo>
                  <a:lnTo>
                    <a:pt x="5" y="30"/>
                  </a:lnTo>
                  <a:lnTo>
                    <a:pt x="16" y="30"/>
                  </a:lnTo>
                  <a:lnTo>
                    <a:pt x="16" y="30"/>
                  </a:lnTo>
                  <a:lnTo>
                    <a:pt x="27" y="30"/>
                  </a:lnTo>
                  <a:lnTo>
                    <a:pt x="34" y="28"/>
                  </a:lnTo>
                  <a:lnTo>
                    <a:pt x="38" y="24"/>
                  </a:lnTo>
                  <a:lnTo>
                    <a:pt x="41" y="21"/>
                  </a:lnTo>
                  <a:lnTo>
                    <a:pt x="41" y="21"/>
                  </a:lnTo>
                  <a:lnTo>
                    <a:pt x="41" y="17"/>
                  </a:lnTo>
                  <a:lnTo>
                    <a:pt x="39" y="15"/>
                  </a:lnTo>
                  <a:lnTo>
                    <a:pt x="39" y="15"/>
                  </a:lnTo>
                  <a:lnTo>
                    <a:pt x="36" y="12"/>
                  </a:lnTo>
                  <a:lnTo>
                    <a:pt x="29" y="11"/>
                  </a:lnTo>
                  <a:lnTo>
                    <a:pt x="23" y="10"/>
                  </a:lnTo>
                  <a:lnTo>
                    <a:pt x="20" y="9"/>
                  </a:lnTo>
                  <a:lnTo>
                    <a:pt x="2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1" name="Freeform 103">
              <a:extLst>
                <a:ext uri="{FF2B5EF4-FFF2-40B4-BE49-F238E27FC236}">
                  <a16:creationId xmlns:a16="http://schemas.microsoft.com/office/drawing/2014/main" id="{2CDC3A5E-C1DC-4A1D-8A30-809A1536234D}"/>
                </a:ext>
              </a:extLst>
            </p:cNvPr>
            <p:cNvSpPr>
              <a:spLocks/>
            </p:cNvSpPr>
            <p:nvPr userDrawn="1"/>
          </p:nvSpPr>
          <p:spPr bwMode="auto">
            <a:xfrm>
              <a:off x="8089901" y="4830763"/>
              <a:ext cx="66675" cy="46038"/>
            </a:xfrm>
            <a:custGeom>
              <a:avLst/>
              <a:gdLst>
                <a:gd name="T0" fmla="*/ 9 w 42"/>
                <a:gd name="T1" fmla="*/ 0 h 29"/>
                <a:gd name="T2" fmla="*/ 42 w 42"/>
                <a:gd name="T3" fmla="*/ 0 h 29"/>
                <a:gd name="T4" fmla="*/ 40 w 42"/>
                <a:gd name="T5" fmla="*/ 5 h 29"/>
                <a:gd name="T6" fmla="*/ 21 w 42"/>
                <a:gd name="T7" fmla="*/ 5 h 29"/>
                <a:gd name="T8" fmla="*/ 18 w 42"/>
                <a:gd name="T9" fmla="*/ 11 h 29"/>
                <a:gd name="T10" fmla="*/ 36 w 42"/>
                <a:gd name="T11" fmla="*/ 11 h 29"/>
                <a:gd name="T12" fmla="*/ 35 w 42"/>
                <a:gd name="T13" fmla="*/ 17 h 29"/>
                <a:gd name="T14" fmla="*/ 17 w 42"/>
                <a:gd name="T15" fmla="*/ 17 h 29"/>
                <a:gd name="T16" fmla="*/ 15 w 42"/>
                <a:gd name="T17" fmla="*/ 23 h 29"/>
                <a:gd name="T18" fmla="*/ 35 w 42"/>
                <a:gd name="T19" fmla="*/ 23 h 29"/>
                <a:gd name="T20" fmla="*/ 33 w 42"/>
                <a:gd name="T21" fmla="*/ 29 h 29"/>
                <a:gd name="T22" fmla="*/ 0 w 42"/>
                <a:gd name="T23" fmla="*/ 29 h 29"/>
                <a:gd name="T24" fmla="*/ 9 w 4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29">
                  <a:moveTo>
                    <a:pt x="9" y="0"/>
                  </a:moveTo>
                  <a:lnTo>
                    <a:pt x="42" y="0"/>
                  </a:lnTo>
                  <a:lnTo>
                    <a:pt x="40" y="5"/>
                  </a:lnTo>
                  <a:lnTo>
                    <a:pt x="21" y="5"/>
                  </a:lnTo>
                  <a:lnTo>
                    <a:pt x="18" y="11"/>
                  </a:lnTo>
                  <a:lnTo>
                    <a:pt x="36" y="11"/>
                  </a:lnTo>
                  <a:lnTo>
                    <a:pt x="35" y="17"/>
                  </a:lnTo>
                  <a:lnTo>
                    <a:pt x="17" y="17"/>
                  </a:lnTo>
                  <a:lnTo>
                    <a:pt x="15" y="23"/>
                  </a:lnTo>
                  <a:lnTo>
                    <a:pt x="35" y="23"/>
                  </a:lnTo>
                  <a:lnTo>
                    <a:pt x="33" y="29"/>
                  </a:lnTo>
                  <a:lnTo>
                    <a:pt x="0" y="2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2" name="Freeform 104">
              <a:extLst>
                <a:ext uri="{FF2B5EF4-FFF2-40B4-BE49-F238E27FC236}">
                  <a16:creationId xmlns:a16="http://schemas.microsoft.com/office/drawing/2014/main" id="{36B2E81D-6AEB-47F4-8A44-7441BDA8B12C}"/>
                </a:ext>
              </a:extLst>
            </p:cNvPr>
            <p:cNvSpPr>
              <a:spLocks/>
            </p:cNvSpPr>
            <p:nvPr userDrawn="1"/>
          </p:nvSpPr>
          <p:spPr bwMode="auto">
            <a:xfrm>
              <a:off x="8518526" y="4606926"/>
              <a:ext cx="277813" cy="269875"/>
            </a:xfrm>
            <a:custGeom>
              <a:avLst/>
              <a:gdLst>
                <a:gd name="T0" fmla="*/ 116 w 175"/>
                <a:gd name="T1" fmla="*/ 0 h 170"/>
                <a:gd name="T2" fmla="*/ 85 w 175"/>
                <a:gd name="T3" fmla="*/ 67 h 170"/>
                <a:gd name="T4" fmla="*/ 86 w 175"/>
                <a:gd name="T5" fmla="*/ 0 h 170"/>
                <a:gd name="T6" fmla="*/ 27 w 175"/>
                <a:gd name="T7" fmla="*/ 0 h 170"/>
                <a:gd name="T8" fmla="*/ 39 w 175"/>
                <a:gd name="T9" fmla="*/ 122 h 170"/>
                <a:gd name="T10" fmla="*/ 39 w 175"/>
                <a:gd name="T11" fmla="*/ 122 h 170"/>
                <a:gd name="T12" fmla="*/ 37 w 175"/>
                <a:gd name="T13" fmla="*/ 127 h 170"/>
                <a:gd name="T14" fmla="*/ 36 w 175"/>
                <a:gd name="T15" fmla="*/ 130 h 170"/>
                <a:gd name="T16" fmla="*/ 33 w 175"/>
                <a:gd name="T17" fmla="*/ 132 h 170"/>
                <a:gd name="T18" fmla="*/ 30 w 175"/>
                <a:gd name="T19" fmla="*/ 135 h 170"/>
                <a:gd name="T20" fmla="*/ 30 w 175"/>
                <a:gd name="T21" fmla="*/ 135 h 170"/>
                <a:gd name="T22" fmla="*/ 26 w 175"/>
                <a:gd name="T23" fmla="*/ 136 h 170"/>
                <a:gd name="T24" fmla="*/ 20 w 175"/>
                <a:gd name="T25" fmla="*/ 136 h 170"/>
                <a:gd name="T26" fmla="*/ 11 w 175"/>
                <a:gd name="T27" fmla="*/ 136 h 170"/>
                <a:gd name="T28" fmla="*/ 10 w 175"/>
                <a:gd name="T29" fmla="*/ 136 h 170"/>
                <a:gd name="T30" fmla="*/ 0 w 175"/>
                <a:gd name="T31" fmla="*/ 170 h 170"/>
                <a:gd name="T32" fmla="*/ 40 w 175"/>
                <a:gd name="T33" fmla="*/ 170 h 170"/>
                <a:gd name="T34" fmla="*/ 40 w 175"/>
                <a:gd name="T35" fmla="*/ 170 h 170"/>
                <a:gd name="T36" fmla="*/ 48 w 175"/>
                <a:gd name="T37" fmla="*/ 169 h 170"/>
                <a:gd name="T38" fmla="*/ 55 w 175"/>
                <a:gd name="T39" fmla="*/ 167 h 170"/>
                <a:gd name="T40" fmla="*/ 63 w 175"/>
                <a:gd name="T41" fmla="*/ 164 h 170"/>
                <a:gd name="T42" fmla="*/ 68 w 175"/>
                <a:gd name="T43" fmla="*/ 160 h 170"/>
                <a:gd name="T44" fmla="*/ 74 w 175"/>
                <a:gd name="T45" fmla="*/ 156 h 170"/>
                <a:gd name="T46" fmla="*/ 79 w 175"/>
                <a:gd name="T47" fmla="*/ 149 h 170"/>
                <a:gd name="T48" fmla="*/ 91 w 175"/>
                <a:gd name="T49" fmla="*/ 132 h 170"/>
                <a:gd name="T50" fmla="*/ 175 w 175"/>
                <a:gd name="T51" fmla="*/ 0 h 170"/>
                <a:gd name="T52" fmla="*/ 116 w 175"/>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5" h="170">
                  <a:moveTo>
                    <a:pt x="116" y="0"/>
                  </a:moveTo>
                  <a:lnTo>
                    <a:pt x="85" y="67"/>
                  </a:lnTo>
                  <a:lnTo>
                    <a:pt x="86" y="0"/>
                  </a:lnTo>
                  <a:lnTo>
                    <a:pt x="27" y="0"/>
                  </a:lnTo>
                  <a:lnTo>
                    <a:pt x="39" y="122"/>
                  </a:lnTo>
                  <a:lnTo>
                    <a:pt x="39" y="122"/>
                  </a:lnTo>
                  <a:lnTo>
                    <a:pt x="37" y="127"/>
                  </a:lnTo>
                  <a:lnTo>
                    <a:pt x="36" y="130"/>
                  </a:lnTo>
                  <a:lnTo>
                    <a:pt x="33" y="132"/>
                  </a:lnTo>
                  <a:lnTo>
                    <a:pt x="30" y="135"/>
                  </a:lnTo>
                  <a:lnTo>
                    <a:pt x="30" y="135"/>
                  </a:lnTo>
                  <a:lnTo>
                    <a:pt x="26" y="136"/>
                  </a:lnTo>
                  <a:lnTo>
                    <a:pt x="20" y="136"/>
                  </a:lnTo>
                  <a:lnTo>
                    <a:pt x="11" y="136"/>
                  </a:lnTo>
                  <a:lnTo>
                    <a:pt x="10" y="136"/>
                  </a:lnTo>
                  <a:lnTo>
                    <a:pt x="0" y="170"/>
                  </a:lnTo>
                  <a:lnTo>
                    <a:pt x="40" y="170"/>
                  </a:lnTo>
                  <a:lnTo>
                    <a:pt x="40" y="170"/>
                  </a:lnTo>
                  <a:lnTo>
                    <a:pt x="48" y="169"/>
                  </a:lnTo>
                  <a:lnTo>
                    <a:pt x="55" y="167"/>
                  </a:lnTo>
                  <a:lnTo>
                    <a:pt x="63" y="164"/>
                  </a:lnTo>
                  <a:lnTo>
                    <a:pt x="68" y="160"/>
                  </a:lnTo>
                  <a:lnTo>
                    <a:pt x="74" y="156"/>
                  </a:lnTo>
                  <a:lnTo>
                    <a:pt x="79" y="149"/>
                  </a:lnTo>
                  <a:lnTo>
                    <a:pt x="91" y="132"/>
                  </a:lnTo>
                  <a:lnTo>
                    <a:pt x="175" y="0"/>
                  </a:lnTo>
                  <a:lnTo>
                    <a:pt x="1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sp>
          <p:nvSpPr>
            <p:cNvPr id="63" name="Freeform 105">
              <a:extLst>
                <a:ext uri="{FF2B5EF4-FFF2-40B4-BE49-F238E27FC236}">
                  <a16:creationId xmlns:a16="http://schemas.microsoft.com/office/drawing/2014/main" id="{4DE27493-22F1-405F-B211-B8FBE84221FF}"/>
                </a:ext>
              </a:extLst>
            </p:cNvPr>
            <p:cNvSpPr>
              <a:spLocks/>
            </p:cNvSpPr>
            <p:nvPr userDrawn="1"/>
          </p:nvSpPr>
          <p:spPr bwMode="auto">
            <a:xfrm>
              <a:off x="8399463" y="4827588"/>
              <a:ext cx="71438" cy="50800"/>
            </a:xfrm>
            <a:custGeom>
              <a:avLst/>
              <a:gdLst>
                <a:gd name="T0" fmla="*/ 20 w 45"/>
                <a:gd name="T1" fmla="*/ 11 h 32"/>
                <a:gd name="T2" fmla="*/ 20 w 45"/>
                <a:gd name="T3" fmla="*/ 9 h 32"/>
                <a:gd name="T4" fmla="*/ 26 w 45"/>
                <a:gd name="T5" fmla="*/ 6 h 32"/>
                <a:gd name="T6" fmla="*/ 29 w 45"/>
                <a:gd name="T7" fmla="*/ 6 h 32"/>
                <a:gd name="T8" fmla="*/ 31 w 45"/>
                <a:gd name="T9" fmla="*/ 7 h 32"/>
                <a:gd name="T10" fmla="*/ 32 w 45"/>
                <a:gd name="T11" fmla="*/ 10 h 32"/>
                <a:gd name="T12" fmla="*/ 45 w 45"/>
                <a:gd name="T13" fmla="*/ 10 h 32"/>
                <a:gd name="T14" fmla="*/ 43 w 45"/>
                <a:gd name="T15" fmla="*/ 4 h 32"/>
                <a:gd name="T16" fmla="*/ 29 w 45"/>
                <a:gd name="T17" fmla="*/ 0 h 32"/>
                <a:gd name="T18" fmla="*/ 19 w 45"/>
                <a:gd name="T19" fmla="*/ 2 h 32"/>
                <a:gd name="T20" fmla="*/ 7 w 45"/>
                <a:gd name="T21" fmla="*/ 6 h 32"/>
                <a:gd name="T22" fmla="*/ 5 w 45"/>
                <a:gd name="T23" fmla="*/ 11 h 32"/>
                <a:gd name="T24" fmla="*/ 6 w 45"/>
                <a:gd name="T25" fmla="*/ 16 h 32"/>
                <a:gd name="T26" fmla="*/ 11 w 45"/>
                <a:gd name="T27" fmla="*/ 18 h 32"/>
                <a:gd name="T28" fmla="*/ 24 w 45"/>
                <a:gd name="T29" fmla="*/ 21 h 32"/>
                <a:gd name="T30" fmla="*/ 27 w 45"/>
                <a:gd name="T31" fmla="*/ 23 h 32"/>
                <a:gd name="T32" fmla="*/ 27 w 45"/>
                <a:gd name="T33" fmla="*/ 24 h 32"/>
                <a:gd name="T34" fmla="*/ 24 w 45"/>
                <a:gd name="T35" fmla="*/ 26 h 32"/>
                <a:gd name="T36" fmla="*/ 20 w 45"/>
                <a:gd name="T37" fmla="*/ 27 h 32"/>
                <a:gd name="T38" fmla="*/ 14 w 45"/>
                <a:gd name="T39" fmla="*/ 26 h 32"/>
                <a:gd name="T40" fmla="*/ 14 w 45"/>
                <a:gd name="T41" fmla="*/ 24 h 32"/>
                <a:gd name="T42" fmla="*/ 2 w 45"/>
                <a:gd name="T43" fmla="*/ 23 h 32"/>
                <a:gd name="T44" fmla="*/ 0 w 45"/>
                <a:gd name="T45" fmla="*/ 26 h 32"/>
                <a:gd name="T46" fmla="*/ 2 w 45"/>
                <a:gd name="T47" fmla="*/ 30 h 32"/>
                <a:gd name="T48" fmla="*/ 7 w 45"/>
                <a:gd name="T49" fmla="*/ 32 h 32"/>
                <a:gd name="T50" fmla="*/ 18 w 45"/>
                <a:gd name="T51" fmla="*/ 32 h 32"/>
                <a:gd name="T52" fmla="*/ 36 w 45"/>
                <a:gd name="T53" fmla="*/ 30 h 32"/>
                <a:gd name="T54" fmla="*/ 43 w 45"/>
                <a:gd name="T55" fmla="*/ 23 h 32"/>
                <a:gd name="T56" fmla="*/ 43 w 45"/>
                <a:gd name="T57" fmla="*/ 19 h 32"/>
                <a:gd name="T58" fmla="*/ 41 w 45"/>
                <a:gd name="T59" fmla="*/ 17 h 32"/>
                <a:gd name="T60" fmla="*/ 31 w 45"/>
                <a:gd name="T61" fmla="*/ 13 h 32"/>
                <a:gd name="T62" fmla="*/ 20 w 45"/>
                <a:gd name="T63"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32">
                  <a:moveTo>
                    <a:pt x="20" y="11"/>
                  </a:moveTo>
                  <a:lnTo>
                    <a:pt x="20" y="11"/>
                  </a:lnTo>
                  <a:lnTo>
                    <a:pt x="20" y="9"/>
                  </a:lnTo>
                  <a:lnTo>
                    <a:pt x="20" y="9"/>
                  </a:lnTo>
                  <a:lnTo>
                    <a:pt x="23" y="7"/>
                  </a:lnTo>
                  <a:lnTo>
                    <a:pt x="26" y="6"/>
                  </a:lnTo>
                  <a:lnTo>
                    <a:pt x="26" y="6"/>
                  </a:lnTo>
                  <a:lnTo>
                    <a:pt x="29" y="6"/>
                  </a:lnTo>
                  <a:lnTo>
                    <a:pt x="31" y="7"/>
                  </a:lnTo>
                  <a:lnTo>
                    <a:pt x="31" y="7"/>
                  </a:lnTo>
                  <a:lnTo>
                    <a:pt x="32" y="9"/>
                  </a:lnTo>
                  <a:lnTo>
                    <a:pt x="32" y="10"/>
                  </a:lnTo>
                  <a:lnTo>
                    <a:pt x="45" y="10"/>
                  </a:lnTo>
                  <a:lnTo>
                    <a:pt x="45" y="10"/>
                  </a:lnTo>
                  <a:lnTo>
                    <a:pt x="45" y="6"/>
                  </a:lnTo>
                  <a:lnTo>
                    <a:pt x="43" y="4"/>
                  </a:lnTo>
                  <a:lnTo>
                    <a:pt x="38" y="2"/>
                  </a:lnTo>
                  <a:lnTo>
                    <a:pt x="29" y="0"/>
                  </a:lnTo>
                  <a:lnTo>
                    <a:pt x="29" y="0"/>
                  </a:lnTo>
                  <a:lnTo>
                    <a:pt x="19" y="2"/>
                  </a:lnTo>
                  <a:lnTo>
                    <a:pt x="12" y="3"/>
                  </a:lnTo>
                  <a:lnTo>
                    <a:pt x="7" y="6"/>
                  </a:lnTo>
                  <a:lnTo>
                    <a:pt x="5" y="11"/>
                  </a:lnTo>
                  <a:lnTo>
                    <a:pt x="5" y="11"/>
                  </a:lnTo>
                  <a:lnTo>
                    <a:pt x="5" y="13"/>
                  </a:lnTo>
                  <a:lnTo>
                    <a:pt x="6" y="16"/>
                  </a:lnTo>
                  <a:lnTo>
                    <a:pt x="6" y="16"/>
                  </a:lnTo>
                  <a:lnTo>
                    <a:pt x="11" y="18"/>
                  </a:lnTo>
                  <a:lnTo>
                    <a:pt x="17" y="19"/>
                  </a:lnTo>
                  <a:lnTo>
                    <a:pt x="24" y="21"/>
                  </a:lnTo>
                  <a:lnTo>
                    <a:pt x="27" y="23"/>
                  </a:lnTo>
                  <a:lnTo>
                    <a:pt x="27" y="23"/>
                  </a:lnTo>
                  <a:lnTo>
                    <a:pt x="27" y="24"/>
                  </a:lnTo>
                  <a:lnTo>
                    <a:pt x="27" y="24"/>
                  </a:lnTo>
                  <a:lnTo>
                    <a:pt x="26" y="25"/>
                  </a:lnTo>
                  <a:lnTo>
                    <a:pt x="24" y="26"/>
                  </a:lnTo>
                  <a:lnTo>
                    <a:pt x="20" y="27"/>
                  </a:lnTo>
                  <a:lnTo>
                    <a:pt x="20" y="27"/>
                  </a:lnTo>
                  <a:lnTo>
                    <a:pt x="17" y="26"/>
                  </a:lnTo>
                  <a:lnTo>
                    <a:pt x="14" y="26"/>
                  </a:lnTo>
                  <a:lnTo>
                    <a:pt x="14" y="26"/>
                  </a:lnTo>
                  <a:lnTo>
                    <a:pt x="14" y="24"/>
                  </a:lnTo>
                  <a:lnTo>
                    <a:pt x="14" y="23"/>
                  </a:lnTo>
                  <a:lnTo>
                    <a:pt x="2" y="23"/>
                  </a:lnTo>
                  <a:lnTo>
                    <a:pt x="2" y="23"/>
                  </a:lnTo>
                  <a:lnTo>
                    <a:pt x="0" y="26"/>
                  </a:lnTo>
                  <a:lnTo>
                    <a:pt x="0" y="28"/>
                  </a:lnTo>
                  <a:lnTo>
                    <a:pt x="2" y="30"/>
                  </a:lnTo>
                  <a:lnTo>
                    <a:pt x="4" y="31"/>
                  </a:lnTo>
                  <a:lnTo>
                    <a:pt x="7" y="32"/>
                  </a:lnTo>
                  <a:lnTo>
                    <a:pt x="18" y="32"/>
                  </a:lnTo>
                  <a:lnTo>
                    <a:pt x="18" y="32"/>
                  </a:lnTo>
                  <a:lnTo>
                    <a:pt x="29" y="32"/>
                  </a:lnTo>
                  <a:lnTo>
                    <a:pt x="36" y="30"/>
                  </a:lnTo>
                  <a:lnTo>
                    <a:pt x="40" y="26"/>
                  </a:lnTo>
                  <a:lnTo>
                    <a:pt x="43" y="23"/>
                  </a:lnTo>
                  <a:lnTo>
                    <a:pt x="43" y="23"/>
                  </a:lnTo>
                  <a:lnTo>
                    <a:pt x="43" y="19"/>
                  </a:lnTo>
                  <a:lnTo>
                    <a:pt x="41" y="17"/>
                  </a:lnTo>
                  <a:lnTo>
                    <a:pt x="41" y="17"/>
                  </a:lnTo>
                  <a:lnTo>
                    <a:pt x="37" y="14"/>
                  </a:lnTo>
                  <a:lnTo>
                    <a:pt x="31" y="13"/>
                  </a:lnTo>
                  <a:lnTo>
                    <a:pt x="24" y="12"/>
                  </a:lnTo>
                  <a:lnTo>
                    <a:pt x="20" y="11"/>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000">
                <a:solidFill>
                  <a:srgbClr val="000000"/>
                </a:solidFill>
              </a:endParaRPr>
            </a:p>
          </p:txBody>
        </p:sp>
      </p:grpSp>
    </p:spTree>
    <p:extLst>
      <p:ext uri="{BB962C8B-B14F-4D97-AF65-F5344CB8AC3E}">
        <p14:creationId xmlns:p14="http://schemas.microsoft.com/office/powerpoint/2010/main" val="1194018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Social Security Terms</a:t>
            </a:r>
            <a:endParaRPr lang="en-US" dirty="0">
              <a:solidFill>
                <a:srgbClr val="768692"/>
              </a:solidFill>
            </a:endParaRPr>
          </a:p>
        </p:txBody>
      </p:sp>
      <p:sp>
        <p:nvSpPr>
          <p:cNvPr id="9" name="Slide Number Placeholder 8">
            <a:extLst>
              <a:ext uri="{FF2B5EF4-FFF2-40B4-BE49-F238E27FC236}">
                <a16:creationId xmlns:a16="http://schemas.microsoft.com/office/drawing/2014/main" id="{3292CDD9-2016-4E69-B44D-072CF206B9EF}"/>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4</a:t>
            </a:fld>
            <a:endParaRPr lang="en-US" dirty="0"/>
          </a:p>
        </p:txBody>
      </p:sp>
      <p:sp>
        <p:nvSpPr>
          <p:cNvPr id="10" name="Footer Placeholder 3">
            <a:extLst>
              <a:ext uri="{FF2B5EF4-FFF2-40B4-BE49-F238E27FC236}">
                <a16:creationId xmlns:a16="http://schemas.microsoft.com/office/drawing/2014/main" id="{FD558CA3-E113-49F2-B8E3-CAEA575BAD5F}"/>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12" name="Text Box 21">
            <a:extLst>
              <a:ext uri="{FF2B5EF4-FFF2-40B4-BE49-F238E27FC236}">
                <a16:creationId xmlns:a16="http://schemas.microsoft.com/office/drawing/2014/main" id="{76A16F17-659C-47F1-8AA7-40B7969F555D}"/>
              </a:ext>
            </a:extLst>
          </p:cNvPr>
          <p:cNvSpPr txBox="1">
            <a:spLocks noChangeArrowheads="1"/>
          </p:cNvSpPr>
          <p:nvPr/>
        </p:nvSpPr>
        <p:spPr bwMode="auto">
          <a:xfrm>
            <a:off x="445085" y="6286930"/>
            <a:ext cx="9046109" cy="26820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FontTx/>
              <a:buNone/>
            </a:pPr>
            <a:r>
              <a:rPr lang="en-US" altLang="en-US" sz="1000" dirty="0"/>
              <a:t>Source: Social Security Administration.</a:t>
            </a:r>
          </a:p>
        </p:txBody>
      </p:sp>
      <p:sp>
        <p:nvSpPr>
          <p:cNvPr id="21" name="Rectangle 6">
            <a:extLst>
              <a:ext uri="{FF2B5EF4-FFF2-40B4-BE49-F238E27FC236}">
                <a16:creationId xmlns:a16="http://schemas.microsoft.com/office/drawing/2014/main" id="{4F322757-30E1-BC46-8830-73A9909DC913}"/>
              </a:ext>
            </a:extLst>
          </p:cNvPr>
          <p:cNvSpPr>
            <a:spLocks noChangeArrowheads="1"/>
          </p:cNvSpPr>
          <p:nvPr/>
        </p:nvSpPr>
        <p:spPr bwMode="auto">
          <a:xfrm>
            <a:off x="6198740" y="1159752"/>
            <a:ext cx="3541739" cy="482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spcBef>
                <a:spcPts val="300"/>
              </a:spcBef>
              <a:buClr>
                <a:schemeClr val="accent1"/>
              </a:buClr>
              <a:defRPr/>
            </a:pPr>
            <a:r>
              <a:rPr lang="en-US" sz="1600" b="1" dirty="0">
                <a:solidFill>
                  <a:srgbClr val="298FC2"/>
                </a:solidFill>
                <a:latin typeface="Arial" charset="0"/>
                <a:ea typeface="Geneva" charset="0"/>
                <a:cs typeface="ＭＳ Ｐゴシック" charset="0"/>
              </a:rPr>
              <a:t>Primary Insurance Amount (PIA) </a:t>
            </a:r>
            <a:br>
              <a:rPr lang="en-US" sz="1600" b="1" dirty="0">
                <a:solidFill>
                  <a:srgbClr val="298FC2"/>
                </a:solidFill>
                <a:latin typeface="Arial" charset="0"/>
                <a:ea typeface="Geneva" charset="0"/>
                <a:cs typeface="ＭＳ Ｐゴシック" charset="0"/>
              </a:rPr>
            </a:br>
            <a:endParaRPr lang="en-US" sz="1400" dirty="0">
              <a:solidFill>
                <a:srgbClr val="298FC2"/>
              </a:solidFill>
              <a:latin typeface="Arial" charset="0"/>
              <a:ea typeface="Geneva" charset="0"/>
              <a:cs typeface="ＭＳ Ｐゴシック" charset="0"/>
            </a:endParaRPr>
          </a:p>
        </p:txBody>
      </p:sp>
      <p:sp>
        <p:nvSpPr>
          <p:cNvPr id="22" name="Rectangle 21">
            <a:extLst>
              <a:ext uri="{FF2B5EF4-FFF2-40B4-BE49-F238E27FC236}">
                <a16:creationId xmlns:a16="http://schemas.microsoft.com/office/drawing/2014/main" id="{49CD98D6-3D5D-6840-8DF6-BD543A36D186}"/>
              </a:ext>
            </a:extLst>
          </p:cNvPr>
          <p:cNvSpPr/>
          <p:nvPr/>
        </p:nvSpPr>
        <p:spPr>
          <a:xfrm>
            <a:off x="6193475" y="2367703"/>
            <a:ext cx="3697499" cy="29604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6">
            <a:extLst>
              <a:ext uri="{FF2B5EF4-FFF2-40B4-BE49-F238E27FC236}">
                <a16:creationId xmlns:a16="http://schemas.microsoft.com/office/drawing/2014/main" id="{906612F1-CA64-7E4F-8B05-0732496ACD41}"/>
              </a:ext>
            </a:extLst>
          </p:cNvPr>
          <p:cNvSpPr>
            <a:spLocks noChangeArrowheads="1"/>
          </p:cNvSpPr>
          <p:nvPr/>
        </p:nvSpPr>
        <p:spPr bwMode="auto">
          <a:xfrm>
            <a:off x="620797" y="1161298"/>
            <a:ext cx="4401964" cy="710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spcBef>
                <a:spcPts val="300"/>
              </a:spcBef>
              <a:buClr>
                <a:schemeClr val="accent1"/>
              </a:buClr>
              <a:defRPr/>
            </a:pPr>
            <a:r>
              <a:rPr lang="en-US" b="1" dirty="0">
                <a:solidFill>
                  <a:srgbClr val="298FC2"/>
                </a:solidFill>
                <a:latin typeface="Arial" charset="0"/>
                <a:ea typeface="Geneva" charset="0"/>
                <a:cs typeface="ＭＳ Ｐゴシック" charset="0"/>
              </a:rPr>
              <a:t>Full Retirement Age </a:t>
            </a:r>
            <a:r>
              <a:rPr lang="en-US" sz="1600" b="1" dirty="0">
                <a:solidFill>
                  <a:srgbClr val="298FC2"/>
                </a:solidFill>
                <a:latin typeface="Arial" charset="0"/>
                <a:ea typeface="Geneva" charset="0"/>
                <a:cs typeface="ＭＳ Ｐゴシック" charset="0"/>
              </a:rPr>
              <a:t>(FRA)</a:t>
            </a:r>
            <a:br>
              <a:rPr lang="en-US" sz="1600" b="1" dirty="0">
                <a:solidFill>
                  <a:srgbClr val="298FC2"/>
                </a:solidFill>
                <a:latin typeface="Arial" charset="0"/>
                <a:ea typeface="Geneva" charset="0"/>
                <a:cs typeface="ＭＳ Ｐゴシック" charset="0"/>
              </a:rPr>
            </a:br>
            <a:r>
              <a:rPr lang="en-US" sz="1600" dirty="0">
                <a:solidFill>
                  <a:srgbClr val="298FC2"/>
                </a:solidFill>
                <a:latin typeface="Arial" charset="0"/>
                <a:ea typeface="Geneva" charset="0"/>
                <a:cs typeface="ＭＳ Ｐゴシック" charset="0"/>
              </a:rPr>
              <a:t>is the age when you are entitled to receive </a:t>
            </a:r>
            <a:br>
              <a:rPr lang="en-US" sz="1600" dirty="0">
                <a:solidFill>
                  <a:srgbClr val="298FC2"/>
                </a:solidFill>
                <a:latin typeface="Arial" charset="0"/>
                <a:ea typeface="Geneva" charset="0"/>
                <a:cs typeface="ＭＳ Ｐゴシック" charset="0"/>
              </a:rPr>
            </a:br>
            <a:r>
              <a:rPr lang="en-US" sz="1600" dirty="0">
                <a:solidFill>
                  <a:srgbClr val="298FC2"/>
                </a:solidFill>
                <a:latin typeface="Arial" charset="0"/>
                <a:ea typeface="Geneva" charset="0"/>
                <a:cs typeface="ＭＳ Ｐゴシック" charset="0"/>
              </a:rPr>
              <a:t>your full Primary Insurance Amount (PIA)</a:t>
            </a:r>
            <a:endParaRPr lang="en-US" sz="1400" dirty="0">
              <a:solidFill>
                <a:srgbClr val="298FC2"/>
              </a:solidFill>
              <a:latin typeface="Arial" charset="0"/>
              <a:ea typeface="Geneva" charset="0"/>
              <a:cs typeface="ＭＳ Ｐゴシック" charset="0"/>
            </a:endParaRPr>
          </a:p>
        </p:txBody>
      </p:sp>
      <p:sp>
        <p:nvSpPr>
          <p:cNvPr id="24" name="Rectangle 23">
            <a:extLst>
              <a:ext uri="{FF2B5EF4-FFF2-40B4-BE49-F238E27FC236}">
                <a16:creationId xmlns:a16="http://schemas.microsoft.com/office/drawing/2014/main" id="{20ACAEA0-ACF9-C948-95DF-43ACAFBBB80B}"/>
              </a:ext>
            </a:extLst>
          </p:cNvPr>
          <p:cNvSpPr/>
          <p:nvPr/>
        </p:nvSpPr>
        <p:spPr>
          <a:xfrm>
            <a:off x="624820" y="2365815"/>
            <a:ext cx="4359382" cy="329184"/>
          </a:xfrm>
          <a:prstGeom prst="rect">
            <a:avLst/>
          </a:prstGeom>
          <a:solidFill>
            <a:srgbClr val="298F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3460BA0D-82E4-7A44-ACAD-E4B6454457DA}"/>
              </a:ext>
            </a:extLst>
          </p:cNvPr>
          <p:cNvSpPr/>
          <p:nvPr/>
        </p:nvSpPr>
        <p:spPr>
          <a:xfrm>
            <a:off x="624820" y="2694999"/>
            <a:ext cx="4359382" cy="263188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6">
            <a:extLst>
              <a:ext uri="{FF2B5EF4-FFF2-40B4-BE49-F238E27FC236}">
                <a16:creationId xmlns:a16="http://schemas.microsoft.com/office/drawing/2014/main" id="{46653E77-0260-9D49-AC46-4160594A947F}"/>
              </a:ext>
            </a:extLst>
          </p:cNvPr>
          <p:cNvSpPr>
            <a:spLocks noChangeArrowheads="1"/>
          </p:cNvSpPr>
          <p:nvPr/>
        </p:nvSpPr>
        <p:spPr bwMode="auto">
          <a:xfrm>
            <a:off x="769957" y="2832105"/>
            <a:ext cx="1127746" cy="2391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lnSpc>
                <a:spcPct val="140000"/>
              </a:lnSpc>
              <a:spcBef>
                <a:spcPts val="300"/>
              </a:spcBef>
              <a:buClr>
                <a:schemeClr val="accent1"/>
              </a:buClr>
              <a:defRPr/>
            </a:pPr>
            <a:r>
              <a:rPr lang="en-US" sz="1400" b="1" dirty="0">
                <a:solidFill>
                  <a:schemeClr val="accent1"/>
                </a:solidFill>
                <a:latin typeface="Arial" charset="0"/>
                <a:ea typeface="Geneva" charset="0"/>
                <a:cs typeface="ＭＳ Ｐゴシック" charset="0"/>
              </a:rPr>
              <a:t>1943–1954</a:t>
            </a:r>
          </a:p>
          <a:p>
            <a:pPr eaLnBrk="0" hangingPunct="0">
              <a:lnSpc>
                <a:spcPct val="140000"/>
              </a:lnSpc>
              <a:spcBef>
                <a:spcPts val="300"/>
              </a:spcBef>
              <a:buClr>
                <a:schemeClr val="accent1"/>
              </a:buClr>
              <a:defRPr/>
            </a:pPr>
            <a:r>
              <a:rPr lang="en-US" sz="1400" b="1" dirty="0">
                <a:solidFill>
                  <a:schemeClr val="accent1"/>
                </a:solidFill>
                <a:latin typeface="Arial" charset="0"/>
                <a:ea typeface="Geneva" charset="0"/>
                <a:cs typeface="ＭＳ Ｐゴシック" charset="0"/>
              </a:rPr>
              <a:t>1955</a:t>
            </a:r>
          </a:p>
          <a:p>
            <a:pPr eaLnBrk="0" hangingPunct="0">
              <a:lnSpc>
                <a:spcPct val="140000"/>
              </a:lnSpc>
              <a:spcBef>
                <a:spcPts val="300"/>
              </a:spcBef>
              <a:buClr>
                <a:schemeClr val="accent1"/>
              </a:buClr>
              <a:defRPr/>
            </a:pPr>
            <a:r>
              <a:rPr lang="en-US" sz="1400" b="1" dirty="0">
                <a:solidFill>
                  <a:schemeClr val="accent1"/>
                </a:solidFill>
                <a:latin typeface="Arial" charset="0"/>
                <a:ea typeface="Geneva" charset="0"/>
                <a:cs typeface="ＭＳ Ｐゴシック" charset="0"/>
              </a:rPr>
              <a:t>1956</a:t>
            </a:r>
          </a:p>
          <a:p>
            <a:pPr eaLnBrk="0" hangingPunct="0">
              <a:lnSpc>
                <a:spcPct val="140000"/>
              </a:lnSpc>
              <a:spcBef>
                <a:spcPts val="300"/>
              </a:spcBef>
              <a:buClr>
                <a:schemeClr val="accent1"/>
              </a:buClr>
              <a:defRPr/>
            </a:pPr>
            <a:r>
              <a:rPr lang="en-US" sz="1400" b="1" dirty="0">
                <a:solidFill>
                  <a:schemeClr val="accent1"/>
                </a:solidFill>
                <a:latin typeface="Arial" charset="0"/>
                <a:ea typeface="Geneva" charset="0"/>
                <a:cs typeface="ＭＳ Ｐゴシック" charset="0"/>
              </a:rPr>
              <a:t>1957</a:t>
            </a:r>
          </a:p>
          <a:p>
            <a:pPr eaLnBrk="0" hangingPunct="0">
              <a:lnSpc>
                <a:spcPct val="140000"/>
              </a:lnSpc>
              <a:spcBef>
                <a:spcPts val="300"/>
              </a:spcBef>
              <a:buClr>
                <a:schemeClr val="accent1"/>
              </a:buClr>
              <a:defRPr/>
            </a:pPr>
            <a:r>
              <a:rPr lang="en-US" sz="1400" b="1" dirty="0">
                <a:solidFill>
                  <a:schemeClr val="accent1"/>
                </a:solidFill>
                <a:latin typeface="Arial" charset="0"/>
                <a:ea typeface="Geneva" charset="0"/>
                <a:cs typeface="ＭＳ Ｐゴシック" charset="0"/>
              </a:rPr>
              <a:t>1958</a:t>
            </a:r>
          </a:p>
          <a:p>
            <a:pPr eaLnBrk="0" hangingPunct="0">
              <a:lnSpc>
                <a:spcPct val="140000"/>
              </a:lnSpc>
              <a:spcBef>
                <a:spcPts val="300"/>
              </a:spcBef>
              <a:buClr>
                <a:schemeClr val="accent1"/>
              </a:buClr>
              <a:defRPr/>
            </a:pPr>
            <a:r>
              <a:rPr lang="en-US" sz="1400" b="1" dirty="0">
                <a:solidFill>
                  <a:schemeClr val="accent1"/>
                </a:solidFill>
                <a:latin typeface="Arial" charset="0"/>
                <a:ea typeface="Geneva" charset="0"/>
                <a:cs typeface="ＭＳ Ｐゴシック" charset="0"/>
              </a:rPr>
              <a:t>1959</a:t>
            </a:r>
          </a:p>
          <a:p>
            <a:pPr eaLnBrk="0" hangingPunct="0">
              <a:lnSpc>
                <a:spcPct val="140000"/>
              </a:lnSpc>
              <a:spcBef>
                <a:spcPts val="300"/>
              </a:spcBef>
              <a:buClr>
                <a:schemeClr val="accent1"/>
              </a:buClr>
              <a:defRPr/>
            </a:pPr>
            <a:r>
              <a:rPr lang="en-US" sz="1400" b="1" dirty="0">
                <a:solidFill>
                  <a:schemeClr val="accent1"/>
                </a:solidFill>
                <a:latin typeface="Arial" charset="0"/>
                <a:ea typeface="Geneva" charset="0"/>
                <a:cs typeface="ＭＳ Ｐゴシック" charset="0"/>
              </a:rPr>
              <a:t>1960 or later</a:t>
            </a:r>
            <a:endParaRPr lang="en-US" sz="1200" b="1" dirty="0">
              <a:solidFill>
                <a:schemeClr val="accent1"/>
              </a:solidFill>
              <a:latin typeface="Arial" charset="0"/>
              <a:ea typeface="Geneva" charset="0"/>
              <a:cs typeface="ＭＳ Ｐゴシック" charset="0"/>
            </a:endParaRPr>
          </a:p>
        </p:txBody>
      </p:sp>
      <p:sp>
        <p:nvSpPr>
          <p:cNvPr id="27" name="Rectangle 6">
            <a:extLst>
              <a:ext uri="{FF2B5EF4-FFF2-40B4-BE49-F238E27FC236}">
                <a16:creationId xmlns:a16="http://schemas.microsoft.com/office/drawing/2014/main" id="{D915BCA5-10B4-BD45-BF29-AC96349E1C2F}"/>
              </a:ext>
            </a:extLst>
          </p:cNvPr>
          <p:cNvSpPr>
            <a:spLocks noChangeArrowheads="1"/>
          </p:cNvSpPr>
          <p:nvPr/>
        </p:nvSpPr>
        <p:spPr bwMode="auto">
          <a:xfrm>
            <a:off x="2883519" y="2832105"/>
            <a:ext cx="1127746" cy="2391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lnSpc>
                <a:spcPct val="140000"/>
              </a:lnSpc>
              <a:spcBef>
                <a:spcPts val="300"/>
              </a:spcBef>
              <a:buClr>
                <a:schemeClr val="accent1"/>
              </a:buClr>
              <a:defRPr/>
            </a:pPr>
            <a:r>
              <a:rPr lang="en-US" sz="1400" b="1" dirty="0">
                <a:latin typeface="Arial" charset="0"/>
                <a:ea typeface="Geneva" charset="0"/>
                <a:cs typeface="ＭＳ Ｐゴシック" charset="0"/>
              </a:rPr>
              <a:t>66</a:t>
            </a:r>
          </a:p>
          <a:p>
            <a:pPr eaLnBrk="0" hangingPunct="0">
              <a:lnSpc>
                <a:spcPct val="140000"/>
              </a:lnSpc>
              <a:spcBef>
                <a:spcPts val="300"/>
              </a:spcBef>
              <a:buClr>
                <a:schemeClr val="accent1"/>
              </a:buClr>
              <a:defRPr/>
            </a:pPr>
            <a:r>
              <a:rPr lang="en-US" sz="1400" b="1" dirty="0">
                <a:latin typeface="Arial" charset="0"/>
                <a:ea typeface="Geneva" charset="0"/>
                <a:cs typeface="ＭＳ Ｐゴシック" charset="0"/>
              </a:rPr>
              <a:t>66 + 2 mos.</a:t>
            </a:r>
          </a:p>
          <a:p>
            <a:pPr eaLnBrk="0" hangingPunct="0">
              <a:lnSpc>
                <a:spcPct val="140000"/>
              </a:lnSpc>
              <a:spcBef>
                <a:spcPts val="300"/>
              </a:spcBef>
              <a:buClr>
                <a:schemeClr val="accent1"/>
              </a:buClr>
              <a:defRPr/>
            </a:pPr>
            <a:r>
              <a:rPr lang="en-US" sz="1400" b="1" dirty="0">
                <a:latin typeface="Arial" charset="0"/>
                <a:ea typeface="Geneva" charset="0"/>
                <a:cs typeface="ＭＳ Ｐゴシック" charset="0"/>
              </a:rPr>
              <a:t>66 + 4 mos.</a:t>
            </a:r>
          </a:p>
          <a:p>
            <a:pPr eaLnBrk="0" hangingPunct="0">
              <a:lnSpc>
                <a:spcPct val="140000"/>
              </a:lnSpc>
              <a:spcBef>
                <a:spcPts val="300"/>
              </a:spcBef>
              <a:buClr>
                <a:schemeClr val="accent1"/>
              </a:buClr>
              <a:defRPr/>
            </a:pPr>
            <a:r>
              <a:rPr lang="en-US" sz="1400" b="1" dirty="0">
                <a:latin typeface="Arial" charset="0"/>
                <a:ea typeface="Geneva" charset="0"/>
                <a:cs typeface="ＭＳ Ｐゴシック" charset="0"/>
              </a:rPr>
              <a:t>66 + 6 mos.</a:t>
            </a:r>
          </a:p>
          <a:p>
            <a:pPr eaLnBrk="0" hangingPunct="0">
              <a:lnSpc>
                <a:spcPct val="140000"/>
              </a:lnSpc>
              <a:spcBef>
                <a:spcPts val="300"/>
              </a:spcBef>
              <a:buClr>
                <a:schemeClr val="accent1"/>
              </a:buClr>
              <a:defRPr/>
            </a:pPr>
            <a:r>
              <a:rPr lang="en-US" sz="1400" b="1" dirty="0">
                <a:latin typeface="Arial" charset="0"/>
                <a:ea typeface="Geneva" charset="0"/>
                <a:cs typeface="ＭＳ Ｐゴシック" charset="0"/>
              </a:rPr>
              <a:t>66 + 8 mos.</a:t>
            </a:r>
          </a:p>
          <a:p>
            <a:pPr eaLnBrk="0" hangingPunct="0">
              <a:lnSpc>
                <a:spcPct val="140000"/>
              </a:lnSpc>
              <a:spcBef>
                <a:spcPts val="300"/>
              </a:spcBef>
              <a:buClr>
                <a:schemeClr val="accent1"/>
              </a:buClr>
              <a:defRPr/>
            </a:pPr>
            <a:r>
              <a:rPr lang="en-US" sz="1400" b="1" dirty="0">
                <a:latin typeface="Arial" charset="0"/>
                <a:ea typeface="Geneva" charset="0"/>
                <a:cs typeface="ＭＳ Ｐゴシック" charset="0"/>
              </a:rPr>
              <a:t>66 + 10 mos.</a:t>
            </a:r>
          </a:p>
          <a:p>
            <a:pPr eaLnBrk="0" hangingPunct="0">
              <a:lnSpc>
                <a:spcPct val="140000"/>
              </a:lnSpc>
              <a:spcBef>
                <a:spcPts val="300"/>
              </a:spcBef>
              <a:buClr>
                <a:schemeClr val="accent1"/>
              </a:buClr>
              <a:defRPr/>
            </a:pPr>
            <a:r>
              <a:rPr lang="en-US" sz="1400" b="1" dirty="0">
                <a:latin typeface="Arial" charset="0"/>
                <a:ea typeface="Geneva" charset="0"/>
                <a:cs typeface="ＭＳ Ｐゴシック" charset="0"/>
              </a:rPr>
              <a:t>67</a:t>
            </a:r>
          </a:p>
          <a:p>
            <a:pPr eaLnBrk="0" hangingPunct="0">
              <a:lnSpc>
                <a:spcPct val="140000"/>
              </a:lnSpc>
              <a:spcBef>
                <a:spcPts val="300"/>
              </a:spcBef>
              <a:buClr>
                <a:schemeClr val="accent1"/>
              </a:buClr>
              <a:defRPr/>
            </a:pPr>
            <a:endParaRPr lang="en-US" sz="1200" b="1" dirty="0">
              <a:latin typeface="Arial" charset="0"/>
              <a:ea typeface="Geneva" charset="0"/>
              <a:cs typeface="ＭＳ Ｐゴシック" charset="0"/>
            </a:endParaRPr>
          </a:p>
        </p:txBody>
      </p:sp>
      <p:sp>
        <p:nvSpPr>
          <p:cNvPr id="28" name="Rectangle 6">
            <a:extLst>
              <a:ext uri="{FF2B5EF4-FFF2-40B4-BE49-F238E27FC236}">
                <a16:creationId xmlns:a16="http://schemas.microsoft.com/office/drawing/2014/main" id="{44B7554E-42F4-7A4F-B2C3-7F8CD9685144}"/>
              </a:ext>
            </a:extLst>
          </p:cNvPr>
          <p:cNvSpPr>
            <a:spLocks noChangeArrowheads="1"/>
          </p:cNvSpPr>
          <p:nvPr/>
        </p:nvSpPr>
        <p:spPr bwMode="auto">
          <a:xfrm>
            <a:off x="620798" y="2109409"/>
            <a:ext cx="3276868" cy="230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spcBef>
                <a:spcPts val="300"/>
              </a:spcBef>
              <a:buClr>
                <a:schemeClr val="accent1"/>
              </a:buClr>
              <a:defRPr/>
            </a:pPr>
            <a:r>
              <a:rPr lang="en-US" sz="1200" b="1" dirty="0">
                <a:latin typeface="Arial" charset="0"/>
                <a:ea typeface="Geneva" charset="0"/>
                <a:cs typeface="ＭＳ Ｐゴシック" charset="0"/>
              </a:rPr>
              <a:t>DETERMINING FRA</a:t>
            </a:r>
            <a:endParaRPr lang="en-US" sz="1100" dirty="0">
              <a:latin typeface="Arial" charset="0"/>
              <a:ea typeface="Geneva" charset="0"/>
              <a:cs typeface="ＭＳ Ｐゴシック" charset="0"/>
            </a:endParaRPr>
          </a:p>
        </p:txBody>
      </p:sp>
      <p:sp>
        <p:nvSpPr>
          <p:cNvPr id="29" name="Rectangle 6">
            <a:extLst>
              <a:ext uri="{FF2B5EF4-FFF2-40B4-BE49-F238E27FC236}">
                <a16:creationId xmlns:a16="http://schemas.microsoft.com/office/drawing/2014/main" id="{40BE41FE-17E4-8C40-AB7B-A59B7CE105AE}"/>
              </a:ext>
            </a:extLst>
          </p:cNvPr>
          <p:cNvSpPr>
            <a:spLocks noChangeArrowheads="1"/>
          </p:cNvSpPr>
          <p:nvPr/>
        </p:nvSpPr>
        <p:spPr bwMode="auto">
          <a:xfrm>
            <a:off x="6197513" y="2109409"/>
            <a:ext cx="3276868" cy="230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spcBef>
                <a:spcPts val="300"/>
              </a:spcBef>
              <a:buClr>
                <a:schemeClr val="accent1"/>
              </a:buClr>
              <a:defRPr/>
            </a:pPr>
            <a:r>
              <a:rPr lang="en-US" sz="1200" b="1" dirty="0">
                <a:latin typeface="Arial" charset="0"/>
                <a:ea typeface="Geneva" charset="0"/>
                <a:cs typeface="ＭＳ Ｐゴシック" charset="0"/>
              </a:rPr>
              <a:t>CALCULATING PIA</a:t>
            </a:r>
            <a:endParaRPr lang="en-US" sz="1100" dirty="0">
              <a:latin typeface="Arial" charset="0"/>
              <a:ea typeface="Geneva" charset="0"/>
              <a:cs typeface="ＭＳ Ｐゴシック" charset="0"/>
            </a:endParaRPr>
          </a:p>
        </p:txBody>
      </p:sp>
      <p:grpSp>
        <p:nvGrpSpPr>
          <p:cNvPr id="30" name="Group 29">
            <a:extLst>
              <a:ext uri="{FF2B5EF4-FFF2-40B4-BE49-F238E27FC236}">
                <a16:creationId xmlns:a16="http://schemas.microsoft.com/office/drawing/2014/main" id="{14D72ECD-F514-8945-A4B5-08A3169C8BF4}"/>
              </a:ext>
            </a:extLst>
          </p:cNvPr>
          <p:cNvGrpSpPr/>
          <p:nvPr/>
        </p:nvGrpSpPr>
        <p:grpSpPr>
          <a:xfrm>
            <a:off x="6642450" y="2607531"/>
            <a:ext cx="2799548" cy="2535530"/>
            <a:chOff x="4967433" y="2574700"/>
            <a:chExt cx="2799548" cy="2535530"/>
          </a:xfrm>
        </p:grpSpPr>
        <p:sp>
          <p:nvSpPr>
            <p:cNvPr id="31" name="Text Box 133">
              <a:extLst>
                <a:ext uri="{FF2B5EF4-FFF2-40B4-BE49-F238E27FC236}">
                  <a16:creationId xmlns:a16="http://schemas.microsoft.com/office/drawing/2014/main" id="{4E690150-6A2E-F54B-AEBF-6D0FF8B96279}"/>
                </a:ext>
              </a:extLst>
            </p:cNvPr>
            <p:cNvSpPr txBox="1">
              <a:spLocks noChangeArrowheads="1"/>
            </p:cNvSpPr>
            <p:nvPr/>
          </p:nvSpPr>
          <p:spPr bwMode="auto">
            <a:xfrm>
              <a:off x="6081713" y="4048086"/>
              <a:ext cx="570989" cy="3329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105000"/>
                </a:lnSpc>
                <a:defRPr/>
              </a:pPr>
              <a:r>
                <a:rPr lang="en-US" b="1" dirty="0">
                  <a:latin typeface="Arial" charset="0"/>
                  <a:ea typeface="ＭＳ Ｐゴシック" charset="0"/>
                  <a:cs typeface="ＭＳ Ｐゴシック" charset="0"/>
                </a:rPr>
                <a:t>Age</a:t>
              </a:r>
            </a:p>
          </p:txBody>
        </p:sp>
        <p:sp>
          <p:nvSpPr>
            <p:cNvPr id="32" name="Text Box 131">
              <a:extLst>
                <a:ext uri="{FF2B5EF4-FFF2-40B4-BE49-F238E27FC236}">
                  <a16:creationId xmlns:a16="http://schemas.microsoft.com/office/drawing/2014/main" id="{B447CBDA-344F-F24F-B720-5DDF2FEC3CF3}"/>
                </a:ext>
              </a:extLst>
            </p:cNvPr>
            <p:cNvSpPr txBox="1">
              <a:spLocks noChangeArrowheads="1"/>
            </p:cNvSpPr>
            <p:nvPr/>
          </p:nvSpPr>
          <p:spPr bwMode="auto">
            <a:xfrm>
              <a:off x="5402801" y="2574700"/>
              <a:ext cx="1928813" cy="3139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b="1">
                  <a:solidFill>
                    <a:schemeClr val="tx1"/>
                  </a:solidFill>
                  <a:latin typeface="Arial" pitchFamily="34" charset="0"/>
                  <a:ea typeface="ＭＳ Ｐゴシック" pitchFamily="34" charset="-128"/>
                </a:defRPr>
              </a:lvl1pPr>
              <a:lvl2pPr marL="742950" indent="-285750" eaLnBrk="0" hangingPunct="0">
                <a:defRPr sz="2400" b="1">
                  <a:solidFill>
                    <a:schemeClr val="tx1"/>
                  </a:solidFill>
                  <a:latin typeface="Arial" pitchFamily="34" charset="0"/>
                  <a:ea typeface="ＭＳ Ｐゴシック" pitchFamily="34" charset="-128"/>
                </a:defRPr>
              </a:lvl2pPr>
              <a:lvl3pPr marL="1143000" indent="-228600" eaLnBrk="0" hangingPunct="0">
                <a:defRPr sz="2400" b="1">
                  <a:solidFill>
                    <a:schemeClr val="tx1"/>
                  </a:solidFill>
                  <a:latin typeface="Arial" pitchFamily="34" charset="0"/>
                  <a:ea typeface="ＭＳ Ｐゴシック" pitchFamily="34" charset="-128"/>
                </a:defRPr>
              </a:lvl3pPr>
              <a:lvl4pPr marL="1600200" indent="-228600" eaLnBrk="0" hangingPunct="0">
                <a:defRPr sz="2400" b="1">
                  <a:solidFill>
                    <a:schemeClr val="tx1"/>
                  </a:solidFill>
                  <a:latin typeface="Arial" pitchFamily="34" charset="0"/>
                  <a:ea typeface="ＭＳ Ｐゴシック" pitchFamily="34" charset="-128"/>
                </a:defRPr>
              </a:lvl4pPr>
              <a:lvl5pPr marL="2057400" indent="-228600" eaLnBrk="0" hangingPunct="0">
                <a:defRPr sz="2400"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pPr algn="ctr" eaLnBrk="1" hangingPunct="1">
                <a:lnSpc>
                  <a:spcPct val="90000"/>
                </a:lnSpc>
                <a:defRPr/>
              </a:pPr>
              <a:r>
                <a:rPr lang="en-US" sz="1600" dirty="0"/>
                <a:t>Your Earnings</a:t>
              </a:r>
            </a:p>
          </p:txBody>
        </p:sp>
        <p:sp>
          <p:nvSpPr>
            <p:cNvPr id="33" name="Text Box 179">
              <a:extLst>
                <a:ext uri="{FF2B5EF4-FFF2-40B4-BE49-F238E27FC236}">
                  <a16:creationId xmlns:a16="http://schemas.microsoft.com/office/drawing/2014/main" id="{B9536724-7BA6-6B46-8459-D9CC25289BA9}"/>
                </a:ext>
              </a:extLst>
            </p:cNvPr>
            <p:cNvSpPr txBox="1">
              <a:spLocks noChangeArrowheads="1"/>
            </p:cNvSpPr>
            <p:nvPr/>
          </p:nvSpPr>
          <p:spPr bwMode="auto">
            <a:xfrm>
              <a:off x="6176707" y="2815466"/>
              <a:ext cx="381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1600">
                  <a:solidFill>
                    <a:schemeClr val="tx1"/>
                  </a:solidFill>
                  <a:latin typeface="Arial" charset="0"/>
                  <a:ea typeface="ＭＳ Ｐゴシック" charset="0"/>
                  <a:cs typeface="ＭＳ Ｐゴシック" charset="0"/>
                </a:defRPr>
              </a:lvl1pPr>
              <a:lvl2pPr eaLnBrk="0" hangingPunct="0">
                <a:defRPr sz="1600">
                  <a:solidFill>
                    <a:schemeClr val="tx1"/>
                  </a:solidFill>
                  <a:latin typeface="Arial" charset="0"/>
                  <a:ea typeface="ＭＳ Ｐゴシック" charset="0"/>
                  <a:cs typeface="ＭＳ Ｐゴシック" charset="0"/>
                </a:defRPr>
              </a:lvl2pPr>
              <a:lvl3pPr eaLnBrk="0" hangingPunct="0">
                <a:defRPr sz="1600">
                  <a:solidFill>
                    <a:schemeClr val="tx1"/>
                  </a:solidFill>
                  <a:latin typeface="Arial" charset="0"/>
                  <a:ea typeface="ＭＳ Ｐゴシック" charset="0"/>
                  <a:cs typeface="ＭＳ Ｐゴシック" charset="0"/>
                </a:defRPr>
              </a:lvl3pPr>
              <a:lvl4pPr eaLnBrk="0" hangingPunct="0">
                <a:defRPr sz="1600">
                  <a:solidFill>
                    <a:schemeClr val="tx1"/>
                  </a:solidFill>
                  <a:latin typeface="Arial" charset="0"/>
                  <a:ea typeface="ＭＳ Ｐゴシック" charset="0"/>
                  <a:cs typeface="ＭＳ Ｐゴシック" charset="0"/>
                </a:defRPr>
              </a:lvl4pPr>
              <a:lvl5pPr eaLnBrk="0" hangingPunct="0">
                <a:defRPr sz="1600">
                  <a:solidFill>
                    <a:schemeClr val="tx1"/>
                  </a:solidFill>
                  <a:latin typeface="Arial" charset="0"/>
                  <a:ea typeface="ＭＳ Ｐゴシック" charset="0"/>
                  <a:cs typeface="ＭＳ Ｐゴシック" charset="0"/>
                </a:defRPr>
              </a:lvl5pPr>
              <a:lvl6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6pPr>
              <a:lvl7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7pPr>
              <a:lvl8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8pPr>
              <a:lvl9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9pPr>
            </a:lstStyle>
            <a:p>
              <a:pPr eaLnBrk="1" hangingPunct="1">
                <a:spcBef>
                  <a:spcPct val="50000"/>
                </a:spcBef>
                <a:buFont typeface="Symbol" charset="0"/>
                <a:buNone/>
                <a:defRPr/>
              </a:pPr>
              <a:r>
                <a:rPr lang="en-US" sz="2800" b="1" dirty="0">
                  <a:solidFill>
                    <a:schemeClr val="accent1"/>
                  </a:solidFill>
                </a:rPr>
                <a:t>+</a:t>
              </a:r>
            </a:p>
          </p:txBody>
        </p:sp>
        <p:sp>
          <p:nvSpPr>
            <p:cNvPr id="34" name="Text Box 133">
              <a:extLst>
                <a:ext uri="{FF2B5EF4-FFF2-40B4-BE49-F238E27FC236}">
                  <a16:creationId xmlns:a16="http://schemas.microsoft.com/office/drawing/2014/main" id="{82DBDB89-3E43-2C47-A11E-CEFF1AC226F4}"/>
                </a:ext>
              </a:extLst>
            </p:cNvPr>
            <p:cNvSpPr txBox="1">
              <a:spLocks noChangeArrowheads="1"/>
            </p:cNvSpPr>
            <p:nvPr/>
          </p:nvSpPr>
          <p:spPr bwMode="auto">
            <a:xfrm>
              <a:off x="5598728" y="3321369"/>
              <a:ext cx="1536959" cy="3329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105000"/>
                </a:lnSpc>
                <a:defRPr/>
              </a:pPr>
              <a:r>
                <a:rPr lang="en-US" b="1" dirty="0">
                  <a:latin typeface="Arial" charset="0"/>
                  <a:ea typeface="ＭＳ Ｐゴシック" charset="0"/>
                  <a:cs typeface="ＭＳ Ｐゴシック" charset="0"/>
                </a:rPr>
                <a:t>Years Worked</a:t>
              </a:r>
            </a:p>
          </p:txBody>
        </p:sp>
        <p:sp>
          <p:nvSpPr>
            <p:cNvPr id="35" name="Text Box 179">
              <a:extLst>
                <a:ext uri="{FF2B5EF4-FFF2-40B4-BE49-F238E27FC236}">
                  <a16:creationId xmlns:a16="http://schemas.microsoft.com/office/drawing/2014/main" id="{8B46F868-A0AC-624B-BA25-822C46A2FDC6}"/>
                </a:ext>
              </a:extLst>
            </p:cNvPr>
            <p:cNvSpPr txBox="1">
              <a:spLocks noChangeArrowheads="1"/>
            </p:cNvSpPr>
            <p:nvPr/>
          </p:nvSpPr>
          <p:spPr bwMode="auto">
            <a:xfrm>
              <a:off x="6176707" y="3555766"/>
              <a:ext cx="381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1600">
                  <a:solidFill>
                    <a:schemeClr val="tx1"/>
                  </a:solidFill>
                  <a:latin typeface="Arial" charset="0"/>
                  <a:ea typeface="ＭＳ Ｐゴシック" charset="0"/>
                  <a:cs typeface="ＭＳ Ｐゴシック" charset="0"/>
                </a:defRPr>
              </a:lvl1pPr>
              <a:lvl2pPr eaLnBrk="0" hangingPunct="0">
                <a:defRPr sz="1600">
                  <a:solidFill>
                    <a:schemeClr val="tx1"/>
                  </a:solidFill>
                  <a:latin typeface="Arial" charset="0"/>
                  <a:ea typeface="ＭＳ Ｐゴシック" charset="0"/>
                  <a:cs typeface="ＭＳ Ｐゴシック" charset="0"/>
                </a:defRPr>
              </a:lvl2pPr>
              <a:lvl3pPr eaLnBrk="0" hangingPunct="0">
                <a:defRPr sz="1600">
                  <a:solidFill>
                    <a:schemeClr val="tx1"/>
                  </a:solidFill>
                  <a:latin typeface="Arial" charset="0"/>
                  <a:ea typeface="ＭＳ Ｐゴシック" charset="0"/>
                  <a:cs typeface="ＭＳ Ｐゴシック" charset="0"/>
                </a:defRPr>
              </a:lvl3pPr>
              <a:lvl4pPr eaLnBrk="0" hangingPunct="0">
                <a:defRPr sz="1600">
                  <a:solidFill>
                    <a:schemeClr val="tx1"/>
                  </a:solidFill>
                  <a:latin typeface="Arial" charset="0"/>
                  <a:ea typeface="ＭＳ Ｐゴシック" charset="0"/>
                  <a:cs typeface="ＭＳ Ｐゴシック" charset="0"/>
                </a:defRPr>
              </a:lvl4pPr>
              <a:lvl5pPr eaLnBrk="0" hangingPunct="0">
                <a:defRPr sz="1600">
                  <a:solidFill>
                    <a:schemeClr val="tx1"/>
                  </a:solidFill>
                  <a:latin typeface="Arial" charset="0"/>
                  <a:ea typeface="ＭＳ Ｐゴシック" charset="0"/>
                  <a:cs typeface="ＭＳ Ｐゴシック" charset="0"/>
                </a:defRPr>
              </a:lvl5pPr>
              <a:lvl6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6pPr>
              <a:lvl7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7pPr>
              <a:lvl8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8pPr>
              <a:lvl9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9pPr>
            </a:lstStyle>
            <a:p>
              <a:pPr eaLnBrk="1" hangingPunct="1">
                <a:spcBef>
                  <a:spcPct val="50000"/>
                </a:spcBef>
                <a:buFont typeface="Symbol" charset="0"/>
                <a:buNone/>
                <a:defRPr/>
              </a:pPr>
              <a:r>
                <a:rPr lang="en-US" sz="2800" b="1" dirty="0">
                  <a:solidFill>
                    <a:schemeClr val="accent1"/>
                  </a:solidFill>
                </a:rPr>
                <a:t>+</a:t>
              </a:r>
            </a:p>
          </p:txBody>
        </p:sp>
        <p:sp>
          <p:nvSpPr>
            <p:cNvPr id="36" name="Text Box 179">
              <a:extLst>
                <a:ext uri="{FF2B5EF4-FFF2-40B4-BE49-F238E27FC236}">
                  <a16:creationId xmlns:a16="http://schemas.microsoft.com/office/drawing/2014/main" id="{B2849496-BB74-3048-9F4B-00137F65121D}"/>
                </a:ext>
              </a:extLst>
            </p:cNvPr>
            <p:cNvSpPr txBox="1">
              <a:spLocks noChangeArrowheads="1"/>
            </p:cNvSpPr>
            <p:nvPr/>
          </p:nvSpPr>
          <p:spPr bwMode="auto">
            <a:xfrm>
              <a:off x="6176707" y="4332490"/>
              <a:ext cx="381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1600">
                  <a:solidFill>
                    <a:schemeClr val="tx1"/>
                  </a:solidFill>
                  <a:latin typeface="Arial" charset="0"/>
                  <a:ea typeface="ＭＳ Ｐゴシック" charset="0"/>
                  <a:cs typeface="ＭＳ Ｐゴシック" charset="0"/>
                </a:defRPr>
              </a:lvl1pPr>
              <a:lvl2pPr eaLnBrk="0" hangingPunct="0">
                <a:defRPr sz="1600">
                  <a:solidFill>
                    <a:schemeClr val="tx1"/>
                  </a:solidFill>
                  <a:latin typeface="Arial" charset="0"/>
                  <a:ea typeface="ＭＳ Ｐゴシック" charset="0"/>
                  <a:cs typeface="ＭＳ Ｐゴシック" charset="0"/>
                </a:defRPr>
              </a:lvl2pPr>
              <a:lvl3pPr eaLnBrk="0" hangingPunct="0">
                <a:defRPr sz="1600">
                  <a:solidFill>
                    <a:schemeClr val="tx1"/>
                  </a:solidFill>
                  <a:latin typeface="Arial" charset="0"/>
                  <a:ea typeface="ＭＳ Ｐゴシック" charset="0"/>
                  <a:cs typeface="ＭＳ Ｐゴシック" charset="0"/>
                </a:defRPr>
              </a:lvl3pPr>
              <a:lvl4pPr eaLnBrk="0" hangingPunct="0">
                <a:defRPr sz="1600">
                  <a:solidFill>
                    <a:schemeClr val="tx1"/>
                  </a:solidFill>
                  <a:latin typeface="Arial" charset="0"/>
                  <a:ea typeface="ＭＳ Ｐゴシック" charset="0"/>
                  <a:cs typeface="ＭＳ Ｐゴシック" charset="0"/>
                </a:defRPr>
              </a:lvl4pPr>
              <a:lvl5pPr eaLnBrk="0" hangingPunct="0">
                <a:defRPr sz="1600">
                  <a:solidFill>
                    <a:schemeClr val="tx1"/>
                  </a:solidFill>
                  <a:latin typeface="Arial" charset="0"/>
                  <a:ea typeface="ＭＳ Ｐゴシック" charset="0"/>
                  <a:cs typeface="ＭＳ Ｐゴシック" charset="0"/>
                </a:defRPr>
              </a:lvl5pPr>
              <a:lvl6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6pPr>
              <a:lvl7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7pPr>
              <a:lvl8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8pPr>
              <a:lvl9pPr eaLnBrk="0" fontAlgn="base" hangingPunct="0">
                <a:spcBef>
                  <a:spcPct val="0"/>
                </a:spcBef>
                <a:spcAft>
                  <a:spcPct val="0"/>
                </a:spcAft>
                <a:defRPr sz="1600">
                  <a:solidFill>
                    <a:schemeClr val="tx1"/>
                  </a:solidFill>
                  <a:latin typeface="Arial" charset="0"/>
                  <a:ea typeface="ＭＳ Ｐゴシック" charset="0"/>
                  <a:cs typeface="ＭＳ Ｐゴシック" charset="0"/>
                </a:defRPr>
              </a:lvl9pPr>
            </a:lstStyle>
            <a:p>
              <a:pPr eaLnBrk="1" hangingPunct="1">
                <a:spcBef>
                  <a:spcPct val="50000"/>
                </a:spcBef>
                <a:buFont typeface="Symbol" charset="0"/>
                <a:buNone/>
                <a:defRPr/>
              </a:pPr>
              <a:r>
                <a:rPr lang="en-US" sz="2800" b="1" dirty="0">
                  <a:solidFill>
                    <a:schemeClr val="accent1"/>
                  </a:solidFill>
                </a:rPr>
                <a:t>=</a:t>
              </a:r>
            </a:p>
          </p:txBody>
        </p:sp>
        <p:sp>
          <p:nvSpPr>
            <p:cNvPr id="37" name="Text Box 133">
              <a:extLst>
                <a:ext uri="{FF2B5EF4-FFF2-40B4-BE49-F238E27FC236}">
                  <a16:creationId xmlns:a16="http://schemas.microsoft.com/office/drawing/2014/main" id="{A50F97E4-BF02-E447-AB43-0E487FD3FABE}"/>
                </a:ext>
              </a:extLst>
            </p:cNvPr>
            <p:cNvSpPr txBox="1">
              <a:spLocks noChangeArrowheads="1"/>
            </p:cNvSpPr>
            <p:nvPr/>
          </p:nvSpPr>
          <p:spPr bwMode="auto">
            <a:xfrm>
              <a:off x="4967433" y="4777318"/>
              <a:ext cx="2799548" cy="3329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105000"/>
                </a:lnSpc>
                <a:defRPr/>
              </a:pPr>
              <a:r>
                <a:rPr lang="en-US" b="1" dirty="0">
                  <a:latin typeface="Arial" charset="0"/>
                  <a:ea typeface="ＭＳ Ｐゴシック" charset="0"/>
                  <a:cs typeface="ＭＳ Ｐゴシック" charset="0"/>
                </a:rPr>
                <a:t>Primary Insurance Amount</a:t>
              </a:r>
            </a:p>
          </p:txBody>
        </p:sp>
      </p:grpSp>
      <p:sp>
        <p:nvSpPr>
          <p:cNvPr id="38" name="Rectangle 212">
            <a:extLst>
              <a:ext uri="{FF2B5EF4-FFF2-40B4-BE49-F238E27FC236}">
                <a16:creationId xmlns:a16="http://schemas.microsoft.com/office/drawing/2014/main" id="{5E4F4948-7C32-1A43-BAA2-51E867C001E4}"/>
              </a:ext>
            </a:extLst>
          </p:cNvPr>
          <p:cNvSpPr>
            <a:spLocks noChangeArrowheads="1"/>
          </p:cNvSpPr>
          <p:nvPr/>
        </p:nvSpPr>
        <p:spPr bwMode="auto">
          <a:xfrm>
            <a:off x="0" y="5520658"/>
            <a:ext cx="9890974"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a:defRPr/>
            </a:pPr>
            <a:r>
              <a:rPr lang="en-US" sz="1800" b="1" dirty="0">
                <a:solidFill>
                  <a:srgbClr val="6D6E71"/>
                </a:solidFill>
              </a:rPr>
              <a:t>Collect Social Security before FRA and you'll receive a </a:t>
            </a:r>
            <a:r>
              <a:rPr lang="en-US" sz="2400" b="1" dirty="0">
                <a:solidFill>
                  <a:schemeClr val="accent1"/>
                </a:solidFill>
              </a:rPr>
              <a:t>reduced benefit.</a:t>
            </a:r>
            <a:endParaRPr lang="en-US" b="1" dirty="0">
              <a:solidFill>
                <a:srgbClr val="A6A5A5"/>
              </a:solidFill>
            </a:endParaRPr>
          </a:p>
        </p:txBody>
      </p:sp>
      <p:sp>
        <p:nvSpPr>
          <p:cNvPr id="39" name="Rectangle 6">
            <a:extLst>
              <a:ext uri="{FF2B5EF4-FFF2-40B4-BE49-F238E27FC236}">
                <a16:creationId xmlns:a16="http://schemas.microsoft.com/office/drawing/2014/main" id="{042DF736-5B7A-7E44-A262-E7244192BCB7}"/>
              </a:ext>
            </a:extLst>
          </p:cNvPr>
          <p:cNvSpPr>
            <a:spLocks noChangeArrowheads="1"/>
          </p:cNvSpPr>
          <p:nvPr/>
        </p:nvSpPr>
        <p:spPr bwMode="auto">
          <a:xfrm>
            <a:off x="778583" y="2431915"/>
            <a:ext cx="1721789" cy="257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spcBef>
                <a:spcPts val="300"/>
              </a:spcBef>
              <a:buClr>
                <a:schemeClr val="accent1"/>
              </a:buClr>
              <a:defRPr/>
            </a:pPr>
            <a:r>
              <a:rPr lang="en-US" sz="1400" b="1" dirty="0">
                <a:solidFill>
                  <a:schemeClr val="bg1"/>
                </a:solidFill>
                <a:latin typeface="Arial" charset="0"/>
                <a:ea typeface="Geneva" charset="0"/>
                <a:cs typeface="ＭＳ Ｐゴシック" charset="0"/>
              </a:rPr>
              <a:t>If you were born in:</a:t>
            </a:r>
          </a:p>
        </p:txBody>
      </p:sp>
      <p:sp>
        <p:nvSpPr>
          <p:cNvPr id="40" name="Rectangle 6">
            <a:extLst>
              <a:ext uri="{FF2B5EF4-FFF2-40B4-BE49-F238E27FC236}">
                <a16:creationId xmlns:a16="http://schemas.microsoft.com/office/drawing/2014/main" id="{9AA1F393-9C1F-6741-9399-05B6A501962B}"/>
              </a:ext>
            </a:extLst>
          </p:cNvPr>
          <p:cNvSpPr>
            <a:spLocks noChangeArrowheads="1"/>
          </p:cNvSpPr>
          <p:nvPr/>
        </p:nvSpPr>
        <p:spPr bwMode="auto">
          <a:xfrm>
            <a:off x="2883519" y="2440850"/>
            <a:ext cx="2153076" cy="248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eaLnBrk="0" hangingPunct="0">
              <a:spcBef>
                <a:spcPts val="300"/>
              </a:spcBef>
              <a:buClr>
                <a:schemeClr val="accent1"/>
              </a:buClr>
              <a:defRPr/>
            </a:pPr>
            <a:r>
              <a:rPr lang="en-US" sz="1400" b="1" dirty="0">
                <a:solidFill>
                  <a:schemeClr val="bg1"/>
                </a:solidFill>
                <a:latin typeface="Arial" charset="0"/>
                <a:ea typeface="Geneva" charset="0"/>
                <a:cs typeface="ＭＳ Ｐゴシック" charset="0"/>
              </a:rPr>
              <a:t>Full Retirement Age</a:t>
            </a:r>
          </a:p>
        </p:txBody>
      </p:sp>
    </p:spTree>
    <p:custDataLst>
      <p:tags r:id="rId1"/>
    </p:custDataLst>
    <p:extLst>
      <p:ext uri="{BB962C8B-B14F-4D97-AF65-F5344CB8AC3E}">
        <p14:creationId xmlns:p14="http://schemas.microsoft.com/office/powerpoint/2010/main" val="93212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Line 47">
            <a:extLst>
              <a:ext uri="{FF2B5EF4-FFF2-40B4-BE49-F238E27FC236}">
                <a16:creationId xmlns:a16="http://schemas.microsoft.com/office/drawing/2014/main" id="{5EF54A6A-4DF1-ED43-9EC9-A84E44213C44}"/>
              </a:ext>
            </a:extLst>
          </p:cNvPr>
          <p:cNvSpPr>
            <a:spLocks noChangeShapeType="1"/>
          </p:cNvSpPr>
          <p:nvPr/>
        </p:nvSpPr>
        <p:spPr bwMode="auto">
          <a:xfrm>
            <a:off x="1771495" y="5503269"/>
            <a:ext cx="7150832" cy="0"/>
          </a:xfrm>
          <a:prstGeom prst="line">
            <a:avLst/>
          </a:prstGeom>
          <a:noFill/>
          <a:ln w="12700">
            <a:solidFill>
              <a:srgbClr val="99999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6" name="Title 5"/>
          <p:cNvSpPr>
            <a:spLocks noGrp="1"/>
          </p:cNvSpPr>
          <p:nvPr>
            <p:ph type="title"/>
          </p:nvPr>
        </p:nvSpPr>
        <p:spPr/>
        <p:txBody>
          <a:bodyPr/>
          <a:lstStyle/>
          <a:p>
            <a:r>
              <a:rPr lang="en-US" dirty="0"/>
              <a:t>The Value of Waiting: Up to 8% per Year</a:t>
            </a:r>
            <a:br>
              <a:rPr lang="en-US" dirty="0"/>
            </a:br>
            <a:r>
              <a:rPr lang="en-US" sz="2000" b="1" dirty="0">
                <a:solidFill>
                  <a:srgbClr val="768692"/>
                </a:solidFill>
              </a:rPr>
              <a:t>Can you wait?</a:t>
            </a:r>
            <a:endParaRPr lang="en-US" dirty="0">
              <a:solidFill>
                <a:srgbClr val="768692"/>
              </a:solidFill>
            </a:endParaRPr>
          </a:p>
        </p:txBody>
      </p:sp>
      <p:sp>
        <p:nvSpPr>
          <p:cNvPr id="9" name="Slide Number Placeholder 8">
            <a:extLst>
              <a:ext uri="{FF2B5EF4-FFF2-40B4-BE49-F238E27FC236}">
                <a16:creationId xmlns:a16="http://schemas.microsoft.com/office/drawing/2014/main" id="{991C86F7-1CA8-4743-9650-388A72BDE9AC}"/>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5</a:t>
            </a:fld>
            <a:endParaRPr lang="en-US" dirty="0"/>
          </a:p>
        </p:txBody>
      </p:sp>
      <p:sp>
        <p:nvSpPr>
          <p:cNvPr id="10" name="Footer Placeholder 3">
            <a:extLst>
              <a:ext uri="{FF2B5EF4-FFF2-40B4-BE49-F238E27FC236}">
                <a16:creationId xmlns:a16="http://schemas.microsoft.com/office/drawing/2014/main" id="{B451730D-05D9-4C67-B6A8-85601AC404C0}"/>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12" name="Text Box 21">
            <a:extLst>
              <a:ext uri="{FF2B5EF4-FFF2-40B4-BE49-F238E27FC236}">
                <a16:creationId xmlns:a16="http://schemas.microsoft.com/office/drawing/2014/main" id="{C443DDB4-5FD3-4682-AAE6-6FF4C618D4EB}"/>
              </a:ext>
            </a:extLst>
          </p:cNvPr>
          <p:cNvSpPr txBox="1">
            <a:spLocks noChangeArrowheads="1"/>
          </p:cNvSpPr>
          <p:nvPr/>
        </p:nvSpPr>
        <p:spPr bwMode="auto">
          <a:xfrm>
            <a:off x="445085" y="5979154"/>
            <a:ext cx="9046109" cy="57598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FontTx/>
              <a:buNone/>
            </a:pPr>
            <a:r>
              <a:rPr lang="en-US" altLang="en-US" sz="1000" dirty="0"/>
              <a:t>This hypothetical example assumes that the person is not working in retirement. Sample benefit amounts are not exact due to rounding. They do not reflect annual cost-of-living adjustments or taxes. Had taxes been taken into account, the amounts would be lower. Benefit at full retirement age is assumed to be $2,000 per month.</a:t>
            </a:r>
          </a:p>
        </p:txBody>
      </p:sp>
      <p:grpSp>
        <p:nvGrpSpPr>
          <p:cNvPr id="51" name="Group 32">
            <a:extLst>
              <a:ext uri="{FF2B5EF4-FFF2-40B4-BE49-F238E27FC236}">
                <a16:creationId xmlns:a16="http://schemas.microsoft.com/office/drawing/2014/main" id="{5204FD91-DB3E-554B-8D51-F8D053BD67C1}"/>
              </a:ext>
            </a:extLst>
          </p:cNvPr>
          <p:cNvGrpSpPr>
            <a:grpSpLocks/>
          </p:cNvGrpSpPr>
          <p:nvPr/>
        </p:nvGrpSpPr>
        <p:grpSpPr bwMode="auto">
          <a:xfrm>
            <a:off x="1810133" y="1979327"/>
            <a:ext cx="100584" cy="2741613"/>
            <a:chOff x="4706" y="1561"/>
            <a:chExt cx="520" cy="1258"/>
          </a:xfrm>
        </p:grpSpPr>
        <p:sp>
          <p:nvSpPr>
            <p:cNvPr id="52" name="Line 27">
              <a:extLst>
                <a:ext uri="{FF2B5EF4-FFF2-40B4-BE49-F238E27FC236}">
                  <a16:creationId xmlns:a16="http://schemas.microsoft.com/office/drawing/2014/main" id="{C41AC43D-B376-8C48-A836-944AC142BBA5}"/>
                </a:ext>
              </a:extLst>
            </p:cNvPr>
            <p:cNvSpPr>
              <a:spLocks noChangeShapeType="1"/>
            </p:cNvSpPr>
            <p:nvPr/>
          </p:nvSpPr>
          <p:spPr bwMode="auto">
            <a:xfrm>
              <a:off x="4706" y="1561"/>
              <a:ext cx="520" cy="0"/>
            </a:xfrm>
            <a:prstGeom prst="line">
              <a:avLst/>
            </a:prstGeom>
            <a:noFill/>
            <a:ln w="6350">
              <a:solidFill>
                <a:srgbClr val="99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charset="0"/>
                <a:ea typeface="ＭＳ Ｐゴシック" charset="0"/>
                <a:cs typeface="ＭＳ Ｐゴシック" charset="0"/>
              </a:endParaRPr>
            </a:p>
          </p:txBody>
        </p:sp>
        <p:sp>
          <p:nvSpPr>
            <p:cNvPr id="53" name="Line 28">
              <a:extLst>
                <a:ext uri="{FF2B5EF4-FFF2-40B4-BE49-F238E27FC236}">
                  <a16:creationId xmlns:a16="http://schemas.microsoft.com/office/drawing/2014/main" id="{1E8E452A-6C3A-6547-BDFB-A4AACD0D25BC}"/>
                </a:ext>
              </a:extLst>
            </p:cNvPr>
            <p:cNvSpPr>
              <a:spLocks noChangeShapeType="1"/>
            </p:cNvSpPr>
            <p:nvPr/>
          </p:nvSpPr>
          <p:spPr bwMode="auto">
            <a:xfrm>
              <a:off x="4706" y="1868"/>
              <a:ext cx="520" cy="0"/>
            </a:xfrm>
            <a:prstGeom prst="line">
              <a:avLst/>
            </a:prstGeom>
            <a:noFill/>
            <a:ln w="6350">
              <a:solidFill>
                <a:srgbClr val="99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charset="0"/>
                <a:ea typeface="ＭＳ Ｐゴシック" charset="0"/>
                <a:cs typeface="ＭＳ Ｐゴシック" charset="0"/>
              </a:endParaRPr>
            </a:p>
          </p:txBody>
        </p:sp>
        <p:sp>
          <p:nvSpPr>
            <p:cNvPr id="54" name="Line 29">
              <a:extLst>
                <a:ext uri="{FF2B5EF4-FFF2-40B4-BE49-F238E27FC236}">
                  <a16:creationId xmlns:a16="http://schemas.microsoft.com/office/drawing/2014/main" id="{384A7E37-B40A-9141-A986-6BFDBFAEBA04}"/>
                </a:ext>
              </a:extLst>
            </p:cNvPr>
            <p:cNvSpPr>
              <a:spLocks noChangeShapeType="1"/>
            </p:cNvSpPr>
            <p:nvPr/>
          </p:nvSpPr>
          <p:spPr bwMode="auto">
            <a:xfrm>
              <a:off x="4706" y="2181"/>
              <a:ext cx="520" cy="0"/>
            </a:xfrm>
            <a:prstGeom prst="line">
              <a:avLst/>
            </a:prstGeom>
            <a:noFill/>
            <a:ln w="6350">
              <a:solidFill>
                <a:srgbClr val="99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charset="0"/>
                <a:ea typeface="ＭＳ Ｐゴシック" charset="0"/>
                <a:cs typeface="ＭＳ Ｐゴシック" charset="0"/>
              </a:endParaRPr>
            </a:p>
          </p:txBody>
        </p:sp>
        <p:sp>
          <p:nvSpPr>
            <p:cNvPr id="55" name="Line 30">
              <a:extLst>
                <a:ext uri="{FF2B5EF4-FFF2-40B4-BE49-F238E27FC236}">
                  <a16:creationId xmlns:a16="http://schemas.microsoft.com/office/drawing/2014/main" id="{6AB8D47B-25B2-4F42-B2FE-2E5A0357A6DE}"/>
                </a:ext>
              </a:extLst>
            </p:cNvPr>
            <p:cNvSpPr>
              <a:spLocks noChangeShapeType="1"/>
            </p:cNvSpPr>
            <p:nvPr/>
          </p:nvSpPr>
          <p:spPr bwMode="auto">
            <a:xfrm>
              <a:off x="4706" y="2500"/>
              <a:ext cx="520" cy="0"/>
            </a:xfrm>
            <a:prstGeom prst="line">
              <a:avLst/>
            </a:prstGeom>
            <a:noFill/>
            <a:ln w="6350">
              <a:solidFill>
                <a:srgbClr val="99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charset="0"/>
                <a:ea typeface="ＭＳ Ｐゴシック" charset="0"/>
                <a:cs typeface="ＭＳ Ｐゴシック" charset="0"/>
              </a:endParaRPr>
            </a:p>
          </p:txBody>
        </p:sp>
        <p:sp>
          <p:nvSpPr>
            <p:cNvPr id="56" name="Line 31">
              <a:extLst>
                <a:ext uri="{FF2B5EF4-FFF2-40B4-BE49-F238E27FC236}">
                  <a16:creationId xmlns:a16="http://schemas.microsoft.com/office/drawing/2014/main" id="{48FA5068-84BC-2F48-A4F8-4E0D3468449D}"/>
                </a:ext>
              </a:extLst>
            </p:cNvPr>
            <p:cNvSpPr>
              <a:spLocks noChangeShapeType="1"/>
            </p:cNvSpPr>
            <p:nvPr/>
          </p:nvSpPr>
          <p:spPr bwMode="auto">
            <a:xfrm>
              <a:off x="4706" y="2819"/>
              <a:ext cx="520" cy="0"/>
            </a:xfrm>
            <a:prstGeom prst="line">
              <a:avLst/>
            </a:prstGeom>
            <a:noFill/>
            <a:ln w="6350">
              <a:solidFill>
                <a:srgbClr val="9999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charset="0"/>
                <a:ea typeface="ＭＳ Ｐゴシック" charset="0"/>
                <a:cs typeface="ＭＳ Ｐゴシック" charset="0"/>
              </a:endParaRPr>
            </a:p>
          </p:txBody>
        </p:sp>
      </p:grpSp>
      <p:sp>
        <p:nvSpPr>
          <p:cNvPr id="57" name="Rectangle 45">
            <a:extLst>
              <a:ext uri="{FF2B5EF4-FFF2-40B4-BE49-F238E27FC236}">
                <a16:creationId xmlns:a16="http://schemas.microsoft.com/office/drawing/2014/main" id="{5DDD2851-F9FF-C84D-96A1-157218F0D906}"/>
              </a:ext>
            </a:extLst>
          </p:cNvPr>
          <p:cNvSpPr>
            <a:spLocks noChangeArrowheads="1"/>
          </p:cNvSpPr>
          <p:nvPr/>
        </p:nvSpPr>
        <p:spPr bwMode="auto">
          <a:xfrm>
            <a:off x="8395494" y="1987228"/>
            <a:ext cx="3177729" cy="785918"/>
          </a:xfrm>
          <a:prstGeom prst="rect">
            <a:avLst/>
          </a:prstGeom>
          <a:solidFill>
            <a:schemeClr val="bg1">
              <a:lumMod val="95000"/>
            </a:schemeClr>
          </a:solidFill>
          <a:ln>
            <a:noFill/>
          </a:ln>
          <a:effectLst/>
        </p:spPr>
        <p:txBody>
          <a:bodyPr wrap="none" anchor="ctr"/>
          <a:lstStyle/>
          <a:p>
            <a:pPr>
              <a:defRPr/>
            </a:pPr>
            <a:endParaRPr lang="en-US" dirty="0">
              <a:latin typeface="Arial" charset="0"/>
              <a:ea typeface="ＭＳ Ｐゴシック" charset="0"/>
              <a:cs typeface="ＭＳ Ｐゴシック" charset="0"/>
            </a:endParaRPr>
          </a:p>
        </p:txBody>
      </p:sp>
      <p:sp>
        <p:nvSpPr>
          <p:cNvPr id="58" name="Rectangle 44">
            <a:extLst>
              <a:ext uri="{FF2B5EF4-FFF2-40B4-BE49-F238E27FC236}">
                <a16:creationId xmlns:a16="http://schemas.microsoft.com/office/drawing/2014/main" id="{C1FC2107-0A7F-3D46-9DAF-E31E4D7E8C1A}"/>
              </a:ext>
            </a:extLst>
          </p:cNvPr>
          <p:cNvSpPr>
            <a:spLocks noChangeArrowheads="1"/>
          </p:cNvSpPr>
          <p:nvPr/>
        </p:nvSpPr>
        <p:spPr bwMode="auto">
          <a:xfrm>
            <a:off x="3142189" y="1392228"/>
            <a:ext cx="2914132" cy="756246"/>
          </a:xfrm>
          <a:prstGeom prst="rect">
            <a:avLst/>
          </a:prstGeom>
          <a:solidFill>
            <a:schemeClr val="bg1">
              <a:lumMod val="95000"/>
            </a:schemeClr>
          </a:solidFill>
          <a:ln>
            <a:noFill/>
          </a:ln>
          <a:effectLst/>
        </p:spPr>
        <p:txBody>
          <a:bodyPr wrap="none" anchor="ctr"/>
          <a:lstStyle/>
          <a:p>
            <a:pPr>
              <a:defRPr/>
            </a:pPr>
            <a:endParaRPr lang="en-US" dirty="0">
              <a:latin typeface="Arial" charset="0"/>
              <a:ea typeface="ＭＳ Ｐゴシック" charset="0"/>
              <a:cs typeface="ＭＳ Ｐゴシック" charset="0"/>
            </a:endParaRPr>
          </a:p>
        </p:txBody>
      </p:sp>
      <p:sp>
        <p:nvSpPr>
          <p:cNvPr id="59" name="Text Box 14">
            <a:extLst>
              <a:ext uri="{FF2B5EF4-FFF2-40B4-BE49-F238E27FC236}">
                <a16:creationId xmlns:a16="http://schemas.microsoft.com/office/drawing/2014/main" id="{1FB066EC-9F00-2B40-A1DF-BEE44218B606}"/>
              </a:ext>
            </a:extLst>
          </p:cNvPr>
          <p:cNvSpPr txBox="1">
            <a:spLocks noChangeArrowheads="1"/>
          </p:cNvSpPr>
          <p:nvPr/>
        </p:nvSpPr>
        <p:spPr bwMode="auto">
          <a:xfrm rot="16200000">
            <a:off x="-971517" y="3539198"/>
            <a:ext cx="3443595"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a:defRPr/>
            </a:pPr>
            <a:r>
              <a:rPr lang="en-US" sz="1400" dirty="0">
                <a:latin typeface="Arial" charset="0"/>
                <a:ea typeface="ＭＳ Ｐゴシック" charset="0"/>
                <a:cs typeface="ＭＳ Ｐゴシック" charset="0"/>
              </a:rPr>
              <a:t>Monthly Benefits</a:t>
            </a:r>
          </a:p>
        </p:txBody>
      </p:sp>
      <p:sp>
        <p:nvSpPr>
          <p:cNvPr id="60" name="Text Box 33">
            <a:extLst>
              <a:ext uri="{FF2B5EF4-FFF2-40B4-BE49-F238E27FC236}">
                <a16:creationId xmlns:a16="http://schemas.microsoft.com/office/drawing/2014/main" id="{2668F8E1-116B-F24F-871E-C22EF844250E}"/>
              </a:ext>
            </a:extLst>
          </p:cNvPr>
          <p:cNvSpPr txBox="1">
            <a:spLocks noChangeArrowheads="1"/>
          </p:cNvSpPr>
          <p:nvPr/>
        </p:nvSpPr>
        <p:spPr bwMode="auto">
          <a:xfrm>
            <a:off x="1409881" y="5271534"/>
            <a:ext cx="383438"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dirty="0">
                <a:latin typeface="Arial" charset="0"/>
                <a:ea typeface="ＭＳ Ｐゴシック" charset="0"/>
                <a:cs typeface="ＭＳ Ｐゴシック" charset="0"/>
              </a:rPr>
              <a:t>$0</a:t>
            </a:r>
          </a:p>
        </p:txBody>
      </p:sp>
      <p:sp>
        <p:nvSpPr>
          <p:cNvPr id="61" name="Text Box 34">
            <a:extLst>
              <a:ext uri="{FF2B5EF4-FFF2-40B4-BE49-F238E27FC236}">
                <a16:creationId xmlns:a16="http://schemas.microsoft.com/office/drawing/2014/main" id="{6D66FD53-0A38-D74B-BF0B-7A539FBF2352}"/>
              </a:ext>
            </a:extLst>
          </p:cNvPr>
          <p:cNvSpPr txBox="1">
            <a:spLocks noChangeArrowheads="1"/>
          </p:cNvSpPr>
          <p:nvPr/>
        </p:nvSpPr>
        <p:spPr bwMode="auto">
          <a:xfrm>
            <a:off x="1251611" y="4603196"/>
            <a:ext cx="582211"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dirty="0">
                <a:latin typeface="Arial" charset="0"/>
                <a:ea typeface="ＭＳ Ｐゴシック" charset="0"/>
                <a:cs typeface="ＭＳ Ｐゴシック" charset="0"/>
              </a:rPr>
              <a:t>$500</a:t>
            </a:r>
          </a:p>
        </p:txBody>
      </p:sp>
      <p:sp>
        <p:nvSpPr>
          <p:cNvPr id="62" name="Text Box 35">
            <a:extLst>
              <a:ext uri="{FF2B5EF4-FFF2-40B4-BE49-F238E27FC236}">
                <a16:creationId xmlns:a16="http://schemas.microsoft.com/office/drawing/2014/main" id="{BE10E326-0764-6843-AA6C-7F2551DC8ABC}"/>
              </a:ext>
            </a:extLst>
          </p:cNvPr>
          <p:cNvSpPr txBox="1">
            <a:spLocks noChangeArrowheads="1"/>
          </p:cNvSpPr>
          <p:nvPr/>
        </p:nvSpPr>
        <p:spPr bwMode="auto">
          <a:xfrm>
            <a:off x="1076986" y="3895171"/>
            <a:ext cx="731290"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dirty="0">
                <a:latin typeface="Arial" charset="0"/>
                <a:ea typeface="ＭＳ Ｐゴシック" charset="0"/>
                <a:cs typeface="ＭＳ Ｐゴシック" charset="0"/>
              </a:rPr>
              <a:t>$1,000</a:t>
            </a:r>
          </a:p>
        </p:txBody>
      </p:sp>
      <p:sp>
        <p:nvSpPr>
          <p:cNvPr id="63" name="Text Box 36">
            <a:extLst>
              <a:ext uri="{FF2B5EF4-FFF2-40B4-BE49-F238E27FC236}">
                <a16:creationId xmlns:a16="http://schemas.microsoft.com/office/drawing/2014/main" id="{8EB6AEEB-1392-984E-A929-FE0133B72B2D}"/>
              </a:ext>
            </a:extLst>
          </p:cNvPr>
          <p:cNvSpPr txBox="1">
            <a:spLocks noChangeArrowheads="1"/>
          </p:cNvSpPr>
          <p:nvPr/>
        </p:nvSpPr>
        <p:spPr bwMode="auto">
          <a:xfrm>
            <a:off x="1076986" y="3191909"/>
            <a:ext cx="731290"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dirty="0">
                <a:latin typeface="Arial" charset="0"/>
                <a:ea typeface="ＭＳ Ｐゴシック" charset="0"/>
                <a:cs typeface="ＭＳ Ｐゴシック" charset="0"/>
              </a:rPr>
              <a:t>$1,500</a:t>
            </a:r>
          </a:p>
        </p:txBody>
      </p:sp>
      <p:sp>
        <p:nvSpPr>
          <p:cNvPr id="64" name="Text Box 37">
            <a:extLst>
              <a:ext uri="{FF2B5EF4-FFF2-40B4-BE49-F238E27FC236}">
                <a16:creationId xmlns:a16="http://schemas.microsoft.com/office/drawing/2014/main" id="{C4ECAF63-33AF-3345-8E24-040BF417FE3A}"/>
              </a:ext>
            </a:extLst>
          </p:cNvPr>
          <p:cNvSpPr txBox="1">
            <a:spLocks noChangeArrowheads="1"/>
          </p:cNvSpPr>
          <p:nvPr/>
        </p:nvSpPr>
        <p:spPr bwMode="auto">
          <a:xfrm>
            <a:off x="1100580" y="2514046"/>
            <a:ext cx="731290"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dirty="0">
                <a:latin typeface="Arial" charset="0"/>
                <a:ea typeface="ＭＳ Ｐゴシック" charset="0"/>
                <a:cs typeface="ＭＳ Ｐゴシック" charset="0"/>
              </a:rPr>
              <a:t>$2,000</a:t>
            </a:r>
          </a:p>
        </p:txBody>
      </p:sp>
      <p:sp>
        <p:nvSpPr>
          <p:cNvPr id="65" name="Text Box 38">
            <a:extLst>
              <a:ext uri="{FF2B5EF4-FFF2-40B4-BE49-F238E27FC236}">
                <a16:creationId xmlns:a16="http://schemas.microsoft.com/office/drawing/2014/main" id="{3ED7F59A-AB8D-3047-A04C-390768300454}"/>
              </a:ext>
            </a:extLst>
          </p:cNvPr>
          <p:cNvSpPr txBox="1">
            <a:spLocks noChangeArrowheads="1"/>
          </p:cNvSpPr>
          <p:nvPr/>
        </p:nvSpPr>
        <p:spPr bwMode="auto">
          <a:xfrm>
            <a:off x="1076986" y="1859996"/>
            <a:ext cx="731290"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dirty="0">
                <a:latin typeface="Arial" charset="0"/>
                <a:ea typeface="ＭＳ Ｐゴシック" charset="0"/>
                <a:cs typeface="ＭＳ Ｐゴシック" charset="0"/>
              </a:rPr>
              <a:t>$2,500</a:t>
            </a:r>
          </a:p>
        </p:txBody>
      </p:sp>
      <p:sp>
        <p:nvSpPr>
          <p:cNvPr id="66" name="Freeform 46">
            <a:extLst>
              <a:ext uri="{FF2B5EF4-FFF2-40B4-BE49-F238E27FC236}">
                <a16:creationId xmlns:a16="http://schemas.microsoft.com/office/drawing/2014/main" id="{A48370EE-C461-C24F-8C4C-E10F3AD52959}"/>
              </a:ext>
            </a:extLst>
          </p:cNvPr>
          <p:cNvSpPr>
            <a:spLocks/>
          </p:cNvSpPr>
          <p:nvPr/>
        </p:nvSpPr>
        <p:spPr bwMode="auto">
          <a:xfrm rot="20781736">
            <a:off x="5560003" y="1840500"/>
            <a:ext cx="452438" cy="587375"/>
          </a:xfrm>
          <a:custGeom>
            <a:avLst/>
            <a:gdLst>
              <a:gd name="T0" fmla="*/ 60812 w 186"/>
              <a:gd name="T1" fmla="*/ 24417 h 433"/>
              <a:gd name="T2" fmla="*/ 0 w 186"/>
              <a:gd name="T3" fmla="*/ 587375 h 433"/>
              <a:gd name="T4" fmla="*/ 452438 w 186"/>
              <a:gd name="T5" fmla="*/ 0 h 433"/>
              <a:gd name="T6" fmla="*/ 60812 w 186"/>
              <a:gd name="T7" fmla="*/ 24417 h 43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6" h="433">
                <a:moveTo>
                  <a:pt x="25" y="18"/>
                </a:moveTo>
                <a:lnTo>
                  <a:pt x="0" y="433"/>
                </a:lnTo>
                <a:lnTo>
                  <a:pt x="186" y="0"/>
                </a:lnTo>
                <a:lnTo>
                  <a:pt x="25" y="18"/>
                </a:lnTo>
                <a:close/>
              </a:path>
            </a:pathLst>
          </a:custGeom>
          <a:solidFill>
            <a:schemeClr val="bg1">
              <a:lumMod val="95000"/>
            </a:schemeClr>
          </a:solidFill>
          <a:ln>
            <a:noFill/>
          </a:ln>
          <a:effectLst/>
        </p:spPr>
        <p:txBody>
          <a:bodyPr/>
          <a:lstStyle/>
          <a:p>
            <a:pPr>
              <a:defRPr/>
            </a:pPr>
            <a:endParaRPr lang="en-US" dirty="0"/>
          </a:p>
        </p:txBody>
      </p:sp>
      <p:sp>
        <p:nvSpPr>
          <p:cNvPr id="67" name="Freeform 56">
            <a:extLst>
              <a:ext uri="{FF2B5EF4-FFF2-40B4-BE49-F238E27FC236}">
                <a16:creationId xmlns:a16="http://schemas.microsoft.com/office/drawing/2014/main" id="{EC888E1C-DC65-CC4B-B6F6-7357E91DE59C}"/>
              </a:ext>
            </a:extLst>
          </p:cNvPr>
          <p:cNvSpPr>
            <a:spLocks/>
          </p:cNvSpPr>
          <p:nvPr/>
        </p:nvSpPr>
        <p:spPr bwMode="auto">
          <a:xfrm rot="734167">
            <a:off x="8114509" y="2222215"/>
            <a:ext cx="466725" cy="269875"/>
          </a:xfrm>
          <a:custGeom>
            <a:avLst/>
            <a:gdLst>
              <a:gd name="T0" fmla="*/ 466725 w 294"/>
              <a:gd name="T1" fmla="*/ 0 h 170"/>
              <a:gd name="T2" fmla="*/ 0 w 294"/>
              <a:gd name="T3" fmla="*/ 269875 h 170"/>
              <a:gd name="T4" fmla="*/ 447675 w 294"/>
              <a:gd name="T5" fmla="*/ 269875 h 170"/>
              <a:gd name="T6" fmla="*/ 466725 w 294"/>
              <a:gd name="T7" fmla="*/ 0 h 17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94" h="170">
                <a:moveTo>
                  <a:pt x="294" y="0"/>
                </a:moveTo>
                <a:lnTo>
                  <a:pt x="0" y="170"/>
                </a:lnTo>
                <a:lnTo>
                  <a:pt x="282" y="170"/>
                </a:lnTo>
                <a:lnTo>
                  <a:pt x="294" y="0"/>
                </a:lnTo>
                <a:close/>
              </a:path>
            </a:pathLst>
          </a:custGeom>
          <a:solidFill>
            <a:schemeClr val="bg1">
              <a:lumMod val="95000"/>
            </a:schemeClr>
          </a:solidFill>
          <a:ln>
            <a:noFill/>
          </a:ln>
          <a:effectLst/>
        </p:spPr>
        <p:txBody>
          <a:bodyPr/>
          <a:lstStyle/>
          <a:p>
            <a:pPr>
              <a:defRPr/>
            </a:pPr>
            <a:endParaRPr lang="en-US" dirty="0"/>
          </a:p>
        </p:txBody>
      </p:sp>
      <p:sp>
        <p:nvSpPr>
          <p:cNvPr id="68" name="Rectangle 8">
            <a:extLst>
              <a:ext uri="{FF2B5EF4-FFF2-40B4-BE49-F238E27FC236}">
                <a16:creationId xmlns:a16="http://schemas.microsoft.com/office/drawing/2014/main" id="{0535AA76-6379-094C-94A1-2B9E2E7E7DA3}"/>
              </a:ext>
            </a:extLst>
          </p:cNvPr>
          <p:cNvSpPr>
            <a:spLocks noChangeArrowheads="1"/>
          </p:cNvSpPr>
          <p:nvPr/>
        </p:nvSpPr>
        <p:spPr bwMode="auto">
          <a:xfrm>
            <a:off x="2598138" y="3377043"/>
            <a:ext cx="892175" cy="2117400"/>
          </a:xfrm>
          <a:prstGeom prst="rect">
            <a:avLst/>
          </a:prstGeom>
          <a:solidFill>
            <a:srgbClr val="768692"/>
          </a:solidFill>
          <a:ln>
            <a:noFill/>
          </a:ln>
          <a:effectLst/>
        </p:spPr>
        <p:txBody>
          <a:bodyPr wrap="none" anchor="ctr"/>
          <a:lstStyle/>
          <a:p>
            <a:pPr>
              <a:defRPr/>
            </a:pPr>
            <a:endParaRPr lang="en-US" dirty="0">
              <a:latin typeface="Arial" charset="0"/>
              <a:ea typeface="ＭＳ Ｐゴシック" charset="0"/>
              <a:cs typeface="ＭＳ Ｐゴシック" charset="0"/>
            </a:endParaRPr>
          </a:p>
        </p:txBody>
      </p:sp>
      <p:sp>
        <p:nvSpPr>
          <p:cNvPr id="69" name="Rectangle 10">
            <a:extLst>
              <a:ext uri="{FF2B5EF4-FFF2-40B4-BE49-F238E27FC236}">
                <a16:creationId xmlns:a16="http://schemas.microsoft.com/office/drawing/2014/main" id="{6F29BBAE-C365-CC4D-B7C0-61107ACB9A52}"/>
              </a:ext>
            </a:extLst>
          </p:cNvPr>
          <p:cNvSpPr>
            <a:spLocks noChangeArrowheads="1"/>
          </p:cNvSpPr>
          <p:nvPr/>
        </p:nvSpPr>
        <p:spPr bwMode="auto">
          <a:xfrm>
            <a:off x="7128504" y="1830101"/>
            <a:ext cx="896112" cy="3664347"/>
          </a:xfrm>
          <a:prstGeom prst="rect">
            <a:avLst/>
          </a:prstGeom>
          <a:solidFill>
            <a:srgbClr val="298FC2"/>
          </a:solidFill>
          <a:ln>
            <a:noFill/>
          </a:ln>
          <a:effectLst/>
        </p:spPr>
        <p:txBody>
          <a:bodyPr wrap="none" anchor="ctr"/>
          <a:lstStyle/>
          <a:p>
            <a:pPr>
              <a:defRPr/>
            </a:pPr>
            <a:endParaRPr lang="en-US" dirty="0">
              <a:latin typeface="Arial" charset="0"/>
              <a:ea typeface="ＭＳ Ｐゴシック" charset="0"/>
              <a:cs typeface="ＭＳ Ｐゴシック" charset="0"/>
            </a:endParaRPr>
          </a:p>
        </p:txBody>
      </p:sp>
      <p:sp>
        <p:nvSpPr>
          <p:cNvPr id="70" name="Text Box 11">
            <a:extLst>
              <a:ext uri="{FF2B5EF4-FFF2-40B4-BE49-F238E27FC236}">
                <a16:creationId xmlns:a16="http://schemas.microsoft.com/office/drawing/2014/main" id="{F44FF411-F3A0-0544-8982-255495621793}"/>
              </a:ext>
            </a:extLst>
          </p:cNvPr>
          <p:cNvSpPr txBox="1">
            <a:spLocks noChangeArrowheads="1"/>
          </p:cNvSpPr>
          <p:nvPr/>
        </p:nvSpPr>
        <p:spPr bwMode="auto">
          <a:xfrm>
            <a:off x="2630246" y="3031661"/>
            <a:ext cx="801688" cy="276999"/>
          </a:xfrm>
          <a:prstGeom prst="rect">
            <a:avLst/>
          </a:prstGeom>
          <a:solidFill>
            <a:schemeClr val="bg1"/>
          </a:solidFill>
          <a:ln>
            <a:noFill/>
          </a:ln>
          <a:effectLst/>
        </p:spPr>
        <p:txBody>
          <a:bodyPr lIns="0" tIns="0" rIns="0" bIns="0">
            <a:spAutoFit/>
          </a:bodyPr>
          <a:lstStyle/>
          <a:p>
            <a:pPr algn="ctr">
              <a:defRPr/>
            </a:pPr>
            <a:r>
              <a:rPr lang="en-US" sz="1800" b="1" dirty="0">
                <a:solidFill>
                  <a:schemeClr val="bg2"/>
                </a:solidFill>
                <a:latin typeface="Arial" charset="0"/>
                <a:ea typeface="ＭＳ Ｐゴシック" charset="0"/>
                <a:cs typeface="ＭＳ Ｐゴシック" charset="0"/>
              </a:rPr>
              <a:t>$1,500</a:t>
            </a:r>
          </a:p>
        </p:txBody>
      </p:sp>
      <p:sp>
        <p:nvSpPr>
          <p:cNvPr id="71" name="Text Box 12">
            <a:extLst>
              <a:ext uri="{FF2B5EF4-FFF2-40B4-BE49-F238E27FC236}">
                <a16:creationId xmlns:a16="http://schemas.microsoft.com/office/drawing/2014/main" id="{36330DDF-56C9-C547-BEB0-FD7A51B9462F}"/>
              </a:ext>
            </a:extLst>
          </p:cNvPr>
          <p:cNvSpPr txBox="1">
            <a:spLocks noChangeArrowheads="1"/>
          </p:cNvSpPr>
          <p:nvPr/>
        </p:nvSpPr>
        <p:spPr bwMode="auto">
          <a:xfrm>
            <a:off x="7107867" y="1502540"/>
            <a:ext cx="892175" cy="276999"/>
          </a:xfrm>
          <a:prstGeom prst="rect">
            <a:avLst/>
          </a:prstGeom>
          <a:noFill/>
          <a:ln>
            <a:noFill/>
          </a:ln>
          <a:effectLst/>
        </p:spPr>
        <p:txBody>
          <a:bodyPr lIns="0" tIns="0" rIns="0" bIns="0">
            <a:spAutoFit/>
          </a:bodyPr>
          <a:lstStyle/>
          <a:p>
            <a:pPr algn="ctr">
              <a:defRPr/>
            </a:pPr>
            <a:r>
              <a:rPr lang="en-US" sz="1800" b="1" dirty="0">
                <a:solidFill>
                  <a:schemeClr val="bg2"/>
                </a:solidFill>
                <a:latin typeface="Arial" charset="0"/>
                <a:ea typeface="ＭＳ Ｐゴシック" charset="0"/>
                <a:cs typeface="ＭＳ Ｐゴシック" charset="0"/>
              </a:rPr>
              <a:t>$2,640</a:t>
            </a:r>
          </a:p>
        </p:txBody>
      </p:sp>
      <p:sp>
        <p:nvSpPr>
          <p:cNvPr id="72" name="Text Box 13">
            <a:extLst>
              <a:ext uri="{FF2B5EF4-FFF2-40B4-BE49-F238E27FC236}">
                <a16:creationId xmlns:a16="http://schemas.microsoft.com/office/drawing/2014/main" id="{6A254482-59D0-FA4B-AF70-5696E9DAD8BF}"/>
              </a:ext>
            </a:extLst>
          </p:cNvPr>
          <p:cNvSpPr txBox="1">
            <a:spLocks noChangeArrowheads="1"/>
          </p:cNvSpPr>
          <p:nvPr/>
        </p:nvSpPr>
        <p:spPr bwMode="auto">
          <a:xfrm>
            <a:off x="4680528" y="2366498"/>
            <a:ext cx="1062038" cy="276999"/>
          </a:xfrm>
          <a:prstGeom prst="rect">
            <a:avLst/>
          </a:prstGeom>
          <a:noFill/>
          <a:ln>
            <a:noFill/>
          </a:ln>
          <a:effectLst/>
          <a:extLst>
            <a:ext uri="{909E8E84-426E-40DD-AFC4-6F175D3DCCD1}">
              <a14:hiddenFill xmlns:a14="http://schemas.microsoft.com/office/drawing/2010/main">
                <a:solidFill>
                  <a:srgbClr val="ECF6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lgn="ctr">
              <a:defRPr/>
            </a:pPr>
            <a:r>
              <a:rPr lang="en-US" sz="1800" b="1" dirty="0">
                <a:solidFill>
                  <a:schemeClr val="bg2"/>
                </a:solidFill>
                <a:latin typeface="Arial" charset="0"/>
                <a:ea typeface="ＭＳ Ｐゴシック" charset="0"/>
                <a:cs typeface="ＭＳ Ｐゴシック" charset="0"/>
              </a:rPr>
              <a:t>$2,000</a:t>
            </a:r>
          </a:p>
        </p:txBody>
      </p:sp>
      <p:sp>
        <p:nvSpPr>
          <p:cNvPr id="73" name="Text Box 11">
            <a:extLst>
              <a:ext uri="{FF2B5EF4-FFF2-40B4-BE49-F238E27FC236}">
                <a16:creationId xmlns:a16="http://schemas.microsoft.com/office/drawing/2014/main" id="{7329E7EA-4DE8-E34A-90DE-C5E12C1F34A2}"/>
              </a:ext>
            </a:extLst>
          </p:cNvPr>
          <p:cNvSpPr txBox="1">
            <a:spLocks noChangeArrowheads="1"/>
          </p:cNvSpPr>
          <p:nvPr/>
        </p:nvSpPr>
        <p:spPr bwMode="auto">
          <a:xfrm>
            <a:off x="2585437" y="4181906"/>
            <a:ext cx="925025" cy="307777"/>
          </a:xfrm>
          <a:prstGeom prst="rect">
            <a:avLst/>
          </a:prstGeom>
          <a:noFill/>
          <a:ln>
            <a:noFill/>
          </a:ln>
          <a:effectLst/>
        </p:spPr>
        <p:txBody>
          <a:bodyPr wrap="square" lIns="0" tIns="0" rIns="0" bIns="0">
            <a:spAutoFit/>
          </a:bodyPr>
          <a:lstStyle/>
          <a:p>
            <a:pPr algn="ctr">
              <a:defRPr/>
            </a:pPr>
            <a:r>
              <a:rPr lang="en-US" sz="2000" b="1" dirty="0">
                <a:solidFill>
                  <a:schemeClr val="bg1"/>
                </a:solidFill>
                <a:latin typeface="Arial" charset="0"/>
                <a:ea typeface="ＭＳ Ｐゴシック" charset="0"/>
                <a:cs typeface="ＭＳ Ｐゴシック" charset="0"/>
              </a:rPr>
              <a:t>75%</a:t>
            </a:r>
          </a:p>
        </p:txBody>
      </p:sp>
      <p:sp>
        <p:nvSpPr>
          <p:cNvPr id="74" name="Text Box 11">
            <a:extLst>
              <a:ext uri="{FF2B5EF4-FFF2-40B4-BE49-F238E27FC236}">
                <a16:creationId xmlns:a16="http://schemas.microsoft.com/office/drawing/2014/main" id="{3F8A27CB-FAC0-6A4D-93FD-EE3AC88AA1CB}"/>
              </a:ext>
            </a:extLst>
          </p:cNvPr>
          <p:cNvSpPr txBox="1">
            <a:spLocks noChangeArrowheads="1"/>
          </p:cNvSpPr>
          <p:nvPr/>
        </p:nvSpPr>
        <p:spPr bwMode="auto">
          <a:xfrm>
            <a:off x="7209467" y="3330290"/>
            <a:ext cx="714375" cy="307777"/>
          </a:xfrm>
          <a:prstGeom prst="rect">
            <a:avLst/>
          </a:prstGeom>
          <a:noFill/>
          <a:ln>
            <a:noFill/>
          </a:ln>
          <a:effectLst/>
        </p:spPr>
        <p:txBody>
          <a:bodyPr wrap="square" lIns="0" tIns="0" rIns="0" bIns="0">
            <a:spAutoFit/>
          </a:bodyPr>
          <a:lstStyle/>
          <a:p>
            <a:pPr algn="ctr">
              <a:defRPr/>
            </a:pPr>
            <a:r>
              <a:rPr lang="en-US" sz="2000" b="1" dirty="0">
                <a:solidFill>
                  <a:schemeClr val="bg1"/>
                </a:solidFill>
                <a:latin typeface="Arial" charset="0"/>
                <a:ea typeface="ＭＳ Ｐゴシック" charset="0"/>
                <a:cs typeface="ＭＳ Ｐゴシック" charset="0"/>
              </a:rPr>
              <a:t>132%</a:t>
            </a:r>
          </a:p>
        </p:txBody>
      </p:sp>
      <p:sp>
        <p:nvSpPr>
          <p:cNvPr id="75" name="Rectangle 9">
            <a:extLst>
              <a:ext uri="{FF2B5EF4-FFF2-40B4-BE49-F238E27FC236}">
                <a16:creationId xmlns:a16="http://schemas.microsoft.com/office/drawing/2014/main" id="{06BFB3BA-ABCC-2640-8684-400F66AD32E3}"/>
              </a:ext>
            </a:extLst>
          </p:cNvPr>
          <p:cNvSpPr>
            <a:spLocks noChangeArrowheads="1"/>
          </p:cNvSpPr>
          <p:nvPr/>
        </p:nvSpPr>
        <p:spPr bwMode="auto">
          <a:xfrm>
            <a:off x="4786890" y="2684535"/>
            <a:ext cx="896112" cy="2809911"/>
          </a:xfrm>
          <a:prstGeom prst="rect">
            <a:avLst/>
          </a:prstGeom>
          <a:solidFill>
            <a:srgbClr val="7A9B3D"/>
          </a:solidFill>
          <a:ln>
            <a:noFill/>
          </a:ln>
          <a:effectLst/>
        </p:spPr>
        <p:txBody>
          <a:bodyPr wrap="none" anchor="ctr"/>
          <a:lstStyle/>
          <a:p>
            <a:pPr>
              <a:defRPr/>
            </a:pPr>
            <a:endParaRPr lang="en-US" dirty="0">
              <a:latin typeface="Arial" charset="0"/>
              <a:ea typeface="ＭＳ Ｐゴシック" charset="0"/>
              <a:cs typeface="ＭＳ Ｐゴシック" charset="0"/>
            </a:endParaRPr>
          </a:p>
        </p:txBody>
      </p:sp>
      <p:sp>
        <p:nvSpPr>
          <p:cNvPr id="76" name="Text Box 11">
            <a:extLst>
              <a:ext uri="{FF2B5EF4-FFF2-40B4-BE49-F238E27FC236}">
                <a16:creationId xmlns:a16="http://schemas.microsoft.com/office/drawing/2014/main" id="{E024D197-2716-284E-B7E3-1D8DF2410CBC}"/>
              </a:ext>
            </a:extLst>
          </p:cNvPr>
          <p:cNvSpPr txBox="1">
            <a:spLocks noChangeArrowheads="1"/>
          </p:cNvSpPr>
          <p:nvPr/>
        </p:nvSpPr>
        <p:spPr bwMode="auto">
          <a:xfrm>
            <a:off x="4772602" y="3841823"/>
            <a:ext cx="925025" cy="307777"/>
          </a:xfrm>
          <a:prstGeom prst="rect">
            <a:avLst/>
          </a:prstGeom>
          <a:noFill/>
          <a:ln>
            <a:noFill/>
          </a:ln>
          <a:effectLst/>
        </p:spPr>
        <p:txBody>
          <a:bodyPr wrap="square" lIns="0" tIns="0" rIns="0" bIns="0">
            <a:spAutoFit/>
          </a:bodyPr>
          <a:lstStyle/>
          <a:p>
            <a:pPr algn="ctr">
              <a:defRPr/>
            </a:pPr>
            <a:r>
              <a:rPr lang="en-US" sz="2000" b="1" dirty="0">
                <a:solidFill>
                  <a:schemeClr val="bg1"/>
                </a:solidFill>
                <a:latin typeface="Arial" charset="0"/>
                <a:ea typeface="ＭＳ Ｐゴシック" charset="0"/>
                <a:cs typeface="ＭＳ Ｐゴシック" charset="0"/>
              </a:rPr>
              <a:t>100%</a:t>
            </a:r>
          </a:p>
        </p:txBody>
      </p:sp>
      <p:sp>
        <p:nvSpPr>
          <p:cNvPr id="89" name="Text Box 18">
            <a:extLst>
              <a:ext uri="{FF2B5EF4-FFF2-40B4-BE49-F238E27FC236}">
                <a16:creationId xmlns:a16="http://schemas.microsoft.com/office/drawing/2014/main" id="{FD4D6B32-071C-C445-A45B-8653464CF46C}"/>
              </a:ext>
            </a:extLst>
          </p:cNvPr>
          <p:cNvSpPr txBox="1">
            <a:spLocks noChangeArrowheads="1"/>
          </p:cNvSpPr>
          <p:nvPr/>
        </p:nvSpPr>
        <p:spPr bwMode="auto">
          <a:xfrm>
            <a:off x="3350647" y="1551676"/>
            <a:ext cx="2582488" cy="49244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600" b="1" dirty="0">
                <a:solidFill>
                  <a:srgbClr val="7A9B3D"/>
                </a:solidFill>
                <a:latin typeface="Arial" charset="0"/>
                <a:ea typeface="ＭＳ Ｐゴシック" charset="0"/>
                <a:cs typeface="ＭＳ Ｐゴシック" charset="0"/>
              </a:rPr>
              <a:t>Waiting 4 years provides </a:t>
            </a:r>
            <a:br>
              <a:rPr lang="en-US" sz="1600" b="1" dirty="0">
                <a:solidFill>
                  <a:srgbClr val="7A9B3D"/>
                </a:solidFill>
                <a:latin typeface="Arial" charset="0"/>
                <a:ea typeface="ＭＳ Ｐゴシック" charset="0"/>
                <a:cs typeface="ＭＳ Ｐゴシック" charset="0"/>
              </a:rPr>
            </a:br>
            <a:r>
              <a:rPr lang="en-US" sz="1600" b="1" dirty="0">
                <a:solidFill>
                  <a:srgbClr val="7A9B3D"/>
                </a:solidFill>
                <a:latin typeface="Arial" charset="0"/>
                <a:ea typeface="ＭＳ Ｐゴシック" charset="0"/>
                <a:cs typeface="ＭＳ Ｐゴシック" charset="0"/>
              </a:rPr>
              <a:t>$500 more a month for life</a:t>
            </a:r>
          </a:p>
        </p:txBody>
      </p:sp>
      <p:sp>
        <p:nvSpPr>
          <p:cNvPr id="90" name="Text Box 19">
            <a:extLst>
              <a:ext uri="{FF2B5EF4-FFF2-40B4-BE49-F238E27FC236}">
                <a16:creationId xmlns:a16="http://schemas.microsoft.com/office/drawing/2014/main" id="{5722FE76-A20F-EE41-9650-64865807E7A8}"/>
              </a:ext>
            </a:extLst>
          </p:cNvPr>
          <p:cNvSpPr txBox="1">
            <a:spLocks noChangeArrowheads="1"/>
          </p:cNvSpPr>
          <p:nvPr/>
        </p:nvSpPr>
        <p:spPr bwMode="auto">
          <a:xfrm>
            <a:off x="8539744" y="2101843"/>
            <a:ext cx="2977607" cy="5847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defRPr/>
            </a:pPr>
            <a:r>
              <a:rPr lang="en-US" sz="1600" b="1" dirty="0">
                <a:solidFill>
                  <a:schemeClr val="accent1"/>
                </a:solidFill>
                <a:latin typeface="Arial" charset="0"/>
                <a:ea typeface="ＭＳ Ｐゴシック" charset="0"/>
                <a:cs typeface="ＭＳ Ｐゴシック" charset="0"/>
              </a:rPr>
              <a:t>Waiting 8 years provides $1,140 more a month for life</a:t>
            </a:r>
          </a:p>
        </p:txBody>
      </p:sp>
      <p:grpSp>
        <p:nvGrpSpPr>
          <p:cNvPr id="85" name="Group 84">
            <a:extLst>
              <a:ext uri="{FF2B5EF4-FFF2-40B4-BE49-F238E27FC236}">
                <a16:creationId xmlns:a16="http://schemas.microsoft.com/office/drawing/2014/main" id="{4EA7FBF0-228E-F345-AA3C-72D9483316B4}"/>
              </a:ext>
            </a:extLst>
          </p:cNvPr>
          <p:cNvGrpSpPr/>
          <p:nvPr/>
        </p:nvGrpSpPr>
        <p:grpSpPr>
          <a:xfrm>
            <a:off x="6849011" y="4934691"/>
            <a:ext cx="806824" cy="806824"/>
            <a:chOff x="1425389" y="5190564"/>
            <a:chExt cx="806824" cy="806824"/>
          </a:xfrm>
        </p:grpSpPr>
        <p:sp>
          <p:nvSpPr>
            <p:cNvPr id="86" name="Oval 85">
              <a:extLst>
                <a:ext uri="{FF2B5EF4-FFF2-40B4-BE49-F238E27FC236}">
                  <a16:creationId xmlns:a16="http://schemas.microsoft.com/office/drawing/2014/main" id="{56103D63-AB86-B140-A2E9-AF5F6B5BE58F}"/>
                </a:ext>
              </a:extLst>
            </p:cNvPr>
            <p:cNvSpPr/>
            <p:nvPr/>
          </p:nvSpPr>
          <p:spPr>
            <a:xfrm>
              <a:off x="1425389" y="5190564"/>
              <a:ext cx="806824" cy="806824"/>
            </a:xfrm>
            <a:prstGeom prst="ellipse">
              <a:avLst/>
            </a:prstGeom>
            <a:solidFill>
              <a:srgbClr val="298FC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42">
              <a:extLst>
                <a:ext uri="{FF2B5EF4-FFF2-40B4-BE49-F238E27FC236}">
                  <a16:creationId xmlns:a16="http://schemas.microsoft.com/office/drawing/2014/main" id="{902F9D1C-0EF9-DC4E-978E-E7C463997D46}"/>
                </a:ext>
              </a:extLst>
            </p:cNvPr>
            <p:cNvSpPr txBox="1">
              <a:spLocks noChangeArrowheads="1"/>
            </p:cNvSpPr>
            <p:nvPr/>
          </p:nvSpPr>
          <p:spPr bwMode="auto">
            <a:xfrm>
              <a:off x="1552389" y="5287776"/>
              <a:ext cx="574196"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solidFill>
                    <a:schemeClr val="bg1"/>
                  </a:solidFill>
                  <a:latin typeface="Arial" charset="0"/>
                  <a:ea typeface="ＭＳ Ｐゴシック" charset="0"/>
                  <a:cs typeface="ＭＳ Ｐゴシック" charset="0"/>
                </a:rPr>
                <a:t>AGE</a:t>
              </a:r>
            </a:p>
          </p:txBody>
        </p:sp>
        <p:sp>
          <p:nvSpPr>
            <p:cNvPr id="87" name="Text Box 15">
              <a:extLst>
                <a:ext uri="{FF2B5EF4-FFF2-40B4-BE49-F238E27FC236}">
                  <a16:creationId xmlns:a16="http://schemas.microsoft.com/office/drawing/2014/main" id="{DC1CCE43-E553-0E4F-9B7F-F33426627DD5}"/>
                </a:ext>
              </a:extLst>
            </p:cNvPr>
            <p:cNvSpPr txBox="1">
              <a:spLocks noChangeArrowheads="1"/>
            </p:cNvSpPr>
            <p:nvPr/>
          </p:nvSpPr>
          <p:spPr bwMode="auto">
            <a:xfrm>
              <a:off x="1573833" y="5471927"/>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70</a:t>
              </a:r>
            </a:p>
          </p:txBody>
        </p:sp>
      </p:grpSp>
      <p:grpSp>
        <p:nvGrpSpPr>
          <p:cNvPr id="77" name="Group 76">
            <a:extLst>
              <a:ext uri="{FF2B5EF4-FFF2-40B4-BE49-F238E27FC236}">
                <a16:creationId xmlns:a16="http://schemas.microsoft.com/office/drawing/2014/main" id="{FDB2BA4D-4272-1C44-AE2D-B9C997C9B70C}"/>
              </a:ext>
            </a:extLst>
          </p:cNvPr>
          <p:cNvGrpSpPr/>
          <p:nvPr/>
        </p:nvGrpSpPr>
        <p:grpSpPr>
          <a:xfrm>
            <a:off x="2307383" y="4934691"/>
            <a:ext cx="806824" cy="806824"/>
            <a:chOff x="1425389" y="5190564"/>
            <a:chExt cx="806824" cy="806824"/>
          </a:xfrm>
        </p:grpSpPr>
        <p:sp>
          <p:nvSpPr>
            <p:cNvPr id="78" name="Oval 77">
              <a:extLst>
                <a:ext uri="{FF2B5EF4-FFF2-40B4-BE49-F238E27FC236}">
                  <a16:creationId xmlns:a16="http://schemas.microsoft.com/office/drawing/2014/main" id="{6D748987-76FE-8840-A571-B414F66FDA76}"/>
                </a:ext>
              </a:extLst>
            </p:cNvPr>
            <p:cNvSpPr/>
            <p:nvPr/>
          </p:nvSpPr>
          <p:spPr>
            <a:xfrm>
              <a:off x="1425389" y="5190564"/>
              <a:ext cx="806824" cy="806824"/>
            </a:xfrm>
            <a:prstGeom prst="ellipse">
              <a:avLst/>
            </a:prstGeom>
            <a:solidFill>
              <a:srgbClr val="76869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 Box 15">
              <a:extLst>
                <a:ext uri="{FF2B5EF4-FFF2-40B4-BE49-F238E27FC236}">
                  <a16:creationId xmlns:a16="http://schemas.microsoft.com/office/drawing/2014/main" id="{4A57A375-881F-904B-8EF1-138A1BAA9B63}"/>
                </a:ext>
              </a:extLst>
            </p:cNvPr>
            <p:cNvSpPr txBox="1">
              <a:spLocks noChangeArrowheads="1"/>
            </p:cNvSpPr>
            <p:nvPr/>
          </p:nvSpPr>
          <p:spPr bwMode="auto">
            <a:xfrm>
              <a:off x="1573833" y="5471927"/>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62</a:t>
              </a:r>
            </a:p>
          </p:txBody>
        </p:sp>
        <p:sp>
          <p:nvSpPr>
            <p:cNvPr id="80" name="Text Box 42">
              <a:extLst>
                <a:ext uri="{FF2B5EF4-FFF2-40B4-BE49-F238E27FC236}">
                  <a16:creationId xmlns:a16="http://schemas.microsoft.com/office/drawing/2014/main" id="{8A0575E4-C2C1-E941-BC35-8D09C2135793}"/>
                </a:ext>
              </a:extLst>
            </p:cNvPr>
            <p:cNvSpPr txBox="1">
              <a:spLocks noChangeArrowheads="1"/>
            </p:cNvSpPr>
            <p:nvPr/>
          </p:nvSpPr>
          <p:spPr bwMode="auto">
            <a:xfrm>
              <a:off x="1552389" y="5287776"/>
              <a:ext cx="574196"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solidFill>
                    <a:schemeClr val="bg1"/>
                  </a:solidFill>
                  <a:latin typeface="Arial" charset="0"/>
                  <a:ea typeface="ＭＳ Ｐゴシック" charset="0"/>
                  <a:cs typeface="ＭＳ Ｐゴシック" charset="0"/>
                </a:rPr>
                <a:t>AGE</a:t>
              </a:r>
            </a:p>
          </p:txBody>
        </p:sp>
      </p:grpSp>
      <p:grpSp>
        <p:nvGrpSpPr>
          <p:cNvPr id="81" name="Group 80">
            <a:extLst>
              <a:ext uri="{FF2B5EF4-FFF2-40B4-BE49-F238E27FC236}">
                <a16:creationId xmlns:a16="http://schemas.microsoft.com/office/drawing/2014/main" id="{ADA06A2C-E01F-9F4A-99E2-7DF5188EA84D}"/>
              </a:ext>
            </a:extLst>
          </p:cNvPr>
          <p:cNvGrpSpPr/>
          <p:nvPr/>
        </p:nvGrpSpPr>
        <p:grpSpPr>
          <a:xfrm>
            <a:off x="4496751" y="4934691"/>
            <a:ext cx="806824" cy="806824"/>
            <a:chOff x="1425389" y="5190564"/>
            <a:chExt cx="806824" cy="806824"/>
          </a:xfrm>
        </p:grpSpPr>
        <p:sp>
          <p:nvSpPr>
            <p:cNvPr id="82" name="Oval 81">
              <a:extLst>
                <a:ext uri="{FF2B5EF4-FFF2-40B4-BE49-F238E27FC236}">
                  <a16:creationId xmlns:a16="http://schemas.microsoft.com/office/drawing/2014/main" id="{33D129DA-121F-A749-B993-9385EB640093}"/>
                </a:ext>
              </a:extLst>
            </p:cNvPr>
            <p:cNvSpPr/>
            <p:nvPr/>
          </p:nvSpPr>
          <p:spPr>
            <a:xfrm>
              <a:off x="1425389" y="5190564"/>
              <a:ext cx="806824" cy="806824"/>
            </a:xfrm>
            <a:prstGeom prst="ellipse">
              <a:avLst/>
            </a:prstGeom>
            <a:solidFill>
              <a:srgbClr val="7A9B3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ext Box 15">
              <a:extLst>
                <a:ext uri="{FF2B5EF4-FFF2-40B4-BE49-F238E27FC236}">
                  <a16:creationId xmlns:a16="http://schemas.microsoft.com/office/drawing/2014/main" id="{0AC097C5-2DD6-C644-B98E-D35987B984E0}"/>
                </a:ext>
              </a:extLst>
            </p:cNvPr>
            <p:cNvSpPr txBox="1">
              <a:spLocks noChangeArrowheads="1"/>
            </p:cNvSpPr>
            <p:nvPr/>
          </p:nvSpPr>
          <p:spPr bwMode="auto">
            <a:xfrm>
              <a:off x="1573833" y="5471927"/>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66</a:t>
              </a:r>
            </a:p>
          </p:txBody>
        </p:sp>
        <p:sp>
          <p:nvSpPr>
            <p:cNvPr id="84" name="Text Box 42">
              <a:extLst>
                <a:ext uri="{FF2B5EF4-FFF2-40B4-BE49-F238E27FC236}">
                  <a16:creationId xmlns:a16="http://schemas.microsoft.com/office/drawing/2014/main" id="{03EEE6A9-970E-FF42-B7D7-1B90A0B19B7D}"/>
                </a:ext>
              </a:extLst>
            </p:cNvPr>
            <p:cNvSpPr txBox="1">
              <a:spLocks noChangeArrowheads="1"/>
            </p:cNvSpPr>
            <p:nvPr/>
          </p:nvSpPr>
          <p:spPr bwMode="auto">
            <a:xfrm>
              <a:off x="1552389" y="5287776"/>
              <a:ext cx="574196" cy="30777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solidFill>
                    <a:schemeClr val="bg1"/>
                  </a:solidFill>
                  <a:latin typeface="Arial" charset="0"/>
                  <a:ea typeface="ＭＳ Ｐゴシック" charset="0"/>
                  <a:cs typeface="ＭＳ Ｐゴシック" charset="0"/>
                </a:rPr>
                <a:t>AGE</a:t>
              </a:r>
            </a:p>
          </p:txBody>
        </p:sp>
      </p:grpSp>
    </p:spTree>
    <p:custDataLst>
      <p:tags r:id="rId1"/>
    </p:custDataLst>
    <p:extLst>
      <p:ext uri="{BB962C8B-B14F-4D97-AF65-F5344CB8AC3E}">
        <p14:creationId xmlns:p14="http://schemas.microsoft.com/office/powerpoint/2010/main" val="581804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Security “Break-Even” Age</a:t>
            </a:r>
            <a:br>
              <a:rPr lang="en-US" dirty="0"/>
            </a:br>
            <a:r>
              <a:rPr lang="en-US" sz="2000" b="1" dirty="0">
                <a:solidFill>
                  <a:srgbClr val="768692"/>
                </a:solidFill>
              </a:rPr>
              <a:t>The age at which you break even and begin to come out ahead versus taking Social Security before full retirement age</a:t>
            </a:r>
            <a:endParaRPr lang="en-US" dirty="0">
              <a:solidFill>
                <a:srgbClr val="768692"/>
              </a:solidFill>
            </a:endParaRPr>
          </a:p>
        </p:txBody>
      </p:sp>
      <p:sp>
        <p:nvSpPr>
          <p:cNvPr id="10" name="Slide Number Placeholder 8">
            <a:extLst>
              <a:ext uri="{FF2B5EF4-FFF2-40B4-BE49-F238E27FC236}">
                <a16:creationId xmlns:a16="http://schemas.microsoft.com/office/drawing/2014/main" id="{8D7F8A07-0A11-430E-9B99-32991B5CEC5A}"/>
              </a:ext>
            </a:extLst>
          </p:cNvPr>
          <p:cNvSpPr>
            <a:spLocks noGrp="1"/>
          </p:cNvSpPr>
          <p:nvPr>
            <p:ph type="sldNum" sz="quarter" idx="14"/>
          </p:nvPr>
        </p:nvSpPr>
        <p:spPr>
          <a:xfrm>
            <a:off x="0" y="6382513"/>
            <a:ext cx="437173" cy="268288"/>
          </a:xfrm>
        </p:spPr>
        <p:txBody>
          <a:bodyPr/>
          <a:lstStyle/>
          <a:p>
            <a:pPr>
              <a:defRPr/>
            </a:pPr>
            <a:fld id="{E6474CC2-1230-4213-AD1A-4B2FEEABA7A1}" type="slidenum">
              <a:rPr lang="en-US" smtClean="0"/>
              <a:pPr>
                <a:defRPr/>
              </a:pPr>
              <a:t>6</a:t>
            </a:fld>
            <a:endParaRPr lang="en-US" dirty="0"/>
          </a:p>
        </p:txBody>
      </p:sp>
      <p:sp>
        <p:nvSpPr>
          <p:cNvPr id="11" name="Footer Placeholder 3">
            <a:extLst>
              <a:ext uri="{FF2B5EF4-FFF2-40B4-BE49-F238E27FC236}">
                <a16:creationId xmlns:a16="http://schemas.microsoft.com/office/drawing/2014/main" id="{11A7F253-8E83-49A4-97E6-6D4718EB7B81}"/>
              </a:ext>
            </a:extLst>
          </p:cNvPr>
          <p:cNvSpPr>
            <a:spLocks noGrp="1"/>
          </p:cNvSpPr>
          <p:nvPr>
            <p:ph type="ftr" sz="quarter" idx="15"/>
          </p:nvPr>
        </p:nvSpPr>
        <p:spPr>
          <a:xfrm>
            <a:off x="420111" y="6483292"/>
            <a:ext cx="5245100" cy="172485"/>
          </a:xfrm>
        </p:spPr>
        <p:txBody>
          <a:bodyPr/>
          <a:lstStyle/>
          <a:p>
            <a:pPr algn="l"/>
            <a:r>
              <a:rPr lang="en-US" dirty="0"/>
              <a:t>For investor use.</a:t>
            </a:r>
          </a:p>
        </p:txBody>
      </p:sp>
      <p:sp>
        <p:nvSpPr>
          <p:cNvPr id="13" name="Text Box 21">
            <a:extLst>
              <a:ext uri="{FF2B5EF4-FFF2-40B4-BE49-F238E27FC236}">
                <a16:creationId xmlns:a16="http://schemas.microsoft.com/office/drawing/2014/main" id="{389029CB-62BD-432C-A648-8454CD8E2895}"/>
              </a:ext>
            </a:extLst>
          </p:cNvPr>
          <p:cNvSpPr txBox="1">
            <a:spLocks noChangeArrowheads="1"/>
          </p:cNvSpPr>
          <p:nvPr/>
        </p:nvSpPr>
        <p:spPr bwMode="auto">
          <a:xfrm>
            <a:off x="445085" y="5979154"/>
            <a:ext cx="9046109" cy="57598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FontTx/>
              <a:buNone/>
            </a:pPr>
            <a:r>
              <a:rPr lang="en-US" altLang="en-US" sz="1000" dirty="0"/>
              <a:t>This hypothetical example assumes FRA of 66 and that the person is not working in retirement. Sample benefit amounts are not exact due to rounding. They do not reflect annual cost-of-living adjustments or taxes. Had taxes been taken into account, the amounts would be lower. Benefit at full retirement age is assumed to be $2,000 per month.</a:t>
            </a:r>
          </a:p>
        </p:txBody>
      </p:sp>
      <p:graphicFrame>
        <p:nvGraphicFramePr>
          <p:cNvPr id="14" name="Chart 13">
            <a:extLst>
              <a:ext uri="{FF2B5EF4-FFF2-40B4-BE49-F238E27FC236}">
                <a16:creationId xmlns:a16="http://schemas.microsoft.com/office/drawing/2014/main" id="{61545F21-4C4A-284C-B9B6-21B060241997}"/>
              </a:ext>
            </a:extLst>
          </p:cNvPr>
          <p:cNvGraphicFramePr>
            <a:graphicFrameLocks/>
          </p:cNvGraphicFramePr>
          <p:nvPr>
            <p:extLst>
              <p:ext uri="{D42A27DB-BD31-4B8C-83A1-F6EECF244321}">
                <p14:modId xmlns:p14="http://schemas.microsoft.com/office/powerpoint/2010/main" val="3995378992"/>
              </p:ext>
            </p:extLst>
          </p:nvPr>
        </p:nvGraphicFramePr>
        <p:xfrm>
          <a:off x="1009917" y="1529419"/>
          <a:ext cx="9859853" cy="4028498"/>
        </p:xfrm>
        <a:graphic>
          <a:graphicData uri="http://schemas.openxmlformats.org/drawingml/2006/chart">
            <c:chart xmlns:c="http://schemas.openxmlformats.org/drawingml/2006/chart" xmlns:r="http://schemas.openxmlformats.org/officeDocument/2006/relationships" r:id="rId4"/>
          </a:graphicData>
        </a:graphic>
      </p:graphicFrame>
      <p:grpSp>
        <p:nvGrpSpPr>
          <p:cNvPr id="15" name="Group 14">
            <a:extLst>
              <a:ext uri="{FF2B5EF4-FFF2-40B4-BE49-F238E27FC236}">
                <a16:creationId xmlns:a16="http://schemas.microsoft.com/office/drawing/2014/main" id="{FE5D1338-BF35-FA42-A41A-A4F2B055CDDF}"/>
              </a:ext>
            </a:extLst>
          </p:cNvPr>
          <p:cNvGrpSpPr/>
          <p:nvPr/>
        </p:nvGrpSpPr>
        <p:grpSpPr>
          <a:xfrm>
            <a:off x="4708709" y="5349204"/>
            <a:ext cx="570689" cy="570689"/>
            <a:chOff x="1425389" y="5190564"/>
            <a:chExt cx="806824" cy="806824"/>
          </a:xfrm>
        </p:grpSpPr>
        <p:sp>
          <p:nvSpPr>
            <p:cNvPr id="16" name="Oval 15">
              <a:extLst>
                <a:ext uri="{FF2B5EF4-FFF2-40B4-BE49-F238E27FC236}">
                  <a16:creationId xmlns:a16="http://schemas.microsoft.com/office/drawing/2014/main" id="{364342FD-0249-9848-97B5-70752C061317}"/>
                </a:ext>
              </a:extLst>
            </p:cNvPr>
            <p:cNvSpPr/>
            <p:nvPr/>
          </p:nvSpPr>
          <p:spPr>
            <a:xfrm>
              <a:off x="1425389" y="5190564"/>
              <a:ext cx="806824" cy="806824"/>
            </a:xfrm>
            <a:prstGeom prst="ellipse">
              <a:avLst/>
            </a:prstGeom>
            <a:solidFill>
              <a:srgbClr val="298FC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15">
              <a:extLst>
                <a:ext uri="{FF2B5EF4-FFF2-40B4-BE49-F238E27FC236}">
                  <a16:creationId xmlns:a16="http://schemas.microsoft.com/office/drawing/2014/main" id="{B12D9092-4B5D-9C43-8B3F-76F0986F0131}"/>
                </a:ext>
              </a:extLst>
            </p:cNvPr>
            <p:cNvSpPr txBox="1">
              <a:spLocks noChangeArrowheads="1"/>
            </p:cNvSpPr>
            <p:nvPr/>
          </p:nvSpPr>
          <p:spPr bwMode="auto">
            <a:xfrm>
              <a:off x="1492692" y="5436068"/>
              <a:ext cx="626666" cy="53347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b="1" dirty="0">
                  <a:solidFill>
                    <a:schemeClr val="bg1"/>
                  </a:solidFill>
                  <a:latin typeface="Arial" charset="0"/>
                  <a:ea typeface="ＭＳ Ｐゴシック" charset="0"/>
                  <a:cs typeface="ＭＳ Ｐゴシック" charset="0"/>
                </a:rPr>
                <a:t>70</a:t>
              </a:r>
            </a:p>
          </p:txBody>
        </p:sp>
        <p:sp>
          <p:nvSpPr>
            <p:cNvPr id="18" name="Text Box 42">
              <a:extLst>
                <a:ext uri="{FF2B5EF4-FFF2-40B4-BE49-F238E27FC236}">
                  <a16:creationId xmlns:a16="http://schemas.microsoft.com/office/drawing/2014/main" id="{287C5CB0-E153-4B40-AA12-EA3F678CAA9F}"/>
                </a:ext>
              </a:extLst>
            </p:cNvPr>
            <p:cNvSpPr txBox="1">
              <a:spLocks noChangeArrowheads="1"/>
            </p:cNvSpPr>
            <p:nvPr/>
          </p:nvSpPr>
          <p:spPr bwMode="auto">
            <a:xfrm>
              <a:off x="1447765" y="5251917"/>
              <a:ext cx="690787" cy="3693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solidFill>
                    <a:schemeClr val="bg1"/>
                  </a:solidFill>
                  <a:latin typeface="Arial" charset="0"/>
                  <a:ea typeface="ＭＳ Ｐゴシック" charset="0"/>
                  <a:cs typeface="ＭＳ Ｐゴシック" charset="0"/>
                </a:rPr>
                <a:t>AGE</a:t>
              </a:r>
            </a:p>
          </p:txBody>
        </p:sp>
      </p:grpSp>
      <p:grpSp>
        <p:nvGrpSpPr>
          <p:cNvPr id="19" name="Group 18">
            <a:extLst>
              <a:ext uri="{FF2B5EF4-FFF2-40B4-BE49-F238E27FC236}">
                <a16:creationId xmlns:a16="http://schemas.microsoft.com/office/drawing/2014/main" id="{7711CFE7-7A0D-064F-898D-69214F14C461}"/>
              </a:ext>
            </a:extLst>
          </p:cNvPr>
          <p:cNvGrpSpPr/>
          <p:nvPr/>
        </p:nvGrpSpPr>
        <p:grpSpPr>
          <a:xfrm>
            <a:off x="3191479" y="5349204"/>
            <a:ext cx="570689" cy="570689"/>
            <a:chOff x="1425389" y="5190564"/>
            <a:chExt cx="806824" cy="806824"/>
          </a:xfrm>
        </p:grpSpPr>
        <p:sp>
          <p:nvSpPr>
            <p:cNvPr id="20" name="Oval 19">
              <a:extLst>
                <a:ext uri="{FF2B5EF4-FFF2-40B4-BE49-F238E27FC236}">
                  <a16:creationId xmlns:a16="http://schemas.microsoft.com/office/drawing/2014/main" id="{DAEDF8DD-8967-F94B-8D96-0A17D8608BF3}"/>
                </a:ext>
              </a:extLst>
            </p:cNvPr>
            <p:cNvSpPr/>
            <p:nvPr/>
          </p:nvSpPr>
          <p:spPr>
            <a:xfrm>
              <a:off x="1425389" y="5190564"/>
              <a:ext cx="806824" cy="806824"/>
            </a:xfrm>
            <a:prstGeom prst="ellipse">
              <a:avLst/>
            </a:prstGeom>
            <a:solidFill>
              <a:schemeClr val="accent3"/>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Box 15">
              <a:extLst>
                <a:ext uri="{FF2B5EF4-FFF2-40B4-BE49-F238E27FC236}">
                  <a16:creationId xmlns:a16="http://schemas.microsoft.com/office/drawing/2014/main" id="{62E01067-C6D2-DF40-8CDB-C918EA122130}"/>
                </a:ext>
              </a:extLst>
            </p:cNvPr>
            <p:cNvSpPr txBox="1">
              <a:spLocks noChangeArrowheads="1"/>
            </p:cNvSpPr>
            <p:nvPr/>
          </p:nvSpPr>
          <p:spPr bwMode="auto">
            <a:xfrm>
              <a:off x="1492692" y="5436068"/>
              <a:ext cx="626666" cy="53347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b="1" dirty="0">
                  <a:solidFill>
                    <a:schemeClr val="bg1"/>
                  </a:solidFill>
                  <a:latin typeface="Arial" charset="0"/>
                  <a:ea typeface="ＭＳ Ｐゴシック" charset="0"/>
                  <a:cs typeface="ＭＳ Ｐゴシック" charset="0"/>
                </a:rPr>
                <a:t>66</a:t>
              </a:r>
            </a:p>
          </p:txBody>
        </p:sp>
        <p:sp>
          <p:nvSpPr>
            <p:cNvPr id="22" name="Text Box 42">
              <a:extLst>
                <a:ext uri="{FF2B5EF4-FFF2-40B4-BE49-F238E27FC236}">
                  <a16:creationId xmlns:a16="http://schemas.microsoft.com/office/drawing/2014/main" id="{3CFE920D-7666-9149-9204-408BCACAD630}"/>
                </a:ext>
              </a:extLst>
            </p:cNvPr>
            <p:cNvSpPr txBox="1">
              <a:spLocks noChangeArrowheads="1"/>
            </p:cNvSpPr>
            <p:nvPr/>
          </p:nvSpPr>
          <p:spPr bwMode="auto">
            <a:xfrm>
              <a:off x="1447765" y="5251917"/>
              <a:ext cx="690787" cy="3693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solidFill>
                    <a:schemeClr val="bg1"/>
                  </a:solidFill>
                  <a:latin typeface="Arial" charset="0"/>
                  <a:ea typeface="ＭＳ Ｐゴシック" charset="0"/>
                  <a:cs typeface="ＭＳ Ｐゴシック" charset="0"/>
                </a:rPr>
                <a:t>AGE</a:t>
              </a:r>
            </a:p>
          </p:txBody>
        </p:sp>
      </p:grpSp>
      <p:sp>
        <p:nvSpPr>
          <p:cNvPr id="23" name="Rectangle 480">
            <a:extLst>
              <a:ext uri="{FF2B5EF4-FFF2-40B4-BE49-F238E27FC236}">
                <a16:creationId xmlns:a16="http://schemas.microsoft.com/office/drawing/2014/main" id="{36A3C13F-B670-C743-85C0-E2D3DF23AE6A}"/>
              </a:ext>
            </a:extLst>
          </p:cNvPr>
          <p:cNvSpPr>
            <a:spLocks noChangeArrowheads="1"/>
          </p:cNvSpPr>
          <p:nvPr/>
        </p:nvSpPr>
        <p:spPr bwMode="auto">
          <a:xfrm rot="-5400000">
            <a:off x="-335494" y="3430105"/>
            <a:ext cx="20323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400" b="0" dirty="0"/>
              <a:t>Cumulative Active Benefit</a:t>
            </a:r>
          </a:p>
        </p:txBody>
      </p:sp>
      <p:sp>
        <p:nvSpPr>
          <p:cNvPr id="24" name="Rectangle 23">
            <a:extLst>
              <a:ext uri="{FF2B5EF4-FFF2-40B4-BE49-F238E27FC236}">
                <a16:creationId xmlns:a16="http://schemas.microsoft.com/office/drawing/2014/main" id="{28921052-CB76-8C49-B261-130B4882535C}"/>
              </a:ext>
            </a:extLst>
          </p:cNvPr>
          <p:cNvSpPr/>
          <p:nvPr/>
        </p:nvSpPr>
        <p:spPr>
          <a:xfrm>
            <a:off x="6996868" y="1945122"/>
            <a:ext cx="2452672" cy="6465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24">
            <a:extLst>
              <a:ext uri="{FF2B5EF4-FFF2-40B4-BE49-F238E27FC236}">
                <a16:creationId xmlns:a16="http://schemas.microsoft.com/office/drawing/2014/main" id="{E004DBD1-45D1-6845-8AAA-C2B3DADC7CA1}"/>
              </a:ext>
            </a:extLst>
          </p:cNvPr>
          <p:cNvSpPr/>
          <p:nvPr/>
        </p:nvSpPr>
        <p:spPr>
          <a:xfrm rot="11372243">
            <a:off x="9125526" y="2061768"/>
            <a:ext cx="718180" cy="271367"/>
          </a:xfrm>
          <a:custGeom>
            <a:avLst/>
            <a:gdLst>
              <a:gd name="connsiteX0" fmla="*/ 0 w 461913"/>
              <a:gd name="connsiteY0" fmla="*/ 0 h 348792"/>
              <a:gd name="connsiteX1" fmla="*/ 273377 w 461913"/>
              <a:gd name="connsiteY1" fmla="*/ 348792 h 348792"/>
              <a:gd name="connsiteX2" fmla="*/ 461913 w 461913"/>
              <a:gd name="connsiteY2" fmla="*/ 141403 h 348792"/>
              <a:gd name="connsiteX3" fmla="*/ 0 w 461913"/>
              <a:gd name="connsiteY3" fmla="*/ 0 h 348792"/>
            </a:gdLst>
            <a:ahLst/>
            <a:cxnLst>
              <a:cxn ang="0">
                <a:pos x="connsiteX0" y="connsiteY0"/>
              </a:cxn>
              <a:cxn ang="0">
                <a:pos x="connsiteX1" y="connsiteY1"/>
              </a:cxn>
              <a:cxn ang="0">
                <a:pos x="connsiteX2" y="connsiteY2"/>
              </a:cxn>
              <a:cxn ang="0">
                <a:pos x="connsiteX3" y="connsiteY3"/>
              </a:cxn>
            </a:cxnLst>
            <a:rect l="l" t="t" r="r" b="b"/>
            <a:pathLst>
              <a:path w="461913" h="348792">
                <a:moveTo>
                  <a:pt x="0" y="0"/>
                </a:moveTo>
                <a:lnTo>
                  <a:pt x="273377" y="348792"/>
                </a:lnTo>
                <a:lnTo>
                  <a:pt x="461913" y="141403"/>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483EC46B-B9DC-7742-969C-E3C74F6FB863}"/>
              </a:ext>
            </a:extLst>
          </p:cNvPr>
          <p:cNvSpPr/>
          <p:nvPr/>
        </p:nvSpPr>
        <p:spPr>
          <a:xfrm>
            <a:off x="9208853" y="3284227"/>
            <a:ext cx="1384522" cy="9694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26">
            <a:extLst>
              <a:ext uri="{FF2B5EF4-FFF2-40B4-BE49-F238E27FC236}">
                <a16:creationId xmlns:a16="http://schemas.microsoft.com/office/drawing/2014/main" id="{7CADD0D7-726D-4640-AF0D-B08FA596DCF1}"/>
              </a:ext>
            </a:extLst>
          </p:cNvPr>
          <p:cNvSpPr/>
          <p:nvPr/>
        </p:nvSpPr>
        <p:spPr>
          <a:xfrm rot="1259389">
            <a:off x="9216463" y="3123979"/>
            <a:ext cx="461913" cy="348792"/>
          </a:xfrm>
          <a:custGeom>
            <a:avLst/>
            <a:gdLst>
              <a:gd name="connsiteX0" fmla="*/ 0 w 461913"/>
              <a:gd name="connsiteY0" fmla="*/ 0 h 348792"/>
              <a:gd name="connsiteX1" fmla="*/ 273377 w 461913"/>
              <a:gd name="connsiteY1" fmla="*/ 348792 h 348792"/>
              <a:gd name="connsiteX2" fmla="*/ 461913 w 461913"/>
              <a:gd name="connsiteY2" fmla="*/ 141403 h 348792"/>
              <a:gd name="connsiteX3" fmla="*/ 0 w 461913"/>
              <a:gd name="connsiteY3" fmla="*/ 0 h 348792"/>
            </a:gdLst>
            <a:ahLst/>
            <a:cxnLst>
              <a:cxn ang="0">
                <a:pos x="connsiteX0" y="connsiteY0"/>
              </a:cxn>
              <a:cxn ang="0">
                <a:pos x="connsiteX1" y="connsiteY1"/>
              </a:cxn>
              <a:cxn ang="0">
                <a:pos x="connsiteX2" y="connsiteY2"/>
              </a:cxn>
              <a:cxn ang="0">
                <a:pos x="connsiteX3" y="connsiteY3"/>
              </a:cxn>
            </a:cxnLst>
            <a:rect l="l" t="t" r="r" b="b"/>
            <a:pathLst>
              <a:path w="461913" h="348792">
                <a:moveTo>
                  <a:pt x="0" y="0"/>
                </a:moveTo>
                <a:lnTo>
                  <a:pt x="273377" y="348792"/>
                </a:lnTo>
                <a:lnTo>
                  <a:pt x="461913" y="141403"/>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F8E0E036-493E-4F48-991B-597DA8E2A682}"/>
              </a:ext>
            </a:extLst>
          </p:cNvPr>
          <p:cNvSpPr/>
          <p:nvPr/>
        </p:nvSpPr>
        <p:spPr>
          <a:xfrm>
            <a:off x="4684532" y="2788962"/>
            <a:ext cx="2420867" cy="6536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28">
            <a:extLst>
              <a:ext uri="{FF2B5EF4-FFF2-40B4-BE49-F238E27FC236}">
                <a16:creationId xmlns:a16="http://schemas.microsoft.com/office/drawing/2014/main" id="{729135BE-2D67-BB49-9D69-DF4003D356CA}"/>
              </a:ext>
            </a:extLst>
          </p:cNvPr>
          <p:cNvSpPr/>
          <p:nvPr/>
        </p:nvSpPr>
        <p:spPr>
          <a:xfrm rot="11451849">
            <a:off x="6723714" y="2911142"/>
            <a:ext cx="898818" cy="290023"/>
          </a:xfrm>
          <a:custGeom>
            <a:avLst/>
            <a:gdLst>
              <a:gd name="connsiteX0" fmla="*/ 0 w 461913"/>
              <a:gd name="connsiteY0" fmla="*/ 0 h 348792"/>
              <a:gd name="connsiteX1" fmla="*/ 273377 w 461913"/>
              <a:gd name="connsiteY1" fmla="*/ 348792 h 348792"/>
              <a:gd name="connsiteX2" fmla="*/ 461913 w 461913"/>
              <a:gd name="connsiteY2" fmla="*/ 141403 h 348792"/>
              <a:gd name="connsiteX3" fmla="*/ 0 w 461913"/>
              <a:gd name="connsiteY3" fmla="*/ 0 h 348792"/>
            </a:gdLst>
            <a:ahLst/>
            <a:cxnLst>
              <a:cxn ang="0">
                <a:pos x="connsiteX0" y="connsiteY0"/>
              </a:cxn>
              <a:cxn ang="0">
                <a:pos x="connsiteX1" y="connsiteY1"/>
              </a:cxn>
              <a:cxn ang="0">
                <a:pos x="connsiteX2" y="connsiteY2"/>
              </a:cxn>
              <a:cxn ang="0">
                <a:pos x="connsiteX3" y="connsiteY3"/>
              </a:cxn>
            </a:cxnLst>
            <a:rect l="l" t="t" r="r" b="b"/>
            <a:pathLst>
              <a:path w="461913" h="348792">
                <a:moveTo>
                  <a:pt x="0" y="0"/>
                </a:moveTo>
                <a:lnTo>
                  <a:pt x="273377" y="348792"/>
                </a:lnTo>
                <a:lnTo>
                  <a:pt x="461913" y="141403"/>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514">
            <a:extLst>
              <a:ext uri="{FF2B5EF4-FFF2-40B4-BE49-F238E27FC236}">
                <a16:creationId xmlns:a16="http://schemas.microsoft.com/office/drawing/2014/main" id="{A71F7BCB-6500-5048-83C7-60C97BF2C004}"/>
              </a:ext>
            </a:extLst>
          </p:cNvPr>
          <p:cNvSpPr txBox="1">
            <a:spLocks noChangeArrowheads="1"/>
          </p:cNvSpPr>
          <p:nvPr/>
        </p:nvSpPr>
        <p:spPr bwMode="auto">
          <a:xfrm>
            <a:off x="4693039" y="2789141"/>
            <a:ext cx="2308052" cy="707951"/>
          </a:xfrm>
          <a:prstGeom prst="rect">
            <a:avLst/>
          </a:prstGeom>
          <a:noFill/>
          <a:ln>
            <a:noFill/>
          </a:ln>
          <a:effectLst/>
        </p:spPr>
        <p:txBody>
          <a:bodyPr lIns="182880" tIns="137160" rIns="0" bIns="182880" anchor="ctr"/>
          <a:lstStyle/>
          <a:p>
            <a:r>
              <a:rPr lang="en-US" sz="1600" b="1" dirty="0"/>
              <a:t>$288,000</a:t>
            </a:r>
            <a:br>
              <a:rPr lang="en-US" sz="1600" b="1" dirty="0">
                <a:solidFill>
                  <a:schemeClr val="accent1"/>
                </a:solidFill>
              </a:rPr>
            </a:br>
            <a:r>
              <a:rPr lang="en-US" sz="1600" b="1" dirty="0">
                <a:solidFill>
                  <a:srgbClr val="768692"/>
                </a:solidFill>
              </a:rPr>
              <a:t>Break-even age: 77.9</a:t>
            </a:r>
            <a:endParaRPr lang="en-US" sz="1400" b="1" dirty="0">
              <a:solidFill>
                <a:srgbClr val="768692"/>
              </a:solidFill>
              <a:latin typeface="Arial" charset="0"/>
              <a:ea typeface="ＭＳ Ｐゴシック" charset="0"/>
              <a:cs typeface="ＭＳ Ｐゴシック" charset="0"/>
            </a:endParaRPr>
          </a:p>
        </p:txBody>
      </p:sp>
      <p:sp>
        <p:nvSpPr>
          <p:cNvPr id="31" name="Text Box 514">
            <a:extLst>
              <a:ext uri="{FF2B5EF4-FFF2-40B4-BE49-F238E27FC236}">
                <a16:creationId xmlns:a16="http://schemas.microsoft.com/office/drawing/2014/main" id="{01848EAE-68C6-1145-82C2-48E7A7506070}"/>
              </a:ext>
            </a:extLst>
          </p:cNvPr>
          <p:cNvSpPr txBox="1">
            <a:spLocks noChangeArrowheads="1"/>
          </p:cNvSpPr>
          <p:nvPr/>
        </p:nvSpPr>
        <p:spPr bwMode="auto">
          <a:xfrm>
            <a:off x="7043060" y="2000540"/>
            <a:ext cx="2370860" cy="544946"/>
          </a:xfrm>
          <a:prstGeom prst="rect">
            <a:avLst/>
          </a:prstGeom>
          <a:noFill/>
          <a:ln>
            <a:noFill/>
          </a:ln>
          <a:effectLst/>
        </p:spPr>
        <p:txBody>
          <a:bodyPr lIns="182880" tIns="137160" rIns="0" bIns="182880" anchor="ctr"/>
          <a:lstStyle/>
          <a:p>
            <a:r>
              <a:rPr lang="en-US" sz="1600" b="1" dirty="0"/>
              <a:t>$396,000</a:t>
            </a:r>
            <a:endParaRPr lang="en-US" sz="1600" b="1" dirty="0">
              <a:solidFill>
                <a:schemeClr val="accent1"/>
              </a:solidFill>
            </a:endParaRPr>
          </a:p>
          <a:p>
            <a:r>
              <a:rPr lang="en-US" sz="1600" b="1" dirty="0">
                <a:solidFill>
                  <a:schemeClr val="accent3"/>
                </a:solidFill>
              </a:rPr>
              <a:t>Break-even age: 82.4</a:t>
            </a:r>
            <a:endParaRPr lang="en-US" sz="1400" b="1" dirty="0">
              <a:solidFill>
                <a:schemeClr val="accent3"/>
              </a:solidFill>
              <a:latin typeface="Arial" charset="0"/>
              <a:ea typeface="ＭＳ Ｐゴシック" charset="0"/>
              <a:cs typeface="ＭＳ Ｐゴシック" charset="0"/>
            </a:endParaRPr>
          </a:p>
        </p:txBody>
      </p:sp>
      <p:sp>
        <p:nvSpPr>
          <p:cNvPr id="32" name="Text Box 514">
            <a:extLst>
              <a:ext uri="{FF2B5EF4-FFF2-40B4-BE49-F238E27FC236}">
                <a16:creationId xmlns:a16="http://schemas.microsoft.com/office/drawing/2014/main" id="{4CA1C960-FE3A-564B-86F0-F1EAD6E39060}"/>
              </a:ext>
            </a:extLst>
          </p:cNvPr>
          <p:cNvSpPr txBox="1">
            <a:spLocks noChangeArrowheads="1"/>
          </p:cNvSpPr>
          <p:nvPr/>
        </p:nvSpPr>
        <p:spPr bwMode="auto">
          <a:xfrm>
            <a:off x="9184477" y="3333531"/>
            <a:ext cx="1282612" cy="892620"/>
          </a:xfrm>
          <a:prstGeom prst="rect">
            <a:avLst/>
          </a:prstGeom>
          <a:noFill/>
          <a:ln>
            <a:noFill/>
          </a:ln>
          <a:effectLst/>
        </p:spPr>
        <p:txBody>
          <a:bodyPr lIns="182880" tIns="137160" rIns="0" bIns="182880" anchor="ctr"/>
          <a:lstStyle/>
          <a:p>
            <a:r>
              <a:rPr lang="en-US" sz="1600" b="1" dirty="0"/>
              <a:t>$335,280</a:t>
            </a:r>
            <a:endParaRPr lang="en-US" sz="1600" b="1" dirty="0">
              <a:solidFill>
                <a:schemeClr val="accent1"/>
              </a:solidFill>
            </a:endParaRPr>
          </a:p>
          <a:p>
            <a:r>
              <a:rPr lang="en-US" sz="1600" b="1" dirty="0">
                <a:solidFill>
                  <a:srgbClr val="298FC2"/>
                </a:solidFill>
              </a:rPr>
              <a:t>Break-even age: 80.5</a:t>
            </a:r>
            <a:endParaRPr lang="en-US" sz="1400" b="1" dirty="0">
              <a:solidFill>
                <a:srgbClr val="298FC2"/>
              </a:solidFill>
              <a:latin typeface="Arial" charset="0"/>
              <a:ea typeface="ＭＳ Ｐゴシック" charset="0"/>
              <a:cs typeface="ＭＳ Ｐゴシック" charset="0"/>
            </a:endParaRPr>
          </a:p>
        </p:txBody>
      </p:sp>
      <p:grpSp>
        <p:nvGrpSpPr>
          <p:cNvPr id="34" name="Group 33">
            <a:extLst>
              <a:ext uri="{FF2B5EF4-FFF2-40B4-BE49-F238E27FC236}">
                <a16:creationId xmlns:a16="http://schemas.microsoft.com/office/drawing/2014/main" id="{E074C9C7-0790-440D-8DF9-FBFC6EF80949}"/>
              </a:ext>
            </a:extLst>
          </p:cNvPr>
          <p:cNvGrpSpPr/>
          <p:nvPr/>
        </p:nvGrpSpPr>
        <p:grpSpPr>
          <a:xfrm>
            <a:off x="1674249" y="5349204"/>
            <a:ext cx="570689" cy="573762"/>
            <a:chOff x="1425389" y="5190564"/>
            <a:chExt cx="806824" cy="811168"/>
          </a:xfrm>
        </p:grpSpPr>
        <p:sp>
          <p:nvSpPr>
            <p:cNvPr id="35" name="Oval 34">
              <a:extLst>
                <a:ext uri="{FF2B5EF4-FFF2-40B4-BE49-F238E27FC236}">
                  <a16:creationId xmlns:a16="http://schemas.microsoft.com/office/drawing/2014/main" id="{AA8911F4-98CE-4C5D-9459-0376CB6A00B5}"/>
                </a:ext>
              </a:extLst>
            </p:cNvPr>
            <p:cNvSpPr/>
            <p:nvPr/>
          </p:nvSpPr>
          <p:spPr>
            <a:xfrm>
              <a:off x="1425389" y="5190564"/>
              <a:ext cx="806824" cy="806824"/>
            </a:xfrm>
            <a:prstGeom prst="ellipse">
              <a:avLst/>
            </a:prstGeom>
            <a:solidFill>
              <a:srgbClr val="858C9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 Box 15">
              <a:extLst>
                <a:ext uri="{FF2B5EF4-FFF2-40B4-BE49-F238E27FC236}">
                  <a16:creationId xmlns:a16="http://schemas.microsoft.com/office/drawing/2014/main" id="{4C5EFD87-810F-4232-ADA1-1D2F1DD5D2B3}"/>
                </a:ext>
              </a:extLst>
            </p:cNvPr>
            <p:cNvSpPr txBox="1">
              <a:spLocks noChangeArrowheads="1"/>
            </p:cNvSpPr>
            <p:nvPr/>
          </p:nvSpPr>
          <p:spPr bwMode="auto">
            <a:xfrm>
              <a:off x="1492692" y="5436068"/>
              <a:ext cx="664473" cy="56566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b="1" dirty="0">
                  <a:solidFill>
                    <a:schemeClr val="bg1"/>
                  </a:solidFill>
                  <a:latin typeface="Arial" charset="0"/>
                  <a:ea typeface="ＭＳ Ｐゴシック" charset="0"/>
                  <a:cs typeface="ＭＳ Ｐゴシック" charset="0"/>
                </a:rPr>
                <a:t>62</a:t>
              </a:r>
            </a:p>
          </p:txBody>
        </p:sp>
        <p:sp>
          <p:nvSpPr>
            <p:cNvPr id="37" name="Text Box 42">
              <a:extLst>
                <a:ext uri="{FF2B5EF4-FFF2-40B4-BE49-F238E27FC236}">
                  <a16:creationId xmlns:a16="http://schemas.microsoft.com/office/drawing/2014/main" id="{E0A95C65-B657-49E7-B8F8-24EAA4650F66}"/>
                </a:ext>
              </a:extLst>
            </p:cNvPr>
            <p:cNvSpPr txBox="1">
              <a:spLocks noChangeArrowheads="1"/>
            </p:cNvSpPr>
            <p:nvPr/>
          </p:nvSpPr>
          <p:spPr bwMode="auto">
            <a:xfrm>
              <a:off x="1447765" y="5251917"/>
              <a:ext cx="690787" cy="36933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200" b="1" dirty="0">
                  <a:solidFill>
                    <a:schemeClr val="bg1"/>
                  </a:solidFill>
                  <a:latin typeface="Arial" charset="0"/>
                  <a:ea typeface="ＭＳ Ｐゴシック" charset="0"/>
                  <a:cs typeface="ＭＳ Ｐゴシック" charset="0"/>
                </a:rPr>
                <a:t>AGE</a:t>
              </a:r>
            </a:p>
          </p:txBody>
        </p:sp>
      </p:grpSp>
    </p:spTree>
    <p:custDataLst>
      <p:tags r:id="rId1"/>
    </p:custDataLst>
    <p:extLst>
      <p:ext uri="{BB962C8B-B14F-4D97-AF65-F5344CB8AC3E}">
        <p14:creationId xmlns:p14="http://schemas.microsoft.com/office/powerpoint/2010/main" val="1936610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02004" y="186643"/>
            <a:ext cx="10918280" cy="838200"/>
          </a:xfrm>
        </p:spPr>
        <p:txBody>
          <a:bodyPr/>
          <a:lstStyle/>
          <a:p>
            <a:r>
              <a:rPr lang="en-US" dirty="0"/>
              <a:t>Longevity: We Are Living Longer in Retirement</a:t>
            </a:r>
            <a:br>
              <a:rPr lang="en-US" dirty="0"/>
            </a:br>
            <a:r>
              <a:rPr lang="en-US" sz="2000" b="1" dirty="0">
                <a:solidFill>
                  <a:srgbClr val="768692"/>
                </a:solidFill>
              </a:rPr>
              <a:t>Retirement years could exceed working years</a:t>
            </a:r>
          </a:p>
        </p:txBody>
      </p:sp>
      <p:sp>
        <p:nvSpPr>
          <p:cNvPr id="10" name="Slide Number Placeholder 8">
            <a:extLst>
              <a:ext uri="{FF2B5EF4-FFF2-40B4-BE49-F238E27FC236}">
                <a16:creationId xmlns:a16="http://schemas.microsoft.com/office/drawing/2014/main" id="{B4B9FA82-5D27-43F7-A478-F713148351A6}"/>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7</a:t>
            </a:fld>
            <a:endParaRPr lang="en-US" sz="1000" kern="0" dirty="0">
              <a:solidFill>
                <a:schemeClr val="tx1"/>
              </a:solidFill>
            </a:endParaRPr>
          </a:p>
        </p:txBody>
      </p:sp>
      <p:sp>
        <p:nvSpPr>
          <p:cNvPr id="12" name="Footer Placeholder 3">
            <a:extLst>
              <a:ext uri="{FF2B5EF4-FFF2-40B4-BE49-F238E27FC236}">
                <a16:creationId xmlns:a16="http://schemas.microsoft.com/office/drawing/2014/main" id="{66810224-2BBD-4D7D-A8B4-8C9C1DC378E0}"/>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3" name="Text Box 21">
            <a:extLst>
              <a:ext uri="{FF2B5EF4-FFF2-40B4-BE49-F238E27FC236}">
                <a16:creationId xmlns:a16="http://schemas.microsoft.com/office/drawing/2014/main" id="{64723B72-B562-4E9D-BAE4-B9A99F54F445}"/>
              </a:ext>
            </a:extLst>
          </p:cNvPr>
          <p:cNvSpPr txBox="1">
            <a:spLocks noChangeArrowheads="1"/>
          </p:cNvSpPr>
          <p:nvPr/>
        </p:nvSpPr>
        <p:spPr bwMode="auto">
          <a:xfrm>
            <a:off x="445085" y="6286930"/>
            <a:ext cx="9046109" cy="26820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FontTx/>
              <a:buNone/>
            </a:pPr>
            <a:r>
              <a:rPr lang="en-US" altLang="en-US" sz="1000" dirty="0"/>
              <a:t>Source: Social Security Administration Life Expectancy Calculator, 2020. Figure assumes a person is in good health.</a:t>
            </a:r>
          </a:p>
        </p:txBody>
      </p:sp>
      <p:sp>
        <p:nvSpPr>
          <p:cNvPr id="14" name="Rectangle 68">
            <a:extLst>
              <a:ext uri="{FF2B5EF4-FFF2-40B4-BE49-F238E27FC236}">
                <a16:creationId xmlns:a16="http://schemas.microsoft.com/office/drawing/2014/main" id="{270DCC01-8B00-D646-9B54-0B3FEC62C96F}"/>
              </a:ext>
            </a:extLst>
          </p:cNvPr>
          <p:cNvSpPr>
            <a:spLocks noChangeArrowheads="1"/>
          </p:cNvSpPr>
          <p:nvPr/>
        </p:nvSpPr>
        <p:spPr bwMode="auto">
          <a:xfrm>
            <a:off x="2389955" y="5585341"/>
            <a:ext cx="6055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600" dirty="0"/>
              <a:t>1960</a:t>
            </a:r>
            <a:endParaRPr lang="en-US" altLang="en-US" sz="1600" b="0" dirty="0"/>
          </a:p>
        </p:txBody>
      </p:sp>
      <p:sp>
        <p:nvSpPr>
          <p:cNvPr id="15" name="Rectangle 69">
            <a:extLst>
              <a:ext uri="{FF2B5EF4-FFF2-40B4-BE49-F238E27FC236}">
                <a16:creationId xmlns:a16="http://schemas.microsoft.com/office/drawing/2014/main" id="{8FF8B3FB-3306-0D42-8195-867D4C6D4043}"/>
              </a:ext>
            </a:extLst>
          </p:cNvPr>
          <p:cNvSpPr>
            <a:spLocks noChangeArrowheads="1"/>
          </p:cNvSpPr>
          <p:nvPr/>
        </p:nvSpPr>
        <p:spPr bwMode="auto">
          <a:xfrm>
            <a:off x="5527828" y="5585341"/>
            <a:ext cx="60559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1600" dirty="0"/>
              <a:t>2020</a:t>
            </a:r>
            <a:endParaRPr lang="en-US" altLang="en-US" sz="1600" b="0" dirty="0"/>
          </a:p>
        </p:txBody>
      </p:sp>
      <p:sp>
        <p:nvSpPr>
          <p:cNvPr id="16" name="Rectangle 70">
            <a:extLst>
              <a:ext uri="{FF2B5EF4-FFF2-40B4-BE49-F238E27FC236}">
                <a16:creationId xmlns:a16="http://schemas.microsoft.com/office/drawing/2014/main" id="{62A4D51A-D255-344B-A3ED-8A70FE2108F1}"/>
              </a:ext>
            </a:extLst>
          </p:cNvPr>
          <p:cNvSpPr>
            <a:spLocks noChangeArrowheads="1"/>
          </p:cNvSpPr>
          <p:nvPr/>
        </p:nvSpPr>
        <p:spPr bwMode="auto">
          <a:xfrm>
            <a:off x="980255" y="2193267"/>
            <a:ext cx="152030" cy="152030"/>
          </a:xfrm>
          <a:prstGeom prst="rect">
            <a:avLst/>
          </a:prstGeom>
          <a:solidFill>
            <a:schemeClr val="accent1"/>
          </a:solidFill>
          <a:ln>
            <a:noFill/>
          </a:ln>
        </p:spPr>
        <p:txBody>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
        <p:nvSpPr>
          <p:cNvPr id="17" name="Rectangle 71">
            <a:extLst>
              <a:ext uri="{FF2B5EF4-FFF2-40B4-BE49-F238E27FC236}">
                <a16:creationId xmlns:a16="http://schemas.microsoft.com/office/drawing/2014/main" id="{49831715-4684-CE42-B212-722D6CC70F99}"/>
              </a:ext>
            </a:extLst>
          </p:cNvPr>
          <p:cNvSpPr>
            <a:spLocks noChangeArrowheads="1"/>
          </p:cNvSpPr>
          <p:nvPr/>
        </p:nvSpPr>
        <p:spPr bwMode="auto">
          <a:xfrm>
            <a:off x="1199400" y="2162693"/>
            <a:ext cx="38792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400" b="0" dirty="0"/>
              <a:t>Male</a:t>
            </a:r>
            <a:endParaRPr lang="en-US" altLang="en-US" sz="1600" b="0" dirty="0"/>
          </a:p>
        </p:txBody>
      </p:sp>
      <p:sp>
        <p:nvSpPr>
          <p:cNvPr id="18" name="Rectangle 72">
            <a:extLst>
              <a:ext uri="{FF2B5EF4-FFF2-40B4-BE49-F238E27FC236}">
                <a16:creationId xmlns:a16="http://schemas.microsoft.com/office/drawing/2014/main" id="{8FE6CB3F-DC40-7B46-8781-2DC6DA1C6910}"/>
              </a:ext>
            </a:extLst>
          </p:cNvPr>
          <p:cNvSpPr>
            <a:spLocks noChangeArrowheads="1"/>
          </p:cNvSpPr>
          <p:nvPr/>
        </p:nvSpPr>
        <p:spPr bwMode="auto">
          <a:xfrm>
            <a:off x="1913389" y="2194854"/>
            <a:ext cx="150435" cy="150435"/>
          </a:xfrm>
          <a:prstGeom prst="rect">
            <a:avLst/>
          </a:prstGeom>
          <a:solidFill>
            <a:schemeClr val="accent2"/>
          </a:solidFill>
          <a:ln>
            <a:noFill/>
          </a:ln>
        </p:spPr>
        <p:txBody>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endParaRPr lang="en-US" altLang="en-US" dirty="0"/>
          </a:p>
        </p:txBody>
      </p:sp>
      <p:sp>
        <p:nvSpPr>
          <p:cNvPr id="19" name="Rectangle 73">
            <a:extLst>
              <a:ext uri="{FF2B5EF4-FFF2-40B4-BE49-F238E27FC236}">
                <a16:creationId xmlns:a16="http://schemas.microsoft.com/office/drawing/2014/main" id="{707E7000-E1DA-3342-89FF-4C8C718A64FC}"/>
              </a:ext>
            </a:extLst>
          </p:cNvPr>
          <p:cNvSpPr>
            <a:spLocks noChangeArrowheads="1"/>
          </p:cNvSpPr>
          <p:nvPr/>
        </p:nvSpPr>
        <p:spPr bwMode="auto">
          <a:xfrm>
            <a:off x="2134557" y="2162693"/>
            <a:ext cx="59631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400" b="0" dirty="0"/>
              <a:t>Female</a:t>
            </a:r>
            <a:endParaRPr lang="en-US" altLang="en-US" sz="1600" b="0" dirty="0"/>
          </a:p>
        </p:txBody>
      </p:sp>
      <p:sp>
        <p:nvSpPr>
          <p:cNvPr id="20" name="Rectangle 79">
            <a:extLst>
              <a:ext uri="{FF2B5EF4-FFF2-40B4-BE49-F238E27FC236}">
                <a16:creationId xmlns:a16="http://schemas.microsoft.com/office/drawing/2014/main" id="{72AABD88-7E45-BC48-8832-5CEC781E061B}"/>
              </a:ext>
            </a:extLst>
          </p:cNvPr>
          <p:cNvSpPr>
            <a:spLocks noChangeArrowheads="1"/>
          </p:cNvSpPr>
          <p:nvPr/>
        </p:nvSpPr>
        <p:spPr bwMode="auto">
          <a:xfrm>
            <a:off x="7195318" y="4620208"/>
            <a:ext cx="126287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600" dirty="0"/>
              <a:t>FRA to 70</a:t>
            </a:r>
          </a:p>
        </p:txBody>
      </p:sp>
      <p:sp>
        <p:nvSpPr>
          <p:cNvPr id="21" name="Line 50">
            <a:extLst>
              <a:ext uri="{FF2B5EF4-FFF2-40B4-BE49-F238E27FC236}">
                <a16:creationId xmlns:a16="http://schemas.microsoft.com/office/drawing/2014/main" id="{E344CD54-06C6-1144-80F8-C6ED53FB2534}"/>
              </a:ext>
            </a:extLst>
          </p:cNvPr>
          <p:cNvSpPr>
            <a:spLocks noChangeShapeType="1"/>
          </p:cNvSpPr>
          <p:nvPr/>
        </p:nvSpPr>
        <p:spPr bwMode="auto">
          <a:xfrm>
            <a:off x="1283468" y="3077135"/>
            <a:ext cx="182455" cy="0"/>
          </a:xfrm>
          <a:prstGeom prst="line">
            <a:avLst/>
          </a:prstGeom>
          <a:noFill/>
          <a:ln w="6350">
            <a:solidFill>
              <a:srgbClr val="BFBFBF"/>
            </a:solidFill>
            <a:round/>
            <a:headEnd/>
            <a:tailEnd/>
          </a:ln>
          <a:extLst>
            <a:ext uri="{909E8E84-426E-40DD-AFC4-6F175D3DCCD1}">
              <a14:hiddenFill xmlns:a14="http://schemas.microsoft.com/office/drawing/2010/main">
                <a:noFill/>
              </a14:hiddenFill>
            </a:ext>
          </a:extLst>
        </p:spPr>
        <p:txBody>
          <a:bodyPr/>
          <a:lstStyle/>
          <a:p>
            <a:endParaRPr lang="en-US" sz="1000" dirty="0"/>
          </a:p>
        </p:txBody>
      </p:sp>
      <p:sp>
        <p:nvSpPr>
          <p:cNvPr id="22" name="Line 49">
            <a:extLst>
              <a:ext uri="{FF2B5EF4-FFF2-40B4-BE49-F238E27FC236}">
                <a16:creationId xmlns:a16="http://schemas.microsoft.com/office/drawing/2014/main" id="{A2156721-C2F8-0644-A149-F5BDDE75E42A}"/>
              </a:ext>
            </a:extLst>
          </p:cNvPr>
          <p:cNvSpPr>
            <a:spLocks noChangeShapeType="1"/>
          </p:cNvSpPr>
          <p:nvPr/>
        </p:nvSpPr>
        <p:spPr bwMode="auto">
          <a:xfrm>
            <a:off x="1283468" y="3839281"/>
            <a:ext cx="182455" cy="0"/>
          </a:xfrm>
          <a:prstGeom prst="line">
            <a:avLst/>
          </a:prstGeom>
          <a:noFill/>
          <a:ln w="6350">
            <a:solidFill>
              <a:srgbClr val="BFBFBF"/>
            </a:solidFill>
            <a:round/>
            <a:headEnd/>
            <a:tailEnd/>
          </a:ln>
          <a:extLst>
            <a:ext uri="{909E8E84-426E-40DD-AFC4-6F175D3DCCD1}">
              <a14:hiddenFill xmlns:a14="http://schemas.microsoft.com/office/drawing/2010/main">
                <a:noFill/>
              </a14:hiddenFill>
            </a:ext>
          </a:extLst>
        </p:spPr>
        <p:txBody>
          <a:bodyPr/>
          <a:lstStyle/>
          <a:p>
            <a:endParaRPr lang="en-US" sz="1000" dirty="0"/>
          </a:p>
        </p:txBody>
      </p:sp>
      <p:sp>
        <p:nvSpPr>
          <p:cNvPr id="23" name="Rectangle 52">
            <a:extLst>
              <a:ext uri="{FF2B5EF4-FFF2-40B4-BE49-F238E27FC236}">
                <a16:creationId xmlns:a16="http://schemas.microsoft.com/office/drawing/2014/main" id="{91F50796-D95C-CA4B-8A14-A7442C8E2570}"/>
              </a:ext>
            </a:extLst>
          </p:cNvPr>
          <p:cNvSpPr>
            <a:spLocks noChangeArrowheads="1"/>
          </p:cNvSpPr>
          <p:nvPr/>
        </p:nvSpPr>
        <p:spPr bwMode="auto">
          <a:xfrm>
            <a:off x="1813693" y="4900160"/>
            <a:ext cx="838364" cy="605904"/>
          </a:xfrm>
          <a:prstGeom prst="rect">
            <a:avLst/>
          </a:prstGeom>
          <a:solidFill>
            <a:srgbClr val="298FC2"/>
          </a:solidFill>
          <a:ln>
            <a:noFill/>
          </a:ln>
          <a:effectLst/>
        </p:spPr>
        <p:txBody>
          <a:bodyPr/>
          <a:lstStyle/>
          <a:p>
            <a:pPr>
              <a:defRPr/>
            </a:pPr>
            <a:endParaRPr lang="en-US" dirty="0"/>
          </a:p>
        </p:txBody>
      </p:sp>
      <p:sp>
        <p:nvSpPr>
          <p:cNvPr id="24" name="Rectangle 63">
            <a:extLst>
              <a:ext uri="{FF2B5EF4-FFF2-40B4-BE49-F238E27FC236}">
                <a16:creationId xmlns:a16="http://schemas.microsoft.com/office/drawing/2014/main" id="{327CDD5F-06BB-4846-A40E-CDFF036E9EEE}"/>
              </a:ext>
            </a:extLst>
          </p:cNvPr>
          <p:cNvSpPr>
            <a:spLocks noChangeArrowheads="1"/>
          </p:cNvSpPr>
          <p:nvPr/>
        </p:nvSpPr>
        <p:spPr bwMode="auto">
          <a:xfrm>
            <a:off x="980255" y="5359488"/>
            <a:ext cx="2644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400" b="0" dirty="0"/>
              <a:t>60</a:t>
            </a:r>
          </a:p>
        </p:txBody>
      </p:sp>
      <p:sp>
        <p:nvSpPr>
          <p:cNvPr id="25" name="Rectangle 64">
            <a:extLst>
              <a:ext uri="{FF2B5EF4-FFF2-40B4-BE49-F238E27FC236}">
                <a16:creationId xmlns:a16="http://schemas.microsoft.com/office/drawing/2014/main" id="{F6AF60A1-6513-E84F-A66C-A4C5D5FB6A6F}"/>
              </a:ext>
            </a:extLst>
          </p:cNvPr>
          <p:cNvSpPr>
            <a:spLocks noChangeArrowheads="1"/>
          </p:cNvSpPr>
          <p:nvPr/>
        </p:nvSpPr>
        <p:spPr bwMode="auto">
          <a:xfrm>
            <a:off x="994543" y="4441770"/>
            <a:ext cx="2644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400" b="0" dirty="0"/>
              <a:t>70</a:t>
            </a:r>
          </a:p>
        </p:txBody>
      </p:sp>
      <p:sp>
        <p:nvSpPr>
          <p:cNvPr id="26" name="Rectangle 65">
            <a:extLst>
              <a:ext uri="{FF2B5EF4-FFF2-40B4-BE49-F238E27FC236}">
                <a16:creationId xmlns:a16="http://schemas.microsoft.com/office/drawing/2014/main" id="{9C0CA04F-0B70-864C-ADF3-71FCC70D0359}"/>
              </a:ext>
            </a:extLst>
          </p:cNvPr>
          <p:cNvSpPr>
            <a:spLocks noChangeArrowheads="1"/>
          </p:cNvSpPr>
          <p:nvPr/>
        </p:nvSpPr>
        <p:spPr bwMode="auto">
          <a:xfrm>
            <a:off x="980255" y="3726386"/>
            <a:ext cx="2644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400" b="0" dirty="0"/>
              <a:t>80</a:t>
            </a:r>
          </a:p>
        </p:txBody>
      </p:sp>
      <p:sp>
        <p:nvSpPr>
          <p:cNvPr id="27" name="Rectangle 66">
            <a:extLst>
              <a:ext uri="{FF2B5EF4-FFF2-40B4-BE49-F238E27FC236}">
                <a16:creationId xmlns:a16="http://schemas.microsoft.com/office/drawing/2014/main" id="{1424AEAC-4C16-D84E-8377-1F6251429C5B}"/>
              </a:ext>
            </a:extLst>
          </p:cNvPr>
          <p:cNvSpPr>
            <a:spLocks noChangeArrowheads="1"/>
          </p:cNvSpPr>
          <p:nvPr/>
        </p:nvSpPr>
        <p:spPr bwMode="auto">
          <a:xfrm>
            <a:off x="980255" y="2965827"/>
            <a:ext cx="2644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400" b="0" dirty="0"/>
              <a:t>90</a:t>
            </a:r>
          </a:p>
        </p:txBody>
      </p:sp>
      <p:sp>
        <p:nvSpPr>
          <p:cNvPr id="28" name="Rectangle 75">
            <a:extLst>
              <a:ext uri="{FF2B5EF4-FFF2-40B4-BE49-F238E27FC236}">
                <a16:creationId xmlns:a16="http://schemas.microsoft.com/office/drawing/2014/main" id="{6AE6B179-5B09-9142-B195-893758874B69}"/>
              </a:ext>
            </a:extLst>
          </p:cNvPr>
          <p:cNvSpPr>
            <a:spLocks noChangeArrowheads="1"/>
          </p:cNvSpPr>
          <p:nvPr/>
        </p:nvSpPr>
        <p:spPr bwMode="auto">
          <a:xfrm>
            <a:off x="1813691" y="4577829"/>
            <a:ext cx="838366" cy="314148"/>
          </a:xfrm>
          <a:prstGeom prst="rect">
            <a:avLst/>
          </a:prstGeom>
          <a:noFill/>
          <a:ln>
            <a:noFill/>
          </a:ln>
          <a:extLst>
            <a:ext uri="{909E8E84-426E-40DD-AFC4-6F175D3DCCD1}">
              <a14:hiddenFill xmlns:a14="http://schemas.microsoft.com/office/drawing/2010/main">
                <a:solidFill>
                  <a:srgbClr val="ECF6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2000" dirty="0"/>
              <a:t>66</a:t>
            </a:r>
            <a:endParaRPr lang="en-US" altLang="en-US" sz="2000" b="0" dirty="0"/>
          </a:p>
        </p:txBody>
      </p:sp>
      <p:sp>
        <p:nvSpPr>
          <p:cNvPr id="29" name="Rectangle 76">
            <a:extLst>
              <a:ext uri="{FF2B5EF4-FFF2-40B4-BE49-F238E27FC236}">
                <a16:creationId xmlns:a16="http://schemas.microsoft.com/office/drawing/2014/main" id="{8A9BE7AC-16AB-8745-99C7-9DBB7495C044}"/>
              </a:ext>
            </a:extLst>
          </p:cNvPr>
          <p:cNvSpPr>
            <a:spLocks noChangeArrowheads="1"/>
          </p:cNvSpPr>
          <p:nvPr/>
        </p:nvSpPr>
        <p:spPr bwMode="auto">
          <a:xfrm>
            <a:off x="2913831" y="4053530"/>
            <a:ext cx="838366" cy="307777"/>
          </a:xfrm>
          <a:prstGeom prst="rect">
            <a:avLst/>
          </a:prstGeom>
          <a:solidFill>
            <a:schemeClr val="bg1"/>
          </a:solidFill>
          <a:ln>
            <a:noFill/>
          </a:ln>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2000" dirty="0"/>
              <a:t>73</a:t>
            </a:r>
            <a:endParaRPr lang="en-US" altLang="en-US" sz="2000" b="0" dirty="0"/>
          </a:p>
        </p:txBody>
      </p:sp>
      <p:sp>
        <p:nvSpPr>
          <p:cNvPr id="30" name="Rectangle 77">
            <a:extLst>
              <a:ext uri="{FF2B5EF4-FFF2-40B4-BE49-F238E27FC236}">
                <a16:creationId xmlns:a16="http://schemas.microsoft.com/office/drawing/2014/main" id="{F8BAAA9D-1EDD-4E4F-9E46-6C51B07EF618}"/>
              </a:ext>
            </a:extLst>
          </p:cNvPr>
          <p:cNvSpPr>
            <a:spLocks noChangeArrowheads="1"/>
          </p:cNvSpPr>
          <p:nvPr/>
        </p:nvSpPr>
        <p:spPr bwMode="auto">
          <a:xfrm>
            <a:off x="4887094" y="3261763"/>
            <a:ext cx="838364" cy="307777"/>
          </a:xfrm>
          <a:prstGeom prst="rect">
            <a:avLst/>
          </a:prstGeom>
          <a:solidFill>
            <a:schemeClr val="bg1"/>
          </a:solidFill>
          <a:ln>
            <a:noFill/>
          </a:ln>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2000" dirty="0"/>
              <a:t>84</a:t>
            </a:r>
            <a:endParaRPr lang="en-US" altLang="en-US" sz="2000" b="0" dirty="0"/>
          </a:p>
        </p:txBody>
      </p:sp>
      <p:sp>
        <p:nvSpPr>
          <p:cNvPr id="31" name="Rectangle 80">
            <a:extLst>
              <a:ext uri="{FF2B5EF4-FFF2-40B4-BE49-F238E27FC236}">
                <a16:creationId xmlns:a16="http://schemas.microsoft.com/office/drawing/2014/main" id="{6A4B3788-220B-A647-A966-6F085EF8D680}"/>
              </a:ext>
            </a:extLst>
          </p:cNvPr>
          <p:cNvSpPr>
            <a:spLocks noChangeArrowheads="1"/>
          </p:cNvSpPr>
          <p:nvPr/>
        </p:nvSpPr>
        <p:spPr bwMode="auto">
          <a:xfrm>
            <a:off x="5985644" y="3112644"/>
            <a:ext cx="838364" cy="307777"/>
          </a:xfrm>
          <a:prstGeom prst="rect">
            <a:avLst/>
          </a:prstGeom>
          <a:noFill/>
          <a:ln>
            <a:noFill/>
          </a:ln>
          <a:extLst>
            <a:ext uri="{909E8E84-426E-40DD-AFC4-6F175D3DCCD1}">
              <a14:hiddenFill xmlns:a14="http://schemas.microsoft.com/office/drawing/2010/main">
                <a:solidFill>
                  <a:srgbClr val="ECF6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lgn="ctr" eaLnBrk="1" hangingPunct="1"/>
            <a:r>
              <a:rPr lang="en-US" altLang="en-US" sz="2000" dirty="0"/>
              <a:t>87</a:t>
            </a:r>
            <a:endParaRPr lang="en-US" altLang="en-US" sz="2000" b="0" dirty="0"/>
          </a:p>
        </p:txBody>
      </p:sp>
      <p:sp>
        <p:nvSpPr>
          <p:cNvPr id="32" name="Rectangle 84">
            <a:extLst>
              <a:ext uri="{FF2B5EF4-FFF2-40B4-BE49-F238E27FC236}">
                <a16:creationId xmlns:a16="http://schemas.microsoft.com/office/drawing/2014/main" id="{FA5F433E-EB0D-A64B-B497-32FCD8EC4D7D}"/>
              </a:ext>
            </a:extLst>
          </p:cNvPr>
          <p:cNvSpPr>
            <a:spLocks noChangeArrowheads="1"/>
          </p:cNvSpPr>
          <p:nvPr/>
        </p:nvSpPr>
        <p:spPr bwMode="auto">
          <a:xfrm>
            <a:off x="980255" y="1714562"/>
            <a:ext cx="39754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800" dirty="0"/>
              <a:t>AVERAGE LIFE EXPECTANCY AT 65</a:t>
            </a:r>
            <a:endParaRPr lang="en-US" altLang="en-US" sz="2000" b="0" dirty="0"/>
          </a:p>
        </p:txBody>
      </p:sp>
      <p:sp>
        <p:nvSpPr>
          <p:cNvPr id="33" name="Rectangle 53">
            <a:extLst>
              <a:ext uri="{FF2B5EF4-FFF2-40B4-BE49-F238E27FC236}">
                <a16:creationId xmlns:a16="http://schemas.microsoft.com/office/drawing/2014/main" id="{A0B46285-E73C-0943-9723-DF11E0CFB526}"/>
              </a:ext>
            </a:extLst>
          </p:cNvPr>
          <p:cNvSpPr>
            <a:spLocks noChangeArrowheads="1"/>
          </p:cNvSpPr>
          <p:nvPr/>
        </p:nvSpPr>
        <p:spPr bwMode="auto">
          <a:xfrm>
            <a:off x="4887093" y="3612225"/>
            <a:ext cx="838364" cy="1895996"/>
          </a:xfrm>
          <a:prstGeom prst="rect">
            <a:avLst/>
          </a:prstGeom>
          <a:solidFill>
            <a:srgbClr val="298FC2"/>
          </a:solidFill>
          <a:ln>
            <a:noFill/>
          </a:ln>
          <a:effectLst/>
        </p:spPr>
        <p:txBody>
          <a:bodyPr/>
          <a:lstStyle/>
          <a:p>
            <a:pPr>
              <a:defRPr/>
            </a:pPr>
            <a:endParaRPr lang="en-US" dirty="0">
              <a:solidFill>
                <a:srgbClr val="648C1C"/>
              </a:solidFill>
            </a:endParaRPr>
          </a:p>
        </p:txBody>
      </p:sp>
      <p:sp>
        <p:nvSpPr>
          <p:cNvPr id="34" name="Rectangle 55">
            <a:extLst>
              <a:ext uri="{FF2B5EF4-FFF2-40B4-BE49-F238E27FC236}">
                <a16:creationId xmlns:a16="http://schemas.microsoft.com/office/drawing/2014/main" id="{C74B3BA7-5C1A-C44A-8E0C-B5EDB5B74975}"/>
              </a:ext>
            </a:extLst>
          </p:cNvPr>
          <p:cNvSpPr>
            <a:spLocks noChangeArrowheads="1"/>
          </p:cNvSpPr>
          <p:nvPr/>
        </p:nvSpPr>
        <p:spPr bwMode="auto">
          <a:xfrm>
            <a:off x="5985643" y="3444912"/>
            <a:ext cx="838364" cy="2063309"/>
          </a:xfrm>
          <a:prstGeom prst="rect">
            <a:avLst/>
          </a:prstGeom>
          <a:solidFill>
            <a:srgbClr val="7A9B3D"/>
          </a:solidFill>
          <a:ln>
            <a:noFill/>
          </a:ln>
          <a:effectLst/>
        </p:spPr>
        <p:txBody>
          <a:bodyPr/>
          <a:lstStyle/>
          <a:p>
            <a:pPr>
              <a:defRPr/>
            </a:pPr>
            <a:endParaRPr lang="en-US" dirty="0"/>
          </a:p>
        </p:txBody>
      </p:sp>
      <p:sp>
        <p:nvSpPr>
          <p:cNvPr id="35" name="Rectangle 54">
            <a:extLst>
              <a:ext uri="{FF2B5EF4-FFF2-40B4-BE49-F238E27FC236}">
                <a16:creationId xmlns:a16="http://schemas.microsoft.com/office/drawing/2014/main" id="{CDFEFC14-70B6-8E45-8353-F478919B9650}"/>
              </a:ext>
            </a:extLst>
          </p:cNvPr>
          <p:cNvSpPr>
            <a:spLocks noChangeArrowheads="1"/>
          </p:cNvSpPr>
          <p:nvPr/>
        </p:nvSpPr>
        <p:spPr bwMode="auto">
          <a:xfrm>
            <a:off x="2913830" y="4381389"/>
            <a:ext cx="838366" cy="1099186"/>
          </a:xfrm>
          <a:prstGeom prst="rect">
            <a:avLst/>
          </a:prstGeom>
          <a:solidFill>
            <a:srgbClr val="7A9B3D"/>
          </a:solidFill>
          <a:ln>
            <a:noFill/>
          </a:ln>
          <a:effectLst/>
        </p:spPr>
        <p:txBody>
          <a:bodyPr/>
          <a:lstStyle/>
          <a:p>
            <a:pPr>
              <a:defRPr/>
            </a:pPr>
            <a:endParaRPr lang="en-US" dirty="0"/>
          </a:p>
        </p:txBody>
      </p:sp>
      <p:sp>
        <p:nvSpPr>
          <p:cNvPr id="36" name="Line 47">
            <a:extLst>
              <a:ext uri="{FF2B5EF4-FFF2-40B4-BE49-F238E27FC236}">
                <a16:creationId xmlns:a16="http://schemas.microsoft.com/office/drawing/2014/main" id="{CB0078C7-3A83-F14E-B0A6-55E498A3AE6C}"/>
              </a:ext>
            </a:extLst>
          </p:cNvPr>
          <p:cNvSpPr>
            <a:spLocks noChangeShapeType="1"/>
          </p:cNvSpPr>
          <p:nvPr/>
        </p:nvSpPr>
        <p:spPr bwMode="auto">
          <a:xfrm>
            <a:off x="1283468" y="5486673"/>
            <a:ext cx="8075334" cy="0"/>
          </a:xfrm>
          <a:prstGeom prst="line">
            <a:avLst/>
          </a:prstGeom>
          <a:noFill/>
          <a:ln w="12700">
            <a:solidFill>
              <a:srgbClr val="99999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7" name="Rectangle 480">
            <a:extLst>
              <a:ext uri="{FF2B5EF4-FFF2-40B4-BE49-F238E27FC236}">
                <a16:creationId xmlns:a16="http://schemas.microsoft.com/office/drawing/2014/main" id="{6AAB564D-F862-9541-86BF-43BCB99FF64C}"/>
              </a:ext>
            </a:extLst>
          </p:cNvPr>
          <p:cNvSpPr>
            <a:spLocks noChangeArrowheads="1"/>
          </p:cNvSpPr>
          <p:nvPr/>
        </p:nvSpPr>
        <p:spPr bwMode="auto">
          <a:xfrm rot="-5400000">
            <a:off x="537858" y="3959546"/>
            <a:ext cx="31899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eaLnBrk="1" hangingPunct="1"/>
            <a:r>
              <a:rPr lang="en-US" altLang="en-US" sz="1400" b="0" dirty="0"/>
              <a:t>Age</a:t>
            </a:r>
          </a:p>
        </p:txBody>
      </p:sp>
      <p:cxnSp>
        <p:nvCxnSpPr>
          <p:cNvPr id="38" name="Straight Connector 37">
            <a:extLst>
              <a:ext uri="{FF2B5EF4-FFF2-40B4-BE49-F238E27FC236}">
                <a16:creationId xmlns:a16="http://schemas.microsoft.com/office/drawing/2014/main" id="{2A1F3731-BC34-984B-85D2-EA099CF4C26E}"/>
              </a:ext>
            </a:extLst>
          </p:cNvPr>
          <p:cNvCxnSpPr/>
          <p:nvPr/>
        </p:nvCxnSpPr>
        <p:spPr>
          <a:xfrm>
            <a:off x="4201816" y="5392773"/>
            <a:ext cx="0" cy="87804"/>
          </a:xfrm>
          <a:prstGeom prst="line">
            <a:avLst/>
          </a:prstGeom>
          <a:ln w="12700">
            <a:solidFill>
              <a:srgbClr val="999999"/>
            </a:solidFill>
          </a:ln>
        </p:spPr>
        <p:style>
          <a:lnRef idx="1">
            <a:schemeClr val="accent1"/>
          </a:lnRef>
          <a:fillRef idx="0">
            <a:schemeClr val="accent1"/>
          </a:fillRef>
          <a:effectRef idx="0">
            <a:schemeClr val="accent1"/>
          </a:effectRef>
          <a:fontRef idx="minor">
            <a:schemeClr val="tx1"/>
          </a:fontRef>
        </p:style>
      </p:cxnSp>
      <p:sp>
        <p:nvSpPr>
          <p:cNvPr id="41" name="Line 98">
            <a:extLst>
              <a:ext uri="{FF2B5EF4-FFF2-40B4-BE49-F238E27FC236}">
                <a16:creationId xmlns:a16="http://schemas.microsoft.com/office/drawing/2014/main" id="{28A4883C-CFC0-404B-A345-45E3410DCD8E}"/>
              </a:ext>
            </a:extLst>
          </p:cNvPr>
          <p:cNvSpPr>
            <a:spLocks noChangeShapeType="1"/>
          </p:cNvSpPr>
          <p:nvPr/>
        </p:nvSpPr>
        <p:spPr bwMode="auto">
          <a:xfrm>
            <a:off x="1273943" y="4891977"/>
            <a:ext cx="8071110" cy="0"/>
          </a:xfrm>
          <a:prstGeom prst="line">
            <a:avLst/>
          </a:prstGeom>
          <a:noFill/>
          <a:ln w="63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Arial" charset="0"/>
              <a:ea typeface="ＭＳ Ｐゴシック" charset="0"/>
              <a:cs typeface="ＭＳ Ｐゴシック" charset="0"/>
            </a:endParaRPr>
          </a:p>
        </p:txBody>
      </p:sp>
      <p:sp>
        <p:nvSpPr>
          <p:cNvPr id="40" name="Line 48">
            <a:extLst>
              <a:ext uri="{FF2B5EF4-FFF2-40B4-BE49-F238E27FC236}">
                <a16:creationId xmlns:a16="http://schemas.microsoft.com/office/drawing/2014/main" id="{84B71556-C903-F748-97C0-CFB226A22B95}"/>
              </a:ext>
            </a:extLst>
          </p:cNvPr>
          <p:cNvSpPr>
            <a:spLocks noChangeShapeType="1"/>
          </p:cNvSpPr>
          <p:nvPr/>
        </p:nvSpPr>
        <p:spPr bwMode="auto">
          <a:xfrm>
            <a:off x="1283468" y="4572130"/>
            <a:ext cx="8058440" cy="0"/>
          </a:xfrm>
          <a:prstGeom prst="line">
            <a:avLst/>
          </a:prstGeom>
          <a:noFill/>
          <a:ln w="63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48" name="Rectangle 47">
            <a:extLst>
              <a:ext uri="{FF2B5EF4-FFF2-40B4-BE49-F238E27FC236}">
                <a16:creationId xmlns:a16="http://schemas.microsoft.com/office/drawing/2014/main" id="{230492CA-DE11-FB4D-9868-DF2459B0D249}"/>
              </a:ext>
            </a:extLst>
          </p:cNvPr>
          <p:cNvSpPr/>
          <p:nvPr/>
        </p:nvSpPr>
        <p:spPr>
          <a:xfrm>
            <a:off x="7415212" y="1814743"/>
            <a:ext cx="4776787" cy="912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Box 18">
            <a:extLst>
              <a:ext uri="{FF2B5EF4-FFF2-40B4-BE49-F238E27FC236}">
                <a16:creationId xmlns:a16="http://schemas.microsoft.com/office/drawing/2014/main" id="{CD48ED83-F065-864C-B223-5D5CB26B10B5}"/>
              </a:ext>
            </a:extLst>
          </p:cNvPr>
          <p:cNvSpPr txBox="1">
            <a:spLocks noChangeArrowheads="1"/>
          </p:cNvSpPr>
          <p:nvPr/>
        </p:nvSpPr>
        <p:spPr bwMode="auto">
          <a:xfrm>
            <a:off x="7741028" y="2000585"/>
            <a:ext cx="4204793" cy="55399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800" b="1" dirty="0">
                <a:solidFill>
                  <a:srgbClr val="75787B"/>
                </a:solidFill>
                <a:latin typeface="Arial" charset="0"/>
                <a:ea typeface="ＭＳ Ｐゴシック" charset="0"/>
                <a:cs typeface="ＭＳ Ｐゴシック" charset="0"/>
              </a:rPr>
              <a:t>You could spend more </a:t>
            </a:r>
            <a:br>
              <a:rPr lang="en-US" sz="1800" b="1" dirty="0">
                <a:solidFill>
                  <a:srgbClr val="75787B"/>
                </a:solidFill>
                <a:latin typeface="Arial" charset="0"/>
                <a:ea typeface="ＭＳ Ｐゴシック" charset="0"/>
                <a:cs typeface="ＭＳ Ｐゴシック" charset="0"/>
              </a:rPr>
            </a:br>
            <a:r>
              <a:rPr lang="en-US" sz="1800" b="1" dirty="0">
                <a:solidFill>
                  <a:srgbClr val="75787B"/>
                </a:solidFill>
                <a:latin typeface="Arial" charset="0"/>
                <a:ea typeface="ＭＳ Ｐゴシック" charset="0"/>
                <a:cs typeface="ＭＳ Ｐゴシック" charset="0"/>
              </a:rPr>
              <a:t>than 20 years in retirement</a:t>
            </a:r>
          </a:p>
        </p:txBody>
      </p:sp>
    </p:spTree>
    <p:custDataLst>
      <p:tags r:id="rId1"/>
    </p:custDataLst>
    <p:extLst>
      <p:ext uri="{BB962C8B-B14F-4D97-AF65-F5344CB8AC3E}">
        <p14:creationId xmlns:p14="http://schemas.microsoft.com/office/powerpoint/2010/main" val="1684316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2FB64A4B-8A59-874A-A15B-EB478D02A615}"/>
              </a:ext>
            </a:extLst>
          </p:cNvPr>
          <p:cNvSpPr/>
          <p:nvPr/>
        </p:nvSpPr>
        <p:spPr>
          <a:xfrm>
            <a:off x="7428598" y="2652195"/>
            <a:ext cx="4763402" cy="18251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p:cNvSpPr>
            <a:spLocks noGrp="1"/>
          </p:cNvSpPr>
          <p:nvPr>
            <p:ph type="title"/>
          </p:nvPr>
        </p:nvSpPr>
        <p:spPr/>
        <p:txBody>
          <a:bodyPr/>
          <a:lstStyle/>
          <a:p>
            <a:r>
              <a:rPr lang="en-US" dirty="0"/>
              <a:t>Social Security by the Numbers</a:t>
            </a:r>
            <a:br>
              <a:rPr lang="en-US" dirty="0"/>
            </a:br>
            <a:r>
              <a:rPr lang="en-US" sz="2000" b="1" dirty="0">
                <a:solidFill>
                  <a:srgbClr val="768692"/>
                </a:solidFill>
              </a:rPr>
              <a:t>In 2022, an average of 66 million Americans per month will receive a Social Security benefit, totaling over one trillion dollars in benefits paid during the year.</a:t>
            </a:r>
            <a:r>
              <a:rPr lang="en-US" sz="2000" b="1" baseline="30000" dirty="0">
                <a:solidFill>
                  <a:srgbClr val="768692"/>
                </a:solidFill>
              </a:rPr>
              <a:t>1</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8</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6" name="Text Box 21">
            <a:extLst>
              <a:ext uri="{FF2B5EF4-FFF2-40B4-BE49-F238E27FC236}">
                <a16:creationId xmlns:a16="http://schemas.microsoft.com/office/drawing/2014/main" id="{3E3A8855-0045-48F4-992E-741403AC7517}"/>
              </a:ext>
            </a:extLst>
          </p:cNvPr>
          <p:cNvSpPr txBox="1">
            <a:spLocks noChangeArrowheads="1"/>
          </p:cNvSpPr>
          <p:nvPr/>
        </p:nvSpPr>
        <p:spPr bwMode="auto">
          <a:xfrm>
            <a:off x="445085" y="6133042"/>
            <a:ext cx="9046109" cy="42209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FontTx/>
              <a:buNone/>
            </a:pPr>
            <a:r>
              <a:rPr lang="en-US" altLang="en-US" sz="1000" b="1" dirty="0"/>
              <a:t>1. </a:t>
            </a:r>
            <a:r>
              <a:rPr lang="en-US" altLang="en-US" sz="1000" dirty="0"/>
              <a:t>Social Security Administration Fact Sheet, 2022.</a:t>
            </a:r>
          </a:p>
          <a:p>
            <a:pPr eaLnBrk="1" hangingPunct="1">
              <a:spcBef>
                <a:spcPct val="0"/>
              </a:spcBef>
              <a:buClrTx/>
              <a:buSzTx/>
              <a:buFontTx/>
              <a:buNone/>
            </a:pPr>
            <a:r>
              <a:rPr lang="en-US" altLang="en-US" sz="1000" b="1" dirty="0"/>
              <a:t>2. </a:t>
            </a:r>
            <a:r>
              <a:rPr lang="en-US" altLang="en-US" sz="1000" dirty="0"/>
              <a:t>Social Security Administration Annual Statistical Supplement, 2020.</a:t>
            </a:r>
          </a:p>
        </p:txBody>
      </p:sp>
      <p:sp>
        <p:nvSpPr>
          <p:cNvPr id="19" name="Rectangle 18">
            <a:extLst>
              <a:ext uri="{FF2B5EF4-FFF2-40B4-BE49-F238E27FC236}">
                <a16:creationId xmlns:a16="http://schemas.microsoft.com/office/drawing/2014/main" id="{772B75BF-B39D-0842-8FC6-1970753F199C}"/>
              </a:ext>
            </a:extLst>
          </p:cNvPr>
          <p:cNvSpPr/>
          <p:nvPr/>
        </p:nvSpPr>
        <p:spPr>
          <a:xfrm>
            <a:off x="573545" y="3166342"/>
            <a:ext cx="5355768" cy="939951"/>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AE7447FB-40A4-6B49-B53E-311C5C2D3DAB}"/>
              </a:ext>
            </a:extLst>
          </p:cNvPr>
          <p:cNvSpPr/>
          <p:nvPr/>
        </p:nvSpPr>
        <p:spPr>
          <a:xfrm>
            <a:off x="573545" y="4328163"/>
            <a:ext cx="5084306" cy="93292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4E5C338F-526E-9848-9E97-6F40A2287FD6}"/>
              </a:ext>
            </a:extLst>
          </p:cNvPr>
          <p:cNvSpPr/>
          <p:nvPr/>
        </p:nvSpPr>
        <p:spPr>
          <a:xfrm>
            <a:off x="573544" y="2035697"/>
            <a:ext cx="5245101" cy="915109"/>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D514051E-DB91-9B49-9040-B8A2706EAD7F}"/>
              </a:ext>
            </a:extLst>
          </p:cNvPr>
          <p:cNvSpPr/>
          <p:nvPr/>
        </p:nvSpPr>
        <p:spPr>
          <a:xfrm>
            <a:off x="473553" y="1486394"/>
            <a:ext cx="6955948" cy="369332"/>
          </a:xfrm>
          <a:prstGeom prst="rect">
            <a:avLst/>
          </a:prstGeom>
        </p:spPr>
        <p:txBody>
          <a:bodyPr wrap="square">
            <a:spAutoFit/>
          </a:bodyPr>
          <a:lstStyle/>
          <a:p>
            <a:pPr lvl="0" defTabSz="914218" fontAlgn="auto">
              <a:spcBef>
                <a:spcPts val="0"/>
              </a:spcBef>
              <a:spcAft>
                <a:spcPts val="0"/>
              </a:spcAft>
            </a:pPr>
            <a:r>
              <a:rPr lang="en-US" sz="1800" b="1" dirty="0">
                <a:ea typeface="+mn-ea"/>
                <a:cs typeface="Arial" panose="020B0604020202020204" pitchFamily="34" charset="0"/>
              </a:rPr>
              <a:t>SO, WHO’S TAKING THEIR BENEFITS WHEN?</a:t>
            </a:r>
            <a:r>
              <a:rPr lang="en-US" sz="1800" b="1" baseline="30000" dirty="0">
                <a:ea typeface="+mn-ea"/>
                <a:cs typeface="Arial" panose="020B0604020202020204" pitchFamily="34" charset="0"/>
              </a:rPr>
              <a:t>2</a:t>
            </a:r>
          </a:p>
        </p:txBody>
      </p:sp>
      <p:sp>
        <p:nvSpPr>
          <p:cNvPr id="23" name="Content Placeholder 2">
            <a:extLst>
              <a:ext uri="{FF2B5EF4-FFF2-40B4-BE49-F238E27FC236}">
                <a16:creationId xmlns:a16="http://schemas.microsoft.com/office/drawing/2014/main" id="{B72995F6-3789-6C47-A563-65D13B67F4C8}"/>
              </a:ext>
            </a:extLst>
          </p:cNvPr>
          <p:cNvSpPr txBox="1">
            <a:spLocks/>
          </p:cNvSpPr>
          <p:nvPr/>
        </p:nvSpPr>
        <p:spPr>
          <a:xfrm>
            <a:off x="7787356" y="2871274"/>
            <a:ext cx="3552730" cy="1479402"/>
          </a:xfrm>
          <a:prstGeom prst="rect">
            <a:avLst/>
          </a:prstGeom>
        </p:spPr>
        <p:txBody>
          <a:bodyPr>
            <a:noAutofit/>
          </a:bodyPr>
          <a:lstStyle>
            <a:lvl1pPr marL="177764" indent="-177764" algn="l" rtl="0" eaLnBrk="0" fontAlgn="base" hangingPunct="0">
              <a:spcBef>
                <a:spcPct val="20000"/>
              </a:spcBef>
              <a:spcAft>
                <a:spcPct val="0"/>
              </a:spcAft>
              <a:buClr>
                <a:srgbClr val="5482AB"/>
              </a:buClr>
              <a:buSzPct val="120000"/>
              <a:buChar char="•"/>
              <a:tabLst>
                <a:tab pos="177764" algn="l"/>
              </a:tabLst>
              <a:defRPr sz="1600" b="1">
                <a:solidFill>
                  <a:schemeClr val="tx1"/>
                </a:solidFill>
                <a:latin typeface="+mn-lt"/>
                <a:ea typeface="+mn-ea"/>
                <a:cs typeface="+mn-cs"/>
              </a:defRPr>
            </a:lvl1pPr>
            <a:lvl2pPr marL="344420" indent="-155544" algn="l" rtl="0" eaLnBrk="0" fontAlgn="base" hangingPunct="0">
              <a:spcBef>
                <a:spcPct val="20000"/>
              </a:spcBef>
              <a:spcAft>
                <a:spcPct val="0"/>
              </a:spcAft>
              <a:buClr>
                <a:srgbClr val="5482AB"/>
              </a:buClr>
              <a:buSzPct val="80000"/>
              <a:buFont typeface="Wingdings" pitchFamily="2" charset="2"/>
              <a:buChar char="§"/>
              <a:tabLst>
                <a:tab pos="177764" algn="l"/>
              </a:tabLst>
              <a:defRPr sz="1600" b="1">
                <a:solidFill>
                  <a:schemeClr val="tx1"/>
                </a:solidFill>
                <a:latin typeface="+mn-lt"/>
              </a:defRPr>
            </a:lvl2pPr>
            <a:lvl3pPr marL="514247" indent="-168242" algn="l" rtl="0" eaLnBrk="0" fontAlgn="base" hangingPunct="0">
              <a:spcBef>
                <a:spcPct val="20000"/>
              </a:spcBef>
              <a:spcAft>
                <a:spcPct val="0"/>
              </a:spcAft>
              <a:buClr>
                <a:srgbClr val="5482AB"/>
              </a:buClr>
              <a:buFont typeface="Arial" pitchFamily="34" charset="0"/>
              <a:buChar char="–"/>
              <a:tabLst>
                <a:tab pos="177764" algn="l"/>
              </a:tabLst>
              <a:defRPr sz="1600" b="1">
                <a:solidFill>
                  <a:schemeClr val="tx1"/>
                </a:solidFill>
                <a:latin typeface="+mn-lt"/>
              </a:defRPr>
            </a:lvl3pPr>
            <a:lvl4pPr marL="671379" indent="-155544" algn="l" rtl="0" eaLnBrk="0" fontAlgn="base" hangingPunct="0">
              <a:spcBef>
                <a:spcPct val="20000"/>
              </a:spcBef>
              <a:spcAft>
                <a:spcPct val="0"/>
              </a:spcAft>
              <a:buClr>
                <a:srgbClr val="5482AB"/>
              </a:buClr>
              <a:buChar char="•"/>
              <a:tabLst>
                <a:tab pos="177764" algn="l"/>
              </a:tabLst>
              <a:defRPr sz="1600" b="1">
                <a:solidFill>
                  <a:schemeClr val="tx1"/>
                </a:solidFill>
                <a:latin typeface="+mn-lt"/>
              </a:defRPr>
            </a:lvl4pPr>
            <a:lvl5pPr marL="830096" indent="-157131" algn="l" rtl="0" eaLnBrk="0" fontAlgn="base" hangingPunct="0">
              <a:spcBef>
                <a:spcPct val="20000"/>
              </a:spcBef>
              <a:spcAft>
                <a:spcPct val="0"/>
              </a:spcAft>
              <a:buClr>
                <a:srgbClr val="5482AB"/>
              </a:buClr>
              <a:buFont typeface="Wingdings" pitchFamily="2" charset="2"/>
              <a:buChar char="§"/>
              <a:tabLst>
                <a:tab pos="177764" algn="l"/>
              </a:tabLst>
              <a:defRPr sz="1400" b="1">
                <a:solidFill>
                  <a:schemeClr val="tx1"/>
                </a:solidFill>
                <a:latin typeface="+mn-lt"/>
              </a:defRPr>
            </a:lvl5pPr>
            <a:lvl6pPr marL="1287206" indent="-157131" algn="l" rtl="0" fontAlgn="base">
              <a:spcBef>
                <a:spcPct val="20000"/>
              </a:spcBef>
              <a:spcAft>
                <a:spcPct val="0"/>
              </a:spcAft>
              <a:buClr>
                <a:srgbClr val="5482AB"/>
              </a:buClr>
              <a:buFont typeface="Wingdings" pitchFamily="2" charset="2"/>
              <a:buChar char="§"/>
              <a:tabLst>
                <a:tab pos="177764" algn="l"/>
              </a:tabLst>
              <a:defRPr sz="1400" b="1">
                <a:solidFill>
                  <a:schemeClr val="tx1"/>
                </a:solidFill>
                <a:latin typeface="+mn-lt"/>
              </a:defRPr>
            </a:lvl6pPr>
            <a:lvl7pPr marL="1744315" indent="-157131" algn="l" rtl="0" fontAlgn="base">
              <a:spcBef>
                <a:spcPct val="20000"/>
              </a:spcBef>
              <a:spcAft>
                <a:spcPct val="0"/>
              </a:spcAft>
              <a:buClr>
                <a:srgbClr val="5482AB"/>
              </a:buClr>
              <a:buFont typeface="Wingdings" pitchFamily="2" charset="2"/>
              <a:buChar char="§"/>
              <a:tabLst>
                <a:tab pos="177764" algn="l"/>
              </a:tabLst>
              <a:defRPr sz="1400" b="1">
                <a:solidFill>
                  <a:schemeClr val="tx1"/>
                </a:solidFill>
                <a:latin typeface="+mn-lt"/>
              </a:defRPr>
            </a:lvl7pPr>
            <a:lvl8pPr marL="2201423" indent="-157131" algn="l" rtl="0" fontAlgn="base">
              <a:spcBef>
                <a:spcPct val="20000"/>
              </a:spcBef>
              <a:spcAft>
                <a:spcPct val="0"/>
              </a:spcAft>
              <a:buClr>
                <a:srgbClr val="5482AB"/>
              </a:buClr>
              <a:buFont typeface="Wingdings" pitchFamily="2" charset="2"/>
              <a:buChar char="§"/>
              <a:tabLst>
                <a:tab pos="177764" algn="l"/>
              </a:tabLst>
              <a:defRPr sz="1400" b="1">
                <a:solidFill>
                  <a:schemeClr val="tx1"/>
                </a:solidFill>
                <a:latin typeface="+mn-lt"/>
              </a:defRPr>
            </a:lvl8pPr>
            <a:lvl9pPr marL="2658531" indent="-157131" algn="l" rtl="0" fontAlgn="base">
              <a:spcBef>
                <a:spcPct val="20000"/>
              </a:spcBef>
              <a:spcAft>
                <a:spcPct val="0"/>
              </a:spcAft>
              <a:buClr>
                <a:srgbClr val="5482AB"/>
              </a:buClr>
              <a:buFont typeface="Wingdings" pitchFamily="2" charset="2"/>
              <a:buChar char="§"/>
              <a:tabLst>
                <a:tab pos="177764" algn="l"/>
              </a:tabLst>
              <a:defRPr sz="1400" b="1">
                <a:solidFill>
                  <a:schemeClr val="tx1"/>
                </a:solidFill>
                <a:latin typeface="+mn-lt"/>
              </a:defRPr>
            </a:lvl9pPr>
          </a:lstStyle>
          <a:p>
            <a:pPr marL="0" lvl="1" indent="0">
              <a:lnSpc>
                <a:spcPct val="110000"/>
              </a:lnSpc>
              <a:spcBef>
                <a:spcPts val="0"/>
              </a:spcBef>
              <a:spcAft>
                <a:spcPts val="0"/>
              </a:spcAft>
              <a:buNone/>
              <a:tabLst>
                <a:tab pos="120650" algn="l"/>
                <a:tab pos="300038" algn="l"/>
                <a:tab pos="1035050" algn="l"/>
              </a:tabLst>
            </a:pPr>
            <a:r>
              <a:rPr lang="en-US" sz="1800" kern="0" dirty="0">
                <a:solidFill>
                  <a:srgbClr val="6D6E71"/>
                </a:solidFill>
              </a:rPr>
              <a:t>Delaying benefits beyond FRA could result in an </a:t>
            </a:r>
            <a:br>
              <a:rPr lang="en-US" sz="2400" b="0" kern="0" dirty="0">
                <a:solidFill>
                  <a:srgbClr val="6D6E71"/>
                </a:solidFill>
              </a:rPr>
            </a:br>
            <a:r>
              <a:rPr lang="en-US" sz="2400" kern="0" dirty="0">
                <a:solidFill>
                  <a:schemeClr val="accent1"/>
                </a:solidFill>
              </a:rPr>
              <a:t>8% increase </a:t>
            </a:r>
            <a:r>
              <a:rPr lang="en-US" sz="1800" kern="0" dirty="0">
                <a:solidFill>
                  <a:srgbClr val="6D6E71"/>
                </a:solidFill>
              </a:rPr>
              <a:t>year over year until age 70</a:t>
            </a:r>
            <a:endParaRPr lang="en-US" sz="2000" kern="0" dirty="0">
              <a:solidFill>
                <a:srgbClr val="6D6E71"/>
              </a:solidFill>
            </a:endParaRPr>
          </a:p>
        </p:txBody>
      </p:sp>
      <p:sp>
        <p:nvSpPr>
          <p:cNvPr id="24" name="Rectangle 23">
            <a:extLst>
              <a:ext uri="{FF2B5EF4-FFF2-40B4-BE49-F238E27FC236}">
                <a16:creationId xmlns:a16="http://schemas.microsoft.com/office/drawing/2014/main" id="{668209B9-B440-9E49-A6A8-0D3667C998A2}"/>
              </a:ext>
            </a:extLst>
          </p:cNvPr>
          <p:cNvSpPr/>
          <p:nvPr/>
        </p:nvSpPr>
        <p:spPr>
          <a:xfrm>
            <a:off x="652785" y="2133790"/>
            <a:ext cx="1625386" cy="369332"/>
          </a:xfrm>
          <a:prstGeom prst="rect">
            <a:avLst/>
          </a:prstGeom>
        </p:spPr>
        <p:txBody>
          <a:bodyPr wrap="square">
            <a:spAutoFit/>
          </a:bodyPr>
          <a:lstStyle/>
          <a:p>
            <a:pPr lvl="0" defTabSz="914218" fontAlgn="auto">
              <a:spcBef>
                <a:spcPts val="0"/>
              </a:spcBef>
              <a:spcAft>
                <a:spcPts val="0"/>
              </a:spcAft>
            </a:pPr>
            <a:r>
              <a:rPr lang="en-US" sz="1800" b="1" dirty="0">
                <a:solidFill>
                  <a:schemeClr val="tx1">
                    <a:lumMod val="50000"/>
                    <a:lumOff val="50000"/>
                  </a:schemeClr>
                </a:solidFill>
                <a:latin typeface="Arial"/>
                <a:ea typeface="+mn-ea"/>
              </a:rPr>
              <a:t>35% </a:t>
            </a:r>
            <a:r>
              <a:rPr lang="en-US" sz="1800" dirty="0">
                <a:solidFill>
                  <a:schemeClr val="tx1">
                    <a:lumMod val="50000"/>
                    <a:lumOff val="50000"/>
                  </a:schemeClr>
                </a:solidFill>
                <a:latin typeface="Arial"/>
                <a:ea typeface="+mn-ea"/>
              </a:rPr>
              <a:t>of men</a:t>
            </a:r>
          </a:p>
        </p:txBody>
      </p:sp>
      <p:sp>
        <p:nvSpPr>
          <p:cNvPr id="25" name="Rectangle 24">
            <a:extLst>
              <a:ext uri="{FF2B5EF4-FFF2-40B4-BE49-F238E27FC236}">
                <a16:creationId xmlns:a16="http://schemas.microsoft.com/office/drawing/2014/main" id="{4437A99C-00C5-604C-8A2C-02EA84B74EA6}"/>
              </a:ext>
            </a:extLst>
          </p:cNvPr>
          <p:cNvSpPr/>
          <p:nvPr/>
        </p:nvSpPr>
        <p:spPr>
          <a:xfrm>
            <a:off x="646327" y="2473643"/>
            <a:ext cx="2010662" cy="369332"/>
          </a:xfrm>
          <a:prstGeom prst="rect">
            <a:avLst/>
          </a:prstGeom>
        </p:spPr>
        <p:txBody>
          <a:bodyPr wrap="square">
            <a:spAutoFit/>
          </a:bodyPr>
          <a:lstStyle/>
          <a:p>
            <a:pPr lvl="0" defTabSz="914218" fontAlgn="auto">
              <a:spcBef>
                <a:spcPts val="0"/>
              </a:spcBef>
              <a:spcAft>
                <a:spcPts val="0"/>
              </a:spcAft>
            </a:pPr>
            <a:r>
              <a:rPr lang="en-US" sz="1800" b="1" dirty="0">
                <a:solidFill>
                  <a:schemeClr val="tx1">
                    <a:lumMod val="50000"/>
                    <a:lumOff val="50000"/>
                  </a:schemeClr>
                </a:solidFill>
                <a:latin typeface="Arial"/>
                <a:ea typeface="+mn-ea"/>
              </a:rPr>
              <a:t>39%</a:t>
            </a:r>
            <a:r>
              <a:rPr lang="en-US" sz="1800" dirty="0">
                <a:solidFill>
                  <a:schemeClr val="tx1">
                    <a:lumMod val="50000"/>
                    <a:lumOff val="50000"/>
                  </a:schemeClr>
                </a:solidFill>
                <a:latin typeface="Arial"/>
                <a:ea typeface="+mn-ea"/>
              </a:rPr>
              <a:t> of women</a:t>
            </a:r>
          </a:p>
        </p:txBody>
      </p:sp>
      <p:sp>
        <p:nvSpPr>
          <p:cNvPr id="26" name="Rectangle 25">
            <a:extLst>
              <a:ext uri="{FF2B5EF4-FFF2-40B4-BE49-F238E27FC236}">
                <a16:creationId xmlns:a16="http://schemas.microsoft.com/office/drawing/2014/main" id="{CE81FF19-CA96-FB41-B86F-55C42C76BF7E}"/>
              </a:ext>
            </a:extLst>
          </p:cNvPr>
          <p:cNvSpPr/>
          <p:nvPr/>
        </p:nvSpPr>
        <p:spPr>
          <a:xfrm>
            <a:off x="654290" y="3284757"/>
            <a:ext cx="1503123" cy="369332"/>
          </a:xfrm>
          <a:prstGeom prst="rect">
            <a:avLst/>
          </a:prstGeom>
        </p:spPr>
        <p:txBody>
          <a:bodyPr wrap="square">
            <a:spAutoFit/>
          </a:bodyPr>
          <a:lstStyle/>
          <a:p>
            <a:pPr lvl="0" defTabSz="914218" fontAlgn="auto">
              <a:spcBef>
                <a:spcPts val="0"/>
              </a:spcBef>
              <a:spcAft>
                <a:spcPts val="0"/>
              </a:spcAft>
            </a:pPr>
            <a:r>
              <a:rPr lang="en-US" sz="1800" b="1" dirty="0">
                <a:solidFill>
                  <a:schemeClr val="accent3"/>
                </a:solidFill>
                <a:latin typeface="Arial"/>
                <a:ea typeface="+mn-ea"/>
              </a:rPr>
              <a:t>59% </a:t>
            </a:r>
            <a:r>
              <a:rPr lang="en-US" sz="1800" dirty="0">
                <a:solidFill>
                  <a:schemeClr val="accent3"/>
                </a:solidFill>
                <a:latin typeface="Arial"/>
                <a:ea typeface="+mn-ea"/>
              </a:rPr>
              <a:t>of men</a:t>
            </a:r>
          </a:p>
        </p:txBody>
      </p:sp>
      <p:sp>
        <p:nvSpPr>
          <p:cNvPr id="27" name="Rectangle 26">
            <a:extLst>
              <a:ext uri="{FF2B5EF4-FFF2-40B4-BE49-F238E27FC236}">
                <a16:creationId xmlns:a16="http://schemas.microsoft.com/office/drawing/2014/main" id="{263A5338-C3E8-374A-A64B-3B54A6A8729B}"/>
              </a:ext>
            </a:extLst>
          </p:cNvPr>
          <p:cNvSpPr/>
          <p:nvPr/>
        </p:nvSpPr>
        <p:spPr>
          <a:xfrm>
            <a:off x="654966" y="3629448"/>
            <a:ext cx="1745335" cy="369332"/>
          </a:xfrm>
          <a:prstGeom prst="rect">
            <a:avLst/>
          </a:prstGeom>
        </p:spPr>
        <p:txBody>
          <a:bodyPr wrap="square">
            <a:spAutoFit/>
          </a:bodyPr>
          <a:lstStyle/>
          <a:p>
            <a:pPr lvl="0" defTabSz="914218" fontAlgn="auto">
              <a:spcBef>
                <a:spcPts val="0"/>
              </a:spcBef>
              <a:spcAft>
                <a:spcPts val="0"/>
              </a:spcAft>
            </a:pPr>
            <a:r>
              <a:rPr lang="en-US" sz="1800" b="1" dirty="0">
                <a:solidFill>
                  <a:schemeClr val="accent3"/>
                </a:solidFill>
                <a:latin typeface="Arial"/>
                <a:ea typeface="+mn-ea"/>
              </a:rPr>
              <a:t>54%</a:t>
            </a:r>
            <a:r>
              <a:rPr lang="en-US" sz="1800" dirty="0">
                <a:solidFill>
                  <a:schemeClr val="accent3"/>
                </a:solidFill>
                <a:latin typeface="Arial"/>
                <a:ea typeface="+mn-ea"/>
              </a:rPr>
              <a:t> of women</a:t>
            </a:r>
          </a:p>
        </p:txBody>
      </p:sp>
      <p:sp>
        <p:nvSpPr>
          <p:cNvPr id="28" name="Rectangle 27">
            <a:extLst>
              <a:ext uri="{FF2B5EF4-FFF2-40B4-BE49-F238E27FC236}">
                <a16:creationId xmlns:a16="http://schemas.microsoft.com/office/drawing/2014/main" id="{6422E672-BE4F-6C42-8C68-98FFE5FA88B5}"/>
              </a:ext>
            </a:extLst>
          </p:cNvPr>
          <p:cNvSpPr/>
          <p:nvPr/>
        </p:nvSpPr>
        <p:spPr>
          <a:xfrm>
            <a:off x="654290" y="4477358"/>
            <a:ext cx="1850199" cy="369332"/>
          </a:xfrm>
          <a:prstGeom prst="rect">
            <a:avLst/>
          </a:prstGeom>
        </p:spPr>
        <p:txBody>
          <a:bodyPr wrap="square">
            <a:spAutoFit/>
          </a:bodyPr>
          <a:lstStyle/>
          <a:p>
            <a:pPr lvl="0" defTabSz="914218" fontAlgn="auto">
              <a:spcBef>
                <a:spcPts val="0"/>
              </a:spcBef>
              <a:spcAft>
                <a:spcPts val="0"/>
              </a:spcAft>
            </a:pPr>
            <a:r>
              <a:rPr lang="en-US" sz="1800" b="1" dirty="0">
                <a:solidFill>
                  <a:schemeClr val="accent1"/>
                </a:solidFill>
                <a:latin typeface="Arial"/>
                <a:ea typeface="+mn-ea"/>
              </a:rPr>
              <a:t>6% </a:t>
            </a:r>
            <a:r>
              <a:rPr lang="en-US" sz="1800" dirty="0">
                <a:solidFill>
                  <a:schemeClr val="accent1"/>
                </a:solidFill>
                <a:latin typeface="Arial"/>
                <a:ea typeface="+mn-ea"/>
              </a:rPr>
              <a:t>of men</a:t>
            </a:r>
          </a:p>
        </p:txBody>
      </p:sp>
      <p:sp>
        <p:nvSpPr>
          <p:cNvPr id="29" name="Rectangle 28">
            <a:extLst>
              <a:ext uri="{FF2B5EF4-FFF2-40B4-BE49-F238E27FC236}">
                <a16:creationId xmlns:a16="http://schemas.microsoft.com/office/drawing/2014/main" id="{2D3D1677-C366-9644-85C8-FD1D52D4442D}"/>
              </a:ext>
            </a:extLst>
          </p:cNvPr>
          <p:cNvSpPr/>
          <p:nvPr/>
        </p:nvSpPr>
        <p:spPr>
          <a:xfrm>
            <a:off x="654966" y="4816993"/>
            <a:ext cx="2440106" cy="369332"/>
          </a:xfrm>
          <a:prstGeom prst="rect">
            <a:avLst/>
          </a:prstGeom>
        </p:spPr>
        <p:txBody>
          <a:bodyPr wrap="square">
            <a:spAutoFit/>
          </a:bodyPr>
          <a:lstStyle/>
          <a:p>
            <a:pPr lvl="0" defTabSz="914218" fontAlgn="auto">
              <a:spcBef>
                <a:spcPts val="0"/>
              </a:spcBef>
              <a:spcAft>
                <a:spcPts val="0"/>
              </a:spcAft>
            </a:pPr>
            <a:r>
              <a:rPr lang="en-US" sz="1800" b="1" dirty="0">
                <a:solidFill>
                  <a:schemeClr val="accent1"/>
                </a:solidFill>
                <a:latin typeface="Arial"/>
                <a:ea typeface="+mn-ea"/>
              </a:rPr>
              <a:t>8%</a:t>
            </a:r>
            <a:r>
              <a:rPr lang="en-US" sz="1800" dirty="0">
                <a:solidFill>
                  <a:schemeClr val="accent1"/>
                </a:solidFill>
                <a:latin typeface="Arial"/>
                <a:ea typeface="+mn-ea"/>
              </a:rPr>
              <a:t> of women</a:t>
            </a:r>
          </a:p>
        </p:txBody>
      </p:sp>
      <p:grpSp>
        <p:nvGrpSpPr>
          <p:cNvPr id="30" name="Group 29">
            <a:extLst>
              <a:ext uri="{FF2B5EF4-FFF2-40B4-BE49-F238E27FC236}">
                <a16:creationId xmlns:a16="http://schemas.microsoft.com/office/drawing/2014/main" id="{6AC3920A-57D8-9B44-867C-8B75A3289B10}"/>
              </a:ext>
            </a:extLst>
          </p:cNvPr>
          <p:cNvGrpSpPr/>
          <p:nvPr/>
        </p:nvGrpSpPr>
        <p:grpSpPr>
          <a:xfrm>
            <a:off x="5341918" y="3115905"/>
            <a:ext cx="993428" cy="993428"/>
            <a:chOff x="1425389" y="5190564"/>
            <a:chExt cx="806824" cy="806824"/>
          </a:xfrm>
        </p:grpSpPr>
        <p:sp>
          <p:nvSpPr>
            <p:cNvPr id="31" name="Oval 30">
              <a:extLst>
                <a:ext uri="{FF2B5EF4-FFF2-40B4-BE49-F238E27FC236}">
                  <a16:creationId xmlns:a16="http://schemas.microsoft.com/office/drawing/2014/main" id="{5547371E-CA9B-8B41-90AF-2FCE8119DF23}"/>
                </a:ext>
              </a:extLst>
            </p:cNvPr>
            <p:cNvSpPr/>
            <p:nvPr/>
          </p:nvSpPr>
          <p:spPr>
            <a:xfrm>
              <a:off x="1425389" y="5190564"/>
              <a:ext cx="806824" cy="806824"/>
            </a:xfrm>
            <a:prstGeom prst="ellipse">
              <a:avLst/>
            </a:prstGeom>
            <a:solidFill>
              <a:schemeClr val="accent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5">
              <a:extLst>
                <a:ext uri="{FF2B5EF4-FFF2-40B4-BE49-F238E27FC236}">
                  <a16:creationId xmlns:a16="http://schemas.microsoft.com/office/drawing/2014/main" id="{068359D8-E45B-E94E-818C-7DC98E19A71D}"/>
                </a:ext>
              </a:extLst>
            </p:cNvPr>
            <p:cNvSpPr txBox="1">
              <a:spLocks noChangeArrowheads="1"/>
            </p:cNvSpPr>
            <p:nvPr/>
          </p:nvSpPr>
          <p:spPr bwMode="auto">
            <a:xfrm>
              <a:off x="1455065" y="5532881"/>
              <a:ext cx="737135" cy="3499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200" b="1" dirty="0">
                  <a:solidFill>
                    <a:schemeClr val="bg1"/>
                  </a:solidFill>
                  <a:latin typeface="Arial" charset="0"/>
                  <a:ea typeface="ＭＳ Ｐゴシック" charset="0"/>
                  <a:cs typeface="ＭＳ Ｐゴシック" charset="0"/>
                </a:rPr>
                <a:t>65-69</a:t>
              </a:r>
            </a:p>
          </p:txBody>
        </p:sp>
        <p:sp>
          <p:nvSpPr>
            <p:cNvPr id="33" name="Text Box 42">
              <a:extLst>
                <a:ext uri="{FF2B5EF4-FFF2-40B4-BE49-F238E27FC236}">
                  <a16:creationId xmlns:a16="http://schemas.microsoft.com/office/drawing/2014/main" id="{4568C71B-4E32-B244-87C7-1724A6A91F00}"/>
                </a:ext>
              </a:extLst>
            </p:cNvPr>
            <p:cNvSpPr txBox="1">
              <a:spLocks noChangeArrowheads="1"/>
            </p:cNvSpPr>
            <p:nvPr/>
          </p:nvSpPr>
          <p:spPr bwMode="auto">
            <a:xfrm>
              <a:off x="1572086" y="5357426"/>
              <a:ext cx="510604" cy="27496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600" b="1" dirty="0">
                  <a:solidFill>
                    <a:schemeClr val="bg1"/>
                  </a:solidFill>
                  <a:latin typeface="Arial" charset="0"/>
                  <a:ea typeface="ＭＳ Ｐゴシック" charset="0"/>
                  <a:cs typeface="ＭＳ Ｐゴシック" charset="0"/>
                </a:rPr>
                <a:t>AGE</a:t>
              </a:r>
            </a:p>
          </p:txBody>
        </p:sp>
      </p:grpSp>
      <p:grpSp>
        <p:nvGrpSpPr>
          <p:cNvPr id="34" name="Group 33">
            <a:extLst>
              <a:ext uri="{FF2B5EF4-FFF2-40B4-BE49-F238E27FC236}">
                <a16:creationId xmlns:a16="http://schemas.microsoft.com/office/drawing/2014/main" id="{65FE24F2-A833-F644-A661-C129AE762E5C}"/>
              </a:ext>
            </a:extLst>
          </p:cNvPr>
          <p:cNvGrpSpPr/>
          <p:nvPr/>
        </p:nvGrpSpPr>
        <p:grpSpPr>
          <a:xfrm>
            <a:off x="5346789" y="4334415"/>
            <a:ext cx="982574" cy="982574"/>
            <a:chOff x="1425389" y="5190564"/>
            <a:chExt cx="806824" cy="806824"/>
          </a:xfrm>
        </p:grpSpPr>
        <p:sp>
          <p:nvSpPr>
            <p:cNvPr id="35" name="Oval 34">
              <a:extLst>
                <a:ext uri="{FF2B5EF4-FFF2-40B4-BE49-F238E27FC236}">
                  <a16:creationId xmlns:a16="http://schemas.microsoft.com/office/drawing/2014/main" id="{90296656-ED86-8441-B328-E4CBC79B5CD8}"/>
                </a:ext>
              </a:extLst>
            </p:cNvPr>
            <p:cNvSpPr/>
            <p:nvPr/>
          </p:nvSpPr>
          <p:spPr>
            <a:xfrm>
              <a:off x="1425389" y="5190564"/>
              <a:ext cx="806824" cy="806824"/>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5">
              <a:extLst>
                <a:ext uri="{FF2B5EF4-FFF2-40B4-BE49-F238E27FC236}">
                  <a16:creationId xmlns:a16="http://schemas.microsoft.com/office/drawing/2014/main" id="{4F92445C-7FE2-1B4E-8A32-BB7931E4217E}"/>
                </a:ext>
              </a:extLst>
            </p:cNvPr>
            <p:cNvSpPr txBox="1">
              <a:spLocks noChangeArrowheads="1"/>
            </p:cNvSpPr>
            <p:nvPr/>
          </p:nvSpPr>
          <p:spPr bwMode="auto">
            <a:xfrm>
              <a:off x="1553554" y="5526378"/>
              <a:ext cx="545203" cy="353816"/>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200" b="1" dirty="0">
                  <a:solidFill>
                    <a:schemeClr val="bg1"/>
                  </a:solidFill>
                  <a:latin typeface="Arial" charset="0"/>
                  <a:ea typeface="ＭＳ Ｐゴシック" charset="0"/>
                  <a:cs typeface="ＭＳ Ｐゴシック" charset="0"/>
                </a:rPr>
                <a:t>70+</a:t>
              </a:r>
            </a:p>
          </p:txBody>
        </p:sp>
        <p:sp>
          <p:nvSpPr>
            <p:cNvPr id="37" name="Text Box 42">
              <a:extLst>
                <a:ext uri="{FF2B5EF4-FFF2-40B4-BE49-F238E27FC236}">
                  <a16:creationId xmlns:a16="http://schemas.microsoft.com/office/drawing/2014/main" id="{9B37984A-1BCD-2746-BD1A-D3D0872E54A2}"/>
                </a:ext>
              </a:extLst>
            </p:cNvPr>
            <p:cNvSpPr txBox="1">
              <a:spLocks noChangeArrowheads="1"/>
            </p:cNvSpPr>
            <p:nvPr/>
          </p:nvSpPr>
          <p:spPr bwMode="auto">
            <a:xfrm>
              <a:off x="1564122" y="5357337"/>
              <a:ext cx="516245" cy="27799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600" b="1" dirty="0">
                  <a:solidFill>
                    <a:schemeClr val="bg1"/>
                  </a:solidFill>
                  <a:latin typeface="Arial" charset="0"/>
                  <a:ea typeface="ＭＳ Ｐゴシック" charset="0"/>
                  <a:cs typeface="ＭＳ Ｐゴシック" charset="0"/>
                </a:rPr>
                <a:t>AGE</a:t>
              </a:r>
            </a:p>
          </p:txBody>
        </p:sp>
      </p:grpSp>
      <p:grpSp>
        <p:nvGrpSpPr>
          <p:cNvPr id="38" name="Group 37">
            <a:extLst>
              <a:ext uri="{FF2B5EF4-FFF2-40B4-BE49-F238E27FC236}">
                <a16:creationId xmlns:a16="http://schemas.microsoft.com/office/drawing/2014/main" id="{C78DD522-6DE3-6C4D-9132-B29D9C1F0805}"/>
              </a:ext>
            </a:extLst>
          </p:cNvPr>
          <p:cNvGrpSpPr/>
          <p:nvPr/>
        </p:nvGrpSpPr>
        <p:grpSpPr>
          <a:xfrm>
            <a:off x="5340859" y="1981619"/>
            <a:ext cx="988504" cy="988504"/>
            <a:chOff x="1425389" y="5190564"/>
            <a:chExt cx="806824" cy="806824"/>
          </a:xfrm>
        </p:grpSpPr>
        <p:sp>
          <p:nvSpPr>
            <p:cNvPr id="39" name="Oval 38">
              <a:extLst>
                <a:ext uri="{FF2B5EF4-FFF2-40B4-BE49-F238E27FC236}">
                  <a16:creationId xmlns:a16="http://schemas.microsoft.com/office/drawing/2014/main" id="{AF4330BC-2E90-8645-BDD3-60B918A58707}"/>
                </a:ext>
              </a:extLst>
            </p:cNvPr>
            <p:cNvSpPr/>
            <p:nvPr/>
          </p:nvSpPr>
          <p:spPr>
            <a:xfrm>
              <a:off x="1425389" y="5190564"/>
              <a:ext cx="806824" cy="806824"/>
            </a:xfrm>
            <a:prstGeom prst="ellipse">
              <a:avLst/>
            </a:prstGeom>
            <a:solidFill>
              <a:schemeClr val="tx1">
                <a:lumMod val="50000"/>
                <a:lumOff val="50000"/>
              </a:schemeClr>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5">
              <a:extLst>
                <a:ext uri="{FF2B5EF4-FFF2-40B4-BE49-F238E27FC236}">
                  <a16:creationId xmlns:a16="http://schemas.microsoft.com/office/drawing/2014/main" id="{DCED4423-D00F-EF4E-9244-F3E42D01204F}"/>
                </a:ext>
              </a:extLst>
            </p:cNvPr>
            <p:cNvSpPr txBox="1">
              <a:spLocks noChangeArrowheads="1"/>
            </p:cNvSpPr>
            <p:nvPr/>
          </p:nvSpPr>
          <p:spPr bwMode="auto">
            <a:xfrm>
              <a:off x="1454591" y="5511690"/>
              <a:ext cx="740807" cy="35169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200" b="1" dirty="0">
                  <a:solidFill>
                    <a:schemeClr val="bg1"/>
                  </a:solidFill>
                  <a:latin typeface="Arial" charset="0"/>
                  <a:ea typeface="ＭＳ Ｐゴシック" charset="0"/>
                  <a:cs typeface="ＭＳ Ｐゴシック" charset="0"/>
                </a:rPr>
                <a:t>62-64</a:t>
              </a:r>
            </a:p>
          </p:txBody>
        </p:sp>
        <p:sp>
          <p:nvSpPr>
            <p:cNvPr id="41" name="Text Box 42">
              <a:extLst>
                <a:ext uri="{FF2B5EF4-FFF2-40B4-BE49-F238E27FC236}">
                  <a16:creationId xmlns:a16="http://schemas.microsoft.com/office/drawing/2014/main" id="{1F70D268-157C-1A4A-B265-AE92F055FD8E}"/>
                </a:ext>
              </a:extLst>
            </p:cNvPr>
            <p:cNvSpPr txBox="1">
              <a:spLocks noChangeArrowheads="1"/>
            </p:cNvSpPr>
            <p:nvPr/>
          </p:nvSpPr>
          <p:spPr bwMode="auto">
            <a:xfrm>
              <a:off x="1573780" y="5335806"/>
              <a:ext cx="513148" cy="27633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600" b="1" dirty="0">
                  <a:solidFill>
                    <a:schemeClr val="bg1"/>
                  </a:solidFill>
                  <a:latin typeface="Arial" charset="0"/>
                  <a:ea typeface="ＭＳ Ｐゴシック" charset="0"/>
                  <a:cs typeface="ＭＳ Ｐゴシック" charset="0"/>
                </a:rPr>
                <a:t>AGE</a:t>
              </a:r>
              <a:endParaRPr lang="en-US" sz="1400" b="1" dirty="0">
                <a:solidFill>
                  <a:schemeClr val="bg1"/>
                </a:solidFill>
                <a:latin typeface="Arial" charset="0"/>
                <a:ea typeface="ＭＳ Ｐゴシック" charset="0"/>
                <a:cs typeface="ＭＳ Ｐゴシック" charset="0"/>
              </a:endParaRPr>
            </a:p>
          </p:txBody>
        </p:sp>
      </p:grpSp>
      <p:sp>
        <p:nvSpPr>
          <p:cNvPr id="42" name="Rectangle 41">
            <a:extLst>
              <a:ext uri="{FF2B5EF4-FFF2-40B4-BE49-F238E27FC236}">
                <a16:creationId xmlns:a16="http://schemas.microsoft.com/office/drawing/2014/main" id="{8C7D9BBB-6D95-974C-9040-E8659542B3FB}"/>
              </a:ext>
            </a:extLst>
          </p:cNvPr>
          <p:cNvSpPr/>
          <p:nvPr/>
        </p:nvSpPr>
        <p:spPr>
          <a:xfrm>
            <a:off x="2623676" y="2282863"/>
            <a:ext cx="2547576" cy="369332"/>
          </a:xfrm>
          <a:prstGeom prst="rect">
            <a:avLst/>
          </a:prstGeom>
        </p:spPr>
        <p:txBody>
          <a:bodyPr wrap="square">
            <a:spAutoFit/>
          </a:bodyPr>
          <a:lstStyle/>
          <a:p>
            <a:pPr lvl="0" algn="r" defTabSz="914218" fontAlgn="auto">
              <a:spcBef>
                <a:spcPts val="0"/>
              </a:spcBef>
              <a:spcAft>
                <a:spcPts val="0"/>
              </a:spcAft>
            </a:pPr>
            <a:r>
              <a:rPr lang="en-US" sz="1800" dirty="0">
                <a:solidFill>
                  <a:schemeClr val="tx1">
                    <a:lumMod val="50000"/>
                    <a:lumOff val="50000"/>
                  </a:schemeClr>
                </a:solidFill>
                <a:latin typeface="Arial"/>
                <a:ea typeface="+mn-ea"/>
              </a:rPr>
              <a:t>take benefits at</a:t>
            </a:r>
          </a:p>
        </p:txBody>
      </p:sp>
      <p:sp>
        <p:nvSpPr>
          <p:cNvPr id="43" name="Rectangle 42">
            <a:extLst>
              <a:ext uri="{FF2B5EF4-FFF2-40B4-BE49-F238E27FC236}">
                <a16:creationId xmlns:a16="http://schemas.microsoft.com/office/drawing/2014/main" id="{4B2119BC-4F3D-D744-B706-86B281DF569C}"/>
              </a:ext>
            </a:extLst>
          </p:cNvPr>
          <p:cNvSpPr/>
          <p:nvPr/>
        </p:nvSpPr>
        <p:spPr>
          <a:xfrm>
            <a:off x="2623676" y="3402431"/>
            <a:ext cx="2547576" cy="369332"/>
          </a:xfrm>
          <a:prstGeom prst="rect">
            <a:avLst/>
          </a:prstGeom>
        </p:spPr>
        <p:txBody>
          <a:bodyPr wrap="square">
            <a:spAutoFit/>
          </a:bodyPr>
          <a:lstStyle/>
          <a:p>
            <a:pPr lvl="0" algn="r" defTabSz="914218" fontAlgn="auto">
              <a:spcBef>
                <a:spcPts val="0"/>
              </a:spcBef>
              <a:spcAft>
                <a:spcPts val="0"/>
              </a:spcAft>
            </a:pPr>
            <a:r>
              <a:rPr lang="en-US" sz="1800" dirty="0">
                <a:solidFill>
                  <a:schemeClr val="accent3"/>
                </a:solidFill>
                <a:latin typeface="Arial"/>
                <a:ea typeface="+mn-ea"/>
              </a:rPr>
              <a:t>take benefits at</a:t>
            </a:r>
          </a:p>
        </p:txBody>
      </p:sp>
      <p:sp>
        <p:nvSpPr>
          <p:cNvPr id="44" name="Rectangle 43">
            <a:extLst>
              <a:ext uri="{FF2B5EF4-FFF2-40B4-BE49-F238E27FC236}">
                <a16:creationId xmlns:a16="http://schemas.microsoft.com/office/drawing/2014/main" id="{B58F2D9D-15FA-E04D-A99F-477AE7C7D90B}"/>
              </a:ext>
            </a:extLst>
          </p:cNvPr>
          <p:cNvSpPr/>
          <p:nvPr/>
        </p:nvSpPr>
        <p:spPr>
          <a:xfrm>
            <a:off x="2623676" y="4607963"/>
            <a:ext cx="2547576" cy="369332"/>
          </a:xfrm>
          <a:prstGeom prst="rect">
            <a:avLst/>
          </a:prstGeom>
        </p:spPr>
        <p:txBody>
          <a:bodyPr wrap="square">
            <a:spAutoFit/>
          </a:bodyPr>
          <a:lstStyle/>
          <a:p>
            <a:pPr lvl="0" algn="r" defTabSz="914218" fontAlgn="auto">
              <a:spcBef>
                <a:spcPts val="0"/>
              </a:spcBef>
              <a:spcAft>
                <a:spcPts val="0"/>
              </a:spcAft>
            </a:pPr>
            <a:r>
              <a:rPr lang="en-US" sz="1800" dirty="0">
                <a:solidFill>
                  <a:schemeClr val="accent1"/>
                </a:solidFill>
                <a:latin typeface="Arial"/>
                <a:ea typeface="+mn-ea"/>
              </a:rPr>
              <a:t>take benefits at</a:t>
            </a:r>
          </a:p>
        </p:txBody>
      </p:sp>
    </p:spTree>
    <p:custDataLst>
      <p:tags r:id="rId1"/>
    </p:custDataLst>
    <p:extLst>
      <p:ext uri="{BB962C8B-B14F-4D97-AF65-F5344CB8AC3E}">
        <p14:creationId xmlns:p14="http://schemas.microsoft.com/office/powerpoint/2010/main" val="1939821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Social Security and Working</a:t>
            </a:r>
            <a:br>
              <a:rPr lang="en-US" dirty="0"/>
            </a:br>
            <a:r>
              <a:rPr lang="en-US" sz="2000" b="1" dirty="0">
                <a:solidFill>
                  <a:srgbClr val="768692"/>
                </a:solidFill>
              </a:rPr>
              <a:t>Working while taking Social Security has its drawbacks</a:t>
            </a:r>
            <a:endParaRPr lang="en-US" baseline="30000" dirty="0">
              <a:solidFill>
                <a:srgbClr val="768692"/>
              </a:solidFill>
            </a:endParaRPr>
          </a:p>
        </p:txBody>
      </p:sp>
      <p:sp>
        <p:nvSpPr>
          <p:cNvPr id="13" name="Slide Number Placeholder 8">
            <a:extLst>
              <a:ext uri="{FF2B5EF4-FFF2-40B4-BE49-F238E27FC236}">
                <a16:creationId xmlns:a16="http://schemas.microsoft.com/office/drawing/2014/main" id="{54AE6DDB-BD1E-4C47-A403-3FB9303E8D81}"/>
              </a:ext>
            </a:extLst>
          </p:cNvPr>
          <p:cNvSpPr txBox="1">
            <a:spLocks/>
          </p:cNvSpPr>
          <p:nvPr/>
        </p:nvSpPr>
        <p:spPr bwMode="auto">
          <a:xfrm>
            <a:off x="183418" y="6443467"/>
            <a:ext cx="437173" cy="268288"/>
          </a:xfrm>
          <a:prstGeom prst="rect">
            <a:avLst/>
          </a:prstGeom>
          <a:noFill/>
          <a:ln w="9525">
            <a:noFill/>
            <a:miter lim="800000"/>
            <a:headEnd/>
            <a:tailEnd/>
          </a:ln>
        </p:spPr>
        <p:txBody>
          <a:bodyPr vert="horz" wrap="square" lIns="113211" tIns="56605" rIns="113211" bIns="56605" numCol="1" anchor="t" anchorCtr="0" compatLnSpc="1">
            <a:prstTxWarp prst="textNoShape">
              <a:avLst/>
            </a:prstTxWarp>
          </a:bodyPr>
          <a:lstStyle>
            <a:lvl1pPr marL="169816" indent="-169816" algn="l" rtl="0" eaLnBrk="1" fontAlgn="base" hangingPunct="1">
              <a:spcBef>
                <a:spcPts val="891"/>
              </a:spcBef>
              <a:spcAft>
                <a:spcPct val="0"/>
              </a:spcAft>
              <a:buSzPct val="40000"/>
              <a:defRPr sz="2100" b="1">
                <a:solidFill>
                  <a:srgbClr val="7A9B3D"/>
                </a:solidFill>
                <a:latin typeface="+mn-lt"/>
                <a:ea typeface="+mn-ea"/>
                <a:cs typeface="+mn-cs"/>
              </a:defRPr>
            </a:lvl1pPr>
            <a:lvl2pPr marL="169816" indent="-169816" algn="l" rtl="0" eaLnBrk="1" fontAlgn="base" hangingPunct="1">
              <a:spcBef>
                <a:spcPts val="891"/>
              </a:spcBef>
              <a:spcAft>
                <a:spcPct val="0"/>
              </a:spcAft>
              <a:buClr>
                <a:srgbClr val="7A9B3D"/>
              </a:buClr>
              <a:buChar char="•"/>
              <a:defRPr sz="1800">
                <a:solidFill>
                  <a:srgbClr val="000000"/>
                </a:solidFill>
                <a:latin typeface="+mn-lt"/>
              </a:defRPr>
            </a:lvl2pPr>
            <a:lvl3pPr marL="339631" indent="-169816" algn="l" rtl="0" eaLnBrk="1" fontAlgn="base" hangingPunct="1">
              <a:spcBef>
                <a:spcPts val="891"/>
              </a:spcBef>
              <a:spcAft>
                <a:spcPct val="0"/>
              </a:spcAft>
              <a:buClr>
                <a:srgbClr val="768692"/>
              </a:buClr>
              <a:buFont typeface="Arial" pitchFamily="34" charset="0"/>
              <a:buChar char="–"/>
              <a:defRPr sz="1600">
                <a:solidFill>
                  <a:srgbClr val="000000"/>
                </a:solidFill>
                <a:latin typeface="+mn-lt"/>
              </a:defRPr>
            </a:lvl3pPr>
            <a:lvl4pPr marL="509447" indent="-169816" algn="l" rtl="0" eaLnBrk="1" fontAlgn="base" hangingPunct="1">
              <a:spcBef>
                <a:spcPts val="891"/>
              </a:spcBef>
              <a:spcAft>
                <a:spcPct val="0"/>
              </a:spcAft>
              <a:buClr>
                <a:srgbClr val="000000"/>
              </a:buClr>
              <a:buFont typeface="Arial" pitchFamily="34" charset="0"/>
              <a:buChar char="•"/>
              <a:defRPr sz="1600">
                <a:solidFill>
                  <a:srgbClr val="000000"/>
                </a:solidFill>
                <a:latin typeface="+mn-lt"/>
              </a:defRPr>
            </a:lvl4pPr>
            <a:lvl5pPr marL="3056679" indent="-339631" algn="l" rtl="0" eaLnBrk="1" fontAlgn="base" hangingPunct="1">
              <a:lnSpc>
                <a:spcPts val="3566"/>
              </a:lnSpc>
              <a:spcBef>
                <a:spcPct val="0"/>
              </a:spcBef>
              <a:spcAft>
                <a:spcPct val="0"/>
              </a:spcAft>
              <a:defRPr sz="1600">
                <a:solidFill>
                  <a:schemeClr val="tx1"/>
                </a:solidFill>
                <a:latin typeface="+mn-lt"/>
              </a:defRPr>
            </a:lvl5pPr>
            <a:lvl6pPr marL="3735941" indent="-339631" algn="l" rtl="0" eaLnBrk="1" fontAlgn="base" hangingPunct="1">
              <a:lnSpc>
                <a:spcPts val="3566"/>
              </a:lnSpc>
              <a:spcBef>
                <a:spcPct val="0"/>
              </a:spcBef>
              <a:spcAft>
                <a:spcPct val="0"/>
              </a:spcAft>
              <a:defRPr sz="2700">
                <a:solidFill>
                  <a:schemeClr val="tx1"/>
                </a:solidFill>
                <a:latin typeface="+mn-lt"/>
              </a:defRPr>
            </a:lvl6pPr>
            <a:lvl7pPr marL="4415203" indent="-339631" algn="l" rtl="0" eaLnBrk="1" fontAlgn="base" hangingPunct="1">
              <a:lnSpc>
                <a:spcPts val="3566"/>
              </a:lnSpc>
              <a:spcBef>
                <a:spcPct val="0"/>
              </a:spcBef>
              <a:spcAft>
                <a:spcPct val="0"/>
              </a:spcAft>
              <a:defRPr sz="2700">
                <a:solidFill>
                  <a:schemeClr val="tx1"/>
                </a:solidFill>
                <a:latin typeface="+mn-lt"/>
              </a:defRPr>
            </a:lvl7pPr>
            <a:lvl8pPr marL="5094465" indent="-339631" algn="l" rtl="0" eaLnBrk="1" fontAlgn="base" hangingPunct="1">
              <a:lnSpc>
                <a:spcPts val="3566"/>
              </a:lnSpc>
              <a:spcBef>
                <a:spcPct val="0"/>
              </a:spcBef>
              <a:spcAft>
                <a:spcPct val="0"/>
              </a:spcAft>
              <a:defRPr sz="2700">
                <a:solidFill>
                  <a:schemeClr val="tx1"/>
                </a:solidFill>
                <a:latin typeface="+mn-lt"/>
              </a:defRPr>
            </a:lvl8pPr>
            <a:lvl9pPr marL="5773727" indent="-339631" algn="l" rtl="0" eaLnBrk="1" fontAlgn="base" hangingPunct="1">
              <a:lnSpc>
                <a:spcPts val="3566"/>
              </a:lnSpc>
              <a:spcBef>
                <a:spcPct val="0"/>
              </a:spcBef>
              <a:spcAft>
                <a:spcPct val="0"/>
              </a:spcAft>
              <a:defRPr sz="2700">
                <a:solidFill>
                  <a:schemeClr val="tx1"/>
                </a:solidFill>
                <a:latin typeface="+mn-lt"/>
              </a:defRPr>
            </a:lvl9pPr>
          </a:lstStyle>
          <a:p>
            <a:pPr>
              <a:defRPr/>
            </a:pPr>
            <a:fld id="{E6474CC2-1230-4213-AD1A-4B2FEEABA7A1}" type="slidenum">
              <a:rPr lang="en-US" sz="1000" kern="0">
                <a:solidFill>
                  <a:schemeClr val="tx1"/>
                </a:solidFill>
              </a:rPr>
              <a:pPr>
                <a:defRPr/>
              </a:pPr>
              <a:t>9</a:t>
            </a:fld>
            <a:endParaRPr lang="en-US" sz="1000" kern="0" dirty="0">
              <a:solidFill>
                <a:schemeClr val="tx1"/>
              </a:solidFill>
            </a:endParaRPr>
          </a:p>
        </p:txBody>
      </p:sp>
      <p:sp>
        <p:nvSpPr>
          <p:cNvPr id="15" name="Footer Placeholder 3">
            <a:extLst>
              <a:ext uri="{FF2B5EF4-FFF2-40B4-BE49-F238E27FC236}">
                <a16:creationId xmlns:a16="http://schemas.microsoft.com/office/drawing/2014/main" id="{77F142CB-E480-4819-8514-6F0470452778}"/>
              </a:ext>
            </a:extLst>
          </p:cNvPr>
          <p:cNvSpPr txBox="1">
            <a:spLocks/>
          </p:cNvSpPr>
          <p:nvPr/>
        </p:nvSpPr>
        <p:spPr bwMode="auto">
          <a:xfrm>
            <a:off x="559257" y="6483292"/>
            <a:ext cx="5245100" cy="17248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defPPr>
              <a:defRPr lang="en-US"/>
            </a:defPPr>
            <a:lvl1pPr algn="r" rtl="0" eaLnBrk="0" fontAlgn="base" hangingPunct="0">
              <a:spcBef>
                <a:spcPct val="0"/>
              </a:spcBef>
              <a:spcAft>
                <a:spcPct val="0"/>
              </a:spcAft>
              <a:defRPr sz="1000" b="1" kern="1200">
                <a:solidFill>
                  <a:srgbClr val="000000"/>
                </a:solidFill>
                <a:latin typeface="Arial" charset="0"/>
                <a:ea typeface="ＭＳ Ｐゴシック" charset="-128"/>
                <a:cs typeface="+mn-cs"/>
              </a:defRPr>
            </a:lvl1pPr>
            <a:lvl2pPr marL="566038" algn="l" rtl="0" fontAlgn="base">
              <a:spcBef>
                <a:spcPct val="0"/>
              </a:spcBef>
              <a:spcAft>
                <a:spcPct val="0"/>
              </a:spcAft>
              <a:defRPr sz="1500" kern="1200">
                <a:solidFill>
                  <a:schemeClr val="tx1"/>
                </a:solidFill>
                <a:latin typeface="Arial" pitchFamily="34" charset="0"/>
                <a:ea typeface="ＭＳ Ｐゴシック"/>
                <a:cs typeface="ＭＳ Ｐゴシック"/>
              </a:defRPr>
            </a:lvl2pPr>
            <a:lvl3pPr marL="1132076" algn="l" rtl="0" fontAlgn="base">
              <a:spcBef>
                <a:spcPct val="0"/>
              </a:spcBef>
              <a:spcAft>
                <a:spcPct val="0"/>
              </a:spcAft>
              <a:defRPr sz="1500" kern="1200">
                <a:solidFill>
                  <a:schemeClr val="tx1"/>
                </a:solidFill>
                <a:latin typeface="Arial" pitchFamily="34" charset="0"/>
                <a:ea typeface="ＭＳ Ｐゴシック"/>
                <a:cs typeface="ＭＳ Ｐゴシック"/>
              </a:defRPr>
            </a:lvl3pPr>
            <a:lvl4pPr marL="1698112" algn="l" rtl="0" fontAlgn="base">
              <a:spcBef>
                <a:spcPct val="0"/>
              </a:spcBef>
              <a:spcAft>
                <a:spcPct val="0"/>
              </a:spcAft>
              <a:defRPr sz="1500" kern="1200">
                <a:solidFill>
                  <a:schemeClr val="tx1"/>
                </a:solidFill>
                <a:latin typeface="Arial" pitchFamily="34" charset="0"/>
                <a:ea typeface="ＭＳ Ｐゴシック"/>
                <a:cs typeface="ＭＳ Ｐゴシック"/>
              </a:defRPr>
            </a:lvl4pPr>
            <a:lvl5pPr marL="2264150" algn="l" rtl="0" fontAlgn="base">
              <a:spcBef>
                <a:spcPct val="0"/>
              </a:spcBef>
              <a:spcAft>
                <a:spcPct val="0"/>
              </a:spcAft>
              <a:defRPr sz="1500" kern="1200">
                <a:solidFill>
                  <a:schemeClr val="tx1"/>
                </a:solidFill>
                <a:latin typeface="Arial" pitchFamily="34" charset="0"/>
                <a:ea typeface="ＭＳ Ｐゴシック"/>
                <a:cs typeface="ＭＳ Ｐゴシック"/>
              </a:defRPr>
            </a:lvl5pPr>
            <a:lvl6pPr marL="2830188" algn="l" defTabSz="1132076" rtl="0" eaLnBrk="1" latinLnBrk="0" hangingPunct="1">
              <a:defRPr sz="1500" kern="1200">
                <a:solidFill>
                  <a:schemeClr val="tx1"/>
                </a:solidFill>
                <a:latin typeface="Arial" pitchFamily="34" charset="0"/>
                <a:ea typeface="ＭＳ Ｐゴシック"/>
                <a:cs typeface="ＭＳ Ｐゴシック"/>
              </a:defRPr>
            </a:lvl6pPr>
            <a:lvl7pPr marL="3396226" algn="l" defTabSz="1132076" rtl="0" eaLnBrk="1" latinLnBrk="0" hangingPunct="1">
              <a:defRPr sz="1500" kern="1200">
                <a:solidFill>
                  <a:schemeClr val="tx1"/>
                </a:solidFill>
                <a:latin typeface="Arial" pitchFamily="34" charset="0"/>
                <a:ea typeface="ＭＳ Ｐゴシック"/>
                <a:cs typeface="ＭＳ Ｐゴシック"/>
              </a:defRPr>
            </a:lvl7pPr>
            <a:lvl8pPr marL="3962262" algn="l" defTabSz="1132076" rtl="0" eaLnBrk="1" latinLnBrk="0" hangingPunct="1">
              <a:defRPr sz="1500" kern="1200">
                <a:solidFill>
                  <a:schemeClr val="tx1"/>
                </a:solidFill>
                <a:latin typeface="Arial" pitchFamily="34" charset="0"/>
                <a:ea typeface="ＭＳ Ｐゴシック"/>
                <a:cs typeface="ＭＳ Ｐゴシック"/>
              </a:defRPr>
            </a:lvl8pPr>
            <a:lvl9pPr marL="4528300" algn="l" defTabSz="1132076" rtl="0" eaLnBrk="1" latinLnBrk="0" hangingPunct="1">
              <a:defRPr sz="1500" kern="1200">
                <a:solidFill>
                  <a:schemeClr val="tx1"/>
                </a:solidFill>
                <a:latin typeface="Arial" pitchFamily="34" charset="0"/>
                <a:ea typeface="ＭＳ Ｐゴシック"/>
                <a:cs typeface="ＭＳ Ｐゴシック"/>
              </a:defRPr>
            </a:lvl9pPr>
          </a:lstStyle>
          <a:p>
            <a:pPr algn="l"/>
            <a:r>
              <a:rPr lang="en-US" b="0" dirty="0"/>
              <a:t>For investor use.</a:t>
            </a:r>
          </a:p>
        </p:txBody>
      </p:sp>
      <p:sp>
        <p:nvSpPr>
          <p:cNvPr id="16" name="Text Box 21">
            <a:extLst>
              <a:ext uri="{FF2B5EF4-FFF2-40B4-BE49-F238E27FC236}">
                <a16:creationId xmlns:a16="http://schemas.microsoft.com/office/drawing/2014/main" id="{3E3A8855-0045-48F4-992E-741403AC7517}"/>
              </a:ext>
            </a:extLst>
          </p:cNvPr>
          <p:cNvSpPr txBox="1">
            <a:spLocks noChangeArrowheads="1"/>
          </p:cNvSpPr>
          <p:nvPr/>
        </p:nvSpPr>
        <p:spPr bwMode="auto">
          <a:xfrm>
            <a:off x="445085" y="6286930"/>
            <a:ext cx="9046109" cy="26820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8657" tIns="56605" rIns="108657" bIns="56605" anchor="b">
            <a:spAutoFit/>
          </a:bodyPr>
          <a:lstStyle>
            <a:lvl1pPr algn="l" eaLnBrk="0" hangingPunct="0">
              <a:spcBef>
                <a:spcPct val="20000"/>
              </a:spcBef>
              <a:buClr>
                <a:srgbClr val="524E86"/>
              </a:buClr>
              <a:buSzPct val="120000"/>
              <a:buChar char="•"/>
              <a:defRPr>
                <a:solidFill>
                  <a:schemeClr val="tx1"/>
                </a:solidFill>
                <a:latin typeface="Arial" pitchFamily="34" charset="0"/>
              </a:defRPr>
            </a:lvl1pPr>
            <a:lvl2pPr marL="742950" indent="-285750" algn="l" eaLnBrk="0" hangingPunct="0">
              <a:spcBef>
                <a:spcPct val="20000"/>
              </a:spcBef>
              <a:buClr>
                <a:srgbClr val="524E86"/>
              </a:buClr>
              <a:buSzPct val="80000"/>
              <a:buFont typeface="Wingdings" pitchFamily="2" charset="2"/>
              <a:buChar char="§"/>
              <a:defRPr>
                <a:solidFill>
                  <a:schemeClr val="tx1"/>
                </a:solidFill>
                <a:latin typeface="Arial" pitchFamily="34" charset="0"/>
              </a:defRPr>
            </a:lvl2pPr>
            <a:lvl3pPr marL="1143000" indent="-228600" algn="l" eaLnBrk="0" hangingPunct="0">
              <a:spcBef>
                <a:spcPct val="20000"/>
              </a:spcBef>
              <a:buClr>
                <a:srgbClr val="524E86"/>
              </a:buClr>
              <a:buFont typeface="Arial" pitchFamily="34" charset="0"/>
              <a:buChar char="–"/>
              <a:defRPr sz="1600">
                <a:solidFill>
                  <a:schemeClr val="tx1"/>
                </a:solidFill>
                <a:latin typeface="Arial" pitchFamily="34" charset="0"/>
              </a:defRPr>
            </a:lvl3pPr>
            <a:lvl4pPr marL="1600200" indent="-228600" algn="l" eaLnBrk="0" hangingPunct="0">
              <a:spcBef>
                <a:spcPct val="20000"/>
              </a:spcBef>
              <a:buClr>
                <a:srgbClr val="524E86"/>
              </a:buClr>
              <a:buChar char="•"/>
              <a:defRPr sz="1600">
                <a:solidFill>
                  <a:schemeClr val="tx1"/>
                </a:solidFill>
                <a:latin typeface="Arial" pitchFamily="34" charset="0"/>
              </a:defRPr>
            </a:lvl4pPr>
            <a:lvl5pPr marL="2057400" indent="-228600" algn="l" eaLnBrk="0" hangingPunct="0">
              <a:spcBef>
                <a:spcPct val="20000"/>
              </a:spcBef>
              <a:buClr>
                <a:srgbClr val="524E86"/>
              </a:buClr>
              <a:buFont typeface="Wingdings" pitchFamily="2" charset="2"/>
              <a:buChar char="§"/>
              <a:defRPr sz="1400">
                <a:solidFill>
                  <a:schemeClr val="tx1"/>
                </a:solidFill>
                <a:latin typeface="Arial" pitchFamily="34" charset="0"/>
              </a:defRPr>
            </a:lvl5pPr>
            <a:lvl6pPr marL="25146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6pPr>
            <a:lvl7pPr marL="29718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7pPr>
            <a:lvl8pPr marL="34290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8pPr>
            <a:lvl9pPr marL="3886200" indent="-228600" eaLnBrk="0" fontAlgn="base" hangingPunct="0">
              <a:spcBef>
                <a:spcPct val="20000"/>
              </a:spcBef>
              <a:spcAft>
                <a:spcPct val="0"/>
              </a:spcAft>
              <a:buClr>
                <a:srgbClr val="524E86"/>
              </a:buClr>
              <a:buFont typeface="Wingdings" pitchFamily="2" charset="2"/>
              <a:buChar char="§"/>
              <a:defRPr sz="1400">
                <a:solidFill>
                  <a:schemeClr val="tx1"/>
                </a:solidFill>
                <a:latin typeface="Arial" pitchFamily="34" charset="0"/>
              </a:defRPr>
            </a:lvl9pPr>
          </a:lstStyle>
          <a:p>
            <a:pPr eaLnBrk="1" hangingPunct="1">
              <a:spcBef>
                <a:spcPct val="0"/>
              </a:spcBef>
              <a:buClrTx/>
              <a:buSzTx/>
              <a:buNone/>
            </a:pPr>
            <a:r>
              <a:rPr lang="en-US" altLang="en-US" sz="1000" dirty="0"/>
              <a:t>Source: Social Security Administration</a:t>
            </a:r>
          </a:p>
        </p:txBody>
      </p:sp>
      <p:grpSp>
        <p:nvGrpSpPr>
          <p:cNvPr id="34" name="Group 33">
            <a:extLst>
              <a:ext uri="{FF2B5EF4-FFF2-40B4-BE49-F238E27FC236}">
                <a16:creationId xmlns:a16="http://schemas.microsoft.com/office/drawing/2014/main" id="{65FE24F2-A833-F644-A661-C129AE762E5C}"/>
              </a:ext>
            </a:extLst>
          </p:cNvPr>
          <p:cNvGrpSpPr/>
          <p:nvPr/>
        </p:nvGrpSpPr>
        <p:grpSpPr>
          <a:xfrm>
            <a:off x="5534675" y="4537518"/>
            <a:ext cx="666689" cy="786494"/>
            <a:chOff x="1579667" y="5357337"/>
            <a:chExt cx="547440" cy="645816"/>
          </a:xfrm>
        </p:grpSpPr>
        <p:sp>
          <p:nvSpPr>
            <p:cNvPr id="36" name="Text Box 15">
              <a:extLst>
                <a:ext uri="{FF2B5EF4-FFF2-40B4-BE49-F238E27FC236}">
                  <a16:creationId xmlns:a16="http://schemas.microsoft.com/office/drawing/2014/main" id="{4F92445C-7FE2-1B4E-8A32-BB7931E4217E}"/>
                </a:ext>
              </a:extLst>
            </p:cNvPr>
            <p:cNvSpPr txBox="1">
              <a:spLocks noChangeArrowheads="1"/>
            </p:cNvSpPr>
            <p:nvPr/>
          </p:nvSpPr>
          <p:spPr bwMode="auto">
            <a:xfrm>
              <a:off x="1599398" y="5541488"/>
              <a:ext cx="527709"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b="1" dirty="0">
                  <a:solidFill>
                    <a:schemeClr val="bg1"/>
                  </a:solidFill>
                  <a:latin typeface="Arial" charset="0"/>
                  <a:ea typeface="ＭＳ Ｐゴシック" charset="0"/>
                  <a:cs typeface="ＭＳ Ｐゴシック" charset="0"/>
                </a:rPr>
                <a:t>70</a:t>
              </a:r>
            </a:p>
          </p:txBody>
        </p:sp>
        <p:sp>
          <p:nvSpPr>
            <p:cNvPr id="37" name="Text Box 42">
              <a:extLst>
                <a:ext uri="{FF2B5EF4-FFF2-40B4-BE49-F238E27FC236}">
                  <a16:creationId xmlns:a16="http://schemas.microsoft.com/office/drawing/2014/main" id="{9B37984A-1BCD-2746-BD1A-D3D0872E54A2}"/>
                </a:ext>
              </a:extLst>
            </p:cNvPr>
            <p:cNvSpPr txBox="1">
              <a:spLocks noChangeArrowheads="1"/>
            </p:cNvSpPr>
            <p:nvPr/>
          </p:nvSpPr>
          <p:spPr bwMode="auto">
            <a:xfrm>
              <a:off x="1579667" y="5357337"/>
              <a:ext cx="516245" cy="27799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600" b="1" dirty="0">
                  <a:solidFill>
                    <a:schemeClr val="bg1"/>
                  </a:solidFill>
                  <a:latin typeface="Arial" charset="0"/>
                  <a:ea typeface="ＭＳ Ｐゴシック" charset="0"/>
                  <a:cs typeface="ＭＳ Ｐゴシック" charset="0"/>
                </a:rPr>
                <a:t>AGE</a:t>
              </a:r>
            </a:p>
          </p:txBody>
        </p:sp>
      </p:grpSp>
      <p:graphicFrame>
        <p:nvGraphicFramePr>
          <p:cNvPr id="46" name="Group 337">
            <a:extLst>
              <a:ext uri="{FF2B5EF4-FFF2-40B4-BE49-F238E27FC236}">
                <a16:creationId xmlns:a16="http://schemas.microsoft.com/office/drawing/2014/main" id="{243D6106-E58E-3240-92DE-68D246A2EAB8}"/>
              </a:ext>
            </a:extLst>
          </p:cNvPr>
          <p:cNvGraphicFramePr>
            <a:graphicFrameLocks noGrp="1"/>
          </p:cNvGraphicFramePr>
          <p:nvPr>
            <p:extLst>
              <p:ext uri="{D42A27DB-BD31-4B8C-83A1-F6EECF244321}">
                <p14:modId xmlns:p14="http://schemas.microsoft.com/office/powerpoint/2010/main" val="304314260"/>
              </p:ext>
            </p:extLst>
          </p:nvPr>
        </p:nvGraphicFramePr>
        <p:xfrm>
          <a:off x="620591" y="1359146"/>
          <a:ext cx="10719495" cy="4463796"/>
        </p:xfrm>
        <a:graphic>
          <a:graphicData uri="http://schemas.openxmlformats.org/drawingml/2006/table">
            <a:tbl>
              <a:tblPr/>
              <a:tblGrid>
                <a:gridCol w="2713027">
                  <a:extLst>
                    <a:ext uri="{9D8B030D-6E8A-4147-A177-3AD203B41FA5}">
                      <a16:colId xmlns:a16="http://schemas.microsoft.com/office/drawing/2014/main" val="20000"/>
                    </a:ext>
                  </a:extLst>
                </a:gridCol>
                <a:gridCol w="2713027">
                  <a:extLst>
                    <a:ext uri="{9D8B030D-6E8A-4147-A177-3AD203B41FA5}">
                      <a16:colId xmlns:a16="http://schemas.microsoft.com/office/drawing/2014/main" val="20001"/>
                    </a:ext>
                  </a:extLst>
                </a:gridCol>
                <a:gridCol w="5293441">
                  <a:extLst>
                    <a:ext uri="{9D8B030D-6E8A-4147-A177-3AD203B41FA5}">
                      <a16:colId xmlns:a16="http://schemas.microsoft.com/office/drawing/2014/main" val="20002"/>
                    </a:ext>
                  </a:extLst>
                </a:gridCol>
              </a:tblGrid>
              <a:tr h="333371">
                <a:tc>
                  <a:txBody>
                    <a:bodyPr/>
                    <a:lstStyle/>
                    <a:p>
                      <a:pPr marL="0" marR="0" lvl="0" indent="0" algn="ctr"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endParaRPr kumimoji="0" lang="en-US" sz="1400" b="1" i="0" u="none" strike="noStrike" cap="none" normalizeH="0" baseline="0" dirty="0">
                        <a:ln>
                          <a:noFill/>
                        </a:ln>
                        <a:solidFill>
                          <a:schemeClr val="bg1"/>
                        </a:solidFill>
                        <a:effectLst/>
                        <a:latin typeface="Arial" charset="0"/>
                        <a:ea typeface="Geneva" charset="0"/>
                      </a:endParaRPr>
                    </a:p>
                  </a:txBody>
                  <a:tcPr marT="45715" marB="45715" anchor="ctr" horzOverflow="overflow">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cap="flat">
                      <a:noFill/>
                    </a:lnT>
                    <a:lnB>
                      <a:noFill/>
                    </a:lnB>
                    <a:lnTlToBr>
                      <a:noFill/>
                    </a:lnTlToBr>
                    <a:lnBlToTr>
                      <a:noFill/>
                    </a:lnBlToTr>
                    <a:solidFill>
                      <a:srgbClr val="298FC2"/>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r>
                        <a:rPr kumimoji="0" lang="en-US" sz="1400" b="1" i="0" u="none" strike="noStrike" cap="none" normalizeH="0" baseline="0" dirty="0">
                          <a:ln>
                            <a:noFill/>
                          </a:ln>
                          <a:solidFill>
                            <a:schemeClr val="bg1"/>
                          </a:solidFill>
                          <a:effectLst/>
                          <a:latin typeface="Arial" charset="0"/>
                          <a:ea typeface="Geneva" charset="0"/>
                        </a:rPr>
                        <a:t>Limits</a:t>
                      </a:r>
                    </a:p>
                  </a:txBody>
                  <a:tcPr marT="45715" marB="45715" anchor="ctr" horzOverflow="overflow">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cap="flat">
                      <a:noFill/>
                    </a:lnT>
                    <a:lnB>
                      <a:noFill/>
                    </a:lnB>
                    <a:lnTlToBr>
                      <a:noFill/>
                    </a:lnTlToBr>
                    <a:lnBlToTr>
                      <a:noFill/>
                    </a:lnBlToTr>
                    <a:solidFill>
                      <a:srgbClr val="298FC2"/>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r>
                        <a:rPr kumimoji="0" lang="en-US" sz="1400" b="1" i="0" u="none" strike="noStrike" cap="none" normalizeH="0" baseline="0" dirty="0">
                          <a:ln>
                            <a:noFill/>
                          </a:ln>
                          <a:solidFill>
                            <a:srgbClr val="FFFFFF"/>
                          </a:solidFill>
                          <a:effectLst/>
                          <a:latin typeface="Arial" charset="0"/>
                          <a:ea typeface="Geneva" charset="0"/>
                        </a:rPr>
                        <a:t>Consequences</a:t>
                      </a:r>
                    </a:p>
                  </a:txBody>
                  <a:tcPr marT="45715" marB="45715" anchor="ctr" horzOverflow="overflow">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cap="flat">
                      <a:noFill/>
                    </a:lnT>
                    <a:lnB>
                      <a:noFill/>
                    </a:lnB>
                    <a:lnTlToBr>
                      <a:noFill/>
                    </a:lnTlToBr>
                    <a:lnBlToTr>
                      <a:noFill/>
                    </a:lnBlToTr>
                    <a:solidFill>
                      <a:srgbClr val="298FC2"/>
                    </a:solidFill>
                  </a:tcPr>
                </a:tc>
                <a:extLst>
                  <a:ext uri="{0D108BD9-81ED-4DB2-BD59-A6C34878D82A}">
                    <a16:rowId xmlns:a16="http://schemas.microsoft.com/office/drawing/2014/main" val="10000"/>
                  </a:ext>
                </a:extLst>
              </a:tr>
              <a:tr h="657408">
                <a:tc>
                  <a:txBody>
                    <a:bodyPr/>
                    <a:lstStyle/>
                    <a:p>
                      <a:pPr marL="0" marR="0" lvl="0" indent="0" algn="l"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r>
                        <a:rPr kumimoji="0" lang="en-US" sz="1600" b="1" i="0" u="none" strike="noStrike" cap="none" normalizeH="0" baseline="0" dirty="0">
                          <a:ln>
                            <a:noFill/>
                          </a:ln>
                          <a:solidFill>
                            <a:schemeClr val="tx1"/>
                          </a:solidFill>
                          <a:effectLst/>
                          <a:latin typeface="Arial" charset="0"/>
                          <a:ea typeface="Geneva" charset="0"/>
                        </a:rPr>
                        <a:t>Before FRA</a:t>
                      </a:r>
                    </a:p>
                  </a:txBody>
                  <a:tcPr marL="182880" marT="0" marB="0" anchor="ctr" horzOverflow="overflow">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rgbClr val="E8EAEA"/>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1"/>
                        </a:buClr>
                        <a:buSzTx/>
                        <a:buFontTx/>
                        <a:buNone/>
                        <a:tabLst/>
                        <a:defRPr/>
                      </a:pPr>
                      <a:r>
                        <a:rPr kumimoji="0" lang="en-US" sz="2000" b="1" i="0" u="none" strike="noStrike" cap="none" normalizeH="0" baseline="0" dirty="0">
                          <a:ln>
                            <a:noFill/>
                          </a:ln>
                          <a:solidFill>
                            <a:schemeClr val="accent1"/>
                          </a:solidFill>
                          <a:effectLst/>
                          <a:latin typeface="Arial" charset="0"/>
                          <a:ea typeface="Geneva" charset="0"/>
                        </a:rPr>
                        <a:t>$21,240</a:t>
                      </a:r>
                      <a:br>
                        <a:rPr kumimoji="0" lang="en-US" sz="1800" b="1" i="0" u="none" strike="noStrike" cap="none" normalizeH="0" baseline="0" dirty="0">
                          <a:ln>
                            <a:noFill/>
                          </a:ln>
                          <a:solidFill>
                            <a:schemeClr val="accent1"/>
                          </a:solidFill>
                          <a:effectLst/>
                          <a:latin typeface="Arial" charset="0"/>
                          <a:ea typeface="Geneva" charset="0"/>
                        </a:rPr>
                      </a:br>
                      <a:r>
                        <a:rPr kumimoji="0" lang="en-US" sz="1600" b="1" i="0" u="none" strike="noStrike" cap="none" normalizeH="0" baseline="0" dirty="0">
                          <a:ln>
                            <a:noFill/>
                          </a:ln>
                          <a:solidFill>
                            <a:schemeClr val="tx1"/>
                          </a:solidFill>
                          <a:effectLst/>
                          <a:latin typeface="Arial" charset="0"/>
                          <a:ea typeface="Geneva" charset="0"/>
                        </a:rPr>
                        <a:t>per year for 2023</a:t>
                      </a:r>
                    </a:p>
                  </a:txBody>
                  <a:tcPr marL="0" marR="0" marT="0" marB="0" anchor="ctr" horzOverflow="overflow">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rgbClr val="E8EAEA"/>
                    </a:solidFill>
                  </a:tcPr>
                </a:tc>
                <a:tc>
                  <a:txBody>
                    <a:bodyPr/>
                    <a:lstStyle/>
                    <a:p>
                      <a:pPr marL="0" marR="0" lvl="0" indent="0" algn="l"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r>
                        <a:rPr kumimoji="0" lang="en-US" sz="1600" b="1" i="0" u="none" strike="noStrike" cap="none" normalizeH="0" baseline="0" dirty="0">
                          <a:ln>
                            <a:noFill/>
                          </a:ln>
                          <a:solidFill>
                            <a:schemeClr val="tx1"/>
                          </a:solidFill>
                          <a:effectLst/>
                          <a:latin typeface="Arial" charset="0"/>
                          <a:ea typeface="Geneva" charset="0"/>
                        </a:rPr>
                        <a:t>For every </a:t>
                      </a:r>
                      <a:r>
                        <a:rPr kumimoji="0" lang="en-US" sz="2000" b="1" i="0" u="none" strike="noStrike" cap="none" normalizeH="0" baseline="0" dirty="0">
                          <a:ln>
                            <a:noFill/>
                          </a:ln>
                          <a:solidFill>
                            <a:schemeClr val="accent1"/>
                          </a:solidFill>
                          <a:effectLst/>
                          <a:latin typeface="Arial" charset="0"/>
                          <a:ea typeface="Geneva" charset="0"/>
                        </a:rPr>
                        <a:t>$2</a:t>
                      </a:r>
                      <a:r>
                        <a:rPr kumimoji="0" lang="en-US" sz="1600" b="1" i="0" u="none" strike="noStrike" cap="none" normalizeH="0" baseline="0" dirty="0">
                          <a:ln>
                            <a:noFill/>
                          </a:ln>
                          <a:solidFill>
                            <a:schemeClr val="accent4"/>
                          </a:solidFill>
                          <a:effectLst/>
                          <a:latin typeface="Arial" charset="0"/>
                          <a:ea typeface="Geneva" charset="0"/>
                        </a:rPr>
                        <a:t> </a:t>
                      </a:r>
                      <a:r>
                        <a:rPr kumimoji="0" lang="en-US" sz="1600" b="1" i="0" u="none" strike="noStrike" cap="none" normalizeH="0" baseline="0" dirty="0">
                          <a:ln>
                            <a:noFill/>
                          </a:ln>
                          <a:solidFill>
                            <a:schemeClr val="tx1"/>
                          </a:solidFill>
                          <a:effectLst/>
                          <a:latin typeface="Arial" charset="0"/>
                          <a:ea typeface="Geneva" charset="0"/>
                        </a:rPr>
                        <a:t>over the limit, </a:t>
                      </a:r>
                      <a:r>
                        <a:rPr kumimoji="0" lang="en-US" sz="2000" b="1" i="0" u="none" strike="noStrike" cap="none" normalizeH="0" baseline="0" dirty="0">
                          <a:ln>
                            <a:noFill/>
                          </a:ln>
                          <a:solidFill>
                            <a:schemeClr val="accent1"/>
                          </a:solidFill>
                          <a:effectLst/>
                          <a:latin typeface="Arial" charset="0"/>
                          <a:ea typeface="Geneva" charset="0"/>
                        </a:rPr>
                        <a:t>$1</a:t>
                      </a:r>
                      <a:r>
                        <a:rPr kumimoji="0" lang="en-US" sz="2000" b="1" i="0" u="none" strike="noStrike" cap="none" normalizeH="0" baseline="0" dirty="0">
                          <a:ln>
                            <a:noFill/>
                          </a:ln>
                          <a:solidFill>
                            <a:schemeClr val="tx1"/>
                          </a:solidFill>
                          <a:effectLst/>
                          <a:latin typeface="Arial" charset="0"/>
                          <a:ea typeface="Geneva" charset="0"/>
                        </a:rPr>
                        <a:t> </a:t>
                      </a:r>
                      <a:r>
                        <a:rPr kumimoji="0" lang="en-US" sz="1600" b="1" i="0" u="none" strike="noStrike" cap="none" normalizeH="0" baseline="0" dirty="0">
                          <a:ln>
                            <a:noFill/>
                          </a:ln>
                          <a:solidFill>
                            <a:schemeClr val="tx1"/>
                          </a:solidFill>
                          <a:effectLst/>
                          <a:latin typeface="Arial" charset="0"/>
                          <a:ea typeface="Geneva" charset="0"/>
                        </a:rPr>
                        <a:t>is withheld</a:t>
                      </a:r>
                    </a:p>
                  </a:txBody>
                  <a:tcPr marL="182880" marT="137144" marB="137144" anchor="ctr" horzOverflow="overflow">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rgbClr val="E8EAEA"/>
                    </a:solidFill>
                  </a:tcPr>
                </a:tc>
                <a:extLst>
                  <a:ext uri="{0D108BD9-81ED-4DB2-BD59-A6C34878D82A}">
                    <a16:rowId xmlns:a16="http://schemas.microsoft.com/office/drawing/2014/main" val="10001"/>
                  </a:ext>
                </a:extLst>
              </a:tr>
              <a:tr h="1031214">
                <a:tc>
                  <a:txBody>
                    <a:bodyPr/>
                    <a:lstStyle/>
                    <a:p>
                      <a:pPr marL="0" marR="0" lvl="0" indent="0" algn="l"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r>
                        <a:rPr kumimoji="0" lang="en-US" sz="1600" b="1" i="0" u="none" strike="noStrike" cap="none" normalizeH="0" baseline="0" dirty="0">
                          <a:ln>
                            <a:noFill/>
                          </a:ln>
                          <a:solidFill>
                            <a:schemeClr val="tx1"/>
                          </a:solidFill>
                          <a:effectLst/>
                          <a:latin typeface="Arial" charset="0"/>
                          <a:ea typeface="Geneva" charset="0"/>
                        </a:rPr>
                        <a:t>Year Turning FRA </a:t>
                      </a:r>
                    </a:p>
                  </a:txBody>
                  <a:tcPr marL="182880" marT="0" marB="0" anchor="ctr" horzOverflow="overflow">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E6EE"/>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defRPr/>
                      </a:pPr>
                      <a:r>
                        <a:rPr kumimoji="0" lang="en-US" sz="2000" b="1" i="0" u="none" strike="noStrike" cap="none" normalizeH="0" baseline="0" dirty="0">
                          <a:ln>
                            <a:noFill/>
                          </a:ln>
                          <a:solidFill>
                            <a:schemeClr val="accent1"/>
                          </a:solidFill>
                          <a:effectLst/>
                          <a:latin typeface="Arial" charset="0"/>
                          <a:ea typeface="Geneva" charset="0"/>
                        </a:rPr>
                        <a:t>$56,520</a:t>
                      </a:r>
                      <a:br>
                        <a:rPr kumimoji="0" lang="en-US" sz="1800" b="1" i="0" u="none" strike="noStrike" cap="none" normalizeH="0" baseline="0" dirty="0">
                          <a:ln>
                            <a:noFill/>
                          </a:ln>
                          <a:solidFill>
                            <a:schemeClr val="accent1"/>
                          </a:solidFill>
                          <a:effectLst/>
                          <a:latin typeface="Arial" charset="0"/>
                          <a:ea typeface="Geneva" charset="0"/>
                        </a:rPr>
                      </a:br>
                      <a:r>
                        <a:rPr kumimoji="0" lang="en-US" sz="1600" b="1" i="0" u="none" strike="noStrike" cap="none" normalizeH="0" baseline="0" dirty="0">
                          <a:ln>
                            <a:noFill/>
                          </a:ln>
                          <a:solidFill>
                            <a:schemeClr val="tx1"/>
                          </a:solidFill>
                          <a:effectLst/>
                          <a:latin typeface="Arial" charset="0"/>
                          <a:ea typeface="Geneva" charset="0"/>
                        </a:rPr>
                        <a:t>per year for 2023</a:t>
                      </a:r>
                    </a:p>
                  </a:txBody>
                  <a:tcPr marL="0" marR="0" marT="0" marB="0" anchor="ctr" horzOverflow="overflow">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E6EE"/>
                    </a:solidFill>
                  </a:tcPr>
                </a:tc>
                <a:tc>
                  <a:txBody>
                    <a:bodyPr/>
                    <a:lstStyle/>
                    <a:p>
                      <a:pPr marL="0" marR="0" lvl="0" indent="0" algn="l"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r>
                        <a:rPr kumimoji="0" lang="en-US" sz="1600" b="1" i="0" u="none" strike="noStrike" cap="none" normalizeH="0" baseline="0" dirty="0">
                          <a:ln>
                            <a:noFill/>
                          </a:ln>
                          <a:solidFill>
                            <a:schemeClr val="tx1"/>
                          </a:solidFill>
                          <a:effectLst/>
                          <a:latin typeface="Arial" charset="0"/>
                          <a:ea typeface="Geneva" charset="0"/>
                        </a:rPr>
                        <a:t>For every </a:t>
                      </a:r>
                      <a:r>
                        <a:rPr kumimoji="0" lang="en-US" sz="2000" b="1" i="0" u="none" strike="noStrike" cap="none" normalizeH="0" baseline="0" dirty="0">
                          <a:ln>
                            <a:noFill/>
                          </a:ln>
                          <a:solidFill>
                            <a:schemeClr val="accent1"/>
                          </a:solidFill>
                          <a:effectLst/>
                          <a:latin typeface="Arial" charset="0"/>
                          <a:ea typeface="Geneva" charset="0"/>
                        </a:rPr>
                        <a:t>$3</a:t>
                      </a:r>
                      <a:r>
                        <a:rPr kumimoji="0" lang="en-US" sz="1600" b="1" i="0" u="none" strike="noStrike" cap="none" normalizeH="0" baseline="0" dirty="0">
                          <a:ln>
                            <a:noFill/>
                          </a:ln>
                          <a:solidFill>
                            <a:schemeClr val="accent1"/>
                          </a:solidFill>
                          <a:effectLst/>
                          <a:latin typeface="Arial" charset="0"/>
                          <a:ea typeface="Geneva" charset="0"/>
                        </a:rPr>
                        <a:t> </a:t>
                      </a:r>
                      <a:r>
                        <a:rPr kumimoji="0" lang="en-US" sz="1600" b="1" i="0" u="none" strike="noStrike" cap="none" normalizeH="0" baseline="0" dirty="0">
                          <a:ln>
                            <a:noFill/>
                          </a:ln>
                          <a:solidFill>
                            <a:schemeClr val="tx1"/>
                          </a:solidFill>
                          <a:effectLst/>
                          <a:latin typeface="Arial" charset="0"/>
                          <a:ea typeface="Geneva" charset="0"/>
                        </a:rPr>
                        <a:t>over the limit, </a:t>
                      </a:r>
                      <a:r>
                        <a:rPr kumimoji="0" lang="en-US" sz="2000" b="1" i="0" u="none" strike="noStrike" cap="none" normalizeH="0" baseline="0" dirty="0">
                          <a:ln>
                            <a:noFill/>
                          </a:ln>
                          <a:solidFill>
                            <a:schemeClr val="accent1"/>
                          </a:solidFill>
                          <a:effectLst/>
                          <a:latin typeface="Arial" charset="0"/>
                          <a:ea typeface="Geneva" charset="0"/>
                        </a:rPr>
                        <a:t>$1 </a:t>
                      </a:r>
                      <a:br>
                        <a:rPr kumimoji="0" lang="en-US" sz="2000" b="1" i="0" u="none" strike="noStrike" cap="none" normalizeH="0" baseline="0" dirty="0">
                          <a:ln>
                            <a:noFill/>
                          </a:ln>
                          <a:solidFill>
                            <a:schemeClr val="tx1"/>
                          </a:solidFill>
                          <a:effectLst/>
                          <a:latin typeface="Arial" charset="0"/>
                          <a:ea typeface="Geneva" charset="0"/>
                        </a:rPr>
                      </a:br>
                      <a:r>
                        <a:rPr kumimoji="0" lang="en-US" sz="1600" b="1" i="0" u="none" strike="noStrike" cap="none" normalizeH="0" baseline="0" dirty="0">
                          <a:ln>
                            <a:noFill/>
                          </a:ln>
                          <a:solidFill>
                            <a:schemeClr val="tx1"/>
                          </a:solidFill>
                          <a:effectLst/>
                          <a:latin typeface="Arial" charset="0"/>
                          <a:ea typeface="Geneva" charset="0"/>
                        </a:rPr>
                        <a:t>is withheld from benefits until </a:t>
                      </a:r>
                      <a:br>
                        <a:rPr kumimoji="0" lang="en-US" sz="1600" b="1" i="0" u="none" strike="noStrike" cap="none" normalizeH="0" baseline="0" dirty="0">
                          <a:ln>
                            <a:noFill/>
                          </a:ln>
                          <a:solidFill>
                            <a:schemeClr val="tx1"/>
                          </a:solidFill>
                          <a:effectLst/>
                          <a:latin typeface="Arial" charset="0"/>
                          <a:ea typeface="Geneva" charset="0"/>
                        </a:rPr>
                      </a:br>
                      <a:r>
                        <a:rPr kumimoji="0" lang="en-US" sz="1600" b="1" i="0" u="none" strike="noStrike" cap="none" normalizeH="0" baseline="0" dirty="0">
                          <a:ln>
                            <a:noFill/>
                          </a:ln>
                          <a:solidFill>
                            <a:schemeClr val="tx1"/>
                          </a:solidFill>
                          <a:effectLst/>
                          <a:latin typeface="Arial" charset="0"/>
                          <a:ea typeface="Geneva" charset="0"/>
                        </a:rPr>
                        <a:t>the month they reach FRA</a:t>
                      </a:r>
                    </a:p>
                  </a:txBody>
                  <a:tcPr marL="182880" marT="137144" marB="137144" anchor="ctr" horzOverflow="overflow">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E6EE"/>
                    </a:solidFill>
                  </a:tcPr>
                </a:tc>
                <a:extLst>
                  <a:ext uri="{0D108BD9-81ED-4DB2-BD59-A6C34878D82A}">
                    <a16:rowId xmlns:a16="http://schemas.microsoft.com/office/drawing/2014/main" val="10002"/>
                  </a:ext>
                </a:extLst>
              </a:tr>
              <a:tr h="469577">
                <a:tc>
                  <a:txBody>
                    <a:bodyPr/>
                    <a:lstStyle/>
                    <a:p>
                      <a:pPr marL="0" marR="0" lvl="0" indent="0" algn="l"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r>
                        <a:rPr kumimoji="0" lang="en-US" sz="1600" b="1" i="0" u="none" strike="noStrike" cap="none" normalizeH="0" baseline="0" dirty="0">
                          <a:ln>
                            <a:noFill/>
                          </a:ln>
                          <a:solidFill>
                            <a:schemeClr val="tx1"/>
                          </a:solidFill>
                          <a:effectLst/>
                          <a:latin typeface="Arial" charset="0"/>
                          <a:ea typeface="Geneva" charset="0"/>
                        </a:rPr>
                        <a:t>After FRA</a:t>
                      </a:r>
                    </a:p>
                  </a:txBody>
                  <a:tcPr marL="182880" marT="91430" marB="91430" anchor="ctr" horzOverflow="overflow">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r>
                        <a:rPr kumimoji="0" lang="en-US" sz="1600" b="1" i="0" u="none" strike="noStrike" cap="none" normalizeH="0" baseline="0" dirty="0">
                          <a:ln>
                            <a:noFill/>
                          </a:ln>
                          <a:solidFill>
                            <a:schemeClr val="tx1"/>
                          </a:solidFill>
                          <a:effectLst/>
                          <a:latin typeface="Arial" charset="0"/>
                          <a:ea typeface="Geneva" charset="0"/>
                        </a:rPr>
                        <a:t>None</a:t>
                      </a:r>
                    </a:p>
                  </a:txBody>
                  <a:tcPr marL="0" marR="0" marT="0" marB="0" anchor="ctr" horzOverflow="overflow">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r>
                        <a:rPr kumimoji="0" lang="en-US" sz="1600" b="1" i="0" u="none" strike="noStrike" cap="none" normalizeH="0" baseline="0" dirty="0">
                          <a:ln>
                            <a:noFill/>
                          </a:ln>
                          <a:solidFill>
                            <a:schemeClr val="tx1"/>
                          </a:solidFill>
                          <a:effectLst/>
                          <a:latin typeface="Arial" charset="0"/>
                          <a:ea typeface="Geneva" charset="0"/>
                        </a:rPr>
                        <a:t>No limit on earnings</a:t>
                      </a:r>
                    </a:p>
                  </a:txBody>
                  <a:tcPr marL="182880" marT="0" marB="0" anchor="ctr" horzOverflow="overflow">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1972226">
                <a:tc gridSpan="3">
                  <a:txBody>
                    <a:bodyPr/>
                    <a:lstStyle/>
                    <a:p>
                      <a:pPr marL="0" marR="0" lvl="0" indent="0" algn="l"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endParaRPr kumimoji="0" lang="en-US" sz="1600" b="1" i="0" u="none" strike="noStrike" cap="none" normalizeH="0" baseline="0" dirty="0">
                        <a:ln>
                          <a:noFill/>
                        </a:ln>
                        <a:solidFill>
                          <a:schemeClr val="tx1"/>
                        </a:solidFill>
                        <a:effectLst/>
                        <a:latin typeface="Arial" charset="0"/>
                        <a:ea typeface="Geneva" charset="0"/>
                      </a:endParaRPr>
                    </a:p>
                  </a:txBody>
                  <a:tcPr marL="182880" marT="91430" marB="91430" anchor="ctr" horzOverflow="overflow">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hMerge="1">
                  <a:txBody>
                    <a:bodyPr/>
                    <a:lstStyle/>
                    <a:p>
                      <a:pPr marL="0" marR="0" lvl="0" indent="0" algn="ctr"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endParaRPr kumimoji="0" lang="en-US" sz="1600" b="1" i="0" u="none" strike="noStrike" cap="none" normalizeH="0" baseline="0" dirty="0">
                        <a:ln>
                          <a:noFill/>
                        </a:ln>
                        <a:solidFill>
                          <a:schemeClr val="tx1"/>
                        </a:solidFill>
                        <a:effectLst/>
                        <a:latin typeface="Arial" charset="0"/>
                        <a:ea typeface="Geneva" charset="0"/>
                      </a:endParaRPr>
                    </a:p>
                  </a:txBody>
                  <a:tcPr marL="0" marR="0" marT="0" marB="0" anchor="ctr" horzOverflow="overflow">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20000"/>
                        <a:lumOff val="80000"/>
                      </a:schemeClr>
                    </a:solidFill>
                  </a:tcPr>
                </a:tc>
                <a:tc hMerge="1">
                  <a:txBody>
                    <a:bodyPr/>
                    <a:lstStyle/>
                    <a:p>
                      <a:pPr marL="0" marR="0" lvl="0" indent="0" algn="l" defTabSz="914400" rtl="0" eaLnBrk="0" fontAlgn="base" latinLnBrk="0" hangingPunct="0">
                        <a:lnSpc>
                          <a:spcPct val="90000"/>
                        </a:lnSpc>
                        <a:spcBef>
                          <a:spcPct val="20000"/>
                        </a:spcBef>
                        <a:spcAft>
                          <a:spcPct val="0"/>
                        </a:spcAft>
                        <a:buClr>
                          <a:schemeClr val="accent1"/>
                        </a:buClr>
                        <a:buSzTx/>
                        <a:buFontTx/>
                        <a:buNone/>
                        <a:tabLst>
                          <a:tab pos="120650" algn="l"/>
                          <a:tab pos="300038" algn="l"/>
                          <a:tab pos="1035050" algn="l"/>
                        </a:tabLst>
                      </a:pPr>
                      <a:endParaRPr kumimoji="0" lang="en-US" sz="1600" b="1" i="0" u="none" strike="noStrike" cap="none" normalizeH="0" baseline="0" dirty="0">
                        <a:ln>
                          <a:noFill/>
                        </a:ln>
                        <a:solidFill>
                          <a:schemeClr val="tx1"/>
                        </a:solidFill>
                        <a:effectLst/>
                        <a:latin typeface="Arial" charset="0"/>
                        <a:ea typeface="Geneva" charset="0"/>
                      </a:endParaRPr>
                    </a:p>
                  </a:txBody>
                  <a:tcPr marL="182880" marT="0" marB="0" anchor="ctr" horzOverflow="overflow">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bl>
          </a:graphicData>
        </a:graphic>
      </p:graphicFrame>
      <p:sp>
        <p:nvSpPr>
          <p:cNvPr id="47" name="TextBox 46">
            <a:extLst>
              <a:ext uri="{FF2B5EF4-FFF2-40B4-BE49-F238E27FC236}">
                <a16:creationId xmlns:a16="http://schemas.microsoft.com/office/drawing/2014/main" id="{85AB36C5-97E2-274F-91CA-906A33216EFB}"/>
              </a:ext>
            </a:extLst>
          </p:cNvPr>
          <p:cNvSpPr txBox="1"/>
          <p:nvPr/>
        </p:nvSpPr>
        <p:spPr>
          <a:xfrm>
            <a:off x="740939" y="3965298"/>
            <a:ext cx="10392493" cy="1800493"/>
          </a:xfrm>
          <a:prstGeom prst="rect">
            <a:avLst/>
          </a:prstGeom>
          <a:noFill/>
        </p:spPr>
        <p:txBody>
          <a:bodyPr wrap="square" rtlCol="0">
            <a:spAutoFit/>
          </a:bodyPr>
          <a:lstStyle/>
          <a:p>
            <a:pPr>
              <a:spcBef>
                <a:spcPts val="0"/>
              </a:spcBef>
              <a:spcAft>
                <a:spcPts val="600"/>
              </a:spcAft>
            </a:pPr>
            <a:r>
              <a:rPr lang="en-US" sz="1600" dirty="0">
                <a:solidFill>
                  <a:srgbClr val="298FC2"/>
                </a:solidFill>
              </a:rPr>
              <a:t>A </a:t>
            </a:r>
            <a:r>
              <a:rPr lang="en-US" sz="1600" b="1" dirty="0">
                <a:solidFill>
                  <a:srgbClr val="298FC2"/>
                </a:solidFill>
              </a:rPr>
              <a:t>Special Earnings Limit Rule </a:t>
            </a:r>
            <a:r>
              <a:rPr lang="en-US" sz="1600" dirty="0">
                <a:solidFill>
                  <a:srgbClr val="298FC2"/>
                </a:solidFill>
              </a:rPr>
              <a:t>may be applied to clients who retired mid-year in 2022 if client:</a:t>
            </a:r>
          </a:p>
          <a:p>
            <a:pPr marL="112713" indent="-112713">
              <a:spcBef>
                <a:spcPts val="0"/>
              </a:spcBef>
              <a:spcAft>
                <a:spcPts val="600"/>
              </a:spcAft>
              <a:buClr>
                <a:srgbClr val="298FC2"/>
              </a:buClr>
              <a:buFont typeface="Arial" panose="020B0604020202020204" pitchFamily="34" charset="0"/>
              <a:buChar char="•"/>
            </a:pPr>
            <a:r>
              <a:rPr lang="en-US" sz="1600" dirty="0"/>
              <a:t>Under FRA, had earnings of $1,630 or less in any month, and didn’t perform substantial services in self-employment</a:t>
            </a:r>
          </a:p>
          <a:p>
            <a:pPr marL="112713" indent="-112713">
              <a:spcBef>
                <a:spcPts val="0"/>
              </a:spcBef>
              <a:spcAft>
                <a:spcPts val="600"/>
              </a:spcAft>
              <a:buClr>
                <a:srgbClr val="298FC2"/>
              </a:buClr>
              <a:buFont typeface="Arial" panose="020B0604020202020204" pitchFamily="34" charset="0"/>
              <a:buChar char="•"/>
            </a:pPr>
            <a:r>
              <a:rPr lang="en-US" sz="1600" dirty="0"/>
              <a:t>Reached FRA, had earnings of $4,330 or less during any given month, and didn’t perform substantial services in self-employment</a:t>
            </a:r>
          </a:p>
          <a:p>
            <a:pPr>
              <a:spcBef>
                <a:spcPts val="0"/>
              </a:spcBef>
              <a:spcAft>
                <a:spcPts val="600"/>
              </a:spcAft>
              <a:buClr>
                <a:srgbClr val="298FC2"/>
              </a:buClr>
            </a:pPr>
            <a:r>
              <a:rPr lang="en-US" sz="1600" dirty="0">
                <a:solidFill>
                  <a:srgbClr val="298FC2"/>
                </a:solidFill>
              </a:rPr>
              <a:t>In </a:t>
            </a:r>
            <a:r>
              <a:rPr lang="en-US" sz="1600" b="1" dirty="0">
                <a:solidFill>
                  <a:srgbClr val="298FC2"/>
                </a:solidFill>
              </a:rPr>
              <a:t>2023</a:t>
            </a:r>
            <a:r>
              <a:rPr lang="en-US" sz="1600" dirty="0">
                <a:solidFill>
                  <a:srgbClr val="298FC2"/>
                </a:solidFill>
              </a:rPr>
              <a:t>, the deductions are based solely on the client’s annual earnings limit.</a:t>
            </a:r>
          </a:p>
        </p:txBody>
      </p:sp>
    </p:spTree>
    <p:custDataLst>
      <p:tags r:id="rId1"/>
    </p:custDataLst>
    <p:extLst>
      <p:ext uri="{BB962C8B-B14F-4D97-AF65-F5344CB8AC3E}">
        <p14:creationId xmlns:p14="http://schemas.microsoft.com/office/powerpoint/2010/main" val="23183531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DSMENUDOCLEVELBTNSTATES" val="&lt;btnStates&gt;&lt;btn tag=&quot;1001&quot; state=&quot;UP&quot;/&gt;&lt;/btnStates&gt;&#10;"/>
  <p:tag name="ARTICULATE_DESIGN_ID_FCCS_ONSCREEN_PRESENTATION_16X9" val="Ft02Y2ka"/>
  <p:tag name="ARTICULATE_PROJECT_OPEN" val="0"/>
  <p:tag name="ARTICULATE_SLIDE_COUNT" val="1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RNRSTYLE" val="TEMP subtitle"/>
</p:tagLst>
</file>

<file path=ppt/tags/tag19.xml><?xml version="1.0" encoding="utf-8"?>
<p:tagLst xmlns:a="http://schemas.openxmlformats.org/drawingml/2006/main" xmlns:r="http://schemas.openxmlformats.org/officeDocument/2006/relationships" xmlns:p="http://schemas.openxmlformats.org/presentationml/2006/main">
  <p:tag name="RNRSTYLE" val="TEMP subtitle"/>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RNRSTYLE" val="TEMP subtitle"/>
</p:tagLst>
</file>

<file path=ppt/tags/tag27.xml><?xml version="1.0" encoding="utf-8"?>
<p:tagLst xmlns:a="http://schemas.openxmlformats.org/drawingml/2006/main" xmlns:r="http://schemas.openxmlformats.org/officeDocument/2006/relationships" xmlns:p="http://schemas.openxmlformats.org/presentationml/2006/main">
  <p:tag name="RNRSTYLE" val="TEMP subtitle"/>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RNRSTYLE" val="TEMP subtitle"/>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RNRSTYLE" val="TEMP subtitle"/>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I_External_Print_Presentation_4x3">
  <a:themeElements>
    <a:clrScheme name="107 Evolution">
      <a:dk1>
        <a:srgbClr val="000000"/>
      </a:dk1>
      <a:lt1>
        <a:srgbClr val="FFFFFF"/>
      </a:lt1>
      <a:dk2>
        <a:srgbClr val="212425"/>
      </a:dk2>
      <a:lt2>
        <a:srgbClr val="333F48"/>
      </a:lt2>
      <a:accent1>
        <a:srgbClr val="298FC2"/>
      </a:accent1>
      <a:accent2>
        <a:srgbClr val="4A7729"/>
      </a:accent2>
      <a:accent3>
        <a:srgbClr val="7A9A01"/>
      </a:accent3>
      <a:accent4>
        <a:srgbClr val="6BA4B8"/>
      </a:accent4>
      <a:accent5>
        <a:srgbClr val="768692"/>
      </a:accent5>
      <a:accent6>
        <a:srgbClr val="9BBDAA"/>
      </a:accent6>
      <a:hlink>
        <a:srgbClr val="298FC2"/>
      </a:hlink>
      <a:folHlink>
        <a:srgbClr val="51284F"/>
      </a:folHlink>
    </a:clrScheme>
    <a:fontScheme name="4_pyramis_external_printed_presentation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hlink"/>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4_pyramis_external_printed_presentation_template 1">
        <a:dk1>
          <a:srgbClr val="1A2732"/>
        </a:dk1>
        <a:lt1>
          <a:srgbClr val="FFFFFF"/>
        </a:lt1>
        <a:dk2>
          <a:srgbClr val="D6E1EA"/>
        </a:dk2>
        <a:lt2>
          <a:srgbClr val="B6CADA"/>
        </a:lt2>
        <a:accent1>
          <a:srgbClr val="1A2732"/>
        </a:accent1>
        <a:accent2>
          <a:srgbClr val="5580A3"/>
        </a:accent2>
        <a:accent3>
          <a:srgbClr val="FFFFFF"/>
        </a:accent3>
        <a:accent4>
          <a:srgbClr val="142029"/>
        </a:accent4>
        <a:accent5>
          <a:srgbClr val="ABACAD"/>
        </a:accent5>
        <a:accent6>
          <a:srgbClr val="4C7393"/>
        </a:accent6>
        <a:hlink>
          <a:srgbClr val="81A2BD"/>
        </a:hlink>
        <a:folHlink>
          <a:srgbClr val="42637E"/>
        </a:folHlink>
      </a:clrScheme>
      <a:clrMap bg1="lt1" tx1="dk1" bg2="lt2" tx2="dk2" accent1="accent1" accent2="accent2" accent3="accent3" accent4="accent4" accent5="accent5" accent6="accent6" hlink="hlink" folHlink="folHlink"/>
    </a:extraClrScheme>
    <a:extraClrScheme>
      <a:clrScheme name="4_pyramis_external_printed_presentation_template 2">
        <a:dk1>
          <a:srgbClr val="1A2732"/>
        </a:dk1>
        <a:lt1>
          <a:srgbClr val="FFFFFF"/>
        </a:lt1>
        <a:dk2>
          <a:srgbClr val="1A2732"/>
        </a:dk2>
        <a:lt2>
          <a:srgbClr val="D6E1EA"/>
        </a:lt2>
        <a:accent1>
          <a:srgbClr val="D6E1EA"/>
        </a:accent1>
        <a:accent2>
          <a:srgbClr val="788E78"/>
        </a:accent2>
        <a:accent3>
          <a:srgbClr val="FFFFFF"/>
        </a:accent3>
        <a:accent4>
          <a:srgbClr val="142029"/>
        </a:accent4>
        <a:accent5>
          <a:srgbClr val="E8EEF3"/>
        </a:accent5>
        <a:accent6>
          <a:srgbClr val="6C806C"/>
        </a:accent6>
        <a:hlink>
          <a:srgbClr val="B1C785"/>
        </a:hlink>
        <a:folHlink>
          <a:srgbClr val="6A7029"/>
        </a:folHlink>
      </a:clrScheme>
      <a:clrMap bg1="lt1" tx1="dk1" bg2="lt2" tx2="dk2" accent1="accent1" accent2="accent2" accent3="accent3" accent4="accent4" accent5="accent5" accent6="accent6" hlink="hlink" folHlink="folHlink"/>
    </a:extraClrScheme>
    <a:extraClrScheme>
      <a:clrScheme name="4_pyramis_external_printed_presentation_template 3">
        <a:dk1>
          <a:srgbClr val="788E78"/>
        </a:dk1>
        <a:lt1>
          <a:srgbClr val="FFFFFF"/>
        </a:lt1>
        <a:dk2>
          <a:srgbClr val="1A2732"/>
        </a:dk2>
        <a:lt2>
          <a:srgbClr val="D6E1EA"/>
        </a:lt2>
        <a:accent1>
          <a:srgbClr val="B1C785"/>
        </a:accent1>
        <a:accent2>
          <a:srgbClr val="1A2732"/>
        </a:accent2>
        <a:accent3>
          <a:srgbClr val="FFFFFF"/>
        </a:accent3>
        <a:accent4>
          <a:srgbClr val="657865"/>
        </a:accent4>
        <a:accent5>
          <a:srgbClr val="D5E0C2"/>
        </a:accent5>
        <a:accent6>
          <a:srgbClr val="16222C"/>
        </a:accent6>
        <a:hlink>
          <a:srgbClr val="4C5F6C"/>
        </a:hlink>
        <a:folHlink>
          <a:srgbClr val="81A2BD"/>
        </a:folHlink>
      </a:clrScheme>
      <a:clrMap bg1="lt1" tx1="dk1" bg2="lt2" tx2="dk2" accent1="accent1" accent2="accent2" accent3="accent3" accent4="accent4" accent5="accent5" accent6="accent6" hlink="hlink" folHlink="folHlink"/>
    </a:extraClrScheme>
    <a:extraClrScheme>
      <a:clrScheme name="4_pyramis_external_printed_presentation_template 4">
        <a:dk1>
          <a:srgbClr val="19252F"/>
        </a:dk1>
        <a:lt1>
          <a:srgbClr val="FFFFFF"/>
        </a:lt1>
        <a:dk2>
          <a:srgbClr val="B19401"/>
        </a:dk2>
        <a:lt2>
          <a:srgbClr val="EDE7DD"/>
        </a:lt2>
        <a:accent1>
          <a:srgbClr val="B1C785"/>
        </a:accent1>
        <a:accent2>
          <a:srgbClr val="6A7029"/>
        </a:accent2>
        <a:accent3>
          <a:srgbClr val="FFFFFF"/>
        </a:accent3>
        <a:accent4>
          <a:srgbClr val="141E27"/>
        </a:accent4>
        <a:accent5>
          <a:srgbClr val="D5E0C2"/>
        </a:accent5>
        <a:accent6>
          <a:srgbClr val="5F6524"/>
        </a:accent6>
        <a:hlink>
          <a:srgbClr val="ADBBAD"/>
        </a:hlink>
        <a:folHlink>
          <a:srgbClr val="764200"/>
        </a:folHlink>
      </a:clrScheme>
      <a:clrMap bg1="lt1" tx1="dk1" bg2="lt2" tx2="dk2" accent1="accent1" accent2="accent2" accent3="accent3" accent4="accent4" accent5="accent5" accent6="accent6" hlink="hlink" folHlink="folHlink"/>
    </a:extraClrScheme>
    <a:extraClrScheme>
      <a:clrScheme name="4_pyramis_external_printed_presentation_template 5">
        <a:dk1>
          <a:srgbClr val="1A2732"/>
        </a:dk1>
        <a:lt1>
          <a:srgbClr val="FFFFFF"/>
        </a:lt1>
        <a:dk2>
          <a:srgbClr val="B19401"/>
        </a:dk2>
        <a:lt2>
          <a:srgbClr val="EDE7DD"/>
        </a:lt2>
        <a:accent1>
          <a:srgbClr val="B1C785"/>
        </a:accent1>
        <a:accent2>
          <a:srgbClr val="6A7029"/>
        </a:accent2>
        <a:accent3>
          <a:srgbClr val="FFFFFF"/>
        </a:accent3>
        <a:accent4>
          <a:srgbClr val="142029"/>
        </a:accent4>
        <a:accent5>
          <a:srgbClr val="D5E0C2"/>
        </a:accent5>
        <a:accent6>
          <a:srgbClr val="5F6524"/>
        </a:accent6>
        <a:hlink>
          <a:srgbClr val="AAC3B4"/>
        </a:hlink>
        <a:folHlink>
          <a:srgbClr val="764200"/>
        </a:folHlink>
      </a:clrScheme>
      <a:clrMap bg1="lt1" tx1="dk1" bg2="lt2" tx2="dk2" accent1="accent1" accent2="accent2" accent3="accent3" accent4="accent4" accent5="accent5" accent6="accent6" hlink="hlink" folHlink="folHlink"/>
    </a:extraClrScheme>
    <a:extraClrScheme>
      <a:clrScheme name="4_pyramis_external_printed_presentation_template 6">
        <a:dk1>
          <a:srgbClr val="19252F"/>
        </a:dk1>
        <a:lt1>
          <a:srgbClr val="FFFFFF"/>
        </a:lt1>
        <a:dk2>
          <a:srgbClr val="B19401"/>
        </a:dk2>
        <a:lt2>
          <a:srgbClr val="DCDCCE"/>
        </a:lt2>
        <a:accent1>
          <a:srgbClr val="BDD096"/>
        </a:accent1>
        <a:accent2>
          <a:srgbClr val="6A7029"/>
        </a:accent2>
        <a:accent3>
          <a:srgbClr val="FFFFFF"/>
        </a:accent3>
        <a:accent4>
          <a:srgbClr val="141E27"/>
        </a:accent4>
        <a:accent5>
          <a:srgbClr val="DBE4C9"/>
        </a:accent5>
        <a:accent6>
          <a:srgbClr val="5F6524"/>
        </a:accent6>
        <a:hlink>
          <a:srgbClr val="ADBBAD"/>
        </a:hlink>
        <a:folHlink>
          <a:srgbClr val="462900"/>
        </a:folHlink>
      </a:clrScheme>
      <a:clrMap bg1="lt1" tx1="dk1" bg2="lt2" tx2="dk2" accent1="accent1" accent2="accent2" accent3="accent3" accent4="accent4" accent5="accent5" accent6="accent6" hlink="hlink" folHlink="folHlink"/>
    </a:extraClrScheme>
    <a:extraClrScheme>
      <a:clrScheme name="4_pyramis_external_printed_presentation_template 7">
        <a:dk1>
          <a:srgbClr val="19252F"/>
        </a:dk1>
        <a:lt1>
          <a:srgbClr val="FFFFFF"/>
        </a:lt1>
        <a:dk2>
          <a:srgbClr val="B19401"/>
        </a:dk2>
        <a:lt2>
          <a:srgbClr val="DCDCCE"/>
        </a:lt2>
        <a:accent1>
          <a:srgbClr val="BDD096"/>
        </a:accent1>
        <a:accent2>
          <a:srgbClr val="6A7029"/>
        </a:accent2>
        <a:accent3>
          <a:srgbClr val="FFFFFF"/>
        </a:accent3>
        <a:accent4>
          <a:srgbClr val="141E27"/>
        </a:accent4>
        <a:accent5>
          <a:srgbClr val="DBE4C9"/>
        </a:accent5>
        <a:accent6>
          <a:srgbClr val="5F6524"/>
        </a:accent6>
        <a:hlink>
          <a:srgbClr val="AAC3B4"/>
        </a:hlink>
        <a:folHlink>
          <a:srgbClr val="462900"/>
        </a:folHlink>
      </a:clrScheme>
      <a:clrMap bg1="lt1" tx1="dk1" bg2="lt2" tx2="dk2" accent1="accent1" accent2="accent2" accent3="accent3" accent4="accent4" accent5="accent5" accent6="accent6" hlink="hlink" folHlink="folHlink"/>
    </a:extraClrScheme>
    <a:extraClrScheme>
      <a:clrScheme name="4_pyramis_external_printed_presentation_template 8">
        <a:dk1>
          <a:srgbClr val="1A2732"/>
        </a:dk1>
        <a:lt1>
          <a:srgbClr val="FFFFFF"/>
        </a:lt1>
        <a:dk2>
          <a:srgbClr val="203731"/>
        </a:dk2>
        <a:lt2>
          <a:srgbClr val="A4AEB5"/>
        </a:lt2>
        <a:accent1>
          <a:srgbClr val="51626F"/>
        </a:accent1>
        <a:accent2>
          <a:srgbClr val="3E4519"/>
        </a:accent2>
        <a:accent3>
          <a:srgbClr val="FFFFFF"/>
        </a:accent3>
        <a:accent4>
          <a:srgbClr val="142029"/>
        </a:accent4>
        <a:accent5>
          <a:srgbClr val="B3B7BB"/>
        </a:accent5>
        <a:accent6>
          <a:srgbClr val="373E16"/>
        </a:accent6>
        <a:hlink>
          <a:srgbClr val="ABC785"/>
        </a:hlink>
        <a:folHlink>
          <a:srgbClr val="1A2732"/>
        </a:folHlink>
      </a:clrScheme>
      <a:clrMap bg1="lt1" tx1="dk1" bg2="lt2" tx2="dk2" accent1="accent1" accent2="accent2" accent3="accent3" accent4="accent4" accent5="accent5" accent6="accent6" hlink="hlink" folHlink="folHlink"/>
    </a:extraClrScheme>
    <a:extraClrScheme>
      <a:clrScheme name="4_pyramis_external_printed_presentation_template 9">
        <a:dk1>
          <a:srgbClr val="1A2732"/>
        </a:dk1>
        <a:lt1>
          <a:srgbClr val="FFFFFF"/>
        </a:lt1>
        <a:dk2>
          <a:srgbClr val="203731"/>
        </a:dk2>
        <a:lt2>
          <a:srgbClr val="A7B8B4"/>
        </a:lt2>
        <a:accent1>
          <a:srgbClr val="51626F"/>
        </a:accent1>
        <a:accent2>
          <a:srgbClr val="3E4519"/>
        </a:accent2>
        <a:accent3>
          <a:srgbClr val="FFFFFF"/>
        </a:accent3>
        <a:accent4>
          <a:srgbClr val="142029"/>
        </a:accent4>
        <a:accent5>
          <a:srgbClr val="B3B7BB"/>
        </a:accent5>
        <a:accent6>
          <a:srgbClr val="373E16"/>
        </a:accent6>
        <a:hlink>
          <a:srgbClr val="ABC785"/>
        </a:hlink>
        <a:folHlink>
          <a:srgbClr val="1A2732"/>
        </a:folHlink>
      </a:clrScheme>
      <a:clrMap bg1="lt1" tx1="dk1" bg2="lt2" tx2="dk2" accent1="accent1" accent2="accent2" accent3="accent3" accent4="accent4" accent5="accent5" accent6="accent6" hlink="hlink" folHlink="folHlink"/>
    </a:extraClrScheme>
    <a:extraClrScheme>
      <a:clrScheme name="4_pyramis_external_printed_presentation_template 10">
        <a:dk1>
          <a:srgbClr val="1A2732"/>
        </a:dk1>
        <a:lt1>
          <a:srgbClr val="FFFFFF"/>
        </a:lt1>
        <a:dk2>
          <a:srgbClr val="203731"/>
        </a:dk2>
        <a:lt2>
          <a:srgbClr val="A7B8B4"/>
        </a:lt2>
        <a:accent1>
          <a:srgbClr val="51626F"/>
        </a:accent1>
        <a:accent2>
          <a:srgbClr val="3E4519"/>
        </a:accent2>
        <a:accent3>
          <a:srgbClr val="FFFFFF"/>
        </a:accent3>
        <a:accent4>
          <a:srgbClr val="142029"/>
        </a:accent4>
        <a:accent5>
          <a:srgbClr val="B3B7BB"/>
        </a:accent5>
        <a:accent6>
          <a:srgbClr val="373E16"/>
        </a:accent6>
        <a:hlink>
          <a:srgbClr val="ABC785"/>
        </a:hlink>
        <a:folHlink>
          <a:srgbClr val="857363"/>
        </a:folHlink>
      </a:clrScheme>
      <a:clrMap bg1="lt1" tx1="dk1" bg2="lt2" tx2="dk2" accent1="accent1" accent2="accent2" accent3="accent3" accent4="accent4" accent5="accent5" accent6="accent6" hlink="hlink" folHlink="folHlink"/>
    </a:extraClrScheme>
    <a:extraClrScheme>
      <a:clrScheme name="4_pyramis_external_printed_presentation_template 11">
        <a:dk1>
          <a:srgbClr val="1A2732"/>
        </a:dk1>
        <a:lt1>
          <a:srgbClr val="FFFFFF"/>
        </a:lt1>
        <a:dk2>
          <a:srgbClr val="203731"/>
        </a:dk2>
        <a:lt2>
          <a:srgbClr val="A4AEB5"/>
        </a:lt2>
        <a:accent1>
          <a:srgbClr val="51626F"/>
        </a:accent1>
        <a:accent2>
          <a:srgbClr val="3E4519"/>
        </a:accent2>
        <a:accent3>
          <a:srgbClr val="FFFFFF"/>
        </a:accent3>
        <a:accent4>
          <a:srgbClr val="142029"/>
        </a:accent4>
        <a:accent5>
          <a:srgbClr val="B3B7BB"/>
        </a:accent5>
        <a:accent6>
          <a:srgbClr val="373E16"/>
        </a:accent6>
        <a:hlink>
          <a:srgbClr val="ABC785"/>
        </a:hlink>
        <a:folHlink>
          <a:srgbClr val="857363"/>
        </a:folHlink>
      </a:clrScheme>
      <a:clrMap bg1="lt1" tx1="dk1" bg2="lt2" tx2="dk2" accent1="accent1" accent2="accent2" accent3="accent3" accent4="accent4" accent5="accent5" accent6="accent6" hlink="hlink" folHlink="folHlink"/>
    </a:extraClrScheme>
    <a:extraClrScheme>
      <a:clrScheme name="4_pyramis_external_printed_presentation_template 12">
        <a:dk1>
          <a:srgbClr val="172934"/>
        </a:dk1>
        <a:lt1>
          <a:srgbClr val="FFFFFF"/>
        </a:lt1>
        <a:dk2>
          <a:srgbClr val="203731"/>
        </a:dk2>
        <a:lt2>
          <a:srgbClr val="A4AEB5"/>
        </a:lt2>
        <a:accent1>
          <a:srgbClr val="51626F"/>
        </a:accent1>
        <a:accent2>
          <a:srgbClr val="3E4519"/>
        </a:accent2>
        <a:accent3>
          <a:srgbClr val="FFFFFF"/>
        </a:accent3>
        <a:accent4>
          <a:srgbClr val="12212B"/>
        </a:accent4>
        <a:accent5>
          <a:srgbClr val="B3B7BB"/>
        </a:accent5>
        <a:accent6>
          <a:srgbClr val="373E16"/>
        </a:accent6>
        <a:hlink>
          <a:srgbClr val="ABC785"/>
        </a:hlink>
        <a:folHlink>
          <a:srgbClr val="857363"/>
        </a:folHlink>
      </a:clrScheme>
      <a:clrMap bg1="lt1" tx1="dk1" bg2="lt2" tx2="dk2" accent1="accent1" accent2="accent2" accent3="accent3" accent4="accent4" accent5="accent5" accent6="accent6" hlink="hlink" folHlink="folHlink"/>
    </a:extraClrScheme>
    <a:extraClrScheme>
      <a:clrScheme name="4_pyramis_external_printed_presentation_template 13">
        <a:dk1>
          <a:srgbClr val="172934"/>
        </a:dk1>
        <a:lt1>
          <a:srgbClr val="FFFFFF"/>
        </a:lt1>
        <a:dk2>
          <a:srgbClr val="203731"/>
        </a:dk2>
        <a:lt2>
          <a:srgbClr val="A4AEB5"/>
        </a:lt2>
        <a:accent1>
          <a:srgbClr val="51626F"/>
        </a:accent1>
        <a:accent2>
          <a:srgbClr val="3E4519"/>
        </a:accent2>
        <a:accent3>
          <a:srgbClr val="FFFFFF"/>
        </a:accent3>
        <a:accent4>
          <a:srgbClr val="12212B"/>
        </a:accent4>
        <a:accent5>
          <a:srgbClr val="B3B7BB"/>
        </a:accent5>
        <a:accent6>
          <a:srgbClr val="373E16"/>
        </a:accent6>
        <a:hlink>
          <a:srgbClr val="B4CC95"/>
        </a:hlink>
        <a:folHlink>
          <a:srgbClr val="857363"/>
        </a:folHlink>
      </a:clrScheme>
      <a:clrMap bg1="lt1" tx1="dk1" bg2="lt2" tx2="dk2" accent1="accent1" accent2="accent2" accent3="accent3" accent4="accent4" accent5="accent5" accent6="accent6" hlink="hlink" folHlink="folHlink"/>
    </a:extraClrScheme>
    <a:extraClrScheme>
      <a:clrScheme name="4_pyramis_external_printed_presentation_template 14">
        <a:dk1>
          <a:srgbClr val="172934"/>
        </a:dk1>
        <a:lt1>
          <a:srgbClr val="FFFFFF"/>
        </a:lt1>
        <a:dk2>
          <a:srgbClr val="203731"/>
        </a:dk2>
        <a:lt2>
          <a:srgbClr val="A4AEB5"/>
        </a:lt2>
        <a:accent1>
          <a:srgbClr val="4C5F6C"/>
        </a:accent1>
        <a:accent2>
          <a:srgbClr val="3E4519"/>
        </a:accent2>
        <a:accent3>
          <a:srgbClr val="FFFFFF"/>
        </a:accent3>
        <a:accent4>
          <a:srgbClr val="12212B"/>
        </a:accent4>
        <a:accent5>
          <a:srgbClr val="B2B6BA"/>
        </a:accent5>
        <a:accent6>
          <a:srgbClr val="373E16"/>
        </a:accent6>
        <a:hlink>
          <a:srgbClr val="B4CC95"/>
        </a:hlink>
        <a:folHlink>
          <a:srgbClr val="857363"/>
        </a:folHlink>
      </a:clrScheme>
      <a:clrMap bg1="lt1" tx1="dk1" bg2="lt2" tx2="dk2" accent1="accent1" accent2="accent2" accent3="accent3" accent4="accent4" accent5="accent5" accent6="accent6" hlink="hlink" folHlink="folHlink"/>
    </a:extraClrScheme>
    <a:extraClrScheme>
      <a:clrScheme name="4_pyramis_external_printed_presentation_template 15">
        <a:dk1>
          <a:srgbClr val="172934"/>
        </a:dk1>
        <a:lt1>
          <a:srgbClr val="FFFFFF"/>
        </a:lt1>
        <a:dk2>
          <a:srgbClr val="203731"/>
        </a:dk2>
        <a:lt2>
          <a:srgbClr val="5D87A1"/>
        </a:lt2>
        <a:accent1>
          <a:srgbClr val="4C5F6C"/>
        </a:accent1>
        <a:accent2>
          <a:srgbClr val="3E4519"/>
        </a:accent2>
        <a:accent3>
          <a:srgbClr val="FFFFFF"/>
        </a:accent3>
        <a:accent4>
          <a:srgbClr val="12212B"/>
        </a:accent4>
        <a:accent5>
          <a:srgbClr val="B2B6BA"/>
        </a:accent5>
        <a:accent6>
          <a:srgbClr val="373E16"/>
        </a:accent6>
        <a:hlink>
          <a:srgbClr val="B4CC95"/>
        </a:hlink>
        <a:folHlink>
          <a:srgbClr val="857363"/>
        </a:folHlink>
      </a:clrScheme>
      <a:clrMap bg1="lt1" tx1="dk1" bg2="lt2" tx2="dk2" accent1="accent1" accent2="accent2" accent3="accent3" accent4="accent4" accent5="accent5" accent6="accent6" hlink="hlink" folHlink="folHlink"/>
    </a:extraClrScheme>
    <a:extraClrScheme>
      <a:clrScheme name="4_pyramis_external_printed_presentation_template 16">
        <a:dk1>
          <a:srgbClr val="172934"/>
        </a:dk1>
        <a:lt1>
          <a:srgbClr val="FFFFFF"/>
        </a:lt1>
        <a:dk2>
          <a:srgbClr val="172934"/>
        </a:dk2>
        <a:lt2>
          <a:srgbClr val="5D87A1"/>
        </a:lt2>
        <a:accent1>
          <a:srgbClr val="4C5F6C"/>
        </a:accent1>
        <a:accent2>
          <a:srgbClr val="3E4519"/>
        </a:accent2>
        <a:accent3>
          <a:srgbClr val="FFFFFF"/>
        </a:accent3>
        <a:accent4>
          <a:srgbClr val="12212B"/>
        </a:accent4>
        <a:accent5>
          <a:srgbClr val="B2B6BA"/>
        </a:accent5>
        <a:accent6>
          <a:srgbClr val="373E16"/>
        </a:accent6>
        <a:hlink>
          <a:srgbClr val="B4CC95"/>
        </a:hlink>
        <a:folHlink>
          <a:srgbClr val="857363"/>
        </a:folHlink>
      </a:clrScheme>
      <a:clrMap bg1="lt1" tx1="dk1" bg2="lt2" tx2="dk2" accent1="accent1" accent2="accent2" accent3="accent3" accent4="accent4" accent5="accent5" accent6="accent6" hlink="hlink" folHlink="folHlink"/>
    </a:extraClrScheme>
  </a:extraClrSchemeLst>
  <a:custClrLst>
    <a:custClr name="377-100%">
      <a:srgbClr val="7A9A3D"/>
    </a:custClr>
    <a:custClr name="7689-100%">
      <a:srgbClr val="298FC2"/>
    </a:custClr>
    <a:custClr name="7708-100%">
      <a:srgbClr val="004F6B"/>
    </a:custClr>
    <a:custClr name="5503-100%">
      <a:srgbClr val="8FB6BB"/>
    </a:custClr>
    <a:custClr name="7544-100%">
      <a:srgbClr val="768692"/>
    </a:custClr>
    <a:custClr name="364-100%">
      <a:srgbClr val="4B7838"/>
    </a:custClr>
    <a:custClr name="639-100%">
      <a:srgbClr val="00A3D4"/>
    </a:custClr>
    <a:custClr name="3285-100%">
      <a:srgbClr val="009681"/>
    </a:custClr>
    <a:custClr name="432-100%">
      <a:srgbClr val="333F48"/>
    </a:custClr>
    <a:custClr name="Cool gray-100%">
      <a:srgbClr val="75787B"/>
    </a:custClr>
    <a:custClr name="377-80%">
      <a:srgbClr val="95AE3C"/>
    </a:custClr>
    <a:custClr name="7689-80%">
      <a:srgbClr val="54A5CE"/>
    </a:custClr>
    <a:custClr name="7708-80%">
      <a:srgbClr val="006682"/>
    </a:custClr>
    <a:custClr name="5503-80%">
      <a:srgbClr val="9FC9CF"/>
    </a:custClr>
    <a:custClr name="7544-80%">
      <a:srgbClr val="919EA8"/>
    </a:custClr>
    <a:custClr name="364-80%">
      <a:srgbClr val="6E9254"/>
    </a:custClr>
    <a:custClr name="639-80%">
      <a:srgbClr val="00AFDD"/>
    </a:custClr>
    <a:custClr name="3285-80%">
      <a:srgbClr val="33AB9A"/>
    </a:custClr>
    <a:custClr name="432-80%">
      <a:srgbClr val="5D656D"/>
    </a:custClr>
    <a:custClr name="Cool gray-80%">
      <a:srgbClr val="919395"/>
    </a:custClr>
    <a:custClr name="377-60%">
      <a:srgbClr val="AFC267"/>
    </a:custClr>
    <a:custClr name="7689-60%">
      <a:srgbClr val="7FBCDA"/>
    </a:custClr>
    <a:custClr name="7708-60%">
      <a:srgbClr val="3F829C"/>
    </a:custClr>
    <a:custClr name="5503-60%">
      <a:srgbClr val="B5D4D9"/>
    </a:custClr>
    <a:custClr name="7544-60%">
      <a:srgbClr val="ADB6BE"/>
    </a:custClr>
    <a:custClr name="364-60%">
      <a:srgbClr val="91AD7F"/>
    </a:custClr>
    <a:custClr name="639-60%">
      <a:srgbClr val="4ABFE3"/>
    </a:custClr>
    <a:custClr name="3285-60%">
      <a:srgbClr val="66C0B3"/>
    </a:custClr>
    <a:custClr name="432-60%">
      <a:srgbClr val="858C91"/>
    </a:custClr>
    <a:custClr name="Cool gray-60%">
      <a:srgbClr val="ADAEB0"/>
    </a:custClr>
    <a:custClr name="377-40%">
      <a:srgbClr val="CBD799"/>
    </a:custClr>
    <a:custClr name="7689-40%">
      <a:srgbClr val="A9D2E7"/>
    </a:custClr>
    <a:custClr name="7708-40%">
      <a:srgbClr val="77A3B8"/>
    </a:custClr>
    <a:custClr name="5503-40%">
      <a:srgbClr val="CAE0E3"/>
    </a:custClr>
    <a:custClr name="7544-40%">
      <a:srgbClr val="C8CFD3"/>
    </a:custClr>
    <a:custClr name="364-40%">
      <a:srgbClr val="B7C8A9"/>
    </a:custClr>
    <a:custClr name="639-40%">
      <a:srgbClr val="8DD1EB"/>
    </a:custClr>
    <a:custClr name="3285-40%">
      <a:srgbClr val="99D5CC"/>
    </a:custClr>
    <a:custClr name="432-40%">
      <a:srgbClr val="ADB2B6"/>
    </a:custClr>
    <a:custClr name="Cool gray-40%">
      <a:srgbClr val="C8C9C9"/>
    </a:custClr>
  </a:custClrLst>
  <a:extLst>
    <a:ext uri="{05A4C25C-085E-4340-85A3-A5531E510DB2}">
      <thm15:themeFamily xmlns:thm15="http://schemas.microsoft.com/office/thememl/2012/main" name="FI_16x9_Onscreen_Presentation_Template.potx" id="{3D47BA84-53CB-45DD-8C4C-3D526F4647DC}" vid="{E0B1A5F8-0BDC-4D45-B227-FC069B42229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87D767BC25E64182469ECCA46D8044" ma:contentTypeVersion="12" ma:contentTypeDescription="Create a new document." ma:contentTypeScope="" ma:versionID="bdd800aa49c7f2da79e108f258c9e494">
  <xsd:schema xmlns:xsd="http://www.w3.org/2001/XMLSchema" xmlns:xs="http://www.w3.org/2001/XMLSchema" xmlns:p="http://schemas.microsoft.com/office/2006/metadata/properties" xmlns:ns3="eb6dda7f-2646-4366-a198-66113ede5c2e" xmlns:ns4="4d3df7af-4d3b-427a-8c29-56d3948a4a41" targetNamespace="http://schemas.microsoft.com/office/2006/metadata/properties" ma:root="true" ma:fieldsID="9453abe119789cbd083fb2936beac651" ns3:_="" ns4:_="">
    <xsd:import namespace="eb6dda7f-2646-4366-a198-66113ede5c2e"/>
    <xsd:import namespace="4d3df7af-4d3b-427a-8c29-56d3948a4a4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da7f-2646-4366-a198-66113ede5c2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3df7af-4d3b-427a-8c29-56d3948a4a4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8056FD-5A80-4E29-B3AE-E6CE20F450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da7f-2646-4366-a198-66113ede5c2e"/>
    <ds:schemaRef ds:uri="4d3df7af-4d3b-427a-8c29-56d3948a4a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2B3214-B866-4ACC-9E82-C65B603AC999}">
  <ds:schemaRefs>
    <ds:schemaRef ds:uri="http://schemas.microsoft.com/sharepoint/v3/contenttype/forms"/>
  </ds:schemaRefs>
</ds:datastoreItem>
</file>

<file path=customXml/itemProps3.xml><?xml version="1.0" encoding="utf-8"?>
<ds:datastoreItem xmlns:ds="http://schemas.openxmlformats.org/officeDocument/2006/customXml" ds:itemID="{415D2F4A-E53C-43DF-ACEB-08A7DEAC5738}">
  <ds:schemaRefs>
    <ds:schemaRef ds:uri="http://purl.org/dc/dcmitype/"/>
    <ds:schemaRef ds:uri="http://schemas.microsoft.com/office/infopath/2007/PartnerControls"/>
    <ds:schemaRef ds:uri="http://purl.org/dc/elements/1.1/"/>
    <ds:schemaRef ds:uri="http://schemas.microsoft.com/office/2006/metadata/properties"/>
    <ds:schemaRef ds:uri="4d3df7af-4d3b-427a-8c29-56d3948a4a41"/>
    <ds:schemaRef ds:uri="http://purl.org/dc/terms/"/>
    <ds:schemaRef ds:uri="http://schemas.microsoft.com/office/2006/documentManagement/types"/>
    <ds:schemaRef ds:uri="http://schemas.openxmlformats.org/package/2006/metadata/core-properties"/>
    <ds:schemaRef ds:uri="eb6dda7f-2646-4366-a198-66113ede5c2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FI_External_Print_Presentation_4x3</Template>
  <TotalTime>2761</TotalTime>
  <Words>6049</Words>
  <Application>Microsoft Office PowerPoint</Application>
  <PresentationFormat>Widescreen</PresentationFormat>
  <Paragraphs>650</Paragraphs>
  <Slides>33</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Arial Unicode MS</vt:lpstr>
      <vt:lpstr>Segoe UI</vt:lpstr>
      <vt:lpstr>Symbol</vt:lpstr>
      <vt:lpstr>Wingdings</vt:lpstr>
      <vt:lpstr>FI_External_Print_Presentation_4x3</vt:lpstr>
      <vt:lpstr>PowerPoint Presentation</vt:lpstr>
      <vt:lpstr>Today’s Agenda</vt:lpstr>
      <vt:lpstr>Social Security Eligibility and Sustainability </vt:lpstr>
      <vt:lpstr>Social Security Terms</vt:lpstr>
      <vt:lpstr>The Value of Waiting: Up to 8% per Year Can you wait?</vt:lpstr>
      <vt:lpstr>Social Security “Break-Even” Age The age at which you break even and begin to come out ahead versus taking Social Security before full retirement age</vt:lpstr>
      <vt:lpstr>Longevity: We Are Living Longer in Retirement Retirement years could exceed working years</vt:lpstr>
      <vt:lpstr>Social Security by the Numbers In 2022, an average of 66 million Americans per month will receive a Social Security benefit, totaling over one trillion dollars in benefits paid during the year.1</vt:lpstr>
      <vt:lpstr>Social Security and Working Working while taking Social Security has its drawbacks</vt:lpstr>
      <vt:lpstr>Provisional Income Federal tax on benefits</vt:lpstr>
      <vt:lpstr>Provisional Income Typically Includes</vt:lpstr>
      <vt:lpstr>Spousal Benefits If you are married and collect early, your spousal benefits are reduced</vt:lpstr>
      <vt:lpstr>Maximizing Couples’ Benefits Strategy</vt:lpstr>
      <vt:lpstr>Three Opportunities to Maximize Benefits You may be able to boost your Social Security benefits</vt:lpstr>
      <vt:lpstr>Opportunities to Maximize Survivor Benefits Important for large differences in benefit amounts and/or life expectancies</vt:lpstr>
      <vt:lpstr>Opportunities to Maximize Divorced Spousal Benefits</vt:lpstr>
      <vt:lpstr>Take Stock of Your Funding Sources Use your sources of dependable income to cover health care and other essential expenses</vt:lpstr>
      <vt:lpstr>Next Steps Meet with your financial representative </vt:lpstr>
      <vt:lpstr>Additional Information to Consider</vt:lpstr>
      <vt:lpstr>Opportunities to Maximize Benefits Important for large differences in benefit amounts and/or life expectancies</vt:lpstr>
      <vt:lpstr>Maximizing Spousal Benefits When filing for benefits, a person's age can make a difference</vt:lpstr>
      <vt:lpstr>Opportunities to Maximize Benefits Important for large differences in benefit amounts and/or life expectancies</vt:lpstr>
      <vt:lpstr>Social Security Eligibility and Sustainability </vt:lpstr>
      <vt:lpstr>How Do I Meet Earnings Requirement for SSDI?</vt:lpstr>
      <vt:lpstr>How Do I Apply for SSDI? </vt:lpstr>
      <vt:lpstr>Who Decides if I’m Disabled?</vt:lpstr>
      <vt:lpstr>How Does Work Affect My SSDI Benefit?</vt:lpstr>
      <vt:lpstr>What Happens to My SSDI Benefit When I Reach FRA?</vt:lpstr>
      <vt:lpstr>Government Pension Offset (GPO) A reduction in spousal or survivor benefits</vt:lpstr>
      <vt:lpstr>Other Beneficiaries</vt:lpstr>
      <vt:lpstr>Same-Sex Marriages Married same-sex couples now get Social Security benefits</vt:lpstr>
      <vt:lpstr>Online Resources Social Security Administration website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Fish, Andrea</dc:creator>
  <cp:keywords>2;#Prospect</cp:keywords>
  <cp:lastModifiedBy>Cipolla, Christian</cp:lastModifiedBy>
  <cp:revision>117</cp:revision>
  <cp:lastPrinted>2021-12-09T19:21:47Z</cp:lastPrinted>
  <dcterms:created xsi:type="dcterms:W3CDTF">2020-05-18T18:37:56Z</dcterms:created>
  <dcterms:modified xsi:type="dcterms:W3CDTF">2023-10-17T18:28:42Z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viewStatus">
    <vt:lpwstr>Preview Created</vt:lpwstr>
  </property>
  <property fmtid="{D5CDD505-2E9C-101B-9397-08002B2CF9AE}" pid="3" name="UpdateSource">
    <vt:lpwstr>0</vt:lpwstr>
  </property>
  <property fmtid="{D5CDD505-2E9C-101B-9397-08002B2CF9AE}" pid="4" name="Job Number">
    <vt:lpwstr>201007-7986</vt:lpwstr>
  </property>
  <property fmtid="{D5CDD505-2E9C-101B-9397-08002B2CF9AE}" pid="5" name="ContentType">
    <vt:lpwstr>PowerPoint Document</vt:lpwstr>
  </property>
  <property fmtid="{D5CDD505-2E9C-101B-9397-08002B2CF9AE}" pid="6" name="Categories0">
    <vt:lpwstr>13;#|#!Standard Discipline Presentations!#|;#18;#|#!Standard Discipline Presentations!#||#!Pyramis Firm Level!#|;#1;#|#!_internal!#|</vt:lpwstr>
  </property>
  <property fmtid="{D5CDD505-2E9C-101B-9397-08002B2CF9AE}" pid="7" name="Expiration Date0">
    <vt:lpwstr>2010-10-31T00:00:00Z</vt:lpwstr>
  </property>
  <property fmtid="{D5CDD505-2E9C-101B-9397-08002B2CF9AE}" pid="8" name="ContentFileType">
    <vt:lpwstr>Content File</vt:lpwstr>
  </property>
  <property fmtid="{D5CDD505-2E9C-101B-9397-08002B2CF9AE}" pid="9" name="Status">
    <vt:lpwstr>Q2</vt:lpwstr>
  </property>
  <property fmtid="{D5CDD505-2E9C-101B-9397-08002B2CF9AE}" pid="10" name="PreviewPrefix">
    <vt:lpwstr>https://pyramis.xidocs.net/Content/contentpreview/standard discipline presentations/pyramis firm level/Pyramis Overview_1_256_320X240.jpg</vt:lpwstr>
  </property>
  <property fmtid="{D5CDD505-2E9C-101B-9397-08002B2CF9AE}" pid="11" name="LibraryContentId">
    <vt:lpwstr>1249</vt:lpwstr>
  </property>
  <property fmtid="{D5CDD505-2E9C-101B-9397-08002B2CF9AE}" pid="12" name="Content Owner0">
    <vt:lpwstr/>
  </property>
  <property fmtid="{D5CDD505-2E9C-101B-9397-08002B2CF9AE}" pid="13" name="_NewReviewCycle">
    <vt:lpwstr/>
  </property>
  <property fmtid="{D5CDD505-2E9C-101B-9397-08002B2CF9AE}" pid="14" name="ContentTypeId">
    <vt:lpwstr>0x0101008087D767BC25E64182469ECCA46D8044</vt:lpwstr>
  </property>
  <property fmtid="{D5CDD505-2E9C-101B-9397-08002B2CF9AE}" pid="15" name="ArticulateGUID">
    <vt:lpwstr>CBEC8BA9-8E2C-4F43-8280-85EB8683F35C</vt:lpwstr>
  </property>
  <property fmtid="{D5CDD505-2E9C-101B-9397-08002B2CF9AE}" pid="16" name="ArticulatePath">
    <vt:lpwstr>https://brightcarbon.sharepoint.com/sites/Intranet/Projects/EFGH/Fidelity/Templates &amp; Toolkit/FCCS_Onscreen_Presentation_16x9</vt:lpwstr>
  </property>
</Properties>
</file>