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7867" y="6362702"/>
            <a:ext cx="1382268" cy="29718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" y="561"/>
            <a:ext cx="5392420" cy="1348740"/>
          </a:xfrm>
          <a:custGeom>
            <a:avLst/>
            <a:gdLst/>
            <a:ahLst/>
            <a:cxnLst/>
            <a:rect l="l" t="t" r="r" b="b"/>
            <a:pathLst>
              <a:path w="5392420" h="1348740">
                <a:moveTo>
                  <a:pt x="5391899" y="0"/>
                </a:moveTo>
                <a:lnTo>
                  <a:pt x="637659" y="2454"/>
                </a:lnTo>
                <a:lnTo>
                  <a:pt x="84539" y="5738"/>
                </a:lnTo>
                <a:lnTo>
                  <a:pt x="11897" y="7188"/>
                </a:lnTo>
                <a:lnTo>
                  <a:pt x="0" y="8153"/>
                </a:lnTo>
                <a:lnTo>
                  <a:pt x="450" y="12068"/>
                </a:lnTo>
                <a:lnTo>
                  <a:pt x="901" y="26217"/>
                </a:lnTo>
                <a:lnTo>
                  <a:pt x="1794" y="81992"/>
                </a:lnTo>
                <a:lnTo>
                  <a:pt x="3453" y="280876"/>
                </a:lnTo>
                <a:lnTo>
                  <a:pt x="5430" y="774620"/>
                </a:lnTo>
                <a:lnTo>
                  <a:pt x="5494" y="1167253"/>
                </a:lnTo>
                <a:lnTo>
                  <a:pt x="4736" y="1294939"/>
                </a:lnTo>
                <a:lnTo>
                  <a:pt x="3881" y="1339865"/>
                </a:lnTo>
                <a:lnTo>
                  <a:pt x="3340" y="1347851"/>
                </a:lnTo>
                <a:lnTo>
                  <a:pt x="4899" y="1348172"/>
                </a:lnTo>
                <a:lnTo>
                  <a:pt x="86323" y="1332122"/>
                </a:lnTo>
                <a:lnTo>
                  <a:pt x="213724" y="1302663"/>
                </a:lnTo>
                <a:lnTo>
                  <a:pt x="520781" y="1228651"/>
                </a:lnTo>
                <a:lnTo>
                  <a:pt x="1233355" y="1052547"/>
                </a:lnTo>
                <a:lnTo>
                  <a:pt x="2920908" y="628666"/>
                </a:lnTo>
                <a:lnTo>
                  <a:pt x="5391899" y="0"/>
                </a:lnTo>
                <a:close/>
              </a:path>
            </a:pathLst>
          </a:custGeom>
          <a:solidFill>
            <a:srgbClr val="94A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92523" y="5486398"/>
            <a:ext cx="4951730" cy="1371600"/>
          </a:xfrm>
          <a:custGeom>
            <a:avLst/>
            <a:gdLst/>
            <a:ahLst/>
            <a:cxnLst/>
            <a:rect l="l" t="t" r="r" b="b"/>
            <a:pathLst>
              <a:path w="4951730" h="1371600">
                <a:moveTo>
                  <a:pt x="0" y="1371599"/>
                </a:moveTo>
                <a:lnTo>
                  <a:pt x="495162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-1"/>
            <a:ext cx="2628900" cy="2171700"/>
          </a:xfrm>
          <a:custGeom>
            <a:avLst/>
            <a:gdLst/>
            <a:ahLst/>
            <a:cxnLst/>
            <a:rect l="l" t="t" r="r" b="b"/>
            <a:pathLst>
              <a:path w="2628900" h="2171700">
                <a:moveTo>
                  <a:pt x="0" y="2171700"/>
                </a:moveTo>
                <a:lnTo>
                  <a:pt x="26289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586984" y="4137662"/>
            <a:ext cx="3533775" cy="2720340"/>
          </a:xfrm>
          <a:custGeom>
            <a:avLst/>
            <a:gdLst/>
            <a:ahLst/>
            <a:cxnLst/>
            <a:rect l="l" t="t" r="r" b="b"/>
            <a:pathLst>
              <a:path w="3533775" h="2720340">
                <a:moveTo>
                  <a:pt x="0" y="2720047"/>
                </a:moveTo>
                <a:lnTo>
                  <a:pt x="353369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8619" y="3091547"/>
            <a:ext cx="2672715" cy="90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‹#›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‹#›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‹#›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‹#›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‹#›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7867" y="6362702"/>
            <a:ext cx="1382268" cy="2971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265" y="254000"/>
            <a:ext cx="8121650" cy="637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138" y="1994010"/>
            <a:ext cx="7705725" cy="293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8307" y="6372544"/>
            <a:ext cx="4588510" cy="296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‹#›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314315"/>
            <a:chOff x="0" y="0"/>
            <a:chExt cx="9144000" cy="5314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0771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4108" y="2178425"/>
              <a:ext cx="9010015" cy="1355725"/>
            </a:xfrm>
            <a:custGeom>
              <a:avLst/>
              <a:gdLst/>
              <a:ahLst/>
              <a:cxnLst/>
              <a:rect l="l" t="t" r="r" b="b"/>
              <a:pathLst>
                <a:path w="9010015" h="1355725">
                  <a:moveTo>
                    <a:pt x="9009888" y="0"/>
                  </a:moveTo>
                  <a:lnTo>
                    <a:pt x="0" y="1259763"/>
                  </a:lnTo>
                  <a:lnTo>
                    <a:pt x="9009888" y="1355420"/>
                  </a:lnTo>
                  <a:lnTo>
                    <a:pt x="9009888" y="0"/>
                  </a:lnTo>
                  <a:close/>
                </a:path>
              </a:pathLst>
            </a:custGeom>
            <a:solidFill>
              <a:srgbClr val="333E47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" y="2305811"/>
              <a:ext cx="8221980" cy="3008630"/>
            </a:xfrm>
            <a:custGeom>
              <a:avLst/>
              <a:gdLst/>
              <a:ahLst/>
              <a:cxnLst/>
              <a:rect l="l" t="t" r="r" b="b"/>
              <a:pathLst>
                <a:path w="8221980" h="3008629">
                  <a:moveTo>
                    <a:pt x="8221980" y="0"/>
                  </a:moveTo>
                  <a:lnTo>
                    <a:pt x="0" y="1139672"/>
                  </a:lnTo>
                  <a:lnTo>
                    <a:pt x="512" y="1240130"/>
                  </a:lnTo>
                  <a:lnTo>
                    <a:pt x="4368" y="3008376"/>
                  </a:lnTo>
                  <a:lnTo>
                    <a:pt x="8221980" y="0"/>
                  </a:lnTo>
                  <a:close/>
                </a:path>
              </a:pathLst>
            </a:custGeom>
            <a:solidFill>
              <a:srgbClr val="D2D65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2331720"/>
              <a:ext cx="7996555" cy="1160145"/>
            </a:xfrm>
            <a:custGeom>
              <a:avLst/>
              <a:gdLst/>
              <a:ahLst/>
              <a:cxnLst/>
              <a:rect l="l" t="t" r="r" b="b"/>
              <a:pathLst>
                <a:path w="7996555" h="1160145">
                  <a:moveTo>
                    <a:pt x="7996428" y="0"/>
                  </a:moveTo>
                  <a:lnTo>
                    <a:pt x="1122438" y="942073"/>
                  </a:lnTo>
                  <a:lnTo>
                    <a:pt x="0" y="1101445"/>
                  </a:lnTo>
                  <a:lnTo>
                    <a:pt x="4839144" y="1159764"/>
                  </a:lnTo>
                  <a:lnTo>
                    <a:pt x="7996428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867" y="6362702"/>
            <a:ext cx="1382268" cy="2971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15264" y="4400254"/>
            <a:ext cx="30331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Fidelity Sans"/>
                <a:cs typeface="Fidelity Sans"/>
              </a:rPr>
              <a:t>FIDELITY</a:t>
            </a:r>
            <a:r>
              <a:rPr sz="1000" spc="5" dirty="0">
                <a:latin typeface="Fidelity Sans"/>
                <a:cs typeface="Fidelity Sans"/>
              </a:rPr>
              <a:t> </a:t>
            </a:r>
            <a:r>
              <a:rPr sz="1000" spc="-10" dirty="0">
                <a:latin typeface="Fidelity Sans"/>
                <a:cs typeface="Fidelity Sans"/>
              </a:rPr>
              <a:t>INSTITUTIONAL</a:t>
            </a:r>
            <a:r>
              <a:rPr sz="1000" spc="30" dirty="0">
                <a:latin typeface="Fidelity Sans"/>
                <a:cs typeface="Fidelity Sans"/>
              </a:rPr>
              <a:t> </a:t>
            </a:r>
            <a:r>
              <a:rPr sz="1000" spc="-10" dirty="0">
                <a:latin typeface="Fidelity Sans"/>
                <a:cs typeface="Fidelity Sans"/>
              </a:rPr>
              <a:t>INSIGHTS</a:t>
            </a:r>
            <a:endParaRPr sz="1000" dirty="0">
              <a:latin typeface="Fidelity Sans"/>
              <a:cs typeface="Fidelity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9719" y="4559804"/>
            <a:ext cx="5544185" cy="129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891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333E47"/>
                </a:solidFill>
                <a:latin typeface="Arial"/>
                <a:cs typeface="Arial"/>
              </a:rPr>
              <a:t>Tax-</a:t>
            </a:r>
            <a:r>
              <a:rPr sz="3000" dirty="0">
                <a:solidFill>
                  <a:srgbClr val="333E47"/>
                </a:solidFill>
                <a:latin typeface="Arial"/>
                <a:cs typeface="Arial"/>
              </a:rPr>
              <a:t>Efficient</a:t>
            </a:r>
            <a:r>
              <a:rPr sz="3000" spc="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333E47"/>
                </a:solidFill>
                <a:latin typeface="Arial"/>
                <a:cs typeface="Arial"/>
              </a:rPr>
              <a:t>Investment Strategies</a:t>
            </a:r>
            <a:endParaRPr sz="30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70"/>
              </a:spcBef>
            </a:pPr>
            <a:r>
              <a:rPr sz="2000" dirty="0">
                <a:solidFill>
                  <a:srgbClr val="799A3C"/>
                </a:solidFill>
                <a:latin typeface="Arial"/>
                <a:cs typeface="Arial"/>
              </a:rPr>
              <a:t>Finding</a:t>
            </a:r>
            <a:r>
              <a:rPr sz="2000" spc="-15" dirty="0">
                <a:solidFill>
                  <a:srgbClr val="799A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99A3C"/>
                </a:solidFill>
                <a:latin typeface="Arial"/>
                <a:cs typeface="Arial"/>
              </a:rPr>
              <a:t>opportunities</a:t>
            </a:r>
            <a:r>
              <a:rPr sz="2000" spc="-30" dirty="0">
                <a:solidFill>
                  <a:srgbClr val="799A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99A3C"/>
                </a:solidFill>
                <a:latin typeface="Arial"/>
                <a:cs typeface="Arial"/>
              </a:rPr>
              <a:t>in a</a:t>
            </a:r>
            <a:r>
              <a:rPr sz="2000" spc="-10" dirty="0">
                <a:solidFill>
                  <a:srgbClr val="799A3C"/>
                </a:solidFill>
                <a:latin typeface="Arial"/>
                <a:cs typeface="Arial"/>
              </a:rPr>
              <a:t> higher-</a:t>
            </a:r>
            <a:r>
              <a:rPr sz="2000" dirty="0">
                <a:solidFill>
                  <a:srgbClr val="799A3C"/>
                </a:solidFill>
                <a:latin typeface="Arial"/>
                <a:cs typeface="Arial"/>
              </a:rPr>
              <a:t>tax</a:t>
            </a:r>
            <a:r>
              <a:rPr sz="2000" spc="-30" dirty="0">
                <a:solidFill>
                  <a:srgbClr val="799A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99A3C"/>
                </a:solidFill>
                <a:latin typeface="Arial"/>
                <a:cs typeface="Arial"/>
              </a:rPr>
              <a:t>environment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856" y="6300215"/>
            <a:ext cx="2870200" cy="1847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45"/>
              </a:spcBef>
            </a:pPr>
            <a:r>
              <a:rPr sz="800" b="1" dirty="0">
                <a:latin typeface="Arial"/>
                <a:cs typeface="Arial"/>
              </a:rPr>
              <a:t>Not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FDIC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Insured </a:t>
            </a:r>
            <a:r>
              <a:rPr sz="800" dirty="0">
                <a:latin typeface="Wingdings"/>
                <a:cs typeface="Wingdings"/>
              </a:rPr>
              <a:t>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Arial"/>
                <a:cs typeface="Arial"/>
              </a:rPr>
              <a:t>May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Lose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Value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dirty="0">
                <a:latin typeface="Wingdings"/>
                <a:cs typeface="Wingdings"/>
              </a:rPr>
              <a:t>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Arial"/>
                <a:cs typeface="Arial"/>
              </a:rPr>
              <a:t>No Bank </a:t>
            </a:r>
            <a:r>
              <a:rPr sz="800" b="1" spc="-10" dirty="0">
                <a:latin typeface="Arial"/>
                <a:cs typeface="Arial"/>
              </a:rPr>
              <a:t>Guarantee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3" y="2178425"/>
            <a:ext cx="9142730" cy="3136265"/>
            <a:chOff x="1523" y="2178425"/>
            <a:chExt cx="9142730" cy="3136265"/>
          </a:xfrm>
        </p:grpSpPr>
        <p:sp>
          <p:nvSpPr>
            <p:cNvPr id="12" name="object 12"/>
            <p:cNvSpPr/>
            <p:nvPr/>
          </p:nvSpPr>
          <p:spPr>
            <a:xfrm>
              <a:off x="134108" y="2178425"/>
              <a:ext cx="9010015" cy="1355725"/>
            </a:xfrm>
            <a:custGeom>
              <a:avLst/>
              <a:gdLst/>
              <a:ahLst/>
              <a:cxnLst/>
              <a:rect l="l" t="t" r="r" b="b"/>
              <a:pathLst>
                <a:path w="9010015" h="1355725">
                  <a:moveTo>
                    <a:pt x="9009888" y="0"/>
                  </a:moveTo>
                  <a:lnTo>
                    <a:pt x="0" y="1259763"/>
                  </a:lnTo>
                  <a:lnTo>
                    <a:pt x="9009888" y="1355420"/>
                  </a:lnTo>
                  <a:lnTo>
                    <a:pt x="9009888" y="0"/>
                  </a:lnTo>
                  <a:close/>
                </a:path>
              </a:pathLst>
            </a:custGeom>
            <a:solidFill>
              <a:srgbClr val="333E47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3" y="2305812"/>
              <a:ext cx="8221980" cy="3008630"/>
            </a:xfrm>
            <a:custGeom>
              <a:avLst/>
              <a:gdLst/>
              <a:ahLst/>
              <a:cxnLst/>
              <a:rect l="l" t="t" r="r" b="b"/>
              <a:pathLst>
                <a:path w="8221980" h="3008629">
                  <a:moveTo>
                    <a:pt x="8221980" y="0"/>
                  </a:moveTo>
                  <a:lnTo>
                    <a:pt x="0" y="1139672"/>
                  </a:lnTo>
                  <a:lnTo>
                    <a:pt x="512" y="1240130"/>
                  </a:lnTo>
                  <a:lnTo>
                    <a:pt x="4368" y="3008376"/>
                  </a:lnTo>
                  <a:lnTo>
                    <a:pt x="8221980" y="0"/>
                  </a:lnTo>
                  <a:close/>
                </a:path>
              </a:pathLst>
            </a:custGeom>
            <a:solidFill>
              <a:srgbClr val="D2D65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495" y="2331720"/>
              <a:ext cx="7996555" cy="1160145"/>
            </a:xfrm>
            <a:custGeom>
              <a:avLst/>
              <a:gdLst/>
              <a:ahLst/>
              <a:cxnLst/>
              <a:rect l="l" t="t" r="r" b="b"/>
              <a:pathLst>
                <a:path w="7996555" h="1160145">
                  <a:moveTo>
                    <a:pt x="7996428" y="0"/>
                  </a:moveTo>
                  <a:lnTo>
                    <a:pt x="1122438" y="942073"/>
                  </a:lnTo>
                  <a:lnTo>
                    <a:pt x="0" y="1101445"/>
                  </a:lnTo>
                  <a:lnTo>
                    <a:pt x="4839144" y="1159764"/>
                  </a:lnTo>
                  <a:lnTo>
                    <a:pt x="7996428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5855" y="6530079"/>
            <a:ext cx="2502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For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investors.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©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2023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FMR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LLC.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rights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Tax-</a:t>
            </a:r>
            <a:r>
              <a:rPr dirty="0"/>
              <a:t>Efficient</a:t>
            </a:r>
            <a:r>
              <a:rPr spc="-25" dirty="0"/>
              <a:t> </a:t>
            </a:r>
            <a:r>
              <a:rPr spc="-10" dirty="0"/>
              <a:t>Strategies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0623" y="2170176"/>
            <a:ext cx="5858510" cy="579120"/>
            <a:chOff x="420623" y="2170176"/>
            <a:chExt cx="5858510" cy="579120"/>
          </a:xfrm>
        </p:grpSpPr>
        <p:sp>
          <p:nvSpPr>
            <p:cNvPr id="4" name="object 4"/>
            <p:cNvSpPr/>
            <p:nvPr/>
          </p:nvSpPr>
          <p:spPr>
            <a:xfrm>
              <a:off x="420623" y="2176272"/>
              <a:ext cx="5666740" cy="563880"/>
            </a:xfrm>
            <a:custGeom>
              <a:avLst/>
              <a:gdLst/>
              <a:ahLst/>
              <a:cxnLst/>
              <a:rect l="l" t="t" r="r" b="b"/>
              <a:pathLst>
                <a:path w="5666740" h="563880">
                  <a:moveTo>
                    <a:pt x="56662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666232" y="563879"/>
                  </a:lnTo>
                  <a:lnTo>
                    <a:pt x="5666232" y="0"/>
                  </a:lnTo>
                  <a:close/>
                </a:path>
              </a:pathLst>
            </a:custGeom>
            <a:solidFill>
              <a:srgbClr val="F1F1F1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623" y="2177796"/>
              <a:ext cx="45720" cy="556260"/>
            </a:xfrm>
            <a:custGeom>
              <a:avLst/>
              <a:gdLst/>
              <a:ahLst/>
              <a:cxnLst/>
              <a:rect l="l" t="t" r="r" b="b"/>
              <a:pathLst>
                <a:path w="45720" h="556260">
                  <a:moveTo>
                    <a:pt x="457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45720" y="5562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0383" y="2170176"/>
              <a:ext cx="158750" cy="579120"/>
            </a:xfrm>
            <a:custGeom>
              <a:avLst/>
              <a:gdLst/>
              <a:ahLst/>
              <a:cxnLst/>
              <a:rect l="l" t="t" r="r" b="b"/>
              <a:pathLst>
                <a:path w="158750" h="579119">
                  <a:moveTo>
                    <a:pt x="0" y="0"/>
                  </a:moveTo>
                  <a:lnTo>
                    <a:pt x="0" y="579120"/>
                  </a:lnTo>
                  <a:lnTo>
                    <a:pt x="158496" y="28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5855" y="1861332"/>
            <a:ext cx="713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STRATEGY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04" y="2118360"/>
            <a:ext cx="8380730" cy="0"/>
          </a:xfrm>
          <a:custGeom>
            <a:avLst/>
            <a:gdLst/>
            <a:ahLst/>
            <a:cxnLst/>
            <a:rect l="l" t="t" r="r" b="b"/>
            <a:pathLst>
              <a:path w="8380730">
                <a:moveTo>
                  <a:pt x="0" y="0"/>
                </a:moveTo>
                <a:lnTo>
                  <a:pt x="83802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344" y="2313326"/>
            <a:ext cx="5621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5"/>
              </a:spcBef>
              <a:tabLst>
                <a:tab pos="2996565" algn="l"/>
              </a:tabLst>
            </a:pPr>
            <a:r>
              <a:rPr sz="2100" b="1" spc="-60" baseline="-5952" dirty="0">
                <a:solidFill>
                  <a:srgbClr val="799B3C"/>
                </a:solidFill>
                <a:latin typeface="Arial"/>
                <a:cs typeface="Arial"/>
              </a:rPr>
              <a:t>Tax-</a:t>
            </a:r>
            <a:r>
              <a:rPr sz="2100" b="1" baseline="-5952" dirty="0">
                <a:solidFill>
                  <a:srgbClr val="799B3C"/>
                </a:solidFill>
                <a:latin typeface="Arial"/>
                <a:cs typeface="Arial"/>
              </a:rPr>
              <a:t>loss</a:t>
            </a:r>
            <a:r>
              <a:rPr sz="2100" b="1" spc="-30" baseline="-5952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2100" b="1" spc="-15" baseline="-5952" dirty="0">
                <a:solidFill>
                  <a:srgbClr val="799B3C"/>
                </a:solidFill>
                <a:latin typeface="Arial"/>
                <a:cs typeface="Arial"/>
              </a:rPr>
              <a:t>harvesting</a:t>
            </a:r>
            <a:r>
              <a:rPr sz="2100" b="1" baseline="-5952" dirty="0">
                <a:solidFill>
                  <a:srgbClr val="799B3C"/>
                </a:solidFill>
                <a:latin typeface="Arial"/>
                <a:cs typeface="Arial"/>
              </a:rPr>
              <a:t>	</a:t>
            </a: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Capital</a:t>
            </a:r>
            <a:r>
              <a:rPr sz="1050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gains</a:t>
            </a:r>
            <a:r>
              <a:rPr sz="1050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offset</a:t>
            </a:r>
            <a:r>
              <a:rPr sz="1050" spc="-3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by</a:t>
            </a:r>
            <a:r>
              <a:rPr sz="1050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799B3C"/>
                </a:solidFill>
                <a:latin typeface="Arial"/>
                <a:cs typeface="Arial"/>
              </a:rPr>
              <a:t>losses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8" y="1861332"/>
            <a:ext cx="891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DESCRIPTION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1912" y="2288151"/>
            <a:ext cx="2352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99B3C"/>
                </a:solidFill>
                <a:latin typeface="Arial"/>
                <a:cs typeface="Arial"/>
              </a:rPr>
              <a:t>Eligibility for</a:t>
            </a:r>
            <a:r>
              <a:rPr sz="1200" b="1" spc="-10" dirty="0">
                <a:solidFill>
                  <a:srgbClr val="799B3C"/>
                </a:solidFill>
                <a:latin typeface="Arial"/>
                <a:cs typeface="Arial"/>
              </a:rPr>
              <a:t> deductions/credits </a:t>
            </a:r>
            <a:r>
              <a:rPr sz="1200" b="1" dirty="0">
                <a:solidFill>
                  <a:srgbClr val="799B3C"/>
                </a:solidFill>
                <a:latin typeface="Arial"/>
                <a:cs typeface="Arial"/>
              </a:rPr>
              <a:t>and</a:t>
            </a:r>
            <a:r>
              <a:rPr sz="1200" b="1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99B3C"/>
                </a:solidFill>
                <a:latin typeface="Arial"/>
                <a:cs typeface="Arial"/>
              </a:rPr>
              <a:t>offsetting</a:t>
            </a:r>
            <a:r>
              <a:rPr sz="1200" b="1" spc="1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99B3C"/>
                </a:solidFill>
                <a:latin typeface="Arial"/>
                <a:cs typeface="Arial"/>
              </a:rPr>
              <a:t>income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1912" y="1861332"/>
            <a:ext cx="1609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POTENTIAL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BENEFIT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279653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9713" y="3098246"/>
            <a:ext cx="27940" cy="1406525"/>
          </a:xfrm>
          <a:custGeom>
            <a:avLst/>
            <a:gdLst/>
            <a:ahLst/>
            <a:cxnLst/>
            <a:rect l="l" t="t" r="r" b="b"/>
            <a:pathLst>
              <a:path w="27939" h="1406525">
                <a:moveTo>
                  <a:pt x="0" y="1406016"/>
                </a:moveTo>
                <a:lnTo>
                  <a:pt x="27792" y="1406016"/>
                </a:lnTo>
                <a:lnTo>
                  <a:pt x="27792" y="0"/>
                </a:lnTo>
                <a:lnTo>
                  <a:pt x="0" y="0"/>
                </a:lnTo>
                <a:lnTo>
                  <a:pt x="0" y="1406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6692" y="3098246"/>
            <a:ext cx="27940" cy="1406525"/>
          </a:xfrm>
          <a:custGeom>
            <a:avLst/>
            <a:gdLst/>
            <a:ahLst/>
            <a:cxnLst/>
            <a:rect l="l" t="t" r="r" b="b"/>
            <a:pathLst>
              <a:path w="27939" h="1406525">
                <a:moveTo>
                  <a:pt x="0" y="1406016"/>
                </a:moveTo>
                <a:lnTo>
                  <a:pt x="27791" y="1406016"/>
                </a:lnTo>
                <a:lnTo>
                  <a:pt x="27791" y="0"/>
                </a:lnTo>
                <a:lnTo>
                  <a:pt x="0" y="0"/>
                </a:lnTo>
                <a:lnTo>
                  <a:pt x="0" y="1406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57505" y="3098241"/>
            <a:ext cx="2049780" cy="1406525"/>
          </a:xfrm>
          <a:prstGeom prst="rect">
            <a:avLst/>
          </a:prstGeom>
          <a:solidFill>
            <a:srgbClr val="93AD3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30200" marR="321945" indent="40640" algn="just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Harvesting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losses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takes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attention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willingness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sell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0197" y="3098246"/>
            <a:ext cx="28575" cy="1406525"/>
          </a:xfrm>
          <a:custGeom>
            <a:avLst/>
            <a:gdLst/>
            <a:ahLst/>
            <a:cxnLst/>
            <a:rect l="l" t="t" r="r" b="b"/>
            <a:pathLst>
              <a:path w="28575" h="1406525">
                <a:moveTo>
                  <a:pt x="0" y="1406017"/>
                </a:moveTo>
                <a:lnTo>
                  <a:pt x="28575" y="1406017"/>
                </a:lnTo>
                <a:lnTo>
                  <a:pt x="28575" y="0"/>
                </a:lnTo>
                <a:lnTo>
                  <a:pt x="0" y="0"/>
                </a:lnTo>
                <a:lnTo>
                  <a:pt x="0" y="1406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12246" y="3098246"/>
            <a:ext cx="0" cy="1406525"/>
          </a:xfrm>
          <a:custGeom>
            <a:avLst/>
            <a:gdLst/>
            <a:ahLst/>
            <a:cxnLst/>
            <a:rect l="l" t="t" r="r" b="b"/>
            <a:pathLst>
              <a:path h="1406525">
                <a:moveTo>
                  <a:pt x="0" y="0"/>
                </a:moveTo>
                <a:lnTo>
                  <a:pt x="0" y="140601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48772" y="3098241"/>
            <a:ext cx="2049780" cy="1406525"/>
          </a:xfrm>
          <a:prstGeom prst="rect">
            <a:avLst/>
          </a:prstGeom>
          <a:solidFill>
            <a:srgbClr val="93AD3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86385" marR="280035" indent="1270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Offsetting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gains</a:t>
            </a:r>
            <a:r>
              <a:rPr sz="12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losses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years-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5428" y="3098246"/>
            <a:ext cx="28575" cy="1406525"/>
          </a:xfrm>
          <a:custGeom>
            <a:avLst/>
            <a:gdLst/>
            <a:ahLst/>
            <a:cxnLst/>
            <a:rect l="l" t="t" r="r" b="b"/>
            <a:pathLst>
              <a:path w="28575" h="1406525">
                <a:moveTo>
                  <a:pt x="0" y="1406017"/>
                </a:moveTo>
                <a:lnTo>
                  <a:pt x="28575" y="1406017"/>
                </a:lnTo>
                <a:lnTo>
                  <a:pt x="28575" y="0"/>
                </a:lnTo>
                <a:lnTo>
                  <a:pt x="0" y="0"/>
                </a:lnTo>
                <a:lnTo>
                  <a:pt x="0" y="1406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1954" y="3098241"/>
            <a:ext cx="2063750" cy="1406525"/>
          </a:xfrm>
          <a:prstGeom prst="rect">
            <a:avLst/>
          </a:prstGeom>
          <a:solidFill>
            <a:srgbClr val="93AD3B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36220" marR="214629" indent="635" algn="ctr">
              <a:lnSpc>
                <a:spcPct val="100000"/>
              </a:lnSpc>
              <a:spcBef>
                <a:spcPts val="5"/>
              </a:spcBef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Tax-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harvesting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generate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tax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deductions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endParaRPr sz="1200">
              <a:latin typeface="Arial"/>
              <a:cs typeface="Arial"/>
            </a:endParaRPr>
          </a:p>
          <a:p>
            <a:pPr marL="116205" marR="9271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purposes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offset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gains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10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Tax-</a:t>
            </a:r>
            <a:r>
              <a:rPr dirty="0"/>
              <a:t>Efficient</a:t>
            </a:r>
            <a:r>
              <a:rPr spc="-25" dirty="0"/>
              <a:t> </a:t>
            </a:r>
            <a:r>
              <a:rPr spc="-10" dirty="0"/>
              <a:t>Strategies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0623" y="2176272"/>
            <a:ext cx="5666740" cy="563880"/>
            <a:chOff x="420623" y="2176272"/>
            <a:chExt cx="5666740" cy="563880"/>
          </a:xfrm>
        </p:grpSpPr>
        <p:sp>
          <p:nvSpPr>
            <p:cNvPr id="4" name="object 4"/>
            <p:cNvSpPr/>
            <p:nvPr/>
          </p:nvSpPr>
          <p:spPr>
            <a:xfrm>
              <a:off x="420623" y="2176272"/>
              <a:ext cx="5666740" cy="563880"/>
            </a:xfrm>
            <a:custGeom>
              <a:avLst/>
              <a:gdLst/>
              <a:ahLst/>
              <a:cxnLst/>
              <a:rect l="l" t="t" r="r" b="b"/>
              <a:pathLst>
                <a:path w="5666740" h="563880">
                  <a:moveTo>
                    <a:pt x="56662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666232" y="563879"/>
                  </a:lnTo>
                  <a:lnTo>
                    <a:pt x="5666232" y="0"/>
                  </a:lnTo>
                  <a:close/>
                </a:path>
              </a:pathLst>
            </a:custGeom>
            <a:solidFill>
              <a:srgbClr val="F1F1F1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623" y="2177796"/>
              <a:ext cx="45720" cy="556260"/>
            </a:xfrm>
            <a:custGeom>
              <a:avLst/>
              <a:gdLst/>
              <a:ahLst/>
              <a:cxnLst/>
              <a:rect l="l" t="t" r="r" b="b"/>
              <a:pathLst>
                <a:path w="45720" h="556260">
                  <a:moveTo>
                    <a:pt x="457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45720" y="5562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5855" y="1861332"/>
            <a:ext cx="713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STRATEGY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3004" y="2118360"/>
            <a:ext cx="8380730" cy="0"/>
          </a:xfrm>
          <a:custGeom>
            <a:avLst/>
            <a:gdLst/>
            <a:ahLst/>
            <a:cxnLst/>
            <a:rect l="l" t="t" r="r" b="b"/>
            <a:pathLst>
              <a:path w="8380730">
                <a:moveTo>
                  <a:pt x="0" y="0"/>
                </a:moveTo>
                <a:lnTo>
                  <a:pt x="83802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826" y="2329328"/>
            <a:ext cx="14516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Charitable</a:t>
            </a:r>
            <a:r>
              <a:rPr sz="1400" b="1" spc="-7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99B3C"/>
                </a:solidFill>
                <a:latin typeface="Arial"/>
                <a:cs typeface="Arial"/>
              </a:rPr>
              <a:t>giving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2170176"/>
            <a:ext cx="5821680" cy="631190"/>
            <a:chOff x="457200" y="2170176"/>
            <a:chExt cx="5821680" cy="631190"/>
          </a:xfrm>
        </p:grpSpPr>
        <p:sp>
          <p:nvSpPr>
            <p:cNvPr id="10" name="object 10"/>
            <p:cNvSpPr/>
            <p:nvPr/>
          </p:nvSpPr>
          <p:spPr>
            <a:xfrm>
              <a:off x="6120384" y="2170176"/>
              <a:ext cx="158750" cy="579120"/>
            </a:xfrm>
            <a:custGeom>
              <a:avLst/>
              <a:gdLst/>
              <a:ahLst/>
              <a:cxnLst/>
              <a:rect l="l" t="t" r="r" b="b"/>
              <a:pathLst>
                <a:path w="158750" h="579119">
                  <a:moveTo>
                    <a:pt x="0" y="0"/>
                  </a:moveTo>
                  <a:lnTo>
                    <a:pt x="0" y="579120"/>
                  </a:lnTo>
                  <a:lnTo>
                    <a:pt x="158496" y="28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2796540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69638" y="1861332"/>
            <a:ext cx="891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DESCRIPTION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11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3290" y="2277512"/>
            <a:ext cx="18135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Deduction</a:t>
            </a:r>
            <a:r>
              <a:rPr sz="1050" spc="-1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against</a:t>
            </a:r>
            <a:r>
              <a:rPr sz="1050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income</a:t>
            </a:r>
            <a:r>
              <a:rPr sz="1050" spc="-25" dirty="0">
                <a:solidFill>
                  <a:srgbClr val="799B3C"/>
                </a:solidFill>
                <a:latin typeface="Arial"/>
                <a:cs typeface="Arial"/>
              </a:rPr>
              <a:t> and </a:t>
            </a:r>
            <a:r>
              <a:rPr sz="1050" dirty="0">
                <a:solidFill>
                  <a:srgbClr val="799B3C"/>
                </a:solidFill>
                <a:latin typeface="Arial"/>
                <a:cs typeface="Arial"/>
              </a:rPr>
              <a:t>estate</a:t>
            </a:r>
            <a:r>
              <a:rPr sz="1050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799B3C"/>
                </a:solidFill>
                <a:latin typeface="Arial"/>
                <a:cs typeface="Arial"/>
              </a:rPr>
              <a:t>taxes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1912" y="2357823"/>
            <a:ext cx="1711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99B3C"/>
                </a:solidFill>
                <a:latin typeface="Arial"/>
                <a:cs typeface="Arial"/>
              </a:rPr>
              <a:t>Deductions</a:t>
            </a:r>
            <a:r>
              <a:rPr sz="1200" b="1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99B3C"/>
                </a:solidFill>
                <a:latin typeface="Arial"/>
                <a:cs typeface="Arial"/>
              </a:rPr>
              <a:t>and</a:t>
            </a:r>
            <a:r>
              <a:rPr sz="1200" b="1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99B3C"/>
                </a:solidFill>
                <a:latin typeface="Arial"/>
                <a:cs typeface="Arial"/>
              </a:rPr>
              <a:t>offsets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1912" y="1861332"/>
            <a:ext cx="1609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POTENTIAL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BENEFIT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51954" y="3098241"/>
          <a:ext cx="8383905" cy="140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5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9855" marR="99060" indent="-635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deduct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charitable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contributions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money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property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qualified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organizations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 itemize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deductions.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93AD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9090" marR="345440" indent="25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Investors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charitably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inclined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93AD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7985" marR="378460" indent="571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Qualifying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necessary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execute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estate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increases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complexity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clouds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viability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93AD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Tax-</a:t>
            </a:r>
            <a:r>
              <a:rPr dirty="0"/>
              <a:t>Efficient</a:t>
            </a:r>
            <a:r>
              <a:rPr spc="-25" dirty="0"/>
              <a:t> </a:t>
            </a:r>
            <a:r>
              <a:rPr spc="-10" dirty="0"/>
              <a:t>Strategies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0623" y="2176272"/>
            <a:ext cx="5666740" cy="563880"/>
            <a:chOff x="420623" y="2176272"/>
            <a:chExt cx="5666740" cy="563880"/>
          </a:xfrm>
        </p:grpSpPr>
        <p:sp>
          <p:nvSpPr>
            <p:cNvPr id="4" name="object 4"/>
            <p:cNvSpPr/>
            <p:nvPr/>
          </p:nvSpPr>
          <p:spPr>
            <a:xfrm>
              <a:off x="420623" y="2176272"/>
              <a:ext cx="5666740" cy="563880"/>
            </a:xfrm>
            <a:custGeom>
              <a:avLst/>
              <a:gdLst/>
              <a:ahLst/>
              <a:cxnLst/>
              <a:rect l="l" t="t" r="r" b="b"/>
              <a:pathLst>
                <a:path w="5666740" h="563880">
                  <a:moveTo>
                    <a:pt x="56662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666232" y="563879"/>
                  </a:lnTo>
                  <a:lnTo>
                    <a:pt x="5666232" y="0"/>
                  </a:lnTo>
                  <a:close/>
                </a:path>
              </a:pathLst>
            </a:custGeom>
            <a:solidFill>
              <a:srgbClr val="F1F1F1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623" y="2177796"/>
              <a:ext cx="45720" cy="556260"/>
            </a:xfrm>
            <a:custGeom>
              <a:avLst/>
              <a:gdLst/>
              <a:ahLst/>
              <a:cxnLst/>
              <a:rect l="l" t="t" r="r" b="b"/>
              <a:pathLst>
                <a:path w="45720" h="556260">
                  <a:moveTo>
                    <a:pt x="457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45720" y="5562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76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5855" y="1861332"/>
            <a:ext cx="713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STRATEGY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3004" y="2118360"/>
            <a:ext cx="8380730" cy="0"/>
          </a:xfrm>
          <a:custGeom>
            <a:avLst/>
            <a:gdLst/>
            <a:ahLst/>
            <a:cxnLst/>
            <a:rect l="l" t="t" r="r" b="b"/>
            <a:pathLst>
              <a:path w="8380730">
                <a:moveTo>
                  <a:pt x="0" y="0"/>
                </a:moveTo>
                <a:lnTo>
                  <a:pt x="83802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826" y="2329328"/>
            <a:ext cx="5480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768592"/>
                </a:solidFill>
                <a:latin typeface="Arial"/>
                <a:cs typeface="Arial"/>
              </a:rPr>
              <a:t>Trusts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2170176"/>
            <a:ext cx="5821680" cy="631190"/>
            <a:chOff x="457200" y="2170176"/>
            <a:chExt cx="5821680" cy="631190"/>
          </a:xfrm>
        </p:grpSpPr>
        <p:sp>
          <p:nvSpPr>
            <p:cNvPr id="10" name="object 10"/>
            <p:cNvSpPr/>
            <p:nvPr/>
          </p:nvSpPr>
          <p:spPr>
            <a:xfrm>
              <a:off x="6120384" y="2170176"/>
              <a:ext cx="158750" cy="579120"/>
            </a:xfrm>
            <a:custGeom>
              <a:avLst/>
              <a:gdLst/>
              <a:ahLst/>
              <a:cxnLst/>
              <a:rect l="l" t="t" r="r" b="b"/>
              <a:pathLst>
                <a:path w="158750" h="579119">
                  <a:moveTo>
                    <a:pt x="0" y="0"/>
                  </a:moveTo>
                  <a:lnTo>
                    <a:pt x="0" y="579120"/>
                  </a:lnTo>
                  <a:lnTo>
                    <a:pt x="158496" y="28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2796540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69638" y="1861332"/>
            <a:ext cx="891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DESCRIPTION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12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3290" y="2197502"/>
            <a:ext cx="2028189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768592"/>
                </a:solidFill>
                <a:latin typeface="Arial"/>
                <a:cs typeface="Arial"/>
              </a:rPr>
              <a:t>Wide</a:t>
            </a:r>
            <a:r>
              <a:rPr sz="1050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68592"/>
                </a:solidFill>
                <a:latin typeface="Arial"/>
                <a:cs typeface="Arial"/>
              </a:rPr>
              <a:t>range of individual</a:t>
            </a:r>
            <a:r>
              <a:rPr sz="1050" spc="-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768592"/>
                </a:solidFill>
                <a:latin typeface="Arial"/>
                <a:cs typeface="Arial"/>
              </a:rPr>
              <a:t>and </a:t>
            </a:r>
            <a:r>
              <a:rPr sz="1050" dirty="0">
                <a:solidFill>
                  <a:srgbClr val="768592"/>
                </a:solidFill>
                <a:latin typeface="Arial"/>
                <a:cs typeface="Arial"/>
              </a:rPr>
              <a:t>estate</a:t>
            </a:r>
            <a:r>
              <a:rPr sz="1050" spc="-2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68592"/>
                </a:solidFill>
                <a:latin typeface="Arial"/>
                <a:cs typeface="Arial"/>
              </a:rPr>
              <a:t>tax</a:t>
            </a:r>
            <a:r>
              <a:rPr sz="1050" spc="-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68592"/>
                </a:solidFill>
                <a:latin typeface="Arial"/>
                <a:cs typeface="Arial"/>
              </a:rPr>
              <a:t>implications,</a:t>
            </a:r>
            <a:r>
              <a:rPr sz="1050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768592"/>
                </a:solidFill>
                <a:latin typeface="Arial"/>
                <a:cs typeface="Arial"/>
              </a:rPr>
              <a:t>depending </a:t>
            </a:r>
            <a:r>
              <a:rPr sz="1050" dirty="0">
                <a:solidFill>
                  <a:srgbClr val="768592"/>
                </a:solidFill>
                <a:latin typeface="Arial"/>
                <a:cs typeface="Arial"/>
              </a:rPr>
              <a:t>on</a:t>
            </a:r>
            <a:r>
              <a:rPr sz="1050" spc="-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768592"/>
                </a:solidFill>
                <a:latin typeface="Arial"/>
                <a:cs typeface="Arial"/>
              </a:rPr>
              <a:t>structure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1912" y="2357823"/>
            <a:ext cx="2176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768592"/>
                </a:solidFill>
                <a:latin typeface="Arial"/>
                <a:cs typeface="Arial"/>
              </a:rPr>
              <a:t>Tax</a:t>
            </a:r>
            <a:r>
              <a:rPr sz="12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68592"/>
                </a:solidFill>
                <a:latin typeface="Arial"/>
                <a:cs typeface="Arial"/>
              </a:rPr>
              <a:t>management</a:t>
            </a:r>
            <a:r>
              <a:rPr sz="12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68592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768592"/>
                </a:solidFill>
                <a:latin typeface="Arial"/>
                <a:cs typeface="Arial"/>
              </a:rPr>
              <a:t> deferral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1912" y="1861332"/>
            <a:ext cx="1609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POTENTIAL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BENEFIT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51954" y="3098241"/>
          <a:ext cx="8324215" cy="140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5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1985" marR="322580" indent="-31750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Trust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expensive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consuming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919E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55600" marR="344170" indent="-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trusts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properly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assets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retitled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appropriately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919E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01930" marR="1924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Sets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 potential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conflict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funding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goals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opinions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919E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Tax-</a:t>
            </a:r>
            <a:r>
              <a:rPr dirty="0"/>
              <a:t>Efficient</a:t>
            </a:r>
            <a:r>
              <a:rPr spc="-25" dirty="0"/>
              <a:t> </a:t>
            </a:r>
            <a:r>
              <a:rPr spc="-10" dirty="0"/>
              <a:t>Strategies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0623" y="2170176"/>
            <a:ext cx="5858510" cy="631190"/>
            <a:chOff x="420623" y="2170176"/>
            <a:chExt cx="5858510" cy="631190"/>
          </a:xfrm>
        </p:grpSpPr>
        <p:sp>
          <p:nvSpPr>
            <p:cNvPr id="4" name="object 4"/>
            <p:cNvSpPr/>
            <p:nvPr/>
          </p:nvSpPr>
          <p:spPr>
            <a:xfrm>
              <a:off x="420623" y="2176272"/>
              <a:ext cx="5666740" cy="563880"/>
            </a:xfrm>
            <a:custGeom>
              <a:avLst/>
              <a:gdLst/>
              <a:ahLst/>
              <a:cxnLst/>
              <a:rect l="l" t="t" r="r" b="b"/>
              <a:pathLst>
                <a:path w="5666740" h="563880">
                  <a:moveTo>
                    <a:pt x="56662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666232" y="563879"/>
                  </a:lnTo>
                  <a:lnTo>
                    <a:pt x="5666232" y="0"/>
                  </a:lnTo>
                  <a:close/>
                </a:path>
              </a:pathLst>
            </a:custGeom>
            <a:solidFill>
              <a:srgbClr val="F1F1F1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623" y="2177796"/>
              <a:ext cx="45720" cy="556260"/>
            </a:xfrm>
            <a:custGeom>
              <a:avLst/>
              <a:gdLst/>
              <a:ahLst/>
              <a:cxnLst/>
              <a:rect l="l" t="t" r="r" b="b"/>
              <a:pathLst>
                <a:path w="45720" h="556260">
                  <a:moveTo>
                    <a:pt x="457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45720" y="5562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76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0383" y="2170176"/>
              <a:ext cx="158750" cy="579120"/>
            </a:xfrm>
            <a:custGeom>
              <a:avLst/>
              <a:gdLst/>
              <a:ahLst/>
              <a:cxnLst/>
              <a:rect l="l" t="t" r="r" b="b"/>
              <a:pathLst>
                <a:path w="158750" h="579119">
                  <a:moveTo>
                    <a:pt x="0" y="0"/>
                  </a:moveTo>
                  <a:lnTo>
                    <a:pt x="0" y="579120"/>
                  </a:lnTo>
                  <a:lnTo>
                    <a:pt x="158496" y="28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" y="2796540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13004" y="2118360"/>
            <a:ext cx="8380730" cy="0"/>
          </a:xfrm>
          <a:custGeom>
            <a:avLst/>
            <a:gdLst/>
            <a:ahLst/>
            <a:cxnLst/>
            <a:rect l="l" t="t" r="r" b="b"/>
            <a:pathLst>
              <a:path w="8380730">
                <a:moveTo>
                  <a:pt x="0" y="0"/>
                </a:moveTo>
                <a:lnTo>
                  <a:pt x="83802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0455" y="1861332"/>
            <a:ext cx="5755005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408045" algn="l"/>
              </a:tabLst>
            </a:pPr>
            <a:r>
              <a:rPr sz="1000" b="1" spc="-10" dirty="0">
                <a:latin typeface="Arial"/>
                <a:cs typeface="Arial"/>
              </a:rPr>
              <a:t>STRATEGY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10" dirty="0">
                <a:latin typeface="Arial"/>
                <a:cs typeface="Arial"/>
              </a:rPr>
              <a:t>DESCRIPTION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245110">
              <a:lnSpc>
                <a:spcPct val="100000"/>
              </a:lnSpc>
              <a:spcBef>
                <a:spcPts val="5"/>
              </a:spcBef>
              <a:tabLst>
                <a:tab pos="3388995" algn="l"/>
              </a:tabLst>
            </a:pPr>
            <a:r>
              <a:rPr sz="1400" b="1" spc="-10" dirty="0">
                <a:solidFill>
                  <a:srgbClr val="768592"/>
                </a:solidFill>
                <a:latin typeface="Arial"/>
                <a:cs typeface="Arial"/>
              </a:rPr>
              <a:t>Qualified/nonqualified</a:t>
            </a:r>
            <a:r>
              <a:rPr sz="1400" b="1" spc="6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68592"/>
                </a:solidFill>
                <a:latin typeface="Arial"/>
                <a:cs typeface="Arial"/>
              </a:rPr>
              <a:t>tax-deferred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	</a:t>
            </a:r>
            <a:r>
              <a:rPr sz="1575" baseline="-37037" dirty="0">
                <a:solidFill>
                  <a:srgbClr val="768592"/>
                </a:solidFill>
                <a:latin typeface="Arial"/>
                <a:cs typeface="Arial"/>
              </a:rPr>
              <a:t>Deferred</a:t>
            </a:r>
            <a:r>
              <a:rPr sz="1575" spc="-44" baseline="-37037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575" baseline="-37037" dirty="0">
                <a:solidFill>
                  <a:srgbClr val="768592"/>
                </a:solidFill>
                <a:latin typeface="Arial"/>
                <a:cs typeface="Arial"/>
              </a:rPr>
              <a:t>taxes</a:t>
            </a:r>
            <a:r>
              <a:rPr sz="1575" spc="-30" baseline="-37037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575" baseline="-37037" dirty="0">
                <a:solidFill>
                  <a:srgbClr val="768592"/>
                </a:solidFill>
                <a:latin typeface="Arial"/>
                <a:cs typeface="Arial"/>
              </a:rPr>
              <a:t>on</a:t>
            </a:r>
            <a:r>
              <a:rPr sz="1575" spc="-15" baseline="-37037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575" baseline="-37037" dirty="0">
                <a:solidFill>
                  <a:srgbClr val="768592"/>
                </a:solidFill>
                <a:latin typeface="Arial"/>
                <a:cs typeface="Arial"/>
              </a:rPr>
              <a:t>all</a:t>
            </a:r>
            <a:r>
              <a:rPr sz="1575" spc="-22" baseline="-37037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575" spc="-15" baseline="-37037" dirty="0">
                <a:solidFill>
                  <a:srgbClr val="768592"/>
                </a:solidFill>
                <a:latin typeface="Arial"/>
                <a:cs typeface="Arial"/>
              </a:rPr>
              <a:t>returns</a:t>
            </a:r>
            <a:endParaRPr sz="1575" baseline="-37037">
              <a:latin typeface="Arial"/>
              <a:cs typeface="Arial"/>
            </a:endParaRPr>
          </a:p>
          <a:p>
            <a:pPr marL="245110">
              <a:lnSpc>
                <a:spcPct val="100000"/>
              </a:lnSpc>
            </a:pP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registrations</a:t>
            </a:r>
            <a:r>
              <a:rPr sz="1400" b="1" spc="-8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or</a:t>
            </a:r>
            <a:r>
              <a:rPr sz="1400" b="1" spc="-2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68592"/>
                </a:solidFill>
                <a:latin typeface="Arial"/>
                <a:cs typeface="Arial"/>
              </a:rPr>
              <a:t>annuities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13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1912" y="2357823"/>
            <a:ext cx="2176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768592"/>
                </a:solidFill>
                <a:latin typeface="Arial"/>
                <a:cs typeface="Arial"/>
              </a:rPr>
              <a:t>Tax</a:t>
            </a:r>
            <a:r>
              <a:rPr sz="12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68592"/>
                </a:solidFill>
                <a:latin typeface="Arial"/>
                <a:cs typeface="Arial"/>
              </a:rPr>
              <a:t>management</a:t>
            </a:r>
            <a:r>
              <a:rPr sz="12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68592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768592"/>
                </a:solidFill>
                <a:latin typeface="Arial"/>
                <a:cs typeface="Arial"/>
              </a:rPr>
              <a:t> deferral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1912" y="1861332"/>
            <a:ext cx="1609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POTENTIAL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BENEFIT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51954" y="3098241"/>
          <a:ext cx="8326120" cy="154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1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0665" marR="236854" indent="127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 annuities</a:t>
                      </a:r>
                      <a:r>
                        <a:rPr sz="120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don’t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contributions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structured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maximum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919E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7320" marR="13970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few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limitations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withdrawals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annuities*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919E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3985" marR="126364" indent="63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annuities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often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require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minimal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administration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once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established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919E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8430" marR="127635" indent="-254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Tax-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insurance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policies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included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Security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provisional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919E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403206" y="5866796"/>
            <a:ext cx="65836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*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number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factors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reviewed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licensed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agent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determine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 suitability.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 addition 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efficiency,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other important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considerations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take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account. It 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important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keep 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mind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 with 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annuity,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gains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ordinary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upon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withdrawal,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10%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penalty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withdrawals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taken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prior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59½.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unlike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taxable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account, investors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 annual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charge.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Investing in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 variable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involves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risk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loss.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returns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contract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value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 guaranteed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will</a:t>
            </a:r>
            <a:r>
              <a:rPr sz="800" spc="-10" dirty="0">
                <a:latin typeface="Arial"/>
                <a:cs typeface="Arial"/>
              </a:rPr>
              <a:t> fluctuate.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Power</a:t>
            </a:r>
            <a:r>
              <a:rPr spc="-3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Tax</a:t>
            </a:r>
            <a:r>
              <a:rPr spc="-30" dirty="0"/>
              <a:t> </a:t>
            </a:r>
            <a:r>
              <a:rPr spc="-10" dirty="0"/>
              <a:t>Deferral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Tax</a:t>
            </a:r>
            <a:r>
              <a:rPr sz="1600" b="1" spc="-6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deferral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can</a:t>
            </a:r>
            <a:r>
              <a:rPr sz="1600" b="1" spc="-6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help</a:t>
            </a:r>
            <a:r>
              <a:rPr sz="16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investors’</a:t>
            </a:r>
            <a:r>
              <a:rPr sz="1600" b="1" spc="-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portfolios</a:t>
            </a:r>
            <a:r>
              <a:rPr sz="1600" b="1" spc="-2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grow</a:t>
            </a:r>
            <a:r>
              <a:rPr sz="16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faster—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even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after</a:t>
            </a:r>
            <a:r>
              <a:rPr sz="16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taxes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508" y="6125481"/>
            <a:ext cx="64719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Hypothetical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chart assumptions: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numbers are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rounded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up,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showing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first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year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 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after-</a:t>
            </a:r>
            <a:r>
              <a:rPr sz="800" dirty="0">
                <a:latin typeface="Arial"/>
                <a:cs typeface="Arial"/>
              </a:rPr>
              <a:t>tax value of $1 invested 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 least $2.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All</a:t>
            </a:r>
            <a:r>
              <a:rPr sz="800" dirty="0">
                <a:latin typeface="Arial"/>
                <a:cs typeface="Arial"/>
              </a:rPr>
              <a:t> returns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assumed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 fully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taxable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 ordinary income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(no capital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gains 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 returns)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does not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include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 costs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inherent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4880" y="1654873"/>
            <a:ext cx="7519670" cy="3827145"/>
            <a:chOff x="944880" y="1654873"/>
            <a:chExt cx="7519670" cy="3827145"/>
          </a:xfrm>
        </p:grpSpPr>
        <p:sp>
          <p:nvSpPr>
            <p:cNvPr id="5" name="object 5"/>
            <p:cNvSpPr/>
            <p:nvPr/>
          </p:nvSpPr>
          <p:spPr>
            <a:xfrm>
              <a:off x="1216152" y="3176028"/>
              <a:ext cx="317500" cy="2275840"/>
            </a:xfrm>
            <a:custGeom>
              <a:avLst/>
              <a:gdLst/>
              <a:ahLst/>
              <a:cxnLst/>
              <a:rect l="l" t="t" r="r" b="b"/>
              <a:pathLst>
                <a:path w="317500" h="2275840">
                  <a:moveTo>
                    <a:pt x="316991" y="0"/>
                  </a:moveTo>
                  <a:lnTo>
                    <a:pt x="0" y="0"/>
                  </a:lnTo>
                  <a:lnTo>
                    <a:pt x="0" y="2275319"/>
                  </a:lnTo>
                  <a:lnTo>
                    <a:pt x="316991" y="2275319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5148" y="2796552"/>
              <a:ext cx="317500" cy="2654935"/>
            </a:xfrm>
            <a:custGeom>
              <a:avLst/>
              <a:gdLst/>
              <a:ahLst/>
              <a:cxnLst/>
              <a:rect l="l" t="t" r="r" b="b"/>
              <a:pathLst>
                <a:path w="317500" h="2654935">
                  <a:moveTo>
                    <a:pt x="317004" y="0"/>
                  </a:moveTo>
                  <a:lnTo>
                    <a:pt x="0" y="0"/>
                  </a:lnTo>
                  <a:lnTo>
                    <a:pt x="0" y="2654795"/>
                  </a:lnTo>
                  <a:lnTo>
                    <a:pt x="317004" y="2654795"/>
                  </a:lnTo>
                  <a:lnTo>
                    <a:pt x="317004" y="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4144" y="2417076"/>
              <a:ext cx="317500" cy="3034665"/>
            </a:xfrm>
            <a:custGeom>
              <a:avLst/>
              <a:gdLst/>
              <a:ahLst/>
              <a:cxnLst/>
              <a:rect l="l" t="t" r="r" b="b"/>
              <a:pathLst>
                <a:path w="317500" h="3034665">
                  <a:moveTo>
                    <a:pt x="316992" y="0"/>
                  </a:moveTo>
                  <a:lnTo>
                    <a:pt x="0" y="0"/>
                  </a:lnTo>
                  <a:lnTo>
                    <a:pt x="0" y="3034271"/>
                  </a:lnTo>
                  <a:lnTo>
                    <a:pt x="316992" y="3034271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2719" y="3555504"/>
              <a:ext cx="317500" cy="1896110"/>
            </a:xfrm>
            <a:custGeom>
              <a:avLst/>
              <a:gdLst/>
              <a:ahLst/>
              <a:cxnLst/>
              <a:rect l="l" t="t" r="r" b="b"/>
              <a:pathLst>
                <a:path w="317500" h="1896110">
                  <a:moveTo>
                    <a:pt x="317004" y="0"/>
                  </a:moveTo>
                  <a:lnTo>
                    <a:pt x="0" y="0"/>
                  </a:lnTo>
                  <a:lnTo>
                    <a:pt x="0" y="1895843"/>
                  </a:lnTo>
                  <a:lnTo>
                    <a:pt x="317004" y="1895843"/>
                  </a:lnTo>
                  <a:lnTo>
                    <a:pt x="317004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1715" y="3302507"/>
              <a:ext cx="317500" cy="2148840"/>
            </a:xfrm>
            <a:custGeom>
              <a:avLst/>
              <a:gdLst/>
              <a:ahLst/>
              <a:cxnLst/>
              <a:rect l="l" t="t" r="r" b="b"/>
              <a:pathLst>
                <a:path w="317500" h="2148840">
                  <a:moveTo>
                    <a:pt x="316992" y="0"/>
                  </a:moveTo>
                  <a:lnTo>
                    <a:pt x="0" y="0"/>
                  </a:lnTo>
                  <a:lnTo>
                    <a:pt x="0" y="2148840"/>
                  </a:lnTo>
                  <a:lnTo>
                    <a:pt x="316992" y="2148840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0712" y="2923031"/>
              <a:ext cx="317500" cy="2528570"/>
            </a:xfrm>
            <a:custGeom>
              <a:avLst/>
              <a:gdLst/>
              <a:ahLst/>
              <a:cxnLst/>
              <a:rect l="l" t="t" r="r" b="b"/>
              <a:pathLst>
                <a:path w="317500" h="2528570">
                  <a:moveTo>
                    <a:pt x="316991" y="0"/>
                  </a:moveTo>
                  <a:lnTo>
                    <a:pt x="0" y="0"/>
                  </a:lnTo>
                  <a:lnTo>
                    <a:pt x="0" y="2528316"/>
                  </a:lnTo>
                  <a:lnTo>
                    <a:pt x="316991" y="2528316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9288" y="3933443"/>
              <a:ext cx="317500" cy="1518285"/>
            </a:xfrm>
            <a:custGeom>
              <a:avLst/>
              <a:gdLst/>
              <a:ahLst/>
              <a:cxnLst/>
              <a:rect l="l" t="t" r="r" b="b"/>
              <a:pathLst>
                <a:path w="317500" h="1518285">
                  <a:moveTo>
                    <a:pt x="316991" y="0"/>
                  </a:moveTo>
                  <a:lnTo>
                    <a:pt x="0" y="0"/>
                  </a:lnTo>
                  <a:lnTo>
                    <a:pt x="0" y="1517903"/>
                  </a:lnTo>
                  <a:lnTo>
                    <a:pt x="316991" y="1517903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58283" y="3681983"/>
              <a:ext cx="317500" cy="1769745"/>
            </a:xfrm>
            <a:custGeom>
              <a:avLst/>
              <a:gdLst/>
              <a:ahLst/>
              <a:cxnLst/>
              <a:rect l="l" t="t" r="r" b="b"/>
              <a:pathLst>
                <a:path w="317500" h="1769745">
                  <a:moveTo>
                    <a:pt x="316991" y="0"/>
                  </a:moveTo>
                  <a:lnTo>
                    <a:pt x="0" y="0"/>
                  </a:lnTo>
                  <a:lnTo>
                    <a:pt x="0" y="1769364"/>
                  </a:lnTo>
                  <a:lnTo>
                    <a:pt x="316991" y="1769364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7280" y="3302507"/>
              <a:ext cx="317500" cy="2148840"/>
            </a:xfrm>
            <a:custGeom>
              <a:avLst/>
              <a:gdLst/>
              <a:ahLst/>
              <a:cxnLst/>
              <a:rect l="l" t="t" r="r" b="b"/>
              <a:pathLst>
                <a:path w="317500" h="2148840">
                  <a:moveTo>
                    <a:pt x="317004" y="0"/>
                  </a:moveTo>
                  <a:lnTo>
                    <a:pt x="0" y="0"/>
                  </a:lnTo>
                  <a:lnTo>
                    <a:pt x="0" y="2148840"/>
                  </a:lnTo>
                  <a:lnTo>
                    <a:pt x="317004" y="2148840"/>
                  </a:lnTo>
                  <a:lnTo>
                    <a:pt x="317004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7380" y="4059935"/>
              <a:ext cx="317500" cy="1391920"/>
            </a:xfrm>
            <a:custGeom>
              <a:avLst/>
              <a:gdLst/>
              <a:ahLst/>
              <a:cxnLst/>
              <a:rect l="l" t="t" r="r" b="b"/>
              <a:pathLst>
                <a:path w="317500" h="1391920">
                  <a:moveTo>
                    <a:pt x="317004" y="0"/>
                  </a:moveTo>
                  <a:lnTo>
                    <a:pt x="0" y="0"/>
                  </a:lnTo>
                  <a:lnTo>
                    <a:pt x="0" y="1391411"/>
                  </a:lnTo>
                  <a:lnTo>
                    <a:pt x="317004" y="1391411"/>
                  </a:lnTo>
                  <a:lnTo>
                    <a:pt x="317004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56376" y="3933443"/>
              <a:ext cx="317500" cy="1518285"/>
            </a:xfrm>
            <a:custGeom>
              <a:avLst/>
              <a:gdLst/>
              <a:ahLst/>
              <a:cxnLst/>
              <a:rect l="l" t="t" r="r" b="b"/>
              <a:pathLst>
                <a:path w="317500" h="1518285">
                  <a:moveTo>
                    <a:pt x="316991" y="0"/>
                  </a:moveTo>
                  <a:lnTo>
                    <a:pt x="0" y="0"/>
                  </a:lnTo>
                  <a:lnTo>
                    <a:pt x="0" y="1517903"/>
                  </a:lnTo>
                  <a:lnTo>
                    <a:pt x="316991" y="1517903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03847" y="3555504"/>
              <a:ext cx="318770" cy="1896110"/>
            </a:xfrm>
            <a:custGeom>
              <a:avLst/>
              <a:gdLst/>
              <a:ahLst/>
              <a:cxnLst/>
              <a:rect l="l" t="t" r="r" b="b"/>
              <a:pathLst>
                <a:path w="318770" h="1896110">
                  <a:moveTo>
                    <a:pt x="318503" y="0"/>
                  </a:moveTo>
                  <a:lnTo>
                    <a:pt x="0" y="0"/>
                  </a:lnTo>
                  <a:lnTo>
                    <a:pt x="0" y="1895843"/>
                  </a:lnTo>
                  <a:lnTo>
                    <a:pt x="318503" y="1895843"/>
                  </a:lnTo>
                  <a:lnTo>
                    <a:pt x="318503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03947" y="4186440"/>
              <a:ext cx="317500" cy="1264920"/>
            </a:xfrm>
            <a:custGeom>
              <a:avLst/>
              <a:gdLst/>
              <a:ahLst/>
              <a:cxnLst/>
              <a:rect l="l" t="t" r="r" b="b"/>
              <a:pathLst>
                <a:path w="317500" h="1264920">
                  <a:moveTo>
                    <a:pt x="316992" y="0"/>
                  </a:moveTo>
                  <a:lnTo>
                    <a:pt x="0" y="0"/>
                  </a:lnTo>
                  <a:lnTo>
                    <a:pt x="0" y="1264907"/>
                  </a:lnTo>
                  <a:lnTo>
                    <a:pt x="316992" y="1264907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52944" y="4059935"/>
              <a:ext cx="317500" cy="1391920"/>
            </a:xfrm>
            <a:custGeom>
              <a:avLst/>
              <a:gdLst/>
              <a:ahLst/>
              <a:cxnLst/>
              <a:rect l="l" t="t" r="r" b="b"/>
              <a:pathLst>
                <a:path w="317500" h="1391920">
                  <a:moveTo>
                    <a:pt x="316992" y="0"/>
                  </a:moveTo>
                  <a:lnTo>
                    <a:pt x="0" y="0"/>
                  </a:lnTo>
                  <a:lnTo>
                    <a:pt x="0" y="1391411"/>
                  </a:lnTo>
                  <a:lnTo>
                    <a:pt x="316992" y="1391411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01939" y="3681983"/>
              <a:ext cx="317500" cy="1769745"/>
            </a:xfrm>
            <a:custGeom>
              <a:avLst/>
              <a:gdLst/>
              <a:ahLst/>
              <a:cxnLst/>
              <a:rect l="l" t="t" r="r" b="b"/>
              <a:pathLst>
                <a:path w="317500" h="1769745">
                  <a:moveTo>
                    <a:pt x="317004" y="0"/>
                  </a:moveTo>
                  <a:lnTo>
                    <a:pt x="0" y="0"/>
                  </a:lnTo>
                  <a:lnTo>
                    <a:pt x="0" y="1769364"/>
                  </a:lnTo>
                  <a:lnTo>
                    <a:pt x="317004" y="1769364"/>
                  </a:lnTo>
                  <a:lnTo>
                    <a:pt x="317004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5360" y="1659635"/>
              <a:ext cx="0" cy="3792220"/>
            </a:xfrm>
            <a:custGeom>
              <a:avLst/>
              <a:gdLst/>
              <a:ahLst/>
              <a:cxnLst/>
              <a:rect l="l" t="t" r="r" b="b"/>
              <a:pathLst>
                <a:path h="3792220">
                  <a:moveTo>
                    <a:pt x="0" y="379171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4880" y="1659635"/>
              <a:ext cx="30480" cy="3792220"/>
            </a:xfrm>
            <a:custGeom>
              <a:avLst/>
              <a:gdLst/>
              <a:ahLst/>
              <a:cxnLst/>
              <a:rect l="l" t="t" r="r" b="b"/>
              <a:pathLst>
                <a:path w="30480" h="3792220">
                  <a:moveTo>
                    <a:pt x="0" y="3791712"/>
                  </a:moveTo>
                  <a:lnTo>
                    <a:pt x="30480" y="3791712"/>
                  </a:lnTo>
                </a:path>
                <a:path w="30480" h="3792220">
                  <a:moveTo>
                    <a:pt x="0" y="3159252"/>
                  </a:moveTo>
                  <a:lnTo>
                    <a:pt x="30480" y="3159252"/>
                  </a:lnTo>
                </a:path>
                <a:path w="30480" h="3792220">
                  <a:moveTo>
                    <a:pt x="0" y="2526792"/>
                  </a:moveTo>
                  <a:lnTo>
                    <a:pt x="30480" y="2526792"/>
                  </a:lnTo>
                </a:path>
                <a:path w="30480" h="3792220">
                  <a:moveTo>
                    <a:pt x="0" y="1895856"/>
                  </a:moveTo>
                  <a:lnTo>
                    <a:pt x="30480" y="1895856"/>
                  </a:lnTo>
                </a:path>
                <a:path w="30480" h="3792220">
                  <a:moveTo>
                    <a:pt x="0" y="1263395"/>
                  </a:moveTo>
                  <a:lnTo>
                    <a:pt x="30480" y="1263395"/>
                  </a:lnTo>
                </a:path>
                <a:path w="30480" h="3792220">
                  <a:moveTo>
                    <a:pt x="0" y="630936"/>
                  </a:moveTo>
                  <a:lnTo>
                    <a:pt x="30480" y="630936"/>
                  </a:lnTo>
                </a:path>
                <a:path w="30480" h="3792220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5360" y="5451347"/>
              <a:ext cx="7484745" cy="30480"/>
            </a:xfrm>
            <a:custGeom>
              <a:avLst/>
              <a:gdLst/>
              <a:ahLst/>
              <a:cxnLst/>
              <a:rect l="l" t="t" r="r" b="b"/>
              <a:pathLst>
                <a:path w="7484745" h="30479">
                  <a:moveTo>
                    <a:pt x="0" y="0"/>
                  </a:moveTo>
                  <a:lnTo>
                    <a:pt x="7484364" y="0"/>
                  </a:lnTo>
                </a:path>
                <a:path w="7484745" h="30479">
                  <a:moveTo>
                    <a:pt x="0" y="0"/>
                  </a:moveTo>
                  <a:lnTo>
                    <a:pt x="0" y="30479"/>
                  </a:lnTo>
                </a:path>
                <a:path w="7484745" h="30479">
                  <a:moveTo>
                    <a:pt x="1496568" y="0"/>
                  </a:moveTo>
                  <a:lnTo>
                    <a:pt x="1496568" y="30479"/>
                  </a:lnTo>
                </a:path>
                <a:path w="7484745" h="30479">
                  <a:moveTo>
                    <a:pt x="2993136" y="0"/>
                  </a:moveTo>
                  <a:lnTo>
                    <a:pt x="2993136" y="30479"/>
                  </a:lnTo>
                </a:path>
                <a:path w="7484745" h="30479">
                  <a:moveTo>
                    <a:pt x="4489704" y="0"/>
                  </a:moveTo>
                  <a:lnTo>
                    <a:pt x="4489704" y="30479"/>
                  </a:lnTo>
                </a:path>
                <a:path w="7484745" h="30479">
                  <a:moveTo>
                    <a:pt x="5987796" y="0"/>
                  </a:moveTo>
                  <a:lnTo>
                    <a:pt x="5987796" y="30479"/>
                  </a:lnTo>
                </a:path>
                <a:path w="7484745" h="30479">
                  <a:moveTo>
                    <a:pt x="7484364" y="0"/>
                  </a:moveTo>
                  <a:lnTo>
                    <a:pt x="7484364" y="30479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69208" y="167335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1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0291" y="50291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3859" y="1673351"/>
              <a:ext cx="52069" cy="50800"/>
            </a:xfrm>
            <a:custGeom>
              <a:avLst/>
              <a:gdLst/>
              <a:ahLst/>
              <a:cxnLst/>
              <a:rect l="l" t="t" r="r" b="b"/>
              <a:pathLst>
                <a:path w="52070" h="50800">
                  <a:moveTo>
                    <a:pt x="51815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1815" y="50291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58739" y="167335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1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0291" y="50291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76164" y="292215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98FC2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5"/>
              </a:spcBef>
            </a:pPr>
            <a:r>
              <a:rPr dirty="0"/>
              <a:t>deferral vehicle</a:t>
            </a:r>
            <a:r>
              <a:rPr spc="-1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inflation</a:t>
            </a:r>
            <a:r>
              <a:rPr spc="-1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considered.</a:t>
            </a:r>
            <a:r>
              <a:rPr spc="5" dirty="0"/>
              <a:t> </a:t>
            </a:r>
            <a:r>
              <a:rPr dirty="0"/>
              <a:t>Fidelity</a:t>
            </a:r>
            <a:r>
              <a:rPr spc="-25" dirty="0"/>
              <a:t> </a:t>
            </a:r>
            <a:r>
              <a:rPr dirty="0"/>
              <a:t>Investments,</a:t>
            </a:r>
            <a:r>
              <a:rPr spc="-30" dirty="0"/>
              <a:t> </a:t>
            </a:r>
            <a:r>
              <a:rPr dirty="0"/>
              <a:t>August </a:t>
            </a:r>
            <a:r>
              <a:rPr spc="-10" dirty="0"/>
              <a:t>2021.</a:t>
            </a: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14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73189" y="330132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98FC2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70214" y="368049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98FC2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67240" y="380683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98FC2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64265" y="393317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98FC2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25160" y="254298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919EA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22185" y="304849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919EA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19211" y="342766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919EA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16236" y="368049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919EA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3261" y="380683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919EA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74156" y="216380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799B3C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71181" y="26693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799B3C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68206" y="304849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799B3C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65232" y="330132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799B3C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62257" y="342766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799B3C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8180" y="5367667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8180" y="4735721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1715" y="4103774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1715" y="3471828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1715" y="2839882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1715" y="2207935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1715" y="1575989"/>
            <a:ext cx="1384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37189" y="5488461"/>
            <a:ext cx="172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4%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34194" y="5488461"/>
            <a:ext cx="172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5%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28205" y="5488461"/>
            <a:ext cx="172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7%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25210" y="5488461"/>
            <a:ext cx="172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8%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55785" y="1172741"/>
            <a:ext cx="5053965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YEARS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INVESTMENT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DOUBLE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Assumed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Pre-</a:t>
            </a:r>
            <a:r>
              <a:rPr sz="1200" dirty="0">
                <a:latin typeface="Arial"/>
                <a:cs typeface="Arial"/>
              </a:rPr>
              <a:t>Retirement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Tax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Rate: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35%—Post-</a:t>
            </a:r>
            <a:r>
              <a:rPr sz="1200" dirty="0">
                <a:latin typeface="Arial"/>
                <a:cs typeface="Arial"/>
              </a:rPr>
              <a:t>Retirement</a:t>
            </a:r>
            <a:r>
              <a:rPr sz="1200" spc="-40" dirty="0">
                <a:latin typeface="Arial"/>
                <a:cs typeface="Arial"/>
              </a:rPr>
              <a:t> Tax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Rate: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  <a:p>
            <a:pPr marL="108585" algn="ctr">
              <a:lnSpc>
                <a:spcPct val="100000"/>
              </a:lnSpc>
              <a:spcBef>
                <a:spcPts val="670"/>
              </a:spcBef>
              <a:tabLst>
                <a:tab pos="753745" algn="l"/>
                <a:tab pos="1697989" algn="l"/>
              </a:tabLst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Pretax</a:t>
            </a:r>
            <a:r>
              <a:rPr sz="800" dirty="0">
                <a:solidFill>
                  <a:srgbClr val="585858"/>
                </a:solidFill>
                <a:latin typeface="Arial"/>
                <a:cs typeface="Arial"/>
              </a:rPr>
              <a:t>	Tax</a:t>
            </a:r>
            <a:r>
              <a:rPr sz="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Deferred</a:t>
            </a:r>
            <a:r>
              <a:rPr sz="800" dirty="0">
                <a:solidFill>
                  <a:srgbClr val="585858"/>
                </a:solidFill>
                <a:latin typeface="Arial"/>
                <a:cs typeface="Arial"/>
              </a:rPr>
              <a:t>	Fully</a:t>
            </a:r>
            <a:r>
              <a:rPr sz="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Taxable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46397" y="5440144"/>
            <a:ext cx="843280" cy="3676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484"/>
              </a:spcBef>
            </a:pPr>
            <a:r>
              <a:rPr sz="800" spc="-25" dirty="0">
                <a:latin typeface="Arial"/>
                <a:cs typeface="Arial"/>
              </a:rPr>
              <a:t>6%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800" dirty="0">
                <a:latin typeface="Arial"/>
                <a:cs typeface="Arial"/>
              </a:rPr>
              <a:t>Pretax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Return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(%)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1727" y="3288665"/>
            <a:ext cx="127635" cy="719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solidFill>
                  <a:srgbClr val="212121"/>
                </a:solidFill>
                <a:latin typeface="Calibri"/>
                <a:cs typeface="Calibri"/>
              </a:rPr>
              <a:t>Number</a:t>
            </a:r>
            <a:r>
              <a:rPr sz="8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8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12121"/>
                </a:solidFill>
                <a:latin typeface="Calibri"/>
                <a:cs typeface="Calibri"/>
              </a:rPr>
              <a:t>Years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700" y="2084832"/>
            <a:ext cx="276225" cy="3389629"/>
          </a:xfrm>
          <a:custGeom>
            <a:avLst/>
            <a:gdLst/>
            <a:ahLst/>
            <a:cxnLst/>
            <a:rect l="l" t="t" r="r" b="b"/>
            <a:pathLst>
              <a:path w="276225" h="3389629">
                <a:moveTo>
                  <a:pt x="275856" y="0"/>
                </a:moveTo>
                <a:lnTo>
                  <a:pt x="0" y="0"/>
                </a:lnTo>
                <a:lnTo>
                  <a:pt x="0" y="3389376"/>
                </a:lnTo>
                <a:lnTo>
                  <a:pt x="275856" y="3389376"/>
                </a:lnTo>
                <a:lnTo>
                  <a:pt x="275856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1276" y="2724911"/>
            <a:ext cx="276225" cy="2749550"/>
          </a:xfrm>
          <a:custGeom>
            <a:avLst/>
            <a:gdLst/>
            <a:ahLst/>
            <a:cxnLst/>
            <a:rect l="l" t="t" r="r" b="b"/>
            <a:pathLst>
              <a:path w="276225" h="2749550">
                <a:moveTo>
                  <a:pt x="275856" y="0"/>
                </a:moveTo>
                <a:lnTo>
                  <a:pt x="0" y="0"/>
                </a:lnTo>
                <a:lnTo>
                  <a:pt x="0" y="2749296"/>
                </a:lnTo>
                <a:lnTo>
                  <a:pt x="275856" y="2749296"/>
                </a:lnTo>
                <a:lnTo>
                  <a:pt x="275856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8064" y="2770632"/>
            <a:ext cx="277495" cy="2703830"/>
          </a:xfrm>
          <a:custGeom>
            <a:avLst/>
            <a:gdLst/>
            <a:ahLst/>
            <a:cxnLst/>
            <a:rect l="l" t="t" r="r" b="b"/>
            <a:pathLst>
              <a:path w="277495" h="2703829">
                <a:moveTo>
                  <a:pt x="277368" y="0"/>
                </a:moveTo>
                <a:lnTo>
                  <a:pt x="0" y="0"/>
                </a:lnTo>
                <a:lnTo>
                  <a:pt x="0" y="2703576"/>
                </a:lnTo>
                <a:lnTo>
                  <a:pt x="277368" y="2703576"/>
                </a:lnTo>
                <a:lnTo>
                  <a:pt x="277368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4488" y="2813304"/>
            <a:ext cx="276225" cy="2661285"/>
          </a:xfrm>
          <a:custGeom>
            <a:avLst/>
            <a:gdLst/>
            <a:ahLst/>
            <a:cxnLst/>
            <a:rect l="l" t="t" r="r" b="b"/>
            <a:pathLst>
              <a:path w="276225" h="2661285">
                <a:moveTo>
                  <a:pt x="275856" y="0"/>
                </a:moveTo>
                <a:lnTo>
                  <a:pt x="0" y="0"/>
                </a:lnTo>
                <a:lnTo>
                  <a:pt x="0" y="2660904"/>
                </a:lnTo>
                <a:lnTo>
                  <a:pt x="275856" y="2660904"/>
                </a:lnTo>
                <a:lnTo>
                  <a:pt x="275856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4852" y="2894076"/>
            <a:ext cx="277495" cy="2580640"/>
          </a:xfrm>
          <a:custGeom>
            <a:avLst/>
            <a:gdLst/>
            <a:ahLst/>
            <a:cxnLst/>
            <a:rect l="l" t="t" r="r" b="b"/>
            <a:pathLst>
              <a:path w="277495" h="2580640">
                <a:moveTo>
                  <a:pt x="277367" y="0"/>
                </a:moveTo>
                <a:lnTo>
                  <a:pt x="0" y="0"/>
                </a:lnTo>
                <a:lnTo>
                  <a:pt x="0" y="2580132"/>
                </a:lnTo>
                <a:lnTo>
                  <a:pt x="277367" y="2580132"/>
                </a:lnTo>
                <a:lnTo>
                  <a:pt x="277367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1640" y="4056888"/>
            <a:ext cx="277495" cy="1417320"/>
          </a:xfrm>
          <a:custGeom>
            <a:avLst/>
            <a:gdLst/>
            <a:ahLst/>
            <a:cxnLst/>
            <a:rect l="l" t="t" r="r" b="b"/>
            <a:pathLst>
              <a:path w="277495" h="1417320">
                <a:moveTo>
                  <a:pt x="277367" y="0"/>
                </a:moveTo>
                <a:lnTo>
                  <a:pt x="0" y="0"/>
                </a:lnTo>
                <a:lnTo>
                  <a:pt x="0" y="1417320"/>
                </a:lnTo>
                <a:lnTo>
                  <a:pt x="277367" y="1417320"/>
                </a:lnTo>
                <a:lnTo>
                  <a:pt x="277367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8428" y="4146803"/>
            <a:ext cx="277495" cy="1327785"/>
          </a:xfrm>
          <a:custGeom>
            <a:avLst/>
            <a:gdLst/>
            <a:ahLst/>
            <a:cxnLst/>
            <a:rect l="l" t="t" r="r" b="b"/>
            <a:pathLst>
              <a:path w="277495" h="1327785">
                <a:moveTo>
                  <a:pt x="277367" y="0"/>
                </a:moveTo>
                <a:lnTo>
                  <a:pt x="0" y="0"/>
                </a:lnTo>
                <a:lnTo>
                  <a:pt x="0" y="1327404"/>
                </a:lnTo>
                <a:lnTo>
                  <a:pt x="277367" y="1327404"/>
                </a:lnTo>
                <a:lnTo>
                  <a:pt x="277367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5215" y="4175759"/>
            <a:ext cx="277495" cy="1298575"/>
          </a:xfrm>
          <a:custGeom>
            <a:avLst/>
            <a:gdLst/>
            <a:ahLst/>
            <a:cxnLst/>
            <a:rect l="l" t="t" r="r" b="b"/>
            <a:pathLst>
              <a:path w="277495" h="1298575">
                <a:moveTo>
                  <a:pt x="277367" y="0"/>
                </a:moveTo>
                <a:lnTo>
                  <a:pt x="0" y="0"/>
                </a:lnTo>
                <a:lnTo>
                  <a:pt x="0" y="1298448"/>
                </a:lnTo>
                <a:lnTo>
                  <a:pt x="277367" y="1298448"/>
                </a:lnTo>
                <a:lnTo>
                  <a:pt x="277367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3528" y="4294632"/>
            <a:ext cx="276225" cy="1179830"/>
          </a:xfrm>
          <a:custGeom>
            <a:avLst/>
            <a:gdLst/>
            <a:ahLst/>
            <a:cxnLst/>
            <a:rect l="l" t="t" r="r" b="b"/>
            <a:pathLst>
              <a:path w="276225" h="1179829">
                <a:moveTo>
                  <a:pt x="275844" y="0"/>
                </a:moveTo>
                <a:lnTo>
                  <a:pt x="0" y="0"/>
                </a:lnTo>
                <a:lnTo>
                  <a:pt x="0" y="1179575"/>
                </a:lnTo>
                <a:lnTo>
                  <a:pt x="275844" y="1179575"/>
                </a:lnTo>
                <a:lnTo>
                  <a:pt x="275844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0315" y="4532376"/>
            <a:ext cx="276225" cy="942340"/>
          </a:xfrm>
          <a:custGeom>
            <a:avLst/>
            <a:gdLst/>
            <a:ahLst/>
            <a:cxnLst/>
            <a:rect l="l" t="t" r="r" b="b"/>
            <a:pathLst>
              <a:path w="276225" h="942339">
                <a:moveTo>
                  <a:pt x="275843" y="0"/>
                </a:moveTo>
                <a:lnTo>
                  <a:pt x="0" y="0"/>
                </a:lnTo>
                <a:lnTo>
                  <a:pt x="0" y="941832"/>
                </a:lnTo>
                <a:lnTo>
                  <a:pt x="275843" y="941832"/>
                </a:lnTo>
                <a:lnTo>
                  <a:pt x="275843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7104" y="4661928"/>
            <a:ext cx="276225" cy="812800"/>
          </a:xfrm>
          <a:custGeom>
            <a:avLst/>
            <a:gdLst/>
            <a:ahLst/>
            <a:cxnLst/>
            <a:rect l="l" t="t" r="r" b="b"/>
            <a:pathLst>
              <a:path w="276225" h="812800">
                <a:moveTo>
                  <a:pt x="275844" y="0"/>
                </a:moveTo>
                <a:lnTo>
                  <a:pt x="0" y="0"/>
                </a:lnTo>
                <a:lnTo>
                  <a:pt x="0" y="812279"/>
                </a:lnTo>
                <a:lnTo>
                  <a:pt x="275844" y="812279"/>
                </a:lnTo>
                <a:lnTo>
                  <a:pt x="275844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3892" y="4675644"/>
            <a:ext cx="276225" cy="798830"/>
          </a:xfrm>
          <a:custGeom>
            <a:avLst/>
            <a:gdLst/>
            <a:ahLst/>
            <a:cxnLst/>
            <a:rect l="l" t="t" r="r" b="b"/>
            <a:pathLst>
              <a:path w="276225" h="798829">
                <a:moveTo>
                  <a:pt x="275844" y="0"/>
                </a:moveTo>
                <a:lnTo>
                  <a:pt x="0" y="0"/>
                </a:lnTo>
                <a:lnTo>
                  <a:pt x="0" y="798563"/>
                </a:lnTo>
                <a:lnTo>
                  <a:pt x="275844" y="798563"/>
                </a:lnTo>
                <a:lnTo>
                  <a:pt x="275844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0679" y="4777740"/>
            <a:ext cx="276225" cy="696595"/>
          </a:xfrm>
          <a:custGeom>
            <a:avLst/>
            <a:gdLst/>
            <a:ahLst/>
            <a:cxnLst/>
            <a:rect l="l" t="t" r="r" b="b"/>
            <a:pathLst>
              <a:path w="276225" h="696595">
                <a:moveTo>
                  <a:pt x="275844" y="0"/>
                </a:moveTo>
                <a:lnTo>
                  <a:pt x="0" y="0"/>
                </a:lnTo>
                <a:lnTo>
                  <a:pt x="0" y="696468"/>
                </a:lnTo>
                <a:lnTo>
                  <a:pt x="275844" y="696468"/>
                </a:lnTo>
                <a:lnTo>
                  <a:pt x="275844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7467" y="4893564"/>
            <a:ext cx="277495" cy="581025"/>
          </a:xfrm>
          <a:custGeom>
            <a:avLst/>
            <a:gdLst/>
            <a:ahLst/>
            <a:cxnLst/>
            <a:rect l="l" t="t" r="r" b="b"/>
            <a:pathLst>
              <a:path w="277494" h="581025">
                <a:moveTo>
                  <a:pt x="277355" y="0"/>
                </a:moveTo>
                <a:lnTo>
                  <a:pt x="0" y="0"/>
                </a:lnTo>
                <a:lnTo>
                  <a:pt x="0" y="580644"/>
                </a:lnTo>
                <a:lnTo>
                  <a:pt x="277355" y="580644"/>
                </a:lnTo>
                <a:lnTo>
                  <a:pt x="277355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08303" y="1691449"/>
            <a:ext cx="7774305" cy="3787775"/>
            <a:chOff x="908303" y="1691449"/>
            <a:chExt cx="7774305" cy="3787775"/>
          </a:xfrm>
        </p:grpSpPr>
        <p:sp>
          <p:nvSpPr>
            <p:cNvPr id="17" name="object 17"/>
            <p:cNvSpPr/>
            <p:nvPr/>
          </p:nvSpPr>
          <p:spPr>
            <a:xfrm>
              <a:off x="938783" y="1696211"/>
              <a:ext cx="0" cy="3778250"/>
            </a:xfrm>
            <a:custGeom>
              <a:avLst/>
              <a:gdLst/>
              <a:ahLst/>
              <a:cxnLst/>
              <a:rect l="l" t="t" r="r" b="b"/>
              <a:pathLst>
                <a:path h="3778250">
                  <a:moveTo>
                    <a:pt x="0" y="3777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8303" y="1696211"/>
              <a:ext cx="30480" cy="3778250"/>
            </a:xfrm>
            <a:custGeom>
              <a:avLst/>
              <a:gdLst/>
              <a:ahLst/>
              <a:cxnLst/>
              <a:rect l="l" t="t" r="r" b="b"/>
              <a:pathLst>
                <a:path w="30480" h="3778250">
                  <a:moveTo>
                    <a:pt x="0" y="3777996"/>
                  </a:moveTo>
                  <a:lnTo>
                    <a:pt x="30480" y="3777996"/>
                  </a:lnTo>
                </a:path>
                <a:path w="30480" h="3778250">
                  <a:moveTo>
                    <a:pt x="0" y="3238500"/>
                  </a:moveTo>
                  <a:lnTo>
                    <a:pt x="30480" y="3238500"/>
                  </a:lnTo>
                </a:path>
                <a:path w="30480" h="3778250">
                  <a:moveTo>
                    <a:pt x="0" y="2699004"/>
                  </a:moveTo>
                  <a:lnTo>
                    <a:pt x="30480" y="2699004"/>
                  </a:lnTo>
                </a:path>
                <a:path w="30480" h="3778250">
                  <a:moveTo>
                    <a:pt x="0" y="2157984"/>
                  </a:moveTo>
                  <a:lnTo>
                    <a:pt x="30480" y="2157984"/>
                  </a:lnTo>
                </a:path>
                <a:path w="30480" h="3778250">
                  <a:moveTo>
                    <a:pt x="0" y="1618488"/>
                  </a:moveTo>
                  <a:lnTo>
                    <a:pt x="30480" y="1618488"/>
                  </a:lnTo>
                </a:path>
                <a:path w="30480" h="3778250">
                  <a:moveTo>
                    <a:pt x="0" y="1078992"/>
                  </a:moveTo>
                  <a:lnTo>
                    <a:pt x="30480" y="1078992"/>
                  </a:lnTo>
                </a:path>
                <a:path w="30480" h="3778250">
                  <a:moveTo>
                    <a:pt x="0" y="539496"/>
                  </a:moveTo>
                  <a:lnTo>
                    <a:pt x="30480" y="539496"/>
                  </a:lnTo>
                </a:path>
                <a:path w="30480" h="3778250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783" y="5474208"/>
              <a:ext cx="7743825" cy="0"/>
            </a:xfrm>
            <a:custGeom>
              <a:avLst/>
              <a:gdLst/>
              <a:ahLst/>
              <a:cxnLst/>
              <a:rect l="l" t="t" r="r" b="b"/>
              <a:pathLst>
                <a:path w="7743825">
                  <a:moveTo>
                    <a:pt x="0" y="0"/>
                  </a:moveTo>
                  <a:lnTo>
                    <a:pt x="7743444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18912" y="4654523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$21.5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5"/>
              </a:spcBef>
            </a:pPr>
            <a:r>
              <a:rPr dirty="0"/>
              <a:t>Source:</a:t>
            </a:r>
            <a:r>
              <a:rPr spc="-20" dirty="0"/>
              <a:t> </a:t>
            </a:r>
            <a:r>
              <a:rPr dirty="0"/>
              <a:t>Secure</a:t>
            </a:r>
            <a:r>
              <a:rPr spc="-20" dirty="0"/>
              <a:t> </a:t>
            </a:r>
            <a:r>
              <a:rPr dirty="0"/>
              <a:t>Retirement</a:t>
            </a:r>
            <a:r>
              <a:rPr spc="-20" dirty="0"/>
              <a:t> </a:t>
            </a:r>
            <a:r>
              <a:rPr dirty="0"/>
              <a:t>Institute,</a:t>
            </a:r>
            <a:r>
              <a:rPr spc="-20" dirty="0"/>
              <a:t> </a:t>
            </a:r>
            <a:r>
              <a:rPr dirty="0"/>
              <a:t>U.S.</a:t>
            </a:r>
            <a:r>
              <a:rPr spc="-25" dirty="0"/>
              <a:t> </a:t>
            </a:r>
            <a:r>
              <a:rPr dirty="0"/>
              <a:t>Individual Annuity</a:t>
            </a:r>
            <a:r>
              <a:rPr spc="-10" dirty="0"/>
              <a:t> </a:t>
            </a:r>
            <a:r>
              <a:rPr dirty="0"/>
              <a:t>Sales</a:t>
            </a:r>
            <a:r>
              <a:rPr spc="-20" dirty="0"/>
              <a:t> </a:t>
            </a:r>
            <a:r>
              <a:rPr dirty="0"/>
              <a:t>Survey,</a:t>
            </a:r>
            <a:r>
              <a:rPr spc="5" dirty="0"/>
              <a:t> </a:t>
            </a:r>
            <a:r>
              <a:rPr dirty="0"/>
              <a:t>Fourth</a:t>
            </a:r>
            <a:r>
              <a:rPr spc="-10" dirty="0"/>
              <a:t> </a:t>
            </a:r>
            <a:r>
              <a:rPr dirty="0"/>
              <a:t>Quarter</a:t>
            </a:r>
            <a:r>
              <a:rPr spc="-15" dirty="0"/>
              <a:t> </a:t>
            </a:r>
            <a:r>
              <a:rPr spc="-10" dirty="0"/>
              <a:t>2021.</a:t>
            </a:r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15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4773" y="4523306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$25.8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7832" y="4420741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$29.6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90892" y="4407178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$30.1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43952" y="4277638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$34.9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6648" y="4038370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$43.7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0021" y="3921640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$48.1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03081" y="3891922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$49.2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6140" y="3802920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$52.5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9200" y="2639956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$95.6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94188" y="2470030"/>
            <a:ext cx="1098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baseline="-16203" dirty="0">
                <a:solidFill>
                  <a:srgbClr val="333E47"/>
                </a:solidFill>
                <a:latin typeface="Arial"/>
                <a:cs typeface="Arial"/>
              </a:rPr>
              <a:t>$100.2</a:t>
            </a:r>
            <a:r>
              <a:rPr sz="1800" b="1" spc="517" baseline="-16203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33E47"/>
                </a:solidFill>
                <a:latin typeface="Arial"/>
                <a:cs typeface="Arial"/>
              </a:rPr>
              <a:t>$101.9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68379" y="2559032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33E47"/>
                </a:solidFill>
                <a:latin typeface="Arial"/>
                <a:cs typeface="Arial"/>
              </a:rPr>
              <a:t>$98.6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72781" y="1830567"/>
            <a:ext cx="494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E47"/>
                </a:solidFill>
                <a:latin typeface="Arial"/>
                <a:cs typeface="Arial"/>
              </a:rPr>
              <a:t>$125.6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6164" y="5390684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$0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698" y="4851043"/>
            <a:ext cx="194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$20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9698" y="4311402"/>
            <a:ext cx="194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$40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9698" y="3771761"/>
            <a:ext cx="194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$60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9698" y="3232120"/>
            <a:ext cx="1949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Arial"/>
                <a:cs typeface="Arial"/>
              </a:rPr>
              <a:t>$80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3232" y="2692480"/>
            <a:ext cx="2514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$100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3232" y="2152839"/>
            <a:ext cx="2514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$120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3232" y="1613198"/>
            <a:ext cx="2514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$140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0179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2008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43196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2009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96213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9230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2011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02247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55263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2013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08280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61297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14314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67331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20348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73366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26382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279399" y="5511681"/>
            <a:ext cx="251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2021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Variable</a:t>
            </a:r>
            <a:r>
              <a:rPr spc="-25" dirty="0"/>
              <a:t> </a:t>
            </a:r>
            <a:r>
              <a:rPr dirty="0"/>
              <a:t>Annuity</a:t>
            </a:r>
            <a:r>
              <a:rPr spc="-50" dirty="0"/>
              <a:t> </a:t>
            </a:r>
            <a:r>
              <a:rPr dirty="0"/>
              <a:t>Market</a:t>
            </a:r>
            <a:r>
              <a:rPr spc="-50" dirty="0"/>
              <a:t> </a:t>
            </a:r>
            <a:r>
              <a:rPr spc="-10" dirty="0"/>
              <a:t>Growth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Assets</a:t>
            </a:r>
            <a:r>
              <a:rPr sz="1600" b="1" spc="-1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</a:t>
            </a:r>
            <a:r>
              <a:rPr sz="1600" b="1" spc="-6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low-cost</a:t>
            </a:r>
            <a:r>
              <a:rPr sz="1600" b="1" spc="-6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variable</a:t>
            </a:r>
            <a:r>
              <a:rPr sz="1600" b="1" spc="-1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annuity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contracts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more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than</a:t>
            </a:r>
            <a:r>
              <a:rPr sz="16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doubled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5990" y="3078506"/>
            <a:ext cx="139700" cy="3498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 dirty="0">
                <a:latin typeface="Arial"/>
                <a:cs typeface="Arial"/>
              </a:rPr>
              <a:t>Billions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236" y="1662683"/>
            <a:ext cx="548640" cy="579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70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5"/>
              </a:spcBef>
            </a:pPr>
            <a:r>
              <a:rPr sz="750" baseline="27777" dirty="0"/>
              <a:t>1</a:t>
            </a:r>
            <a:r>
              <a:rPr sz="750" spc="120" baseline="27777" dirty="0"/>
              <a:t> </a:t>
            </a:r>
            <a:r>
              <a:rPr sz="800" dirty="0"/>
              <a:t>Based</a:t>
            </a:r>
            <a:r>
              <a:rPr sz="800" spc="-10" dirty="0"/>
              <a:t> </a:t>
            </a:r>
            <a:r>
              <a:rPr sz="800" dirty="0"/>
              <a:t>on Fidelity’s</a:t>
            </a:r>
            <a:r>
              <a:rPr sz="800" spc="-25" dirty="0"/>
              <a:t> </a:t>
            </a:r>
            <a:r>
              <a:rPr sz="800" dirty="0"/>
              <a:t>analysis</a:t>
            </a:r>
            <a:r>
              <a:rPr sz="800" spc="-15" dirty="0"/>
              <a:t> </a:t>
            </a:r>
            <a:r>
              <a:rPr sz="800" dirty="0"/>
              <a:t>of tax</a:t>
            </a:r>
            <a:r>
              <a:rPr sz="800" spc="5" dirty="0"/>
              <a:t> </a:t>
            </a:r>
            <a:r>
              <a:rPr sz="800" dirty="0"/>
              <a:t>deferral</a:t>
            </a:r>
            <a:r>
              <a:rPr sz="800" spc="5" dirty="0"/>
              <a:t> </a:t>
            </a:r>
            <a:r>
              <a:rPr sz="800" dirty="0"/>
              <a:t>and tax</a:t>
            </a:r>
            <a:r>
              <a:rPr sz="800" spc="-10" dirty="0"/>
              <a:t> </a:t>
            </a:r>
            <a:r>
              <a:rPr sz="800" dirty="0"/>
              <a:t>efficiency,</a:t>
            </a:r>
            <a:r>
              <a:rPr sz="800" spc="-15" dirty="0"/>
              <a:t> </a:t>
            </a:r>
            <a:r>
              <a:rPr sz="800" dirty="0"/>
              <a:t>June</a:t>
            </a:r>
            <a:r>
              <a:rPr sz="800" spc="-10" dirty="0"/>
              <a:t> 2012.</a:t>
            </a:r>
            <a:endParaRPr sz="800"/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16</a:t>
            </a:fld>
            <a:r>
              <a:rPr sz="1200" b="1" spc="562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236" y="2497835"/>
            <a:ext cx="548640" cy="5810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80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236" y="3308603"/>
            <a:ext cx="548640" cy="579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470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236" y="4125467"/>
            <a:ext cx="548640" cy="579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4475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36" y="4920996"/>
            <a:ext cx="548640" cy="579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75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Who</a:t>
            </a:r>
            <a:r>
              <a:rPr spc="-45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dirty="0"/>
              <a:t>Potentially</a:t>
            </a:r>
            <a:r>
              <a:rPr spc="-45" dirty="0"/>
              <a:t> </a:t>
            </a:r>
            <a:r>
              <a:rPr dirty="0"/>
              <a:t>Benefit</a:t>
            </a:r>
            <a:r>
              <a:rPr spc="-50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Tax</a:t>
            </a:r>
            <a:r>
              <a:rPr spc="-30" dirty="0"/>
              <a:t> </a:t>
            </a:r>
            <a:r>
              <a:rPr spc="-10" dirty="0"/>
              <a:t>Deferral?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Use</a:t>
            </a:r>
            <a:r>
              <a:rPr sz="1600" b="1" spc="-6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these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indicators</a:t>
            </a:r>
            <a:r>
              <a:rPr sz="1600" b="1" spc="-2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assess</a:t>
            </a:r>
            <a:r>
              <a:rPr sz="1600" b="1" spc="-6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the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level</a:t>
            </a:r>
            <a:r>
              <a:rPr sz="1600" b="1" spc="-1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of</a:t>
            </a:r>
            <a:r>
              <a:rPr sz="16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your</a:t>
            </a:r>
            <a:r>
              <a:rPr sz="1600" b="1" spc="-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tax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exposure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660" y="1613411"/>
            <a:ext cx="5270500" cy="7162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14"/>
              </a:spcBef>
            </a:pPr>
            <a:r>
              <a:rPr sz="1500" b="1" spc="-20" dirty="0">
                <a:solidFill>
                  <a:srgbClr val="799B3C"/>
                </a:solidFill>
                <a:latin typeface="Arial"/>
                <a:cs typeface="Arial"/>
              </a:rPr>
              <a:t>Ten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years</a:t>
            </a:r>
            <a:r>
              <a:rPr sz="1500" b="1" spc="1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or</a:t>
            </a:r>
            <a:r>
              <a:rPr sz="1500" b="1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more</a:t>
            </a:r>
            <a:r>
              <a:rPr sz="1500" b="1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until</a:t>
            </a:r>
            <a:r>
              <a:rPr sz="1500" b="1" spc="-4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799B3C"/>
                </a:solidFill>
                <a:latin typeface="Arial"/>
                <a:cs typeface="Arial"/>
              </a:rPr>
              <a:t>use</a:t>
            </a:r>
            <a:endParaRPr sz="1500">
              <a:latin typeface="Arial"/>
              <a:cs typeface="Arial"/>
            </a:endParaRPr>
          </a:p>
          <a:p>
            <a:pPr marL="38100" marR="30480">
              <a:lnSpc>
                <a:spcPct val="11330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advantage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deferral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 proportionate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amount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time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available </a:t>
            </a:r>
            <a:r>
              <a:rPr sz="1200" dirty="0">
                <a:latin typeface="Arial"/>
                <a:cs typeface="Arial"/>
              </a:rPr>
              <a:t>before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 withdrawn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tax-</a:t>
            </a:r>
            <a:r>
              <a:rPr sz="1200" dirty="0">
                <a:latin typeface="Arial"/>
                <a:cs typeface="Arial"/>
              </a:rPr>
              <a:t>deferred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account.</a:t>
            </a:r>
            <a:r>
              <a:rPr sz="1200" spc="-15" baseline="24305" dirty="0">
                <a:latin typeface="Arial"/>
                <a:cs typeface="Arial"/>
              </a:rPr>
              <a:t>1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6036" y="2424785"/>
            <a:ext cx="6038850" cy="7162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Assets</a:t>
            </a:r>
            <a:r>
              <a:rPr sz="1500" b="1" spc="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largely</a:t>
            </a:r>
            <a:r>
              <a:rPr sz="1500" b="1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held</a:t>
            </a:r>
            <a:r>
              <a:rPr sz="1500" b="1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in</a:t>
            </a:r>
            <a:r>
              <a:rPr sz="1500" b="1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taxable</a:t>
            </a:r>
            <a:r>
              <a:rPr sz="1500" b="1" spc="-3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accounts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Affluent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investors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 assets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taxable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benefit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deferral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more</a:t>
            </a:r>
            <a:r>
              <a:rPr sz="1200" spc="-20" dirty="0">
                <a:latin typeface="Arial"/>
                <a:cs typeface="Arial"/>
              </a:rPr>
              <a:t> than </a:t>
            </a:r>
            <a:r>
              <a:rPr sz="1200" dirty="0">
                <a:latin typeface="Arial"/>
                <a:cs typeface="Arial"/>
              </a:rPr>
              <a:t>other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investors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because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typically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higher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marginal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income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rate.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681" y="3241432"/>
            <a:ext cx="5134610" cy="7162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Income</a:t>
            </a:r>
            <a:r>
              <a:rPr sz="1500" b="1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tax</a:t>
            </a:r>
            <a:r>
              <a:rPr sz="1500" b="1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subject</a:t>
            </a:r>
            <a:r>
              <a:rPr sz="1500" b="1" spc="-2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to</a:t>
            </a:r>
            <a:r>
              <a:rPr sz="1500" b="1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high</a:t>
            </a:r>
            <a:r>
              <a:rPr sz="1500" b="1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marginal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 rates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investors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three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federal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income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brackets </a:t>
            </a:r>
            <a:r>
              <a:rPr sz="1200" dirty="0">
                <a:latin typeface="Arial"/>
                <a:cs typeface="Arial"/>
              </a:rPr>
              <a:t>(currently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32%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above)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those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 high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taxes.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1077" y="4058080"/>
            <a:ext cx="6049645" cy="7162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Lower</a:t>
            </a:r>
            <a:r>
              <a:rPr sz="1500" b="1" spc="-5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anticipated</a:t>
            </a:r>
            <a:r>
              <a:rPr sz="1500" b="1" spc="-3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income taxes</a:t>
            </a:r>
            <a:r>
              <a:rPr sz="1500" b="1" spc="-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in</a:t>
            </a:r>
            <a:r>
              <a:rPr sz="1500" b="1" spc="-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retirement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This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assumes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investors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wait until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retirement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before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withdrawing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assets.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example, </a:t>
            </a:r>
            <a:r>
              <a:rPr sz="1200" dirty="0">
                <a:latin typeface="Arial"/>
                <a:cs typeface="Arial"/>
              </a:rPr>
              <a:t>retirees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lower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rates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move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 lower</a:t>
            </a:r>
            <a:r>
              <a:rPr sz="1200" spc="-10" dirty="0">
                <a:latin typeface="Arial"/>
                <a:cs typeface="Arial"/>
              </a:rPr>
              <a:t> taxes.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8243" y="4847068"/>
            <a:ext cx="5736590" cy="7162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Significant</a:t>
            </a:r>
            <a:r>
              <a:rPr sz="1500" b="1" spc="-5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exposure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to</a:t>
            </a:r>
            <a:r>
              <a:rPr sz="1500" b="1" spc="-2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highly</a:t>
            </a:r>
            <a:r>
              <a:rPr sz="1500" b="1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tax-inefficient</a:t>
            </a:r>
            <a:r>
              <a:rPr sz="1500" b="1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assets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60"/>
              </a:spcBef>
            </a:pPr>
            <a:r>
              <a:rPr sz="1200" spc="-45" dirty="0">
                <a:latin typeface="Arial"/>
                <a:cs typeface="Arial"/>
              </a:rPr>
              <a:t>Tax-</a:t>
            </a:r>
            <a:r>
              <a:rPr sz="1200" dirty="0">
                <a:latin typeface="Arial"/>
                <a:cs typeface="Arial"/>
              </a:rPr>
              <a:t>inefficient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their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returns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investments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relatively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high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rate.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1988820"/>
            <a:ext cx="8387080" cy="520065"/>
            <a:chOff x="381000" y="1988820"/>
            <a:chExt cx="8387080" cy="520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988820"/>
              <a:ext cx="8386571" cy="5196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00400" y="2044951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30">
                  <a:moveTo>
                    <a:pt x="0" y="0"/>
                  </a:moveTo>
                  <a:lnTo>
                    <a:pt x="0" y="41744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05500" y="2044951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30">
                  <a:moveTo>
                    <a:pt x="0" y="0"/>
                  </a:moveTo>
                  <a:lnTo>
                    <a:pt x="0" y="41744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8088" y="2144961"/>
            <a:ext cx="142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4857" y="2144961"/>
            <a:ext cx="1661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Medium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3193" y="2144961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Utilizing</a:t>
            </a:r>
            <a:r>
              <a:rPr spc="-65" dirty="0"/>
              <a:t> </a:t>
            </a:r>
            <a:r>
              <a:rPr dirty="0"/>
              <a:t>Strategic</a:t>
            </a:r>
            <a:r>
              <a:rPr spc="-45" dirty="0"/>
              <a:t> </a:t>
            </a:r>
            <a:r>
              <a:rPr dirty="0"/>
              <a:t>Asset</a:t>
            </a:r>
            <a:r>
              <a:rPr spc="-25" dirty="0"/>
              <a:t> </a:t>
            </a:r>
            <a:r>
              <a:rPr spc="-10" dirty="0"/>
              <a:t>Location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9325" y="1719096"/>
            <a:ext cx="20408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98FC2"/>
                </a:solidFill>
                <a:latin typeface="Arial"/>
                <a:cs typeface="Arial"/>
              </a:rPr>
              <a:t>Consider</a:t>
            </a:r>
            <a:r>
              <a:rPr sz="1200" spc="-50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8FC2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8FC2"/>
                </a:solidFill>
                <a:latin typeface="Arial"/>
                <a:cs typeface="Arial"/>
              </a:rPr>
              <a:t>taxable</a:t>
            </a:r>
            <a:r>
              <a:rPr sz="1200" spc="-2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98FC2"/>
                </a:solidFill>
                <a:latin typeface="Arial"/>
                <a:cs typeface="Arial"/>
              </a:rPr>
              <a:t>accounts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1597" y="2593637"/>
            <a:ext cx="168719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670" marR="30480" indent="-116205">
              <a:lnSpc>
                <a:spcPct val="100000"/>
              </a:lnSpc>
              <a:spcBef>
                <a:spcPts val="95"/>
              </a:spcBef>
              <a:buClr>
                <a:srgbClr val="298FC2"/>
              </a:buClr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Bond</a:t>
            </a:r>
            <a:r>
              <a:rPr sz="10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large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U.S. 	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Treasury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allocations</a:t>
            </a:r>
            <a:r>
              <a:rPr sz="975" spc="-15" baseline="25641" dirty="0">
                <a:solidFill>
                  <a:srgbClr val="333E47"/>
                </a:solidFill>
                <a:latin typeface="Arial"/>
                <a:cs typeface="Arial"/>
              </a:rPr>
              <a:t>2</a:t>
            </a:r>
            <a:endParaRPr sz="975" baseline="25641">
              <a:latin typeface="Arial"/>
              <a:cs typeface="Arial"/>
            </a:endParaRPr>
          </a:p>
          <a:p>
            <a:pPr marL="153670" marR="101600" indent="-116205">
              <a:lnSpc>
                <a:spcPct val="100000"/>
              </a:lnSpc>
              <a:spcBef>
                <a:spcPts val="600"/>
              </a:spcBef>
              <a:buClr>
                <a:srgbClr val="298FC2"/>
              </a:buClr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Typical</a:t>
            </a:r>
            <a:r>
              <a:rPr sz="1000" spc="-6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actively</a:t>
            </a:r>
            <a:r>
              <a:rPr sz="1000" spc="-5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managed 	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54305" indent="-116205">
              <a:lnSpc>
                <a:spcPct val="100000"/>
              </a:lnSpc>
              <a:spcBef>
                <a:spcPts val="600"/>
              </a:spcBef>
              <a:buClr>
                <a:srgbClr val="298FC2"/>
              </a:buClr>
              <a:buChar char="•"/>
              <a:tabLst>
                <a:tab pos="154305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income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r>
              <a:rPr sz="975" spc="-15" baseline="25641" dirty="0">
                <a:solidFill>
                  <a:srgbClr val="333E47"/>
                </a:solidFill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9302" y="1719096"/>
            <a:ext cx="2369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99B3C"/>
                </a:solidFill>
                <a:latin typeface="Arial"/>
                <a:cs typeface="Arial"/>
              </a:rPr>
              <a:t>Consider</a:t>
            </a:r>
            <a:r>
              <a:rPr sz="1200" spc="-4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99B3C"/>
                </a:solidFill>
                <a:latin typeface="Arial"/>
                <a:cs typeface="Arial"/>
              </a:rPr>
              <a:t>for </a:t>
            </a:r>
            <a:r>
              <a:rPr sz="1200" spc="-10" dirty="0">
                <a:solidFill>
                  <a:srgbClr val="799B3C"/>
                </a:solidFill>
                <a:latin typeface="Arial"/>
                <a:cs typeface="Arial"/>
              </a:rPr>
              <a:t>tax-</a:t>
            </a:r>
            <a:r>
              <a:rPr sz="1200" dirty="0">
                <a:solidFill>
                  <a:srgbClr val="799B3C"/>
                </a:solidFill>
                <a:latin typeface="Arial"/>
                <a:cs typeface="Arial"/>
              </a:rPr>
              <a:t>deferred</a:t>
            </a:r>
            <a:r>
              <a:rPr sz="1200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99B3C"/>
                </a:solidFill>
                <a:latin typeface="Arial"/>
                <a:cs typeface="Arial"/>
              </a:rPr>
              <a:t>accounts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7253" y="2595223"/>
            <a:ext cx="168910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670" marR="485140" indent="-116205">
              <a:lnSpc>
                <a:spcPct val="100000"/>
              </a:lnSpc>
              <a:spcBef>
                <a:spcPts val="95"/>
              </a:spcBef>
              <a:buClr>
                <a:srgbClr val="298FC2"/>
              </a:buClr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index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 	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(other</a:t>
            </a:r>
            <a:r>
              <a:rPr sz="10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than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REITs)</a:t>
            </a:r>
            <a:endParaRPr sz="1000">
              <a:latin typeface="Arial"/>
              <a:cs typeface="Arial"/>
            </a:endParaRPr>
          </a:p>
          <a:p>
            <a:pPr marL="153670" marR="485140" indent="-116205">
              <a:lnSpc>
                <a:spcPct val="100000"/>
              </a:lnSpc>
              <a:spcBef>
                <a:spcPts val="600"/>
              </a:spcBef>
              <a:buClr>
                <a:srgbClr val="298FC2"/>
              </a:buClr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index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ETFs 	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(other</a:t>
            </a:r>
            <a:r>
              <a:rPr sz="10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than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REITs)</a:t>
            </a:r>
            <a:endParaRPr sz="1000">
              <a:latin typeface="Arial"/>
              <a:cs typeface="Arial"/>
            </a:endParaRPr>
          </a:p>
          <a:p>
            <a:pPr marL="154305" indent="-116205">
              <a:lnSpc>
                <a:spcPct val="100000"/>
              </a:lnSpc>
              <a:spcBef>
                <a:spcPts val="600"/>
              </a:spcBef>
              <a:buClr>
                <a:srgbClr val="298FC2"/>
              </a:buClr>
              <a:buChar char="•"/>
              <a:tabLst>
                <a:tab pos="154305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income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ETFs</a:t>
            </a:r>
            <a:r>
              <a:rPr sz="975" spc="-30" baseline="25641" dirty="0">
                <a:solidFill>
                  <a:srgbClr val="333E47"/>
                </a:solidFill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  <a:p>
            <a:pPr marL="154305" indent="-116205">
              <a:lnSpc>
                <a:spcPct val="100000"/>
              </a:lnSpc>
              <a:spcBef>
                <a:spcPts val="600"/>
              </a:spcBef>
              <a:buClr>
                <a:srgbClr val="298FC2"/>
              </a:buClr>
              <a:buChar char="•"/>
              <a:tabLst>
                <a:tab pos="154305" algn="l"/>
              </a:tabLst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Tax-managed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53670" marR="457834" indent="-116205">
              <a:lnSpc>
                <a:spcPct val="100000"/>
              </a:lnSpc>
              <a:spcBef>
                <a:spcPts val="600"/>
              </a:spcBef>
              <a:buClr>
                <a:srgbClr val="298FC2"/>
              </a:buClr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separately 	managed accounts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4297" y="2508888"/>
            <a:ext cx="1774189" cy="1549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8905" indent="-116205">
              <a:lnSpc>
                <a:spcPct val="100000"/>
              </a:lnSpc>
              <a:spcBef>
                <a:spcPts val="700"/>
              </a:spcBef>
              <a:buClr>
                <a:srgbClr val="799B3C"/>
              </a:buClr>
              <a:buChar char="•"/>
              <a:tabLst>
                <a:tab pos="128905" algn="l"/>
              </a:tabLst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High-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turnover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equity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8905" algn="l"/>
              </a:tabLst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Mortgage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bond</a:t>
            </a:r>
            <a:r>
              <a:rPr sz="10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8905" algn="l"/>
              </a:tabLst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Corporate</a:t>
            </a:r>
            <a:r>
              <a:rPr sz="1000" spc="-1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bond</a:t>
            </a:r>
            <a:r>
              <a:rPr sz="10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28270" marR="325755" indent="-116205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9539" algn="l"/>
              </a:tabLst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Leveraged</a:t>
            </a:r>
            <a:r>
              <a:rPr sz="1000" spc="-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loan/floating 	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rate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bond</a:t>
            </a:r>
            <a:r>
              <a:rPr sz="1000" spc="-5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8905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U.S.</a:t>
            </a:r>
            <a:r>
              <a:rPr sz="1000" spc="-5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high-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yield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bond</a:t>
            </a:r>
            <a:r>
              <a:rPr sz="10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8905" algn="l"/>
              </a:tabLst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Emerging-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market</a:t>
            </a:r>
            <a:r>
              <a:rPr sz="1000" spc="-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bond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 funds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9890" y="2481072"/>
            <a:ext cx="7820025" cy="2139950"/>
            <a:chOff x="659890" y="2481072"/>
            <a:chExt cx="7820025" cy="2139950"/>
          </a:xfrm>
        </p:grpSpPr>
        <p:sp>
          <p:nvSpPr>
            <p:cNvPr id="16" name="object 16"/>
            <p:cNvSpPr/>
            <p:nvPr/>
          </p:nvSpPr>
          <p:spPr>
            <a:xfrm>
              <a:off x="3200400" y="2481072"/>
              <a:ext cx="0" cy="2103755"/>
            </a:xfrm>
            <a:custGeom>
              <a:avLst/>
              <a:gdLst/>
              <a:ahLst/>
              <a:cxnLst/>
              <a:rect l="l" t="t" r="r" b="b"/>
              <a:pathLst>
                <a:path h="2103754">
                  <a:moveTo>
                    <a:pt x="0" y="0"/>
                  </a:moveTo>
                  <a:lnTo>
                    <a:pt x="0" y="210329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05500" y="2481072"/>
              <a:ext cx="0" cy="2103755"/>
            </a:xfrm>
            <a:custGeom>
              <a:avLst/>
              <a:gdLst/>
              <a:ahLst/>
              <a:cxnLst/>
              <a:rect l="l" t="t" r="r" b="b"/>
              <a:pathLst>
                <a:path h="2103754">
                  <a:moveTo>
                    <a:pt x="0" y="0"/>
                  </a:moveTo>
                  <a:lnTo>
                    <a:pt x="0" y="210329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9890" y="4616195"/>
              <a:ext cx="7820025" cy="0"/>
            </a:xfrm>
            <a:custGeom>
              <a:avLst/>
              <a:gdLst/>
              <a:ahLst/>
              <a:cxnLst/>
              <a:rect l="l" t="t" r="r" b="b"/>
              <a:pathLst>
                <a:path w="7820025">
                  <a:moveTo>
                    <a:pt x="781968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2005" y="5151295"/>
            <a:ext cx="6602730" cy="123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8227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Unlike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mutual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funds,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ETF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shares are bought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sold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at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market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price, which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may be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higher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lower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than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their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NAV,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not</a:t>
            </a:r>
            <a:r>
              <a:rPr sz="800" b="1" dirty="0">
                <a:latin typeface="Arial"/>
                <a:cs typeface="Arial"/>
              </a:rPr>
              <a:t> individually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redeemed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from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fund.</a:t>
            </a:r>
            <a:endParaRPr sz="800">
              <a:latin typeface="Arial"/>
              <a:cs typeface="Arial"/>
            </a:endParaRPr>
          </a:p>
          <a:p>
            <a:pPr marL="38100" marR="175260">
              <a:lnSpc>
                <a:spcPct val="100000"/>
              </a:lnSpc>
              <a:spcBef>
                <a:spcPts val="300"/>
              </a:spcBef>
            </a:pPr>
            <a:r>
              <a:rPr sz="800" dirty="0">
                <a:latin typeface="Arial"/>
                <a:cs typeface="Arial"/>
              </a:rPr>
              <a:t>The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relative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efficiencies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generalizations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universally accurate.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Each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 be</a:t>
            </a:r>
            <a:r>
              <a:rPr sz="800" spc="-10" dirty="0">
                <a:latin typeface="Arial"/>
                <a:cs typeface="Arial"/>
              </a:rPr>
              <a:t> considered </a:t>
            </a:r>
            <a:r>
              <a:rPr sz="800" dirty="0">
                <a:latin typeface="Arial"/>
                <a:cs typeface="Arial"/>
              </a:rPr>
              <a:t>individually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benefits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being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held in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 taxable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tax-</a:t>
            </a:r>
            <a:r>
              <a:rPr sz="800" dirty="0">
                <a:latin typeface="Arial"/>
                <a:cs typeface="Arial"/>
              </a:rPr>
              <a:t>deferred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account.</a:t>
            </a:r>
            <a:endParaRPr sz="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305"/>
              </a:spcBef>
            </a:pPr>
            <a:r>
              <a:rPr sz="750" baseline="27777" dirty="0">
                <a:latin typeface="Arial"/>
                <a:cs typeface="Arial"/>
              </a:rPr>
              <a:t>1 </a:t>
            </a:r>
            <a:r>
              <a:rPr sz="800" dirty="0">
                <a:latin typeface="Arial"/>
                <a:cs typeface="Arial"/>
              </a:rPr>
              <a:t>Equity income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funds and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ETFs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typically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most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their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form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qualified dividends,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many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taxpayers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taxed </a:t>
            </a:r>
            <a:r>
              <a:rPr sz="800" dirty="0">
                <a:latin typeface="Arial"/>
                <a:cs typeface="Arial"/>
              </a:rPr>
              <a:t>relatively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lightly,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allowing most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equity income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funds 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 considered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high-tax-</a:t>
            </a:r>
            <a:r>
              <a:rPr sz="800" dirty="0">
                <a:latin typeface="Arial"/>
                <a:cs typeface="Arial"/>
              </a:rPr>
              <a:t>efficiency investments.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However,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higher-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taxpayers, </a:t>
            </a:r>
            <a:r>
              <a:rPr sz="800" dirty="0">
                <a:latin typeface="Arial"/>
                <a:cs typeface="Arial"/>
              </a:rPr>
              <a:t>qualified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dividends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taxation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 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either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15% 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20%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(including 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Medicare surtax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 investment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income),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 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make </a:t>
            </a:r>
            <a:r>
              <a:rPr sz="800" dirty="0">
                <a:latin typeface="Arial"/>
                <a:cs typeface="Arial"/>
              </a:rPr>
              <a:t>them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less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efficient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those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750" baseline="27777" dirty="0">
                <a:latin typeface="Arial"/>
                <a:cs typeface="Arial"/>
              </a:rPr>
              <a:t>2 </a:t>
            </a:r>
            <a:r>
              <a:rPr sz="800" dirty="0">
                <a:latin typeface="Arial"/>
                <a:cs typeface="Arial"/>
              </a:rPr>
              <a:t>Applies 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investors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who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high rates of state/local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income;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 investors,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bond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funds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be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5"/>
              </a:spcBef>
            </a:pPr>
            <a:r>
              <a:rPr dirty="0"/>
              <a:t>considered</a:t>
            </a:r>
            <a:r>
              <a:rPr spc="-10" dirty="0"/>
              <a:t> </a:t>
            </a:r>
            <a:r>
              <a:rPr dirty="0"/>
              <a:t>as</a:t>
            </a:r>
            <a:r>
              <a:rPr spc="-20" dirty="0"/>
              <a:t> </a:t>
            </a:r>
            <a:r>
              <a:rPr dirty="0"/>
              <a:t>having</a:t>
            </a:r>
            <a:r>
              <a:rPr spc="5" dirty="0"/>
              <a:t> </a:t>
            </a:r>
            <a:r>
              <a:rPr dirty="0"/>
              <a:t>lower</a:t>
            </a:r>
            <a:r>
              <a:rPr spc="-5" dirty="0"/>
              <a:t> </a:t>
            </a:r>
            <a:r>
              <a:rPr dirty="0"/>
              <a:t>tax</a:t>
            </a:r>
            <a:r>
              <a:rPr spc="-5" dirty="0"/>
              <a:t> </a:t>
            </a:r>
            <a:r>
              <a:rPr spc="-10" dirty="0"/>
              <a:t>efficiency.</a:t>
            </a: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17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Taxes</a:t>
            </a:r>
            <a:r>
              <a:rPr sz="2400" spc="-20" dirty="0"/>
              <a:t> </a:t>
            </a:r>
            <a:r>
              <a:rPr sz="2400" dirty="0"/>
              <a:t>Can</a:t>
            </a:r>
            <a:r>
              <a:rPr sz="2400" spc="-10" dirty="0"/>
              <a:t> </a:t>
            </a:r>
            <a:r>
              <a:rPr sz="2400" dirty="0"/>
              <a:t>Drag</a:t>
            </a:r>
            <a:r>
              <a:rPr sz="2400" spc="-10" dirty="0"/>
              <a:t> </a:t>
            </a:r>
            <a:r>
              <a:rPr sz="2400" dirty="0"/>
              <a:t>Down</a:t>
            </a:r>
            <a:r>
              <a:rPr sz="2400" spc="-5" dirty="0"/>
              <a:t> </a:t>
            </a:r>
            <a:r>
              <a:rPr sz="2400" dirty="0"/>
              <a:t>Overall</a:t>
            </a:r>
            <a:r>
              <a:rPr sz="2400" spc="-10" dirty="0"/>
              <a:t> Returns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988820" y="1781365"/>
            <a:ext cx="6521450" cy="2295525"/>
            <a:chOff x="1988820" y="1781365"/>
            <a:chExt cx="6521450" cy="2295525"/>
          </a:xfrm>
        </p:grpSpPr>
        <p:sp>
          <p:nvSpPr>
            <p:cNvPr id="4" name="object 4"/>
            <p:cNvSpPr/>
            <p:nvPr/>
          </p:nvSpPr>
          <p:spPr>
            <a:xfrm>
              <a:off x="2417064" y="2077211"/>
              <a:ext cx="5229225" cy="1969135"/>
            </a:xfrm>
            <a:custGeom>
              <a:avLst/>
              <a:gdLst/>
              <a:ahLst/>
              <a:cxnLst/>
              <a:rect l="l" t="t" r="r" b="b"/>
              <a:pathLst>
                <a:path w="5229225" h="1969135">
                  <a:moveTo>
                    <a:pt x="364236" y="0"/>
                  </a:moveTo>
                  <a:lnTo>
                    <a:pt x="0" y="0"/>
                  </a:lnTo>
                  <a:lnTo>
                    <a:pt x="0" y="1969008"/>
                  </a:lnTo>
                  <a:lnTo>
                    <a:pt x="364236" y="1969008"/>
                  </a:lnTo>
                  <a:lnTo>
                    <a:pt x="364236" y="0"/>
                  </a:lnTo>
                  <a:close/>
                </a:path>
                <a:path w="5229225" h="1969135">
                  <a:moveTo>
                    <a:pt x="1985772" y="861060"/>
                  </a:moveTo>
                  <a:lnTo>
                    <a:pt x="1621536" y="861060"/>
                  </a:lnTo>
                  <a:lnTo>
                    <a:pt x="1621536" y="1969020"/>
                  </a:lnTo>
                  <a:lnTo>
                    <a:pt x="1985772" y="1969020"/>
                  </a:lnTo>
                  <a:lnTo>
                    <a:pt x="1985772" y="861060"/>
                  </a:lnTo>
                  <a:close/>
                </a:path>
                <a:path w="5229225" h="1969135">
                  <a:moveTo>
                    <a:pt x="3607308" y="248412"/>
                  </a:moveTo>
                  <a:lnTo>
                    <a:pt x="3243072" y="248412"/>
                  </a:lnTo>
                  <a:lnTo>
                    <a:pt x="3243072" y="1969008"/>
                  </a:lnTo>
                  <a:lnTo>
                    <a:pt x="3607308" y="1969008"/>
                  </a:lnTo>
                  <a:lnTo>
                    <a:pt x="3607308" y="248412"/>
                  </a:lnTo>
                  <a:close/>
                </a:path>
                <a:path w="5229225" h="1969135">
                  <a:moveTo>
                    <a:pt x="5228844" y="1144524"/>
                  </a:moveTo>
                  <a:lnTo>
                    <a:pt x="4864608" y="1144524"/>
                  </a:lnTo>
                  <a:lnTo>
                    <a:pt x="4864608" y="1969020"/>
                  </a:lnTo>
                  <a:lnTo>
                    <a:pt x="5228844" y="1969020"/>
                  </a:lnTo>
                  <a:lnTo>
                    <a:pt x="5228844" y="1144524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8836" y="2435351"/>
              <a:ext cx="5229225" cy="1610995"/>
            </a:xfrm>
            <a:custGeom>
              <a:avLst/>
              <a:gdLst/>
              <a:ahLst/>
              <a:cxnLst/>
              <a:rect l="l" t="t" r="r" b="b"/>
              <a:pathLst>
                <a:path w="5229225" h="1610995">
                  <a:moveTo>
                    <a:pt x="364236" y="0"/>
                  </a:moveTo>
                  <a:lnTo>
                    <a:pt x="0" y="0"/>
                  </a:lnTo>
                  <a:lnTo>
                    <a:pt x="0" y="1610868"/>
                  </a:lnTo>
                  <a:lnTo>
                    <a:pt x="364236" y="1610868"/>
                  </a:lnTo>
                  <a:lnTo>
                    <a:pt x="364236" y="0"/>
                  </a:lnTo>
                  <a:close/>
                </a:path>
                <a:path w="5229225" h="1610995">
                  <a:moveTo>
                    <a:pt x="1985772" y="734568"/>
                  </a:moveTo>
                  <a:lnTo>
                    <a:pt x="1621536" y="734568"/>
                  </a:lnTo>
                  <a:lnTo>
                    <a:pt x="1621536" y="1610880"/>
                  </a:lnTo>
                  <a:lnTo>
                    <a:pt x="1985772" y="1610880"/>
                  </a:lnTo>
                  <a:lnTo>
                    <a:pt x="1985772" y="734568"/>
                  </a:lnTo>
                  <a:close/>
                </a:path>
                <a:path w="5229225" h="1610995">
                  <a:moveTo>
                    <a:pt x="3607308" y="280416"/>
                  </a:moveTo>
                  <a:lnTo>
                    <a:pt x="3243072" y="280416"/>
                  </a:lnTo>
                  <a:lnTo>
                    <a:pt x="3243072" y="1610868"/>
                  </a:lnTo>
                  <a:lnTo>
                    <a:pt x="3607308" y="1610868"/>
                  </a:lnTo>
                  <a:lnTo>
                    <a:pt x="3607308" y="280416"/>
                  </a:lnTo>
                  <a:close/>
                </a:path>
                <a:path w="5229225" h="1610995">
                  <a:moveTo>
                    <a:pt x="5228844" y="1057656"/>
                  </a:moveTo>
                  <a:lnTo>
                    <a:pt x="4864608" y="1057656"/>
                  </a:lnTo>
                  <a:lnTo>
                    <a:pt x="4864608" y="1610880"/>
                  </a:lnTo>
                  <a:lnTo>
                    <a:pt x="5228844" y="1610880"/>
                  </a:lnTo>
                  <a:lnTo>
                    <a:pt x="5228844" y="1057656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9300" y="1786127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6009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8820" y="1786127"/>
              <a:ext cx="30480" cy="2260600"/>
            </a:xfrm>
            <a:custGeom>
              <a:avLst/>
              <a:gdLst/>
              <a:ahLst/>
              <a:cxnLst/>
              <a:rect l="l" t="t" r="r" b="b"/>
              <a:pathLst>
                <a:path w="30480" h="2260600">
                  <a:moveTo>
                    <a:pt x="0" y="2260092"/>
                  </a:moveTo>
                  <a:lnTo>
                    <a:pt x="30480" y="2260092"/>
                  </a:lnTo>
                </a:path>
                <a:path w="30480" h="2260600">
                  <a:moveTo>
                    <a:pt x="0" y="1978152"/>
                  </a:moveTo>
                  <a:lnTo>
                    <a:pt x="30480" y="1978152"/>
                  </a:lnTo>
                </a:path>
                <a:path w="30480" h="2260600">
                  <a:moveTo>
                    <a:pt x="0" y="1694688"/>
                  </a:moveTo>
                  <a:lnTo>
                    <a:pt x="30480" y="1694688"/>
                  </a:lnTo>
                </a:path>
                <a:path w="30480" h="2260600">
                  <a:moveTo>
                    <a:pt x="0" y="1412748"/>
                  </a:moveTo>
                  <a:lnTo>
                    <a:pt x="30480" y="1412748"/>
                  </a:lnTo>
                </a:path>
                <a:path w="30480" h="2260600">
                  <a:moveTo>
                    <a:pt x="0" y="1130808"/>
                  </a:moveTo>
                  <a:lnTo>
                    <a:pt x="30480" y="1130808"/>
                  </a:lnTo>
                </a:path>
                <a:path w="30480" h="2260600">
                  <a:moveTo>
                    <a:pt x="0" y="847344"/>
                  </a:moveTo>
                  <a:lnTo>
                    <a:pt x="30480" y="847344"/>
                  </a:lnTo>
                </a:path>
                <a:path w="30480" h="2260600">
                  <a:moveTo>
                    <a:pt x="0" y="565404"/>
                  </a:moveTo>
                  <a:lnTo>
                    <a:pt x="30480" y="565404"/>
                  </a:lnTo>
                </a:path>
                <a:path w="30480" h="2260600">
                  <a:moveTo>
                    <a:pt x="0" y="281940"/>
                  </a:moveTo>
                  <a:lnTo>
                    <a:pt x="30480" y="281940"/>
                  </a:lnTo>
                </a:path>
                <a:path w="30480" h="2260600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9300" y="4046220"/>
              <a:ext cx="6486525" cy="30480"/>
            </a:xfrm>
            <a:custGeom>
              <a:avLst/>
              <a:gdLst/>
              <a:ahLst/>
              <a:cxnLst/>
              <a:rect l="l" t="t" r="r" b="b"/>
              <a:pathLst>
                <a:path w="6486525" h="30479">
                  <a:moveTo>
                    <a:pt x="0" y="0"/>
                  </a:moveTo>
                  <a:lnTo>
                    <a:pt x="6486144" y="0"/>
                  </a:lnTo>
                </a:path>
                <a:path w="6486525" h="30479">
                  <a:moveTo>
                    <a:pt x="0" y="0"/>
                  </a:moveTo>
                  <a:lnTo>
                    <a:pt x="0" y="30479"/>
                  </a:lnTo>
                </a:path>
                <a:path w="6486525" h="30479">
                  <a:moveTo>
                    <a:pt x="1621536" y="0"/>
                  </a:moveTo>
                  <a:lnTo>
                    <a:pt x="1621536" y="30479"/>
                  </a:lnTo>
                </a:path>
                <a:path w="6486525" h="30479">
                  <a:moveTo>
                    <a:pt x="3243072" y="0"/>
                  </a:moveTo>
                  <a:lnTo>
                    <a:pt x="3243072" y="30479"/>
                  </a:lnTo>
                </a:path>
                <a:path w="6486525" h="30479">
                  <a:moveTo>
                    <a:pt x="4864608" y="0"/>
                  </a:moveTo>
                  <a:lnTo>
                    <a:pt x="4864608" y="30479"/>
                  </a:lnTo>
                </a:path>
                <a:path w="6486525" h="30479">
                  <a:moveTo>
                    <a:pt x="6486144" y="0"/>
                  </a:moveTo>
                  <a:lnTo>
                    <a:pt x="6486144" y="30479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46283" y="2729989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3.92%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9431" y="3012538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2.92%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6367" y="2226840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5.70%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7941" y="2961675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3.10%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9515" y="2506647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4.71%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1089" y="3283887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1.96%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0867" y="3398403"/>
            <a:ext cx="314325" cy="713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2.00%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1.00%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0.00%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0867" y="3115768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3.00%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0867" y="2833134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4.00%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0867" y="2550499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5.00%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0867" y="2267864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6.00%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0067" y="1267286"/>
            <a:ext cx="5534660" cy="1012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LOSING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YOUR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GAINS</a:t>
            </a:r>
            <a:endParaRPr sz="1000">
              <a:latin typeface="Arial"/>
              <a:cs typeface="Arial"/>
            </a:endParaRPr>
          </a:p>
          <a:p>
            <a:pPr marL="91503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This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chart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shows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how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taxes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erode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investment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returns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various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asset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types.</a:t>
            </a:r>
            <a:r>
              <a:rPr sz="975" spc="-15" baseline="25641" dirty="0"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8.00%</a:t>
            </a:r>
            <a:endParaRPr sz="800">
              <a:latin typeface="Arial"/>
              <a:cs typeface="Arial"/>
            </a:endParaRPr>
          </a:p>
          <a:p>
            <a:pPr marL="857250">
              <a:lnSpc>
                <a:spcPts val="1005"/>
              </a:lnSpc>
              <a:spcBef>
                <a:spcPts val="34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6.97%</a:t>
            </a:r>
            <a:endParaRPr sz="900">
              <a:latin typeface="Arial"/>
              <a:cs typeface="Arial"/>
            </a:endParaRPr>
          </a:p>
          <a:p>
            <a:pPr marL="63500">
              <a:lnSpc>
                <a:spcPts val="885"/>
              </a:lnSpc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7.00%</a:t>
            </a:r>
            <a:endParaRPr sz="800">
              <a:latin typeface="Arial"/>
              <a:cs typeface="Arial"/>
            </a:endParaRPr>
          </a:p>
          <a:p>
            <a:pPr marL="4100195">
              <a:lnSpc>
                <a:spcPct val="100000"/>
              </a:lnSpc>
              <a:spcBef>
                <a:spcPts val="7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6.09%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6045" y="4084569"/>
            <a:ext cx="3086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Equity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33943" y="4084569"/>
            <a:ext cx="635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858"/>
                </a:solidFill>
                <a:latin typeface="Arial"/>
                <a:cs typeface="Arial"/>
              </a:rPr>
              <a:t>Fixed</a:t>
            </a:r>
            <a:r>
              <a:rPr sz="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Income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40270" y="4084569"/>
            <a:ext cx="4667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Allocation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2140" y="4084569"/>
            <a:ext cx="5060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Alternative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6468" y="2855976"/>
            <a:ext cx="52069" cy="50800"/>
          </a:xfrm>
          <a:custGeom>
            <a:avLst/>
            <a:gdLst/>
            <a:ahLst/>
            <a:cxnLst/>
            <a:rect l="l" t="t" r="r" b="b"/>
            <a:pathLst>
              <a:path w="52070" h="50800">
                <a:moveTo>
                  <a:pt x="51815" y="0"/>
                </a:moveTo>
                <a:lnTo>
                  <a:pt x="0" y="0"/>
                </a:lnTo>
                <a:lnTo>
                  <a:pt x="0" y="50291"/>
                </a:lnTo>
                <a:lnTo>
                  <a:pt x="51815" y="50291"/>
                </a:lnTo>
                <a:lnTo>
                  <a:pt x="51815" y="0"/>
                </a:lnTo>
                <a:close/>
              </a:path>
            </a:pathLst>
          </a:custGeom>
          <a:solidFill>
            <a:srgbClr val="C7C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6150" y="2731727"/>
            <a:ext cx="765175" cy="40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600"/>
              </a:lnSpc>
              <a:spcBef>
                <a:spcPts val="100"/>
              </a:spcBef>
            </a:pPr>
            <a:r>
              <a:rPr sz="800" dirty="0">
                <a:solidFill>
                  <a:srgbClr val="585858"/>
                </a:solidFill>
                <a:latin typeface="Arial"/>
                <a:cs typeface="Arial"/>
              </a:rPr>
              <a:t>Pretax</a:t>
            </a:r>
            <a:r>
              <a:rPr sz="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Return Post-</a:t>
            </a:r>
            <a:r>
              <a:rPr sz="800" dirty="0">
                <a:solidFill>
                  <a:srgbClr val="585858"/>
                </a:solidFill>
                <a:latin typeface="Arial"/>
                <a:cs typeface="Arial"/>
              </a:rPr>
              <a:t>Tax </a:t>
            </a:r>
            <a:r>
              <a:rPr sz="800" spc="-10" dirty="0">
                <a:solidFill>
                  <a:srgbClr val="585858"/>
                </a:solidFill>
                <a:latin typeface="Arial"/>
                <a:cs typeface="Arial"/>
              </a:rPr>
              <a:t>Return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6468" y="30434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51815" y="0"/>
                </a:moveTo>
                <a:lnTo>
                  <a:pt x="0" y="0"/>
                </a:lnTo>
                <a:lnTo>
                  <a:pt x="0" y="51815"/>
                </a:lnTo>
                <a:lnTo>
                  <a:pt x="51815" y="51815"/>
                </a:lnTo>
                <a:lnTo>
                  <a:pt x="51815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48917" y="4215257"/>
          <a:ext cx="8165465" cy="111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Absolute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Tax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Drag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1.3%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1.4%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1.0%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Relative</a:t>
                      </a:r>
                      <a:r>
                        <a:rPr sz="900" spc="-35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900" spc="-15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Drag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18.3%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20.8%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22.6%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3415" algn="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32.9%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sz="900" spc="-25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Turnover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66.6%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79.4%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66.3%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1665" algn="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1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201.5%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202184" y="6522804"/>
            <a:ext cx="837565" cy="146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b="1" baseline="3472" dirty="0">
                <a:latin typeface="Arial"/>
                <a:cs typeface="Arial"/>
              </a:rPr>
              <a:t>18</a:t>
            </a:r>
            <a:r>
              <a:rPr sz="1200" b="1" spc="577" baseline="3472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 </a:t>
            </a:r>
            <a:r>
              <a:rPr sz="800" spc="-10" dirty="0"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421" y="5424501"/>
            <a:ext cx="6909434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75" baseline="24691" dirty="0">
                <a:latin typeface="Arial"/>
                <a:cs typeface="Arial"/>
              </a:rPr>
              <a:t>1</a:t>
            </a:r>
            <a:r>
              <a:rPr sz="675" spc="60" baseline="24691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Morningstar</a:t>
            </a:r>
            <a:r>
              <a:rPr sz="675" baseline="24691" dirty="0">
                <a:latin typeface="Arial"/>
                <a:cs typeface="Arial"/>
              </a:rPr>
              <a:t>®</a:t>
            </a:r>
            <a:r>
              <a:rPr sz="675" spc="135" baseline="24691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average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turnover,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tax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drag,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percentage of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return data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since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funds’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inceptions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through June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30,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2021.</a:t>
            </a:r>
            <a:endParaRPr sz="700">
              <a:latin typeface="Arial"/>
              <a:cs typeface="Arial"/>
            </a:endParaRPr>
          </a:p>
          <a:p>
            <a:pPr marL="38100" marR="30480" indent="-635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Chart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information: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Absolute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tax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drag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=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Pretax return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–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Post-</a:t>
            </a:r>
            <a:r>
              <a:rPr sz="700" dirty="0">
                <a:latin typeface="Arial"/>
                <a:cs typeface="Arial"/>
              </a:rPr>
              <a:t>tax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return.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Relative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tax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drag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=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Absolute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tax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drag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Pretax return.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Average turnover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=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Turnover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Ratio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%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defined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Morningstar: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measure of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fund's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trading activity,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which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computed by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taking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lesser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purchases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sales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(excluding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all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securities with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maturities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less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one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year)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dividing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average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monthly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net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assets. 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turnover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ratio of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100%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more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does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necessarily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suggest that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all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securities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portfolio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have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been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traded.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practical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terms,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resulting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percentage loosely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represents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percentage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portfolio's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holdings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have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changed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over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past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year.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low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turnover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figure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(20%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to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30%)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would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indicate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buy-</a:t>
            </a:r>
            <a:r>
              <a:rPr sz="700" spc="-10" dirty="0">
                <a:latin typeface="Arial"/>
                <a:cs typeface="Arial"/>
              </a:rPr>
              <a:t>and-</a:t>
            </a:r>
            <a:r>
              <a:rPr sz="700" dirty="0">
                <a:latin typeface="Arial"/>
                <a:cs typeface="Arial"/>
              </a:rPr>
              <a:t>hold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strategy.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High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turnover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(more than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100%)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would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indicate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investment strategy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involving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considerable</a:t>
            </a:r>
            <a:r>
              <a:rPr sz="700" dirty="0">
                <a:latin typeface="Arial"/>
                <a:cs typeface="Arial"/>
              </a:rPr>
              <a:t> buying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selling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securities.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Morningstar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does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calculate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turnover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ratios. The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figure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culled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directly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from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financial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highlights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fund's annual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report.</a:t>
            </a:r>
            <a:endParaRPr sz="700">
              <a:latin typeface="Arial"/>
              <a:cs typeface="Arial"/>
            </a:endParaRPr>
          </a:p>
          <a:p>
            <a:pPr marL="38100" marR="194945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Equity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comprised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Morningstar’s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Equity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Global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Broad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Category Group,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Fixed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Income is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comprised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10" dirty="0">
                <a:latin typeface="Arial"/>
                <a:cs typeface="Arial"/>
              </a:rPr>
              <a:t> Morningstar’s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Fixed Income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Global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Broad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Category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Group,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Allocation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comprised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10" dirty="0">
                <a:latin typeface="Arial"/>
                <a:cs typeface="Arial"/>
              </a:rPr>
              <a:t> Morningstar’s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Allocation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Global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Broad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Category Group,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Alternative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comprised of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Morningstar’s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Alternative Global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Broad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Category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Group.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Past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performance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 </a:t>
            </a:r>
            <a:r>
              <a:rPr sz="700" spc="-10" dirty="0">
                <a:latin typeface="Arial"/>
                <a:cs typeface="Arial"/>
              </a:rPr>
              <a:t>indication </a:t>
            </a:r>
            <a:r>
              <a:rPr sz="700" dirty="0">
                <a:latin typeface="Arial"/>
                <a:cs typeface="Arial"/>
              </a:rPr>
              <a:t>of future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Morningstar</a:t>
            </a:r>
            <a:r>
              <a:rPr spc="-45" dirty="0"/>
              <a:t> </a:t>
            </a:r>
            <a:r>
              <a:rPr dirty="0"/>
              <a:t>Tax</a:t>
            </a:r>
            <a:r>
              <a:rPr spc="-40" dirty="0"/>
              <a:t> </a:t>
            </a:r>
            <a:r>
              <a:rPr dirty="0"/>
              <a:t>Cost</a:t>
            </a:r>
            <a:r>
              <a:rPr spc="-30" dirty="0"/>
              <a:t> </a:t>
            </a:r>
            <a:r>
              <a:rPr spc="-10" dirty="0"/>
              <a:t>Ratio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9100" y="1423416"/>
            <a:ext cx="2796540" cy="3537585"/>
            <a:chOff x="419100" y="1423416"/>
            <a:chExt cx="2796540" cy="3537585"/>
          </a:xfrm>
        </p:grpSpPr>
        <p:sp>
          <p:nvSpPr>
            <p:cNvPr id="4" name="object 4"/>
            <p:cNvSpPr/>
            <p:nvPr/>
          </p:nvSpPr>
          <p:spPr>
            <a:xfrm>
              <a:off x="419100" y="1423416"/>
              <a:ext cx="2796540" cy="3537585"/>
            </a:xfrm>
            <a:custGeom>
              <a:avLst/>
              <a:gdLst/>
              <a:ahLst/>
              <a:cxnLst/>
              <a:rect l="l" t="t" r="r" b="b"/>
              <a:pathLst>
                <a:path w="2796540" h="3537585">
                  <a:moveTo>
                    <a:pt x="2796540" y="0"/>
                  </a:moveTo>
                  <a:lnTo>
                    <a:pt x="0" y="0"/>
                  </a:lnTo>
                  <a:lnTo>
                    <a:pt x="0" y="3537204"/>
                  </a:lnTo>
                  <a:lnTo>
                    <a:pt x="2796540" y="3537204"/>
                  </a:lnTo>
                  <a:lnTo>
                    <a:pt x="27965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263" y="1623060"/>
              <a:ext cx="2458720" cy="1737360"/>
            </a:xfrm>
            <a:custGeom>
              <a:avLst/>
              <a:gdLst/>
              <a:ahLst/>
              <a:cxnLst/>
              <a:rect l="l" t="t" r="r" b="b"/>
              <a:pathLst>
                <a:path w="2458720" h="1737360">
                  <a:moveTo>
                    <a:pt x="2458212" y="0"/>
                  </a:moveTo>
                  <a:lnTo>
                    <a:pt x="0" y="0"/>
                  </a:lnTo>
                  <a:lnTo>
                    <a:pt x="0" y="1737360"/>
                  </a:lnTo>
                  <a:lnTo>
                    <a:pt x="2458212" y="1737360"/>
                  </a:lnTo>
                  <a:lnTo>
                    <a:pt x="2458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1425" y="1826058"/>
            <a:ext cx="1720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99B3C"/>
                </a:solidFill>
                <a:latin typeface="Wingdings 2"/>
                <a:cs typeface="Wingdings 2"/>
              </a:rPr>
              <a:t></a:t>
            </a:r>
            <a:endParaRPr sz="140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5785" y="1847998"/>
            <a:ext cx="14839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Measures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how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much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 </a:t>
            </a:r>
            <a:r>
              <a:rPr sz="1000" dirty="0">
                <a:latin typeface="Arial"/>
                <a:cs typeface="Arial"/>
              </a:rPr>
              <a:t>fund’s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annualized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return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is </a:t>
            </a:r>
            <a:r>
              <a:rPr sz="1000" spc="-10" dirty="0">
                <a:latin typeface="Arial"/>
                <a:cs typeface="Arial"/>
              </a:rPr>
              <a:t>reduced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taxes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5785" y="2457690"/>
            <a:ext cx="1534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Used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compare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different </a:t>
            </a:r>
            <a:r>
              <a:rPr sz="1000" dirty="0">
                <a:latin typeface="Arial"/>
                <a:cs typeface="Arial"/>
              </a:rPr>
              <a:t>funds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10" dirty="0">
                <a:latin typeface="Arial"/>
                <a:cs typeface="Arial"/>
              </a:rPr>
              <a:t> categories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determine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most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tax- </a:t>
            </a:r>
            <a:r>
              <a:rPr sz="1000" spc="-10" dirty="0">
                <a:latin typeface="Arial"/>
                <a:cs typeface="Arial"/>
              </a:rPr>
              <a:t>efficient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investment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options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425" y="2428038"/>
            <a:ext cx="1720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99B3C"/>
                </a:solidFill>
                <a:latin typeface="Wingdings 2"/>
                <a:cs typeface="Wingdings 2"/>
              </a:rPr>
              <a:t></a:t>
            </a:r>
            <a:endParaRPr sz="140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100" y="1423416"/>
            <a:ext cx="2796540" cy="353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479425" marR="63944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Ratio</a:t>
            </a:r>
            <a:r>
              <a:rPr sz="1400" b="1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too</a:t>
            </a:r>
            <a:r>
              <a:rPr sz="1400" b="1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99B3C"/>
                </a:solidFill>
                <a:latin typeface="Arial"/>
                <a:cs typeface="Arial"/>
              </a:rPr>
              <a:t>high?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Consider</a:t>
            </a:r>
            <a:r>
              <a:rPr sz="14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E47"/>
                </a:solidFill>
                <a:latin typeface="Arial"/>
                <a:cs typeface="Arial"/>
              </a:rPr>
              <a:t>reallocating tax-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inefficient</a:t>
            </a:r>
            <a:r>
              <a:rPr sz="14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E47"/>
                </a:solidFill>
                <a:latin typeface="Arial"/>
                <a:cs typeface="Arial"/>
              </a:rPr>
              <a:t>assets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variable</a:t>
            </a:r>
            <a:r>
              <a:rPr sz="14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E47"/>
                </a:solidFill>
                <a:latin typeface="Arial"/>
                <a:cs typeface="Arial"/>
              </a:rPr>
              <a:t>annuity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tax</a:t>
            </a:r>
            <a:r>
              <a:rPr sz="14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E47"/>
                </a:solidFill>
                <a:latin typeface="Arial"/>
                <a:cs typeface="Arial"/>
              </a:rPr>
              <a:t>deferral.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280" y="6119035"/>
            <a:ext cx="6593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For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illustration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purposes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only.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Morningstar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Cost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Ratio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measures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how much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fund's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annualized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return is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reduced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taxes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investors </a:t>
            </a:r>
            <a:r>
              <a:rPr sz="800" dirty="0">
                <a:latin typeface="Arial"/>
                <a:cs typeface="Arial"/>
              </a:rPr>
              <a:t>pay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 distributions.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Unlike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tax-</a:t>
            </a:r>
            <a:r>
              <a:rPr sz="800" dirty="0">
                <a:latin typeface="Arial"/>
                <a:cs typeface="Arial"/>
              </a:rPr>
              <a:t>adjusted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returns, sales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charges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aren't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considered 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cost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ratio. Morningstar.com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lists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average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1-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3-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5-</a:t>
            </a:r>
            <a:r>
              <a:rPr sz="800" spc="-60" dirty="0">
                <a:latin typeface="Arial"/>
                <a:cs typeface="Arial"/>
              </a:rPr>
              <a:t>,</a:t>
            </a:r>
            <a:r>
              <a:rPr sz="800" dirty="0">
                <a:latin typeface="Arial"/>
                <a:cs typeface="Arial"/>
              </a:rPr>
              <a:t> and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10-</a:t>
            </a:r>
            <a:r>
              <a:rPr sz="800" dirty="0">
                <a:latin typeface="Arial"/>
                <a:cs typeface="Arial"/>
              </a:rPr>
              <a:t>year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cost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ratio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each fund.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Morningstar and Fidelity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affiliated.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6255" y="1939089"/>
            <a:ext cx="4568688" cy="233845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19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3484A"/>
                </a:solidFill>
              </a:rPr>
              <a:t>Agenda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60095" y="6519691"/>
            <a:ext cx="779780" cy="14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baseline="3472" dirty="0">
                <a:latin typeface="Arial"/>
                <a:cs typeface="Arial"/>
              </a:rPr>
              <a:t>2</a:t>
            </a:r>
            <a:r>
              <a:rPr sz="1200" b="1" spc="562" baseline="3472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 </a:t>
            </a:r>
            <a:r>
              <a:rPr sz="800" spc="-10" dirty="0"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267" y="1313389"/>
            <a:ext cx="5280025" cy="894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700"/>
              </a:spcBef>
              <a:buClr>
                <a:srgbClr val="799A3C"/>
              </a:buClr>
              <a:buAutoNum type="arabicPeriod"/>
              <a:tabLst>
                <a:tab pos="238760" algn="l"/>
              </a:tabLst>
            </a:pPr>
            <a:r>
              <a:rPr sz="1400" dirty="0">
                <a:latin typeface="Arial"/>
                <a:cs typeface="Arial"/>
              </a:rPr>
              <a:t>Why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Tax-</a:t>
            </a:r>
            <a:r>
              <a:rPr sz="1400" dirty="0">
                <a:latin typeface="Arial"/>
                <a:cs typeface="Arial"/>
              </a:rPr>
              <a:t>Efficient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Investing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Matters</a:t>
            </a:r>
            <a:endParaRPr sz="14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600"/>
              </a:spcBef>
              <a:buClr>
                <a:srgbClr val="799A3C"/>
              </a:buClr>
              <a:buAutoNum type="arabicPeriod"/>
              <a:tabLst>
                <a:tab pos="238760" algn="l"/>
              </a:tabLst>
            </a:pPr>
            <a:r>
              <a:rPr sz="1400" spc="-10" dirty="0">
                <a:latin typeface="Arial"/>
                <a:cs typeface="Arial"/>
              </a:rPr>
              <a:t>Tax-</a:t>
            </a:r>
            <a:r>
              <a:rPr sz="1400" dirty="0">
                <a:latin typeface="Arial"/>
                <a:cs typeface="Arial"/>
              </a:rPr>
              <a:t>Efficient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Strategies</a:t>
            </a:r>
            <a:endParaRPr sz="14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600"/>
              </a:spcBef>
              <a:buClr>
                <a:srgbClr val="799A3C"/>
              </a:buClr>
              <a:buAutoNum type="arabicPeriod"/>
              <a:tabLst>
                <a:tab pos="238760" algn="l"/>
              </a:tabLst>
            </a:pPr>
            <a:r>
              <a:rPr sz="1400" dirty="0">
                <a:latin typeface="Arial"/>
                <a:cs typeface="Arial"/>
              </a:rPr>
              <a:t>Identifying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Opportunities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Variable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Annuities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Variable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31" y="5999173"/>
            <a:ext cx="6523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IRS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CIRCULAR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230 NOTICE: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required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IRS,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 inform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 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advice contained 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communication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attachment)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intended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written 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 used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referred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to, 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cannot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used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referred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to, for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purpose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avoiding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penalties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under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</a:t>
            </a:r>
            <a:r>
              <a:rPr sz="800" spc="-10" dirty="0">
                <a:latin typeface="Arial"/>
                <a:cs typeface="Arial"/>
              </a:rPr>
              <a:t>Internal </a:t>
            </a:r>
            <a:r>
              <a:rPr sz="800" dirty="0">
                <a:latin typeface="Arial"/>
                <a:cs typeface="Arial"/>
              </a:rPr>
              <a:t>Revenue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Code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applicable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local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law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provisions,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promoting, marketing,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recommending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another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party any transaction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or</a:t>
            </a:r>
            <a:r>
              <a:rPr sz="800" dirty="0">
                <a:latin typeface="Arial"/>
                <a:cs typeface="Arial"/>
              </a:rPr>
              <a:t> matter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addressed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communication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attachment).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Identifying</a:t>
            </a:r>
            <a:r>
              <a:rPr spc="-75" dirty="0"/>
              <a:t> </a:t>
            </a:r>
            <a:r>
              <a:rPr dirty="0"/>
              <a:t>Opportunities</a:t>
            </a:r>
            <a:r>
              <a:rPr spc="-5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Variable</a:t>
            </a:r>
            <a:r>
              <a:rPr spc="-65" dirty="0"/>
              <a:t> </a:t>
            </a:r>
            <a:r>
              <a:rPr dirty="0"/>
              <a:t>Annuities</a:t>
            </a:r>
            <a:r>
              <a:rPr spc="-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Variable</a:t>
            </a:r>
            <a:r>
              <a:rPr spc="-60" dirty="0"/>
              <a:t> </a:t>
            </a:r>
            <a:r>
              <a:rPr spc="-20" dirty="0"/>
              <a:t>Life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20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236" y="1595627"/>
            <a:ext cx="548640" cy="579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70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485" y="1527686"/>
            <a:ext cx="5574665" cy="7162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Trust</a:t>
            </a:r>
            <a:r>
              <a:rPr sz="1500" b="1" spc="-11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opportunities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Help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meet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trust beneficiaries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providing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income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efficiency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within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trust.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6986" y="2348585"/>
            <a:ext cx="6775450" cy="7162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Reduced</a:t>
            </a:r>
            <a:r>
              <a:rPr sz="1500" b="1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fee 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opportunities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Reduce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removing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living benefits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contracts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useful.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Additionally, </a:t>
            </a:r>
            <a:r>
              <a:rPr sz="1200" dirty="0">
                <a:latin typeface="Arial"/>
                <a:cs typeface="Arial"/>
              </a:rPr>
              <a:t>housing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tax-</a:t>
            </a:r>
            <a:r>
              <a:rPr sz="1200" dirty="0">
                <a:latin typeface="Arial"/>
                <a:cs typeface="Arial"/>
              </a:rPr>
              <a:t>inefficient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inside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VA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reduce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tax-</a:t>
            </a:r>
            <a:r>
              <a:rPr sz="1200" dirty="0">
                <a:latin typeface="Arial"/>
                <a:cs typeface="Arial"/>
              </a:rPr>
              <a:t>cost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burden.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123" y="3279532"/>
            <a:ext cx="4980305" cy="5092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Expanded</a:t>
            </a:r>
            <a:r>
              <a:rPr sz="1500" b="1" spc="-3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control</a:t>
            </a:r>
            <a:r>
              <a:rPr sz="1500" b="1" spc="-1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of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taxable</a:t>
            </a:r>
            <a:r>
              <a:rPr sz="1500" b="1" spc="-3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income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from 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investments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Gain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investments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outside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trusts.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2009" y="4000930"/>
            <a:ext cx="6711950" cy="7162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Asset</a:t>
            </a:r>
            <a:r>
              <a:rPr sz="1500" b="1" spc="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protection</a:t>
            </a:r>
            <a:r>
              <a:rPr sz="1500" b="1" spc="-4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(creditor</a:t>
            </a:r>
            <a:r>
              <a:rPr sz="1500" b="1" spc="-3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protection)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Move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annuities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help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protect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those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individuals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who may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subject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higher- than-</a:t>
            </a:r>
            <a:r>
              <a:rPr sz="1200" dirty="0">
                <a:latin typeface="Arial"/>
                <a:cs typeface="Arial"/>
              </a:rPr>
              <a:t>average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litigation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(i.e., doctors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contractors)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states.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1144" y="4904218"/>
            <a:ext cx="4337050" cy="5092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500" b="1" dirty="0">
                <a:solidFill>
                  <a:srgbClr val="799B3C"/>
                </a:solidFill>
                <a:latin typeface="Arial"/>
                <a:cs typeface="Arial"/>
              </a:rPr>
              <a:t>Death</a:t>
            </a:r>
            <a:r>
              <a:rPr sz="1500" b="1" spc="-10" dirty="0">
                <a:solidFill>
                  <a:srgbClr val="799B3C"/>
                </a:solidFill>
                <a:latin typeface="Arial"/>
                <a:cs typeface="Arial"/>
              </a:rPr>
              <a:t> benefit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Potentially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enhance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value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assets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passing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beneficiaries.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236" y="2412492"/>
            <a:ext cx="548640" cy="5810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80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236" y="3221735"/>
            <a:ext cx="548640" cy="5810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80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236" y="4040123"/>
            <a:ext cx="548640" cy="579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75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236" y="4835652"/>
            <a:ext cx="548640" cy="579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4475"/>
              </a:lnSpc>
            </a:pPr>
            <a:r>
              <a:rPr sz="4000" spc="-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Bigger</a:t>
            </a:r>
            <a:r>
              <a:rPr spc="-35" dirty="0"/>
              <a:t> </a:t>
            </a:r>
            <a:r>
              <a:rPr spc="-10" dirty="0"/>
              <a:t>Picture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Other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potential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benefits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of</a:t>
            </a:r>
            <a:r>
              <a:rPr sz="16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variable</a:t>
            </a:r>
            <a:r>
              <a:rPr sz="1600" b="1" spc="-2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annuities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and</a:t>
            </a:r>
            <a:r>
              <a:rPr sz="1600" b="1" spc="-7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variable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68592"/>
                </a:solidFill>
                <a:latin typeface="Arial"/>
                <a:cs typeface="Arial"/>
              </a:rPr>
              <a:t>life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135" y="2406234"/>
            <a:ext cx="66395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Multimanager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platforms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allow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exchanges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between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families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without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concerns </a:t>
            </a:r>
            <a:r>
              <a:rPr sz="1400" dirty="0">
                <a:latin typeface="Arial"/>
                <a:cs typeface="Arial"/>
              </a:rPr>
              <a:t>over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break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points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loads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135" y="3203984"/>
            <a:ext cx="49085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Ability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allocations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without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current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consequences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008" y="247345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0" y="0"/>
                </a:moveTo>
                <a:lnTo>
                  <a:pt x="268223" y="0"/>
                </a:lnTo>
                <a:lnTo>
                  <a:pt x="268223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0278" y="2468740"/>
            <a:ext cx="177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99B3C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008" y="3194304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0" y="0"/>
                </a:moveTo>
                <a:lnTo>
                  <a:pt x="268223" y="0"/>
                </a:lnTo>
                <a:lnTo>
                  <a:pt x="268223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0278" y="3188621"/>
            <a:ext cx="177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99B3C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5008" y="3913632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0" y="0"/>
                </a:moveTo>
                <a:lnTo>
                  <a:pt x="268223" y="0"/>
                </a:lnTo>
                <a:lnTo>
                  <a:pt x="268223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278" y="3932887"/>
            <a:ext cx="5078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 indent="-418465">
              <a:lnSpc>
                <a:spcPct val="100000"/>
              </a:lnSpc>
              <a:spcBef>
                <a:spcPts val="100"/>
              </a:spcBef>
              <a:buClr>
                <a:srgbClr val="799B3C"/>
              </a:buClr>
              <a:buSzPct val="114285"/>
              <a:buFont typeface="Wingdings"/>
              <a:buChar char=""/>
              <a:tabLst>
                <a:tab pos="431165" algn="l"/>
              </a:tabLst>
            </a:pPr>
            <a:r>
              <a:rPr sz="1400" dirty="0">
                <a:latin typeface="Arial"/>
                <a:cs typeface="Arial"/>
              </a:rPr>
              <a:t>May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provide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protection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purchase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values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beneficiaries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908" y="2967227"/>
            <a:ext cx="7353934" cy="0"/>
          </a:xfrm>
          <a:custGeom>
            <a:avLst/>
            <a:gdLst/>
            <a:ahLst/>
            <a:cxnLst/>
            <a:rect l="l" t="t" r="r" b="b"/>
            <a:pathLst>
              <a:path w="7353934">
                <a:moveTo>
                  <a:pt x="0" y="0"/>
                </a:moveTo>
                <a:lnTo>
                  <a:pt x="7353884" y="0"/>
                </a:lnTo>
              </a:path>
            </a:pathLst>
          </a:custGeom>
          <a:ln w="9525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908" y="3688079"/>
            <a:ext cx="7353934" cy="0"/>
          </a:xfrm>
          <a:custGeom>
            <a:avLst/>
            <a:gdLst/>
            <a:ahLst/>
            <a:cxnLst/>
            <a:rect l="l" t="t" r="r" b="b"/>
            <a:pathLst>
              <a:path w="7353934">
                <a:moveTo>
                  <a:pt x="0" y="0"/>
                </a:moveTo>
                <a:lnTo>
                  <a:pt x="7353884" y="0"/>
                </a:lnTo>
              </a:path>
            </a:pathLst>
          </a:custGeom>
          <a:ln w="9525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908" y="2247900"/>
            <a:ext cx="7353934" cy="0"/>
          </a:xfrm>
          <a:custGeom>
            <a:avLst/>
            <a:gdLst/>
            <a:ahLst/>
            <a:cxnLst/>
            <a:rect l="l" t="t" r="r" b="b"/>
            <a:pathLst>
              <a:path w="7353934">
                <a:moveTo>
                  <a:pt x="0" y="0"/>
                </a:moveTo>
                <a:lnTo>
                  <a:pt x="7353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7484" y="5881679"/>
            <a:ext cx="65836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Before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 annuity,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number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factors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 need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reviewed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 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licensed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agent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determine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suitability.</a:t>
            </a:r>
            <a:r>
              <a:rPr sz="800" spc="-25" dirty="0">
                <a:latin typeface="Arial"/>
                <a:cs typeface="Arial"/>
              </a:rPr>
              <a:t> In</a:t>
            </a:r>
            <a:r>
              <a:rPr sz="800" dirty="0">
                <a:latin typeface="Arial"/>
                <a:cs typeface="Arial"/>
              </a:rPr>
              <a:t> addition 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efficiency,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other important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considerations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take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account. It 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important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keep 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mind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 with 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annuity,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gains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ordinary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upon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withdrawal,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10%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penalty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withdrawals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taken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prior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59½.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unlike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taxable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account, investors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 annual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charge.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Investing in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 variable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involves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risk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loss.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returns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contract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value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 guaranteed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will</a:t>
            </a:r>
            <a:r>
              <a:rPr sz="800" spc="-10" dirty="0">
                <a:latin typeface="Arial"/>
                <a:cs typeface="Arial"/>
              </a:rPr>
              <a:t> fluctuate.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6908" y="4395215"/>
            <a:ext cx="7353934" cy="0"/>
          </a:xfrm>
          <a:custGeom>
            <a:avLst/>
            <a:gdLst/>
            <a:ahLst/>
            <a:cxnLst/>
            <a:rect l="l" t="t" r="r" b="b"/>
            <a:pathLst>
              <a:path w="7353934">
                <a:moveTo>
                  <a:pt x="0" y="0"/>
                </a:moveTo>
                <a:lnTo>
                  <a:pt x="7353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21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Addressing</a:t>
            </a:r>
            <a:r>
              <a:rPr spc="-30" dirty="0"/>
              <a:t> </a:t>
            </a:r>
            <a:r>
              <a:rPr dirty="0">
                <a:solidFill>
                  <a:srgbClr val="000000"/>
                </a:solidFill>
              </a:rPr>
              <a:t>Your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Needs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Steps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you</a:t>
            </a:r>
            <a:r>
              <a:rPr sz="1600" b="1" spc="-2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can</a:t>
            </a:r>
            <a:r>
              <a:rPr sz="16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take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to</a:t>
            </a:r>
            <a:r>
              <a:rPr sz="16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consider</a:t>
            </a:r>
            <a:r>
              <a:rPr sz="16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reallocating</a:t>
            </a:r>
            <a:r>
              <a:rPr sz="1600" b="1" spc="-2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</a:t>
            </a:r>
            <a:r>
              <a:rPr sz="16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portion</a:t>
            </a:r>
            <a:r>
              <a:rPr sz="16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of</a:t>
            </a:r>
            <a:r>
              <a:rPr sz="16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your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taxable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assets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1358" y="1846929"/>
          <a:ext cx="8542019" cy="186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65">
                <a:tc>
                  <a:txBody>
                    <a:bodyPr/>
                    <a:lstStyle/>
                    <a:p>
                      <a:pPr algn="ctr">
                        <a:lnSpc>
                          <a:spcPts val="3315"/>
                        </a:lnSpc>
                      </a:pPr>
                      <a:r>
                        <a:rPr sz="30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15"/>
                        </a:lnSpc>
                      </a:pPr>
                      <a:r>
                        <a:rPr sz="30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15"/>
                        </a:lnSpc>
                      </a:pPr>
                      <a:r>
                        <a:rPr sz="30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8910" marR="1612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Review</a:t>
                      </a:r>
                      <a:r>
                        <a:rPr sz="1200" spc="-3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200" spc="-15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sz="1200" spc="-55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r>
                        <a:rPr sz="1200" spc="-4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5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1200" spc="-25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1200" spc="-25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deferral</a:t>
                      </a:r>
                      <a:r>
                        <a:rPr sz="1200" spc="-4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indicators</a:t>
                      </a:r>
                      <a:r>
                        <a:rPr sz="1200" spc="-3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apply</a:t>
                      </a:r>
                      <a:r>
                        <a:rPr sz="1200" spc="5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you.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999999"/>
                      </a:solidFill>
                      <a:prstDash val="sysDot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1460" marR="243840" indent="162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sz="1200" spc="-3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types</a:t>
                      </a:r>
                      <a:r>
                        <a:rPr sz="1200" spc="5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5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accounts</a:t>
                      </a:r>
                      <a:r>
                        <a:rPr sz="1200" spc="-25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200" spc="-2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offer</a:t>
                      </a:r>
                      <a:r>
                        <a:rPr sz="1200" spc="-4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2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advantages</a:t>
                      </a:r>
                      <a:r>
                        <a:rPr sz="1200" spc="-35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those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131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tax-</a:t>
                      </a:r>
                      <a:r>
                        <a:rPr sz="120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inefficient</a:t>
                      </a:r>
                      <a:r>
                        <a:rPr sz="1200" spc="-25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assets.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999999"/>
                      </a:solidFill>
                      <a:prstDash val="sysDot"/>
                    </a:lnL>
                    <a:lnR w="9525">
                      <a:solidFill>
                        <a:srgbClr val="999999"/>
                      </a:solidFill>
                      <a:prstDash val="sysDot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50875" marR="643255" indent="-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Consider</a:t>
                      </a:r>
                      <a:r>
                        <a:rPr sz="1200" spc="-5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reallocating tax-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inefficient</a:t>
                      </a:r>
                      <a:r>
                        <a:rPr sz="1200" spc="-3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assets</a:t>
                      </a:r>
                      <a:r>
                        <a:rPr sz="1200" spc="-15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8140" marR="35242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4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sz="1200" spc="-4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strategies,</a:t>
                      </a:r>
                      <a:r>
                        <a:rPr sz="1200" spc="-25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like</a:t>
                      </a:r>
                      <a:r>
                        <a:rPr sz="1200" spc="-15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1200" spc="-4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annuity</a:t>
                      </a:r>
                      <a:r>
                        <a:rPr sz="1200" spc="-5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2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1200" spc="-35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life </a:t>
                      </a:r>
                      <a:r>
                        <a:rPr sz="1200" spc="-10" dirty="0">
                          <a:solidFill>
                            <a:srgbClr val="768592"/>
                          </a:solidFill>
                          <a:latin typeface="Arial"/>
                          <a:cs typeface="Arial"/>
                        </a:rPr>
                        <a:t>insurance.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999999"/>
                      </a:solidFill>
                      <a:prstDash val="sysDot"/>
                    </a:lnL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021885" y="4132943"/>
            <a:ext cx="664337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102870" indent="-116205">
              <a:lnSpc>
                <a:spcPct val="100000"/>
              </a:lnSpc>
              <a:spcBef>
                <a:spcPts val="95"/>
              </a:spcBef>
              <a:buClr>
                <a:srgbClr val="799B3C"/>
              </a:buClr>
              <a:buChar char="•"/>
              <a:tabLst>
                <a:tab pos="129539" algn="l"/>
              </a:tabLst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Understand</a:t>
            </a:r>
            <a:r>
              <a:rPr sz="10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that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there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may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positive</a:t>
            </a:r>
            <a:r>
              <a:rPr sz="1000" spc="-1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negative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tax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consequences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moving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assets</a:t>
            </a:r>
            <a:r>
              <a:rPr sz="10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annuity,</a:t>
            </a:r>
            <a:r>
              <a:rPr sz="1000" spc="-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as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well 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as 	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changes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client’s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asset</a:t>
            </a:r>
            <a:r>
              <a:rPr sz="10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allocation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profile.</a:t>
            </a:r>
            <a:endParaRPr sz="10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420"/>
              </a:spcBef>
              <a:buClr>
                <a:srgbClr val="799B3C"/>
              </a:buClr>
              <a:buChar char="•"/>
              <a:tabLst>
                <a:tab pos="128905" algn="l"/>
              </a:tabLst>
            </a:pP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Keep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mind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variable</a:t>
            </a:r>
            <a:r>
              <a:rPr sz="1000" spc="-1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annuities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additional</a:t>
            </a:r>
            <a:r>
              <a:rPr sz="1000" spc="-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expenses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not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found</a:t>
            </a:r>
            <a:r>
              <a:rPr sz="10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taxable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accounts</a:t>
            </a:r>
            <a:r>
              <a:rPr sz="10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that</a:t>
            </a:r>
            <a:r>
              <a:rPr sz="10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E47"/>
                </a:solidFill>
                <a:latin typeface="Arial"/>
                <a:cs typeface="Arial"/>
              </a:rPr>
              <a:t>affect</a:t>
            </a:r>
            <a:r>
              <a:rPr sz="10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performance.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759" y="3977640"/>
            <a:ext cx="1569720" cy="845819"/>
          </a:xfrm>
          <a:prstGeom prst="rect">
            <a:avLst/>
          </a:prstGeom>
          <a:solidFill>
            <a:srgbClr val="768592"/>
          </a:solidFill>
        </p:spPr>
        <p:txBody>
          <a:bodyPr vert="horz" wrap="square" lIns="0" tIns="189230" rIns="0" bIns="0" rtlCol="0">
            <a:spAutoFit/>
          </a:bodyPr>
          <a:lstStyle/>
          <a:p>
            <a:pPr marL="90805" marR="114300">
              <a:lnSpc>
                <a:spcPct val="100000"/>
              </a:lnSpc>
              <a:spcBef>
                <a:spcPts val="1490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Annuity considerations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59" y="3973067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4823459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22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spc="-10" dirty="0"/>
              <a:t>Appendix</a:t>
            </a:r>
            <a:endParaRPr sz="2800"/>
          </a:p>
          <a:p>
            <a:pPr marL="1397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768592"/>
                </a:solidFill>
              </a:rPr>
              <a:t>Additional</a:t>
            </a:r>
            <a:r>
              <a:rPr sz="2000" spc="-25" dirty="0">
                <a:solidFill>
                  <a:srgbClr val="768592"/>
                </a:solidFill>
              </a:rPr>
              <a:t> </a:t>
            </a:r>
            <a:r>
              <a:rPr sz="2000" spc="-10" dirty="0">
                <a:solidFill>
                  <a:srgbClr val="768592"/>
                </a:solidFill>
              </a:rPr>
              <a:t>opportunities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95855" y="6528836"/>
            <a:ext cx="64389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Arial"/>
                <a:cs typeface="Arial"/>
              </a:rPr>
              <a:t>For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Holding</a:t>
            </a:r>
            <a:r>
              <a:rPr spc="-6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Variable</a:t>
            </a:r>
            <a:r>
              <a:rPr spc="-50" dirty="0"/>
              <a:t> </a:t>
            </a:r>
            <a:r>
              <a:rPr dirty="0"/>
              <a:t>Annuity</a:t>
            </a:r>
            <a:r>
              <a:rPr spc="-4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an</a:t>
            </a:r>
            <a:r>
              <a:rPr spc="-15" dirty="0"/>
              <a:t> </a:t>
            </a:r>
            <a:r>
              <a:rPr spc="-25" dirty="0"/>
              <a:t>IRA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24</a:t>
            </a:fld>
            <a:r>
              <a:rPr sz="1200" b="1" spc="562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238" y="1994010"/>
          <a:ext cx="7619999" cy="2931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spc="-10" dirty="0">
                          <a:solidFill>
                            <a:srgbClr val="799B3C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26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spc="-10" dirty="0">
                          <a:solidFill>
                            <a:srgbClr val="298FC2"/>
                          </a:solidFill>
                          <a:latin typeface="Arial"/>
                          <a:cs typeface="Arial"/>
                        </a:rPr>
                        <a:t>Considerations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220">
                <a:tc>
                  <a:txBody>
                    <a:bodyPr/>
                    <a:lstStyle/>
                    <a:p>
                      <a:pPr marL="207645" indent="-11620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•"/>
                        <a:tabLst>
                          <a:tab pos="207645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Provides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beneficiary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guaranteed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lifetime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975" spc="-15" baseline="25641" dirty="0">
                          <a:latin typeface="Arial"/>
                          <a:cs typeface="Arial"/>
                        </a:rPr>
                        <a:t>1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  <a:p>
                      <a:pPr marL="207010" marR="106680" indent="-11620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08279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Provides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death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benefit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gives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beneficiary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greater 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market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value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original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principal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7010" marR="262890" indent="-11620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08279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help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eliminate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tax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burden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facing 	beneficiaries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inherit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qualified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plans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(earnings 	enhancement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benefit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[EEB]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rider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only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VAs)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7010" marR="263525" indent="-11620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08279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provide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guaranteed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Security 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you’re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close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retiring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retired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7010" marR="340360" indent="-11620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08279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provide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wider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variety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investment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choices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in 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funding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options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ADB1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ADB1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 marR="445770" indent="-11620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•"/>
                        <a:tabLst>
                          <a:tab pos="208279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Potential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higher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variable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annuity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combined 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fees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negatively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returns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7645" indent="-11620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07645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tax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savings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ADB1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2084" y="6369360"/>
            <a:ext cx="3956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baseline="27777" dirty="0">
                <a:latin typeface="Arial"/>
                <a:cs typeface="Arial"/>
              </a:rPr>
              <a:t>1</a:t>
            </a:r>
            <a:r>
              <a:rPr sz="750" spc="120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Guarantees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claim-paying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ability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the issuing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insurance</a:t>
            </a:r>
            <a:r>
              <a:rPr sz="800" spc="-10" dirty="0">
                <a:latin typeface="Arial"/>
                <a:cs typeface="Arial"/>
              </a:rPr>
              <a:t> company.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88408" y="1979676"/>
          <a:ext cx="3235325" cy="2960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trusts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own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annuities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Charitable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Remainder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Trust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Charitable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Trust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Credit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Shelter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Trusts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Generation-Skipping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Trust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Irrevocable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Trust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Living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Trust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Marital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Trusts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Special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Needs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Trusts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085877" y="1545258"/>
            <a:ext cx="2971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2023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FEDERAL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TRUST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TAX RATES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3560" y="1974303"/>
          <a:ext cx="3540124" cy="291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Taxable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6037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Marginal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768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$0–$2,900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62915" algn="ctr">
                        <a:lnSpc>
                          <a:spcPct val="10000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10%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$2,900–$10,550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629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24%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$10,550–$14,450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62915" algn="ctr">
                        <a:lnSpc>
                          <a:spcPct val="10000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35%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$14,450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62915" algn="ctr">
                        <a:lnSpc>
                          <a:spcPct val="10000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37%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043947" y="2436896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3947" y="2744072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3947" y="3051248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3948" y="3358424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3948" y="3665601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3948" y="3972777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3948" y="4279954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43949" y="4587130"/>
            <a:ext cx="2694305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0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Holding</a:t>
            </a:r>
            <a:r>
              <a:rPr spc="-5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Variable</a:t>
            </a:r>
            <a:r>
              <a:rPr spc="-50" dirty="0"/>
              <a:t> </a:t>
            </a:r>
            <a:r>
              <a:rPr dirty="0"/>
              <a:t>Annuity</a:t>
            </a:r>
            <a:r>
              <a:rPr spc="-4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Trust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Investing</a:t>
            </a:r>
            <a:r>
              <a:rPr sz="1600" b="1" spc="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trust</a:t>
            </a:r>
            <a:r>
              <a:rPr sz="16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assets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</a:t>
            </a:r>
            <a:r>
              <a:rPr sz="16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variable</a:t>
            </a:r>
            <a:r>
              <a:rPr sz="1600" b="1" spc="-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annuity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may</a:t>
            </a:r>
            <a:r>
              <a:rPr sz="16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help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lower</a:t>
            </a:r>
            <a:r>
              <a:rPr sz="1600" b="1" spc="-7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(trust)</a:t>
            </a:r>
            <a:r>
              <a:rPr sz="1600" b="1" spc="-1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taxes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25</a:t>
            </a:fld>
            <a:r>
              <a:rPr sz="1200" b="1" spc="562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508" y="6369315"/>
            <a:ext cx="18656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Source: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Internal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Revenue Service,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2022.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424" y="6580113"/>
            <a:ext cx="4654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993269.5.0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4665" y="6487741"/>
            <a:ext cx="611505" cy="2895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700" spc="-10" dirty="0">
                <a:latin typeface="Arial"/>
                <a:cs typeface="Arial"/>
              </a:rPr>
              <a:t>1.9904195.104</a:t>
            </a:r>
            <a:endParaRPr sz="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700" spc="-20" dirty="0">
                <a:latin typeface="Arial"/>
                <a:cs typeface="Arial"/>
              </a:rPr>
              <a:t>0323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9501" y="649221"/>
            <a:ext cx="1839595" cy="396240"/>
            <a:chOff x="6699501" y="649221"/>
            <a:chExt cx="1839595" cy="396240"/>
          </a:xfrm>
        </p:grpSpPr>
        <p:sp>
          <p:nvSpPr>
            <p:cNvPr id="5" name="object 5"/>
            <p:cNvSpPr/>
            <p:nvPr/>
          </p:nvSpPr>
          <p:spPr>
            <a:xfrm>
              <a:off x="6699491" y="649223"/>
              <a:ext cx="1016635" cy="363220"/>
            </a:xfrm>
            <a:custGeom>
              <a:avLst/>
              <a:gdLst/>
              <a:ahLst/>
              <a:cxnLst/>
              <a:rect l="l" t="t" r="r" b="b"/>
              <a:pathLst>
                <a:path w="1016634" h="363219">
                  <a:moveTo>
                    <a:pt x="381000" y="185254"/>
                  </a:moveTo>
                  <a:lnTo>
                    <a:pt x="379437" y="166573"/>
                  </a:lnTo>
                  <a:lnTo>
                    <a:pt x="377634" y="158788"/>
                  </a:lnTo>
                  <a:lnTo>
                    <a:pt x="374751" y="146329"/>
                  </a:lnTo>
                  <a:lnTo>
                    <a:pt x="362267" y="108966"/>
                  </a:lnTo>
                  <a:lnTo>
                    <a:pt x="332600" y="63830"/>
                  </a:lnTo>
                  <a:lnTo>
                    <a:pt x="290436" y="29578"/>
                  </a:lnTo>
                  <a:lnTo>
                    <a:pt x="276377" y="20243"/>
                  </a:lnTo>
                  <a:lnTo>
                    <a:pt x="269519" y="17132"/>
                  </a:lnTo>
                  <a:lnTo>
                    <a:pt x="259207" y="12458"/>
                  </a:lnTo>
                  <a:lnTo>
                    <a:pt x="227977" y="3111"/>
                  </a:lnTo>
                  <a:lnTo>
                    <a:pt x="213918" y="0"/>
                  </a:lnTo>
                  <a:lnTo>
                    <a:pt x="167081" y="0"/>
                  </a:lnTo>
                  <a:lnTo>
                    <a:pt x="149898" y="3111"/>
                  </a:lnTo>
                  <a:lnTo>
                    <a:pt x="135851" y="7785"/>
                  </a:lnTo>
                  <a:lnTo>
                    <a:pt x="120230" y="10896"/>
                  </a:lnTo>
                  <a:lnTo>
                    <a:pt x="71831" y="40474"/>
                  </a:lnTo>
                  <a:lnTo>
                    <a:pt x="43726" y="66941"/>
                  </a:lnTo>
                  <a:lnTo>
                    <a:pt x="14058" y="115201"/>
                  </a:lnTo>
                  <a:lnTo>
                    <a:pt x="1562" y="168122"/>
                  </a:lnTo>
                  <a:lnTo>
                    <a:pt x="0" y="188366"/>
                  </a:lnTo>
                  <a:lnTo>
                    <a:pt x="0" y="205486"/>
                  </a:lnTo>
                  <a:lnTo>
                    <a:pt x="7810" y="242849"/>
                  </a:lnTo>
                  <a:lnTo>
                    <a:pt x="31229" y="291109"/>
                  </a:lnTo>
                  <a:lnTo>
                    <a:pt x="56210" y="320687"/>
                  </a:lnTo>
                  <a:lnTo>
                    <a:pt x="103060" y="354926"/>
                  </a:lnTo>
                  <a:lnTo>
                    <a:pt x="118668" y="362712"/>
                  </a:lnTo>
                  <a:lnTo>
                    <a:pt x="123355" y="350266"/>
                  </a:lnTo>
                  <a:lnTo>
                    <a:pt x="143535" y="286435"/>
                  </a:lnTo>
                  <a:lnTo>
                    <a:pt x="159270" y="236626"/>
                  </a:lnTo>
                  <a:lnTo>
                    <a:pt x="251396" y="236626"/>
                  </a:lnTo>
                  <a:lnTo>
                    <a:pt x="231101" y="224167"/>
                  </a:lnTo>
                  <a:lnTo>
                    <a:pt x="162394" y="224167"/>
                  </a:lnTo>
                  <a:lnTo>
                    <a:pt x="188937" y="138544"/>
                  </a:lnTo>
                  <a:lnTo>
                    <a:pt x="145224" y="210159"/>
                  </a:lnTo>
                  <a:lnTo>
                    <a:pt x="157708" y="221056"/>
                  </a:lnTo>
                  <a:lnTo>
                    <a:pt x="137414" y="221056"/>
                  </a:lnTo>
                  <a:lnTo>
                    <a:pt x="120230" y="247523"/>
                  </a:lnTo>
                  <a:lnTo>
                    <a:pt x="46850" y="284873"/>
                  </a:lnTo>
                  <a:lnTo>
                    <a:pt x="45288" y="286435"/>
                  </a:lnTo>
                  <a:lnTo>
                    <a:pt x="45288" y="284873"/>
                  </a:lnTo>
                  <a:lnTo>
                    <a:pt x="120840" y="221056"/>
                  </a:lnTo>
                  <a:lnTo>
                    <a:pt x="137414" y="207048"/>
                  </a:lnTo>
                  <a:lnTo>
                    <a:pt x="21856" y="221056"/>
                  </a:lnTo>
                  <a:lnTo>
                    <a:pt x="134289" y="188366"/>
                  </a:lnTo>
                  <a:lnTo>
                    <a:pt x="20307" y="154114"/>
                  </a:lnTo>
                  <a:lnTo>
                    <a:pt x="20307" y="152565"/>
                  </a:lnTo>
                  <a:lnTo>
                    <a:pt x="137414" y="166573"/>
                  </a:lnTo>
                  <a:lnTo>
                    <a:pt x="128041" y="158788"/>
                  </a:lnTo>
                  <a:lnTo>
                    <a:pt x="120357" y="152565"/>
                  </a:lnTo>
                  <a:lnTo>
                    <a:pt x="45288" y="91846"/>
                  </a:lnTo>
                  <a:lnTo>
                    <a:pt x="46850" y="91846"/>
                  </a:lnTo>
                  <a:lnTo>
                    <a:pt x="149898" y="146329"/>
                  </a:lnTo>
                  <a:lnTo>
                    <a:pt x="120916" y="91846"/>
                  </a:lnTo>
                  <a:lnTo>
                    <a:pt x="95250" y="43586"/>
                  </a:lnTo>
                  <a:lnTo>
                    <a:pt x="168643" y="136994"/>
                  </a:lnTo>
                  <a:lnTo>
                    <a:pt x="162140" y="43586"/>
                  </a:lnTo>
                  <a:lnTo>
                    <a:pt x="160832" y="24904"/>
                  </a:lnTo>
                  <a:lnTo>
                    <a:pt x="159270" y="17132"/>
                  </a:lnTo>
                  <a:lnTo>
                    <a:pt x="160832" y="17132"/>
                  </a:lnTo>
                  <a:lnTo>
                    <a:pt x="181127" y="96520"/>
                  </a:lnTo>
                  <a:lnTo>
                    <a:pt x="190500" y="132321"/>
                  </a:lnTo>
                  <a:lnTo>
                    <a:pt x="224853" y="20243"/>
                  </a:lnTo>
                  <a:lnTo>
                    <a:pt x="226415" y="20243"/>
                  </a:lnTo>
                  <a:lnTo>
                    <a:pt x="212356" y="136994"/>
                  </a:lnTo>
                  <a:lnTo>
                    <a:pt x="287312" y="46697"/>
                  </a:lnTo>
                  <a:lnTo>
                    <a:pt x="288874" y="46697"/>
                  </a:lnTo>
                  <a:lnTo>
                    <a:pt x="231101" y="149440"/>
                  </a:lnTo>
                  <a:lnTo>
                    <a:pt x="246710" y="141668"/>
                  </a:lnTo>
                  <a:lnTo>
                    <a:pt x="334162" y="96520"/>
                  </a:lnTo>
                  <a:lnTo>
                    <a:pt x="337286" y="96520"/>
                  </a:lnTo>
                  <a:lnTo>
                    <a:pt x="327914" y="104305"/>
                  </a:lnTo>
                  <a:lnTo>
                    <a:pt x="243586" y="168122"/>
                  </a:lnTo>
                  <a:lnTo>
                    <a:pt x="362267" y="158788"/>
                  </a:lnTo>
                  <a:lnTo>
                    <a:pt x="362267" y="160337"/>
                  </a:lnTo>
                  <a:lnTo>
                    <a:pt x="245148" y="188366"/>
                  </a:lnTo>
                  <a:lnTo>
                    <a:pt x="357581" y="227279"/>
                  </a:lnTo>
                  <a:lnTo>
                    <a:pt x="237350" y="210159"/>
                  </a:lnTo>
                  <a:lnTo>
                    <a:pt x="331038" y="289547"/>
                  </a:lnTo>
                  <a:lnTo>
                    <a:pt x="329476" y="289547"/>
                  </a:lnTo>
                  <a:lnTo>
                    <a:pt x="259207" y="252183"/>
                  </a:lnTo>
                  <a:lnTo>
                    <a:pt x="306057" y="326910"/>
                  </a:lnTo>
                  <a:lnTo>
                    <a:pt x="310730" y="334695"/>
                  </a:lnTo>
                  <a:lnTo>
                    <a:pt x="321665" y="326910"/>
                  </a:lnTo>
                  <a:lnTo>
                    <a:pt x="331038" y="314452"/>
                  </a:lnTo>
                  <a:lnTo>
                    <a:pt x="348208" y="292658"/>
                  </a:lnTo>
                  <a:lnTo>
                    <a:pt x="371627" y="244398"/>
                  </a:lnTo>
                  <a:lnTo>
                    <a:pt x="379437" y="205486"/>
                  </a:lnTo>
                  <a:lnTo>
                    <a:pt x="381000" y="185254"/>
                  </a:lnTo>
                  <a:close/>
                </a:path>
                <a:path w="1016634" h="363219">
                  <a:moveTo>
                    <a:pt x="667512" y="57912"/>
                  </a:moveTo>
                  <a:lnTo>
                    <a:pt x="480263" y="57912"/>
                  </a:lnTo>
                  <a:lnTo>
                    <a:pt x="406908" y="320040"/>
                  </a:lnTo>
                  <a:lnTo>
                    <a:pt x="498983" y="320040"/>
                  </a:lnTo>
                  <a:lnTo>
                    <a:pt x="525513" y="223304"/>
                  </a:lnTo>
                  <a:lnTo>
                    <a:pt x="620699" y="223304"/>
                  </a:lnTo>
                  <a:lnTo>
                    <a:pt x="637870" y="164007"/>
                  </a:lnTo>
                  <a:lnTo>
                    <a:pt x="542671" y="164007"/>
                  </a:lnTo>
                  <a:lnTo>
                    <a:pt x="553605" y="120319"/>
                  </a:lnTo>
                  <a:lnTo>
                    <a:pt x="650354" y="120319"/>
                  </a:lnTo>
                  <a:lnTo>
                    <a:pt x="667512" y="57912"/>
                  </a:lnTo>
                  <a:close/>
                </a:path>
                <a:path w="1016634" h="363219">
                  <a:moveTo>
                    <a:pt x="763181" y="129679"/>
                  </a:moveTo>
                  <a:lnTo>
                    <a:pt x="671550" y="129679"/>
                  </a:lnTo>
                  <a:lnTo>
                    <a:pt x="618744" y="320040"/>
                  </a:lnTo>
                  <a:lnTo>
                    <a:pt x="708825" y="320040"/>
                  </a:lnTo>
                  <a:lnTo>
                    <a:pt x="763181" y="129679"/>
                  </a:lnTo>
                  <a:close/>
                </a:path>
                <a:path w="1016634" h="363219">
                  <a:moveTo>
                    <a:pt x="781812" y="57912"/>
                  </a:moveTo>
                  <a:lnTo>
                    <a:pt x="691743" y="57912"/>
                  </a:lnTo>
                  <a:lnTo>
                    <a:pt x="677760" y="110959"/>
                  </a:lnTo>
                  <a:lnTo>
                    <a:pt x="766292" y="110959"/>
                  </a:lnTo>
                  <a:lnTo>
                    <a:pt x="781812" y="57912"/>
                  </a:lnTo>
                  <a:close/>
                </a:path>
                <a:path w="1016634" h="363219">
                  <a:moveTo>
                    <a:pt x="1016508" y="57924"/>
                  </a:moveTo>
                  <a:lnTo>
                    <a:pt x="926058" y="57924"/>
                  </a:lnTo>
                  <a:lnTo>
                    <a:pt x="901115" y="151511"/>
                  </a:lnTo>
                  <a:lnTo>
                    <a:pt x="893318" y="140589"/>
                  </a:lnTo>
                  <a:lnTo>
                    <a:pt x="890193" y="138366"/>
                  </a:lnTo>
                  <a:lnTo>
                    <a:pt x="890193" y="193624"/>
                  </a:lnTo>
                  <a:lnTo>
                    <a:pt x="871486" y="256019"/>
                  </a:lnTo>
                  <a:lnTo>
                    <a:pt x="863688" y="259143"/>
                  </a:lnTo>
                  <a:lnTo>
                    <a:pt x="857453" y="260705"/>
                  </a:lnTo>
                  <a:lnTo>
                    <a:pt x="849655" y="259143"/>
                  </a:lnTo>
                  <a:lnTo>
                    <a:pt x="843407" y="252907"/>
                  </a:lnTo>
                  <a:lnTo>
                    <a:pt x="841857" y="246659"/>
                  </a:lnTo>
                  <a:lnTo>
                    <a:pt x="843407" y="235750"/>
                  </a:lnTo>
                  <a:lnTo>
                    <a:pt x="859002" y="192062"/>
                  </a:lnTo>
                  <a:lnTo>
                    <a:pt x="869924" y="185826"/>
                  </a:lnTo>
                  <a:lnTo>
                    <a:pt x="874598" y="185826"/>
                  </a:lnTo>
                  <a:lnTo>
                    <a:pt x="883958" y="188950"/>
                  </a:lnTo>
                  <a:lnTo>
                    <a:pt x="890193" y="193624"/>
                  </a:lnTo>
                  <a:lnTo>
                    <a:pt x="890193" y="138366"/>
                  </a:lnTo>
                  <a:lnTo>
                    <a:pt x="882396" y="132791"/>
                  </a:lnTo>
                  <a:lnTo>
                    <a:pt x="868362" y="128117"/>
                  </a:lnTo>
                  <a:lnTo>
                    <a:pt x="849655" y="126555"/>
                  </a:lnTo>
                  <a:lnTo>
                    <a:pt x="838733" y="126555"/>
                  </a:lnTo>
                  <a:lnTo>
                    <a:pt x="827824" y="128117"/>
                  </a:lnTo>
                  <a:lnTo>
                    <a:pt x="818464" y="131229"/>
                  </a:lnTo>
                  <a:lnTo>
                    <a:pt x="799744" y="140589"/>
                  </a:lnTo>
                  <a:lnTo>
                    <a:pt x="793508" y="148386"/>
                  </a:lnTo>
                  <a:lnTo>
                    <a:pt x="785710" y="154635"/>
                  </a:lnTo>
                  <a:lnTo>
                    <a:pt x="767003" y="192062"/>
                  </a:lnTo>
                  <a:lnTo>
                    <a:pt x="751408" y="254457"/>
                  </a:lnTo>
                  <a:lnTo>
                    <a:pt x="748284" y="279425"/>
                  </a:lnTo>
                  <a:lnTo>
                    <a:pt x="748284" y="290334"/>
                  </a:lnTo>
                  <a:lnTo>
                    <a:pt x="751408" y="299694"/>
                  </a:lnTo>
                  <a:lnTo>
                    <a:pt x="756081" y="307492"/>
                  </a:lnTo>
                  <a:lnTo>
                    <a:pt x="762317" y="312178"/>
                  </a:lnTo>
                  <a:lnTo>
                    <a:pt x="767003" y="318414"/>
                  </a:lnTo>
                  <a:lnTo>
                    <a:pt x="776351" y="321538"/>
                  </a:lnTo>
                  <a:lnTo>
                    <a:pt x="785710" y="323100"/>
                  </a:lnTo>
                  <a:lnTo>
                    <a:pt x="796632" y="323100"/>
                  </a:lnTo>
                  <a:lnTo>
                    <a:pt x="816902" y="321538"/>
                  </a:lnTo>
                  <a:lnTo>
                    <a:pt x="848093" y="309054"/>
                  </a:lnTo>
                  <a:lnTo>
                    <a:pt x="860564" y="298132"/>
                  </a:lnTo>
                  <a:lnTo>
                    <a:pt x="854329" y="319976"/>
                  </a:lnTo>
                  <a:lnTo>
                    <a:pt x="943216" y="319976"/>
                  </a:lnTo>
                  <a:lnTo>
                    <a:pt x="949325" y="298132"/>
                  </a:lnTo>
                  <a:lnTo>
                    <a:pt x="959802" y="260705"/>
                  </a:lnTo>
                  <a:lnTo>
                    <a:pt x="980744" y="185826"/>
                  </a:lnTo>
                  <a:lnTo>
                    <a:pt x="990333" y="151511"/>
                  </a:lnTo>
                  <a:lnTo>
                    <a:pt x="1016508" y="57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0957" y="774194"/>
              <a:ext cx="227076" cy="1981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98879" y="707135"/>
              <a:ext cx="280670" cy="262255"/>
            </a:xfrm>
            <a:custGeom>
              <a:avLst/>
              <a:gdLst/>
              <a:ahLst/>
              <a:cxnLst/>
              <a:rect l="l" t="t" r="r" b="b"/>
              <a:pathLst>
                <a:path w="280670" h="262255">
                  <a:moveTo>
                    <a:pt x="161544" y="0"/>
                  </a:moveTo>
                  <a:lnTo>
                    <a:pt x="69900" y="0"/>
                  </a:lnTo>
                  <a:lnTo>
                    <a:pt x="0" y="262128"/>
                  </a:lnTo>
                  <a:lnTo>
                    <a:pt x="88544" y="262128"/>
                  </a:lnTo>
                  <a:lnTo>
                    <a:pt x="161544" y="0"/>
                  </a:lnTo>
                  <a:close/>
                </a:path>
                <a:path w="280670" h="262255">
                  <a:moveTo>
                    <a:pt x="260045" y="71767"/>
                  </a:moveTo>
                  <a:lnTo>
                    <a:pt x="170662" y="71767"/>
                  </a:lnTo>
                  <a:lnTo>
                    <a:pt x="117360" y="262128"/>
                  </a:lnTo>
                  <a:lnTo>
                    <a:pt x="206730" y="262128"/>
                  </a:lnTo>
                  <a:lnTo>
                    <a:pt x="260045" y="71767"/>
                  </a:lnTo>
                  <a:close/>
                </a:path>
                <a:path w="280670" h="262255">
                  <a:moveTo>
                    <a:pt x="280428" y="0"/>
                  </a:moveTo>
                  <a:lnTo>
                    <a:pt x="191046" y="0"/>
                  </a:lnTo>
                  <a:lnTo>
                    <a:pt x="173799" y="53047"/>
                  </a:lnTo>
                  <a:lnTo>
                    <a:pt x="266319" y="53047"/>
                  </a:lnTo>
                  <a:lnTo>
                    <a:pt x="28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5780" y="736092"/>
              <a:ext cx="188976" cy="2331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91172" y="778763"/>
              <a:ext cx="1447800" cy="267335"/>
            </a:xfrm>
            <a:custGeom>
              <a:avLst/>
              <a:gdLst/>
              <a:ahLst/>
              <a:cxnLst/>
              <a:rect l="l" t="t" r="r" b="b"/>
              <a:pathLst>
                <a:path w="1447800" h="267334">
                  <a:moveTo>
                    <a:pt x="36576" y="219456"/>
                  </a:moveTo>
                  <a:lnTo>
                    <a:pt x="13716" y="219456"/>
                  </a:lnTo>
                  <a:lnTo>
                    <a:pt x="0" y="265176"/>
                  </a:lnTo>
                  <a:lnTo>
                    <a:pt x="22860" y="265176"/>
                  </a:lnTo>
                  <a:lnTo>
                    <a:pt x="36576" y="219456"/>
                  </a:lnTo>
                  <a:close/>
                </a:path>
                <a:path w="1447800" h="267334">
                  <a:moveTo>
                    <a:pt x="163055" y="219456"/>
                  </a:moveTo>
                  <a:lnTo>
                    <a:pt x="142887" y="219456"/>
                  </a:lnTo>
                  <a:lnTo>
                    <a:pt x="133578" y="249415"/>
                  </a:lnTo>
                  <a:lnTo>
                    <a:pt x="125818" y="219456"/>
                  </a:lnTo>
                  <a:lnTo>
                    <a:pt x="93230" y="219456"/>
                  </a:lnTo>
                  <a:lnTo>
                    <a:pt x="77711" y="265176"/>
                  </a:lnTo>
                  <a:lnTo>
                    <a:pt x="97891" y="265176"/>
                  </a:lnTo>
                  <a:lnTo>
                    <a:pt x="108750" y="232067"/>
                  </a:lnTo>
                  <a:lnTo>
                    <a:pt x="118059" y="265176"/>
                  </a:lnTo>
                  <a:lnTo>
                    <a:pt x="149098" y="265176"/>
                  </a:lnTo>
                  <a:lnTo>
                    <a:pt x="163055" y="219456"/>
                  </a:lnTo>
                  <a:close/>
                </a:path>
                <a:path w="1447800" h="267334">
                  <a:moveTo>
                    <a:pt x="280416" y="219456"/>
                  </a:moveTo>
                  <a:lnTo>
                    <a:pt x="257073" y="219456"/>
                  </a:lnTo>
                  <a:lnTo>
                    <a:pt x="235305" y="247827"/>
                  </a:lnTo>
                  <a:lnTo>
                    <a:pt x="229082" y="219456"/>
                  </a:lnTo>
                  <a:lnTo>
                    <a:pt x="205740" y="219456"/>
                  </a:lnTo>
                  <a:lnTo>
                    <a:pt x="215074" y="265176"/>
                  </a:lnTo>
                  <a:lnTo>
                    <a:pt x="243078" y="265176"/>
                  </a:lnTo>
                  <a:lnTo>
                    <a:pt x="280416" y="219456"/>
                  </a:lnTo>
                  <a:close/>
                </a:path>
                <a:path w="1447800" h="267334">
                  <a:moveTo>
                    <a:pt x="373367" y="219456"/>
                  </a:moveTo>
                  <a:lnTo>
                    <a:pt x="321881" y="219456"/>
                  </a:lnTo>
                  <a:lnTo>
                    <a:pt x="307835" y="265176"/>
                  </a:lnTo>
                  <a:lnTo>
                    <a:pt x="359333" y="265176"/>
                  </a:lnTo>
                  <a:lnTo>
                    <a:pt x="362445" y="255714"/>
                  </a:lnTo>
                  <a:lnTo>
                    <a:pt x="332803" y="255714"/>
                  </a:lnTo>
                  <a:lnTo>
                    <a:pt x="334365" y="246253"/>
                  </a:lnTo>
                  <a:lnTo>
                    <a:pt x="364007" y="246253"/>
                  </a:lnTo>
                  <a:lnTo>
                    <a:pt x="365569" y="236804"/>
                  </a:lnTo>
                  <a:lnTo>
                    <a:pt x="339039" y="236804"/>
                  </a:lnTo>
                  <a:lnTo>
                    <a:pt x="342163" y="227342"/>
                  </a:lnTo>
                  <a:lnTo>
                    <a:pt x="371805" y="227342"/>
                  </a:lnTo>
                  <a:lnTo>
                    <a:pt x="373367" y="219456"/>
                  </a:lnTo>
                  <a:close/>
                </a:path>
                <a:path w="1447800" h="267334">
                  <a:moveTo>
                    <a:pt x="480047" y="225755"/>
                  </a:moveTo>
                  <a:lnTo>
                    <a:pt x="476935" y="222605"/>
                  </a:lnTo>
                  <a:lnTo>
                    <a:pt x="469138" y="219456"/>
                  </a:lnTo>
                  <a:lnTo>
                    <a:pt x="441058" y="219456"/>
                  </a:lnTo>
                  <a:lnTo>
                    <a:pt x="430149" y="222605"/>
                  </a:lnTo>
                  <a:lnTo>
                    <a:pt x="423913" y="225755"/>
                  </a:lnTo>
                  <a:lnTo>
                    <a:pt x="417677" y="233629"/>
                  </a:lnTo>
                  <a:lnTo>
                    <a:pt x="417677" y="236778"/>
                  </a:lnTo>
                  <a:lnTo>
                    <a:pt x="419227" y="241503"/>
                  </a:lnTo>
                  <a:lnTo>
                    <a:pt x="427024" y="244652"/>
                  </a:lnTo>
                  <a:lnTo>
                    <a:pt x="437946" y="247802"/>
                  </a:lnTo>
                  <a:lnTo>
                    <a:pt x="447306" y="249377"/>
                  </a:lnTo>
                  <a:lnTo>
                    <a:pt x="451980" y="252526"/>
                  </a:lnTo>
                  <a:lnTo>
                    <a:pt x="451980" y="254101"/>
                  </a:lnTo>
                  <a:lnTo>
                    <a:pt x="448856" y="257251"/>
                  </a:lnTo>
                  <a:lnTo>
                    <a:pt x="441058" y="258826"/>
                  </a:lnTo>
                  <a:lnTo>
                    <a:pt x="436384" y="257251"/>
                  </a:lnTo>
                  <a:lnTo>
                    <a:pt x="434822" y="257251"/>
                  </a:lnTo>
                  <a:lnTo>
                    <a:pt x="431711" y="254101"/>
                  </a:lnTo>
                  <a:lnTo>
                    <a:pt x="431711" y="252526"/>
                  </a:lnTo>
                  <a:lnTo>
                    <a:pt x="412991" y="252526"/>
                  </a:lnTo>
                  <a:lnTo>
                    <a:pt x="412991" y="260400"/>
                  </a:lnTo>
                  <a:lnTo>
                    <a:pt x="414553" y="263550"/>
                  </a:lnTo>
                  <a:lnTo>
                    <a:pt x="420789" y="266700"/>
                  </a:lnTo>
                  <a:lnTo>
                    <a:pt x="455104" y="266700"/>
                  </a:lnTo>
                  <a:lnTo>
                    <a:pt x="466013" y="263550"/>
                  </a:lnTo>
                  <a:lnTo>
                    <a:pt x="476935" y="252526"/>
                  </a:lnTo>
                  <a:lnTo>
                    <a:pt x="476935" y="246227"/>
                  </a:lnTo>
                  <a:lnTo>
                    <a:pt x="469138" y="238353"/>
                  </a:lnTo>
                  <a:lnTo>
                    <a:pt x="458216" y="236778"/>
                  </a:lnTo>
                  <a:lnTo>
                    <a:pt x="448856" y="235204"/>
                  </a:lnTo>
                  <a:lnTo>
                    <a:pt x="444182" y="233629"/>
                  </a:lnTo>
                  <a:lnTo>
                    <a:pt x="444182" y="230479"/>
                  </a:lnTo>
                  <a:lnTo>
                    <a:pt x="445744" y="227330"/>
                  </a:lnTo>
                  <a:lnTo>
                    <a:pt x="450418" y="225755"/>
                  </a:lnTo>
                  <a:lnTo>
                    <a:pt x="456653" y="225755"/>
                  </a:lnTo>
                  <a:lnTo>
                    <a:pt x="459778" y="227330"/>
                  </a:lnTo>
                  <a:lnTo>
                    <a:pt x="459778" y="232054"/>
                  </a:lnTo>
                  <a:lnTo>
                    <a:pt x="480047" y="232054"/>
                  </a:lnTo>
                  <a:lnTo>
                    <a:pt x="480047" y="225755"/>
                  </a:lnTo>
                  <a:close/>
                </a:path>
                <a:path w="1447800" h="267334">
                  <a:moveTo>
                    <a:pt x="585203" y="219456"/>
                  </a:moveTo>
                  <a:lnTo>
                    <a:pt x="528929" y="219456"/>
                  </a:lnTo>
                  <a:lnTo>
                    <a:pt x="524243" y="230492"/>
                  </a:lnTo>
                  <a:lnTo>
                    <a:pt x="541439" y="230492"/>
                  </a:lnTo>
                  <a:lnTo>
                    <a:pt x="530491" y="265176"/>
                  </a:lnTo>
                  <a:lnTo>
                    <a:pt x="553948" y="265176"/>
                  </a:lnTo>
                  <a:lnTo>
                    <a:pt x="563321" y="230492"/>
                  </a:lnTo>
                  <a:lnTo>
                    <a:pt x="582079" y="230492"/>
                  </a:lnTo>
                  <a:lnTo>
                    <a:pt x="585203" y="219456"/>
                  </a:lnTo>
                  <a:close/>
                </a:path>
                <a:path w="1447800" h="267334">
                  <a:moveTo>
                    <a:pt x="722376" y="219456"/>
                  </a:moveTo>
                  <a:lnTo>
                    <a:pt x="688340" y="219456"/>
                  </a:lnTo>
                  <a:lnTo>
                    <a:pt x="668235" y="249415"/>
                  </a:lnTo>
                  <a:lnTo>
                    <a:pt x="665137" y="219456"/>
                  </a:lnTo>
                  <a:lnTo>
                    <a:pt x="631113" y="219456"/>
                  </a:lnTo>
                  <a:lnTo>
                    <a:pt x="618744" y="265176"/>
                  </a:lnTo>
                  <a:lnTo>
                    <a:pt x="637298" y="265176"/>
                  </a:lnTo>
                  <a:lnTo>
                    <a:pt x="648131" y="230492"/>
                  </a:lnTo>
                  <a:lnTo>
                    <a:pt x="651217" y="265176"/>
                  </a:lnTo>
                  <a:lnTo>
                    <a:pt x="671334" y="265176"/>
                  </a:lnTo>
                  <a:lnTo>
                    <a:pt x="696074" y="230492"/>
                  </a:lnTo>
                  <a:lnTo>
                    <a:pt x="688340" y="265176"/>
                  </a:lnTo>
                  <a:lnTo>
                    <a:pt x="706907" y="265176"/>
                  </a:lnTo>
                  <a:lnTo>
                    <a:pt x="722376" y="219456"/>
                  </a:lnTo>
                  <a:close/>
                </a:path>
                <a:path w="1447800" h="267334">
                  <a:moveTo>
                    <a:pt x="819899" y="219456"/>
                  </a:moveTo>
                  <a:lnTo>
                    <a:pt x="768413" y="219456"/>
                  </a:lnTo>
                  <a:lnTo>
                    <a:pt x="754367" y="265176"/>
                  </a:lnTo>
                  <a:lnTo>
                    <a:pt x="805865" y="265176"/>
                  </a:lnTo>
                  <a:lnTo>
                    <a:pt x="808977" y="255714"/>
                  </a:lnTo>
                  <a:lnTo>
                    <a:pt x="777773" y="255714"/>
                  </a:lnTo>
                  <a:lnTo>
                    <a:pt x="780897" y="246253"/>
                  </a:lnTo>
                  <a:lnTo>
                    <a:pt x="808977" y="246253"/>
                  </a:lnTo>
                  <a:lnTo>
                    <a:pt x="810539" y="236804"/>
                  </a:lnTo>
                  <a:lnTo>
                    <a:pt x="782459" y="236804"/>
                  </a:lnTo>
                  <a:lnTo>
                    <a:pt x="787133" y="227342"/>
                  </a:lnTo>
                  <a:lnTo>
                    <a:pt x="816787" y="227342"/>
                  </a:lnTo>
                  <a:lnTo>
                    <a:pt x="819899" y="219456"/>
                  </a:lnTo>
                  <a:close/>
                </a:path>
                <a:path w="1447800" h="267334">
                  <a:moveTo>
                    <a:pt x="935736" y="219456"/>
                  </a:moveTo>
                  <a:lnTo>
                    <a:pt x="916774" y="219456"/>
                  </a:lnTo>
                  <a:lnTo>
                    <a:pt x="907288" y="249415"/>
                  </a:lnTo>
                  <a:lnTo>
                    <a:pt x="905713" y="249415"/>
                  </a:lnTo>
                  <a:lnTo>
                    <a:pt x="897801" y="219456"/>
                  </a:lnTo>
                  <a:lnTo>
                    <a:pt x="864616" y="219456"/>
                  </a:lnTo>
                  <a:lnTo>
                    <a:pt x="850392" y="265176"/>
                  </a:lnTo>
                  <a:lnTo>
                    <a:pt x="870940" y="265176"/>
                  </a:lnTo>
                  <a:lnTo>
                    <a:pt x="880414" y="232067"/>
                  </a:lnTo>
                  <a:lnTo>
                    <a:pt x="888326" y="265176"/>
                  </a:lnTo>
                  <a:lnTo>
                    <a:pt x="923086" y="265176"/>
                  </a:lnTo>
                  <a:lnTo>
                    <a:pt x="935736" y="219456"/>
                  </a:lnTo>
                  <a:close/>
                </a:path>
                <a:path w="1447800" h="267334">
                  <a:moveTo>
                    <a:pt x="1033272" y="219456"/>
                  </a:moveTo>
                  <a:lnTo>
                    <a:pt x="975474" y="219456"/>
                  </a:lnTo>
                  <a:lnTo>
                    <a:pt x="970788" y="230492"/>
                  </a:lnTo>
                  <a:lnTo>
                    <a:pt x="989533" y="230492"/>
                  </a:lnTo>
                  <a:lnTo>
                    <a:pt x="978598" y="265176"/>
                  </a:lnTo>
                  <a:lnTo>
                    <a:pt x="1000467" y="265176"/>
                  </a:lnTo>
                  <a:lnTo>
                    <a:pt x="1011402" y="230492"/>
                  </a:lnTo>
                  <a:lnTo>
                    <a:pt x="1030147" y="230492"/>
                  </a:lnTo>
                  <a:lnTo>
                    <a:pt x="1033272" y="219456"/>
                  </a:lnTo>
                  <a:close/>
                </a:path>
                <a:path w="1447800" h="267334">
                  <a:moveTo>
                    <a:pt x="1127760" y="225844"/>
                  </a:moveTo>
                  <a:lnTo>
                    <a:pt x="1124635" y="222707"/>
                  </a:lnTo>
                  <a:lnTo>
                    <a:pt x="1116850" y="219557"/>
                  </a:lnTo>
                  <a:lnTo>
                    <a:pt x="1102829" y="216420"/>
                  </a:lnTo>
                  <a:lnTo>
                    <a:pt x="1087247" y="219557"/>
                  </a:lnTo>
                  <a:lnTo>
                    <a:pt x="1076350" y="221132"/>
                  </a:lnTo>
                  <a:lnTo>
                    <a:pt x="1068552" y="225844"/>
                  </a:lnTo>
                  <a:lnTo>
                    <a:pt x="1065441" y="233705"/>
                  </a:lnTo>
                  <a:lnTo>
                    <a:pt x="1065441" y="236855"/>
                  </a:lnTo>
                  <a:lnTo>
                    <a:pt x="1067003" y="241566"/>
                  </a:lnTo>
                  <a:lnTo>
                    <a:pt x="1074788" y="244703"/>
                  </a:lnTo>
                  <a:lnTo>
                    <a:pt x="1084135" y="246278"/>
                  </a:lnTo>
                  <a:lnTo>
                    <a:pt x="1095044" y="249428"/>
                  </a:lnTo>
                  <a:lnTo>
                    <a:pt x="1099718" y="252564"/>
                  </a:lnTo>
                  <a:lnTo>
                    <a:pt x="1099718" y="254139"/>
                  </a:lnTo>
                  <a:lnTo>
                    <a:pt x="1098156" y="255714"/>
                  </a:lnTo>
                  <a:lnTo>
                    <a:pt x="1095044" y="257276"/>
                  </a:lnTo>
                  <a:lnTo>
                    <a:pt x="1088809" y="258851"/>
                  </a:lnTo>
                  <a:lnTo>
                    <a:pt x="1084135" y="257276"/>
                  </a:lnTo>
                  <a:lnTo>
                    <a:pt x="1079461" y="257276"/>
                  </a:lnTo>
                  <a:lnTo>
                    <a:pt x="1079461" y="252564"/>
                  </a:lnTo>
                  <a:lnTo>
                    <a:pt x="1060767" y="252564"/>
                  </a:lnTo>
                  <a:lnTo>
                    <a:pt x="1057656" y="257276"/>
                  </a:lnTo>
                  <a:lnTo>
                    <a:pt x="1057656" y="260426"/>
                  </a:lnTo>
                  <a:lnTo>
                    <a:pt x="1060767" y="263563"/>
                  </a:lnTo>
                  <a:lnTo>
                    <a:pt x="1063879" y="265137"/>
                  </a:lnTo>
                  <a:lnTo>
                    <a:pt x="1068552" y="266712"/>
                  </a:lnTo>
                  <a:lnTo>
                    <a:pt x="1102829" y="266712"/>
                  </a:lnTo>
                  <a:lnTo>
                    <a:pt x="1113739" y="263563"/>
                  </a:lnTo>
                  <a:lnTo>
                    <a:pt x="1124635" y="252564"/>
                  </a:lnTo>
                  <a:lnTo>
                    <a:pt x="1124635" y="246278"/>
                  </a:lnTo>
                  <a:lnTo>
                    <a:pt x="1121524" y="243141"/>
                  </a:lnTo>
                  <a:lnTo>
                    <a:pt x="1115288" y="238417"/>
                  </a:lnTo>
                  <a:lnTo>
                    <a:pt x="1105941" y="236855"/>
                  </a:lnTo>
                  <a:lnTo>
                    <a:pt x="1095044" y="235280"/>
                  </a:lnTo>
                  <a:lnTo>
                    <a:pt x="1088809" y="233705"/>
                  </a:lnTo>
                  <a:lnTo>
                    <a:pt x="1088809" y="230568"/>
                  </a:lnTo>
                  <a:lnTo>
                    <a:pt x="1093482" y="227418"/>
                  </a:lnTo>
                  <a:lnTo>
                    <a:pt x="1098156" y="225844"/>
                  </a:lnTo>
                  <a:lnTo>
                    <a:pt x="1102829" y="225844"/>
                  </a:lnTo>
                  <a:lnTo>
                    <a:pt x="1105941" y="227418"/>
                  </a:lnTo>
                  <a:lnTo>
                    <a:pt x="1107503" y="230568"/>
                  </a:lnTo>
                  <a:lnTo>
                    <a:pt x="1107503" y="232130"/>
                  </a:lnTo>
                  <a:lnTo>
                    <a:pt x="1127760" y="232130"/>
                  </a:lnTo>
                  <a:lnTo>
                    <a:pt x="1127760" y="225844"/>
                  </a:lnTo>
                  <a:close/>
                </a:path>
                <a:path w="1447800" h="267334">
                  <a:moveTo>
                    <a:pt x="1389888" y="188988"/>
                  </a:moveTo>
                  <a:lnTo>
                    <a:pt x="1383347" y="179298"/>
                  </a:lnTo>
                  <a:lnTo>
                    <a:pt x="1382268" y="177685"/>
                  </a:lnTo>
                  <a:lnTo>
                    <a:pt x="1386840" y="174459"/>
                  </a:lnTo>
                  <a:lnTo>
                    <a:pt x="1386840" y="172847"/>
                  </a:lnTo>
                  <a:lnTo>
                    <a:pt x="1386840" y="168008"/>
                  </a:lnTo>
                  <a:lnTo>
                    <a:pt x="1386332" y="166395"/>
                  </a:lnTo>
                  <a:lnTo>
                    <a:pt x="1385316" y="163169"/>
                  </a:lnTo>
                  <a:lnTo>
                    <a:pt x="1383792" y="163169"/>
                  </a:lnTo>
                  <a:lnTo>
                    <a:pt x="1383792" y="168008"/>
                  </a:lnTo>
                  <a:lnTo>
                    <a:pt x="1383792" y="172847"/>
                  </a:lnTo>
                  <a:lnTo>
                    <a:pt x="1374648" y="172847"/>
                  </a:lnTo>
                  <a:lnTo>
                    <a:pt x="1374648" y="166395"/>
                  </a:lnTo>
                  <a:lnTo>
                    <a:pt x="1377696" y="166395"/>
                  </a:lnTo>
                  <a:lnTo>
                    <a:pt x="1382268" y="168008"/>
                  </a:lnTo>
                  <a:lnTo>
                    <a:pt x="1383792" y="168008"/>
                  </a:lnTo>
                  <a:lnTo>
                    <a:pt x="1383792" y="163169"/>
                  </a:lnTo>
                  <a:lnTo>
                    <a:pt x="1380744" y="161556"/>
                  </a:lnTo>
                  <a:lnTo>
                    <a:pt x="1370076" y="161556"/>
                  </a:lnTo>
                  <a:lnTo>
                    <a:pt x="1370076" y="188988"/>
                  </a:lnTo>
                  <a:lnTo>
                    <a:pt x="1374648" y="188988"/>
                  </a:lnTo>
                  <a:lnTo>
                    <a:pt x="1374648" y="179298"/>
                  </a:lnTo>
                  <a:lnTo>
                    <a:pt x="1377696" y="179298"/>
                  </a:lnTo>
                  <a:lnTo>
                    <a:pt x="1383792" y="188988"/>
                  </a:lnTo>
                  <a:lnTo>
                    <a:pt x="1389888" y="188988"/>
                  </a:lnTo>
                  <a:close/>
                </a:path>
                <a:path w="1447800" h="267334">
                  <a:moveTo>
                    <a:pt x="1402080" y="174447"/>
                  </a:moveTo>
                  <a:lnTo>
                    <a:pt x="1400556" y="166585"/>
                  </a:lnTo>
                  <a:lnTo>
                    <a:pt x="1397508" y="161353"/>
                  </a:lnTo>
                  <a:lnTo>
                    <a:pt x="1397508" y="174447"/>
                  </a:lnTo>
                  <a:lnTo>
                    <a:pt x="1395984" y="183883"/>
                  </a:lnTo>
                  <a:lnTo>
                    <a:pt x="1392936" y="190169"/>
                  </a:lnTo>
                  <a:lnTo>
                    <a:pt x="1385316" y="193306"/>
                  </a:lnTo>
                  <a:lnTo>
                    <a:pt x="1377696" y="194881"/>
                  </a:lnTo>
                  <a:lnTo>
                    <a:pt x="1371600" y="193306"/>
                  </a:lnTo>
                  <a:lnTo>
                    <a:pt x="1363980" y="190169"/>
                  </a:lnTo>
                  <a:lnTo>
                    <a:pt x="1360932" y="183883"/>
                  </a:lnTo>
                  <a:lnTo>
                    <a:pt x="1359408" y="174447"/>
                  </a:lnTo>
                  <a:lnTo>
                    <a:pt x="1360932" y="168160"/>
                  </a:lnTo>
                  <a:lnTo>
                    <a:pt x="1363980" y="160299"/>
                  </a:lnTo>
                  <a:lnTo>
                    <a:pt x="1371600" y="157162"/>
                  </a:lnTo>
                  <a:lnTo>
                    <a:pt x="1377696" y="155587"/>
                  </a:lnTo>
                  <a:lnTo>
                    <a:pt x="1385316" y="157162"/>
                  </a:lnTo>
                  <a:lnTo>
                    <a:pt x="1392936" y="160299"/>
                  </a:lnTo>
                  <a:lnTo>
                    <a:pt x="1395984" y="168160"/>
                  </a:lnTo>
                  <a:lnTo>
                    <a:pt x="1397508" y="174447"/>
                  </a:lnTo>
                  <a:lnTo>
                    <a:pt x="1397508" y="161353"/>
                  </a:lnTo>
                  <a:lnTo>
                    <a:pt x="1395984" y="158737"/>
                  </a:lnTo>
                  <a:lnTo>
                    <a:pt x="1391399" y="155587"/>
                  </a:lnTo>
                  <a:lnTo>
                    <a:pt x="1386840" y="152450"/>
                  </a:lnTo>
                  <a:lnTo>
                    <a:pt x="1377696" y="150876"/>
                  </a:lnTo>
                  <a:lnTo>
                    <a:pt x="1370076" y="152450"/>
                  </a:lnTo>
                  <a:lnTo>
                    <a:pt x="1362456" y="158737"/>
                  </a:lnTo>
                  <a:lnTo>
                    <a:pt x="1356360" y="166585"/>
                  </a:lnTo>
                  <a:lnTo>
                    <a:pt x="1354836" y="174447"/>
                  </a:lnTo>
                  <a:lnTo>
                    <a:pt x="1356360" y="183883"/>
                  </a:lnTo>
                  <a:lnTo>
                    <a:pt x="1362456" y="193306"/>
                  </a:lnTo>
                  <a:lnTo>
                    <a:pt x="1370076" y="199593"/>
                  </a:lnTo>
                  <a:lnTo>
                    <a:pt x="1377696" y="201168"/>
                  </a:lnTo>
                  <a:lnTo>
                    <a:pt x="1386840" y="199593"/>
                  </a:lnTo>
                  <a:lnTo>
                    <a:pt x="1393685" y="194881"/>
                  </a:lnTo>
                  <a:lnTo>
                    <a:pt x="1395984" y="193306"/>
                  </a:lnTo>
                  <a:lnTo>
                    <a:pt x="1400556" y="183883"/>
                  </a:lnTo>
                  <a:lnTo>
                    <a:pt x="1402080" y="174447"/>
                  </a:lnTo>
                  <a:close/>
                </a:path>
                <a:path w="1447800" h="267334">
                  <a:moveTo>
                    <a:pt x="1447800" y="0"/>
                  </a:moveTo>
                  <a:lnTo>
                    <a:pt x="1355826" y="0"/>
                  </a:lnTo>
                  <a:lnTo>
                    <a:pt x="1307503" y="104508"/>
                  </a:lnTo>
                  <a:lnTo>
                    <a:pt x="1309065" y="0"/>
                  </a:lnTo>
                  <a:lnTo>
                    <a:pt x="1217091" y="0"/>
                  </a:lnTo>
                  <a:lnTo>
                    <a:pt x="1235798" y="190296"/>
                  </a:lnTo>
                  <a:lnTo>
                    <a:pt x="1232674" y="198107"/>
                  </a:lnTo>
                  <a:lnTo>
                    <a:pt x="1231125" y="202780"/>
                  </a:lnTo>
                  <a:lnTo>
                    <a:pt x="1226439" y="205905"/>
                  </a:lnTo>
                  <a:lnTo>
                    <a:pt x="1221765" y="210578"/>
                  </a:lnTo>
                  <a:lnTo>
                    <a:pt x="1215529" y="212140"/>
                  </a:lnTo>
                  <a:lnTo>
                    <a:pt x="1190586" y="212140"/>
                  </a:lnTo>
                  <a:lnTo>
                    <a:pt x="1175004" y="265176"/>
                  </a:lnTo>
                  <a:lnTo>
                    <a:pt x="1237361" y="265176"/>
                  </a:lnTo>
                  <a:lnTo>
                    <a:pt x="1249832" y="263613"/>
                  </a:lnTo>
                  <a:lnTo>
                    <a:pt x="1260741" y="260502"/>
                  </a:lnTo>
                  <a:lnTo>
                    <a:pt x="1273213" y="255816"/>
                  </a:lnTo>
                  <a:lnTo>
                    <a:pt x="1280998" y="249580"/>
                  </a:lnTo>
                  <a:lnTo>
                    <a:pt x="1290358" y="243332"/>
                  </a:lnTo>
                  <a:lnTo>
                    <a:pt x="1316850" y="20590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6301" y="562971"/>
            <a:ext cx="8333105" cy="570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44329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33E47"/>
                </a:solidFill>
                <a:latin typeface="Arial"/>
                <a:cs typeface="Arial"/>
              </a:rPr>
              <a:t>Fidelity</a:t>
            </a:r>
            <a:r>
              <a:rPr sz="1200" b="1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E47"/>
                </a:solidFill>
                <a:latin typeface="Arial"/>
                <a:cs typeface="Arial"/>
              </a:rPr>
              <a:t>Institutional Insurance</a:t>
            </a:r>
            <a:r>
              <a:rPr sz="1200" b="1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E47"/>
                </a:solidFill>
                <a:latin typeface="Arial"/>
                <a:cs typeface="Arial"/>
              </a:rPr>
              <a:t>Subaccount</a:t>
            </a:r>
            <a:r>
              <a:rPr sz="1200" b="1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33E47"/>
                </a:solidFill>
                <a:latin typeface="Arial"/>
                <a:cs typeface="Arial"/>
              </a:rPr>
              <a:t>Solutions </a:t>
            </a:r>
            <a:r>
              <a:rPr sz="1200" b="1" spc="-10" dirty="0">
                <a:solidFill>
                  <a:srgbClr val="799B3C"/>
                </a:solidFill>
                <a:latin typeface="Arial"/>
                <a:cs typeface="Arial"/>
              </a:rPr>
              <a:t>800-544-</a:t>
            </a:r>
            <a:r>
              <a:rPr sz="1200" b="1" spc="-20" dirty="0">
                <a:solidFill>
                  <a:srgbClr val="799B3C"/>
                </a:solidFill>
                <a:latin typeface="Arial"/>
                <a:cs typeface="Arial"/>
              </a:rPr>
              <a:t>1916</a:t>
            </a:r>
            <a:endParaRPr sz="12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</a:pPr>
            <a:r>
              <a:rPr sz="1100" b="1" spc="-10" dirty="0">
                <a:solidFill>
                  <a:srgbClr val="799B3C"/>
                </a:solidFill>
                <a:latin typeface="Arial"/>
                <a:cs typeface="Arial"/>
              </a:rPr>
              <a:t>i.fidelity.com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For</a:t>
            </a:r>
            <a:r>
              <a:rPr sz="800" b="1" spc="-10" dirty="0">
                <a:latin typeface="Arial"/>
                <a:cs typeface="Arial"/>
              </a:rPr>
              <a:t> investors.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Arial"/>
                <a:cs typeface="Arial"/>
              </a:rPr>
              <a:t>Not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NCUA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NCUSIF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insured.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 lose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value.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credit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union </a:t>
            </a:r>
            <a:r>
              <a:rPr sz="800" spc="-10" dirty="0">
                <a:latin typeface="Arial"/>
                <a:cs typeface="Arial"/>
              </a:rPr>
              <a:t>guarantee.</a:t>
            </a:r>
            <a:endParaRPr sz="800">
              <a:latin typeface="Arial"/>
              <a:cs typeface="Arial"/>
            </a:endParaRPr>
          </a:p>
          <a:p>
            <a:pPr marL="50800" marR="76200">
              <a:lnSpc>
                <a:spcPct val="100000"/>
              </a:lnSpc>
              <a:spcBef>
                <a:spcPts val="340"/>
              </a:spcBef>
            </a:pPr>
            <a:r>
              <a:rPr sz="800" b="1" dirty="0">
                <a:latin typeface="Arial"/>
                <a:cs typeface="Arial"/>
              </a:rPr>
              <a:t>Information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provided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presentation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of,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this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document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for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informational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educational purposes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only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 not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recommendation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take any</a:t>
            </a:r>
            <a:r>
              <a:rPr sz="800" b="1" spc="-10" dirty="0">
                <a:latin typeface="Arial"/>
                <a:cs typeface="Arial"/>
              </a:rPr>
              <a:t> particular </a:t>
            </a:r>
            <a:r>
              <a:rPr sz="800" b="1" dirty="0">
                <a:latin typeface="Arial"/>
                <a:cs typeface="Arial"/>
              </a:rPr>
              <a:t>action,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any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action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at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all,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offer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solicitation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buy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sell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any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securities or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services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presented.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not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investment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advice.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Fidelity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does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not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provide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legal or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tax</a:t>
            </a:r>
            <a:r>
              <a:rPr sz="800" b="1" spc="-10" dirty="0">
                <a:latin typeface="Arial"/>
                <a:cs typeface="Arial"/>
              </a:rPr>
              <a:t> advice.</a:t>
            </a:r>
            <a:endParaRPr sz="800">
              <a:latin typeface="Arial"/>
              <a:cs typeface="Arial"/>
            </a:endParaRPr>
          </a:p>
          <a:p>
            <a:pPr marL="50800" marR="51435" indent="-635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Arial"/>
                <a:cs typeface="Arial"/>
              </a:rPr>
              <a:t>Before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making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 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decisions,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consult with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own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professional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advisers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take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the particular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facts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circumstances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your </a:t>
            </a:r>
            <a:r>
              <a:rPr sz="800" spc="-10" dirty="0">
                <a:latin typeface="Arial"/>
                <a:cs typeface="Arial"/>
              </a:rPr>
              <a:t>individual </a:t>
            </a:r>
            <a:r>
              <a:rPr sz="800" dirty="0">
                <a:latin typeface="Arial"/>
                <a:cs typeface="Arial"/>
              </a:rPr>
              <a:t>situation.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Fidelity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its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representatives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conflict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interest 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products 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services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mentioned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these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materials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because they have 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financial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interest 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them,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receive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compensation, directly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indirectly,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connection with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management,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distribution,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/or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servicing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these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products 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services,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including Fidelity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funds, certain</a:t>
            </a:r>
            <a:r>
              <a:rPr sz="800" spc="-10" dirty="0">
                <a:latin typeface="Arial"/>
                <a:cs typeface="Arial"/>
              </a:rPr>
              <a:t> third-party </a:t>
            </a:r>
            <a:r>
              <a:rPr sz="800" dirty="0">
                <a:latin typeface="Arial"/>
                <a:cs typeface="Arial"/>
              </a:rPr>
              <a:t>funds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certain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services.</a:t>
            </a:r>
            <a:endParaRPr sz="800">
              <a:latin typeface="Arial"/>
              <a:cs typeface="Arial"/>
            </a:endParaRPr>
          </a:p>
          <a:p>
            <a:pPr marL="50800" marR="75565">
              <a:lnSpc>
                <a:spcPct val="100000"/>
              </a:lnSpc>
              <a:spcBef>
                <a:spcPts val="335"/>
              </a:spcBef>
            </a:pPr>
            <a:r>
              <a:rPr sz="800" b="1" dirty="0">
                <a:latin typeface="Arial"/>
                <a:cs typeface="Arial"/>
              </a:rPr>
              <a:t>Before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investing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annuity,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there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 a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number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of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factors that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need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reviewed with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licensed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agent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determine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product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suitability.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addition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 </a:t>
            </a:r>
            <a:r>
              <a:rPr sz="800" b="1" spc="-10" dirty="0">
                <a:latin typeface="Arial"/>
                <a:cs typeface="Arial"/>
              </a:rPr>
              <a:t>efficiency, </a:t>
            </a:r>
            <a:r>
              <a:rPr sz="800" b="1" dirty="0">
                <a:latin typeface="Arial"/>
                <a:cs typeface="Arial"/>
              </a:rPr>
              <a:t>there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other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important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considerations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take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into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account. It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important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keep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mind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that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with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variable annuity,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all gains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 taxed as ordinary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income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upon </a:t>
            </a:r>
            <a:r>
              <a:rPr sz="800" b="1" dirty="0">
                <a:latin typeface="Arial"/>
                <a:cs typeface="Arial"/>
              </a:rPr>
              <a:t>withdrawal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10% IRS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penalty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may apply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withdrawals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taken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prior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age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59½. Also,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unlike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 taxable account,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investors are subject to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annual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annuity</a:t>
            </a:r>
            <a:r>
              <a:rPr sz="800" b="1" spc="-10" dirty="0">
                <a:latin typeface="Arial"/>
                <a:cs typeface="Arial"/>
              </a:rPr>
              <a:t> charge. </a:t>
            </a:r>
            <a:r>
              <a:rPr sz="800" b="1" dirty="0">
                <a:latin typeface="Arial"/>
                <a:cs typeface="Arial"/>
              </a:rPr>
              <a:t>Fidelity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does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not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provide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legal or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advice.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The information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herein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general and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educational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nature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 should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not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considered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legal 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 advice.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 laws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and</a:t>
            </a:r>
            <a:r>
              <a:rPr sz="800" b="1" dirty="0">
                <a:latin typeface="Arial"/>
                <a:cs typeface="Arial"/>
              </a:rPr>
              <a:t> regulations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 complex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subject to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change, which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can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materially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impact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investment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results.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Fidelity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cannot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guarantee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that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information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herein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is</a:t>
            </a:r>
            <a:r>
              <a:rPr sz="800" b="1" spc="-10" dirty="0">
                <a:latin typeface="Arial"/>
                <a:cs typeface="Arial"/>
              </a:rPr>
              <a:t> accurate, </a:t>
            </a:r>
            <a:r>
              <a:rPr sz="800" b="1" dirty="0">
                <a:latin typeface="Arial"/>
                <a:cs typeface="Arial"/>
              </a:rPr>
              <a:t>complete,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timely.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Fidelity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makes no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warranties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with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regard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such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information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results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obtained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by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its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use, and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disclaims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any liability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arising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out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of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your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use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of,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or</a:t>
            </a:r>
            <a:r>
              <a:rPr sz="800" b="1" dirty="0">
                <a:latin typeface="Arial"/>
                <a:cs typeface="Arial"/>
              </a:rPr>
              <a:t> any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position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taken in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reliance on,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such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information.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Consult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attorney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professional regarding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your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specific </a:t>
            </a:r>
            <a:r>
              <a:rPr sz="800" b="1" spc="-10" dirty="0">
                <a:latin typeface="Arial"/>
                <a:cs typeface="Arial"/>
              </a:rPr>
              <a:t>situation.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35"/>
              </a:spcBef>
            </a:pPr>
            <a:r>
              <a:rPr sz="800" b="1" dirty="0">
                <a:latin typeface="Arial"/>
                <a:cs typeface="Arial"/>
              </a:rPr>
              <a:t>Investing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variable annuity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involves risk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of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loss. Investment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returns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contract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value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are not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guaranteed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and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will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fluctuate.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Arial"/>
                <a:cs typeface="Arial"/>
              </a:rPr>
              <a:t>©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2023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Morningstar,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Rights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Reserved.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information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contained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herein: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(1)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proprietary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Morningstar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and/or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content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providers;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(2)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copied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distributed; </a:t>
            </a:r>
            <a:r>
              <a:rPr sz="800" spc="-25" dirty="0">
                <a:latin typeface="Arial"/>
                <a:cs typeface="Arial"/>
              </a:rPr>
              <a:t>and</a:t>
            </a:r>
            <a:endParaRPr sz="800">
              <a:latin typeface="Arial"/>
              <a:cs typeface="Arial"/>
            </a:endParaRPr>
          </a:p>
          <a:p>
            <a:pPr marL="50800" marR="8509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(3)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 warranted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accurate,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complete,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timely.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Neither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Morningstar nor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content providers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responsible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 damages 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losses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arising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</a:t>
            </a:r>
            <a:r>
              <a:rPr sz="800" spc="-20" dirty="0">
                <a:latin typeface="Arial"/>
                <a:cs typeface="Arial"/>
              </a:rPr>
              <a:t>this </a:t>
            </a:r>
            <a:r>
              <a:rPr sz="800" dirty="0">
                <a:latin typeface="Arial"/>
                <a:cs typeface="Arial"/>
              </a:rPr>
              <a:t>information.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Morningstar 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registered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trademark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Morningstar,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Inc.,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affiliated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Fidelity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Investments.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Although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rankings 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risk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adjusted,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complete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discussion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each fund’s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risk,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please consult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prospectus.</a:t>
            </a:r>
            <a:endParaRPr sz="8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300"/>
              </a:spcBef>
            </a:pPr>
            <a:r>
              <a:rPr sz="800" dirty="0">
                <a:latin typeface="Arial"/>
                <a:cs typeface="Arial"/>
              </a:rPr>
              <a:t>VIP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refers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Insurance Products.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VIP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portfolios 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only by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separate accounts of insurance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companies.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Annuities are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long-</a:t>
            </a:r>
            <a:r>
              <a:rPr sz="800" dirty="0">
                <a:latin typeface="Arial"/>
                <a:cs typeface="Arial"/>
              </a:rPr>
              <a:t>term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VIP</a:t>
            </a:r>
            <a:r>
              <a:rPr sz="800" dirty="0">
                <a:latin typeface="Arial"/>
                <a:cs typeface="Arial"/>
              </a:rPr>
              <a:t> portfolios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options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within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life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insurance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policy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 annuity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contract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issued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life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insurance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companies.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 life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insurance </a:t>
            </a:r>
            <a:r>
              <a:rPr sz="800" spc="-10" dirty="0">
                <a:latin typeface="Arial"/>
                <a:cs typeface="Arial"/>
              </a:rPr>
              <a:t>policies </a:t>
            </a:r>
            <a:r>
              <a:rPr sz="800" dirty="0">
                <a:latin typeface="Arial"/>
                <a:cs typeface="Arial"/>
              </a:rPr>
              <a:t>generally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combine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death benefit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 an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 that can be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allocated among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one 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options. Most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life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policies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include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charges 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cost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insurance,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mortality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expense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risks,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sales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loads,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administrative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fees,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 operate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reduce 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cash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value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policy.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 annuities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long-</a:t>
            </a:r>
            <a:r>
              <a:rPr sz="800" dirty="0">
                <a:latin typeface="Arial"/>
                <a:cs typeface="Arial"/>
              </a:rPr>
              <a:t>term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investments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generally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used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tax-</a:t>
            </a:r>
            <a:r>
              <a:rPr sz="800" dirty="0">
                <a:latin typeface="Arial"/>
                <a:cs typeface="Arial"/>
              </a:rPr>
              <a:t>favored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retirement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savings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value 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variable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depends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 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performance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options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included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</a:t>
            </a:r>
            <a:r>
              <a:rPr sz="800" spc="-20" dirty="0">
                <a:latin typeface="Arial"/>
                <a:cs typeface="Arial"/>
              </a:rPr>
              <a:t>fees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charges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imposed.</a:t>
            </a:r>
            <a:endParaRPr sz="800">
              <a:latin typeface="Arial"/>
              <a:cs typeface="Arial"/>
            </a:endParaRPr>
          </a:p>
          <a:p>
            <a:pPr marL="50800" marR="149225" indent="-635" algn="just">
              <a:lnSpc>
                <a:spcPct val="100000"/>
              </a:lnSpc>
              <a:spcBef>
                <a:spcPts val="300"/>
              </a:spcBef>
            </a:pPr>
            <a:r>
              <a:rPr sz="800" dirty="0">
                <a:latin typeface="Arial"/>
                <a:cs typeface="Arial"/>
              </a:rPr>
              <a:t>This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material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provided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informational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educational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purposes only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does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take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objectives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financial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situation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any 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 clients</a:t>
            </a:r>
            <a:r>
              <a:rPr sz="800" spc="-25" dirty="0">
                <a:latin typeface="Arial"/>
                <a:cs typeface="Arial"/>
              </a:rPr>
              <a:t> or</a:t>
            </a:r>
            <a:r>
              <a:rPr sz="800" dirty="0">
                <a:latin typeface="Arial"/>
                <a:cs typeface="Arial"/>
              </a:rPr>
              <a:t> prospective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clients.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information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intended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 investment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advice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 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recommendation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about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managing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 investing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client’s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retirement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savings.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Clients</a:t>
            </a:r>
            <a:r>
              <a:rPr sz="800" spc="-10" dirty="0">
                <a:latin typeface="Arial"/>
                <a:cs typeface="Arial"/>
              </a:rPr>
              <a:t> seeking </a:t>
            </a:r>
            <a:r>
              <a:rPr sz="800" dirty="0">
                <a:latin typeface="Arial"/>
                <a:cs typeface="Arial"/>
              </a:rPr>
              <a:t>information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regarding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particular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needs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contact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financial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professional.</a:t>
            </a:r>
            <a:endParaRPr sz="800">
              <a:latin typeface="Arial"/>
              <a:cs typeface="Arial"/>
            </a:endParaRPr>
          </a:p>
          <a:p>
            <a:pPr marL="50800" algn="just">
              <a:lnSpc>
                <a:spcPct val="100000"/>
              </a:lnSpc>
              <a:spcBef>
                <a:spcPts val="300"/>
              </a:spcBef>
            </a:pPr>
            <a:r>
              <a:rPr sz="800" spc="-10" dirty="0">
                <a:latin typeface="Arial"/>
                <a:cs typeface="Arial"/>
              </a:rPr>
              <a:t>Third-</a:t>
            </a:r>
            <a:r>
              <a:rPr sz="800" dirty="0">
                <a:latin typeface="Arial"/>
                <a:cs typeface="Arial"/>
              </a:rPr>
              <a:t>party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trademarks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service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marks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property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their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respective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owners.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 trademarks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service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marks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property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FMR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LLC 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 affiliated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  <a:p>
            <a:pPr marL="50800" marR="113030" algn="just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Arial"/>
                <a:cs typeface="Arial"/>
              </a:rPr>
              <a:t>Fidelity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Institutional</a:t>
            </a:r>
            <a:r>
              <a:rPr sz="750" baseline="27777" dirty="0">
                <a:latin typeface="Arial"/>
                <a:cs typeface="Arial"/>
              </a:rPr>
              <a:t>® </a:t>
            </a:r>
            <a:r>
              <a:rPr sz="800" dirty="0">
                <a:latin typeface="Arial"/>
                <a:cs typeface="Arial"/>
              </a:rPr>
              <a:t>(FI)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provides investment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through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Fidelity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Distributors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Company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LLC;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clearing,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custody,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brokerage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services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through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National Financial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Services </a:t>
            </a:r>
            <a:r>
              <a:rPr sz="800" dirty="0">
                <a:latin typeface="Arial"/>
                <a:cs typeface="Arial"/>
              </a:rPr>
              <a:t>LLC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Fidelity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Brokerage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Services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LLC,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Members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NYSE,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SIPC.</a:t>
            </a:r>
            <a:endParaRPr sz="800">
              <a:latin typeface="Arial"/>
              <a:cs typeface="Arial"/>
            </a:endParaRPr>
          </a:p>
          <a:p>
            <a:pPr marL="50800" marR="50800" indent="-635" algn="just">
              <a:lnSpc>
                <a:spcPct val="100000"/>
              </a:lnSpc>
              <a:spcBef>
                <a:spcPts val="330"/>
              </a:spcBef>
            </a:pPr>
            <a:r>
              <a:rPr sz="1050" b="1" dirty="0">
                <a:latin typeface="Arial"/>
                <a:cs typeface="Arial"/>
              </a:rPr>
              <a:t>Before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investing,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consider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the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investment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objectives,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risks,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charges,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and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expenses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of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fund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</a:t>
            </a:r>
            <a:r>
              <a:rPr sz="1050" b="1" spc="-10" dirty="0">
                <a:latin typeface="Arial"/>
                <a:cs typeface="Arial"/>
              </a:rPr>
              <a:t> annuity,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the </a:t>
            </a:r>
            <a:r>
              <a:rPr sz="1050" b="1" spc="-10" dirty="0">
                <a:latin typeface="Arial"/>
                <a:cs typeface="Arial"/>
              </a:rPr>
              <a:t>exchange-traded </a:t>
            </a:r>
            <a:r>
              <a:rPr sz="1050" b="1" dirty="0">
                <a:latin typeface="Arial"/>
                <a:cs typeface="Arial"/>
              </a:rPr>
              <a:t>product,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and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its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investment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options.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Contact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Fidelity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visit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i.fidelity.com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for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prospectus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or,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if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available,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summary</a:t>
            </a:r>
            <a:r>
              <a:rPr sz="1050" b="1" spc="-10" dirty="0">
                <a:latin typeface="Arial"/>
                <a:cs typeface="Arial"/>
              </a:rPr>
              <a:t> prospectus containing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this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information.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Read it</a:t>
            </a:r>
            <a:r>
              <a:rPr sz="1050" b="1" spc="3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carefully.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35" dirty="0"/>
              <a:t> </a:t>
            </a:r>
            <a:r>
              <a:rPr spc="-10" dirty="0"/>
              <a:t>Tax-</a:t>
            </a:r>
            <a:r>
              <a:rPr dirty="0"/>
              <a:t>Efficient</a:t>
            </a:r>
            <a:r>
              <a:rPr spc="-45" dirty="0"/>
              <a:t> </a:t>
            </a:r>
            <a:r>
              <a:rPr dirty="0"/>
              <a:t>Investing</a:t>
            </a:r>
            <a:r>
              <a:rPr spc="-40" dirty="0"/>
              <a:t> </a:t>
            </a:r>
            <a:r>
              <a:rPr spc="-10" dirty="0"/>
              <a:t>Matters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spc="-20" dirty="0">
                <a:solidFill>
                  <a:srgbClr val="768592"/>
                </a:solidFill>
                <a:latin typeface="Arial"/>
                <a:cs typeface="Arial"/>
              </a:rPr>
              <a:t>Tax-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efficient</a:t>
            </a:r>
            <a:r>
              <a:rPr sz="1600" b="1" spc="-1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investments</a:t>
            </a:r>
            <a:r>
              <a:rPr sz="1600" b="1" spc="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can</a:t>
            </a:r>
            <a:r>
              <a:rPr sz="1600" b="1" spc="-6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help</a:t>
            </a:r>
            <a:r>
              <a:rPr sz="16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individuals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keep</a:t>
            </a:r>
            <a:r>
              <a:rPr sz="16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more</a:t>
            </a:r>
            <a:r>
              <a:rPr sz="16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of</a:t>
            </a:r>
            <a:r>
              <a:rPr sz="16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their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money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5599" y="2036483"/>
          <a:ext cx="4206240" cy="276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87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solidFill>
                      <a:srgbClr val="768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b="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1000" b="1" spc="-5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000" b="1" spc="-5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975" b="1" spc="-30" baseline="2564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R w="12700">
                      <a:solidFill>
                        <a:srgbClr val="D9D9D9"/>
                      </a:solidFill>
                      <a:prstDash val="sysDot"/>
                    </a:lnR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b="1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37%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D9D9D9"/>
                      </a:solidFill>
                      <a:prstDash val="sysDot"/>
                    </a:lnL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000" b="1" spc="-5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6.2%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Estate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Trust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37%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1000" b="1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gains</a:t>
                      </a:r>
                      <a:r>
                        <a:rPr sz="975" spc="-15" baseline="2564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sz="1000" b="1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tax—income</a:t>
                      </a:r>
                      <a:r>
                        <a:rPr sz="975" b="1" spc="-15" baseline="2564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1.45%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sz="1000" b="1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tax—investment</a:t>
                      </a:r>
                      <a:r>
                        <a:rPr sz="975" b="1" spc="-15" baseline="25641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3.8%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99659" y="2039111"/>
            <a:ext cx="3398520" cy="2773680"/>
          </a:xfrm>
          <a:custGeom>
            <a:avLst/>
            <a:gdLst/>
            <a:ahLst/>
            <a:cxnLst/>
            <a:rect l="l" t="t" r="r" b="b"/>
            <a:pathLst>
              <a:path w="3398520" h="2773679">
                <a:moveTo>
                  <a:pt x="3398520" y="0"/>
                </a:moveTo>
                <a:lnTo>
                  <a:pt x="0" y="0"/>
                </a:lnTo>
                <a:lnTo>
                  <a:pt x="0" y="2773680"/>
                </a:lnTo>
                <a:lnTo>
                  <a:pt x="3398520" y="2773680"/>
                </a:lnTo>
                <a:lnTo>
                  <a:pt x="33985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76444" y="2189988"/>
            <a:ext cx="3045460" cy="2444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Times New Roman"/>
              <a:cs typeface="Times New Roman"/>
            </a:endParaRPr>
          </a:p>
          <a:p>
            <a:pPr marL="273050" marR="97409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Don’t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forget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799B3C"/>
                </a:solidFill>
                <a:latin typeface="Arial"/>
                <a:cs typeface="Arial"/>
              </a:rPr>
              <a:t>state </a:t>
            </a:r>
            <a:r>
              <a:rPr sz="1800" b="1" dirty="0">
                <a:solidFill>
                  <a:srgbClr val="799B3C"/>
                </a:solidFill>
                <a:latin typeface="Arial"/>
                <a:cs typeface="Arial"/>
              </a:rPr>
              <a:t>taxes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 </a:t>
            </a:r>
            <a:r>
              <a:rPr sz="1800" spc="-25" dirty="0">
                <a:latin typeface="Arial"/>
                <a:cs typeface="Arial"/>
              </a:rPr>
              <a:t>may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considerable,</a:t>
            </a:r>
            <a:endParaRPr sz="1800">
              <a:latin typeface="Arial"/>
              <a:cs typeface="Arial"/>
            </a:endParaRPr>
          </a:p>
          <a:p>
            <a:pPr marL="27305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depending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095" y="6519691"/>
            <a:ext cx="779780" cy="14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baseline="3472" dirty="0">
                <a:latin typeface="Arial"/>
                <a:cs typeface="Arial"/>
              </a:rPr>
              <a:t>3</a:t>
            </a:r>
            <a:r>
              <a:rPr sz="1200" b="1" spc="562" baseline="3472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 </a:t>
            </a:r>
            <a:r>
              <a:rPr sz="800" spc="-10" dirty="0"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084" y="5825323"/>
            <a:ext cx="5872480" cy="6883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800" dirty="0">
                <a:latin typeface="Arial"/>
                <a:cs typeface="Arial"/>
              </a:rPr>
              <a:t>Rates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 </a:t>
            </a:r>
            <a:r>
              <a:rPr sz="800" spc="-10" dirty="0">
                <a:latin typeface="Arial"/>
                <a:cs typeface="Arial"/>
              </a:rPr>
              <a:t>filers.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sz="750" baseline="27777" dirty="0">
                <a:latin typeface="Arial"/>
                <a:cs typeface="Arial"/>
              </a:rPr>
              <a:t>1</a:t>
            </a:r>
            <a:r>
              <a:rPr sz="750" spc="112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Applies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$539,900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single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filers)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$</a:t>
            </a: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693,750</a:t>
            </a:r>
            <a:r>
              <a:rPr sz="9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dirty="0">
                <a:latin typeface="Arial"/>
                <a:cs typeface="Arial"/>
              </a:rPr>
              <a:t>(for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married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jointly).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750" baseline="27777" dirty="0">
                <a:latin typeface="Arial"/>
                <a:cs typeface="Arial"/>
              </a:rPr>
              <a:t>2</a:t>
            </a:r>
            <a:r>
              <a:rPr sz="750" spc="112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Applies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taxable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$</a:t>
            </a: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492,300</a:t>
            </a:r>
            <a:r>
              <a:rPr sz="9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dirty="0">
                <a:latin typeface="Arial"/>
                <a:cs typeface="Arial"/>
              </a:rPr>
              <a:t>(for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single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filers)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$</a:t>
            </a:r>
            <a:r>
              <a:rPr sz="900" spc="-10" dirty="0">
                <a:solidFill>
                  <a:srgbClr val="212121"/>
                </a:solidFill>
                <a:latin typeface="Calibri"/>
                <a:cs typeface="Calibri"/>
              </a:rPr>
              <a:t>553,850</a:t>
            </a:r>
            <a:r>
              <a:rPr sz="900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dirty="0">
                <a:latin typeface="Arial"/>
                <a:cs typeface="Arial"/>
              </a:rPr>
              <a:t>(for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married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jointly).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750" baseline="27777" dirty="0">
                <a:latin typeface="Arial"/>
                <a:cs typeface="Arial"/>
              </a:rPr>
              <a:t>3</a:t>
            </a:r>
            <a:r>
              <a:rPr sz="750" spc="112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Applies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Modified Adjusted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Gross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(MAGI)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$200,000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married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filers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MAGI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$250,000.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95"/>
              </a:lnSpc>
              <a:spcBef>
                <a:spcPts val="105"/>
              </a:spcBef>
            </a:pPr>
            <a:r>
              <a:rPr dirty="0"/>
              <a:t>Taxes</a:t>
            </a:r>
            <a:r>
              <a:rPr spc="-40" dirty="0"/>
              <a:t> </a:t>
            </a:r>
            <a:r>
              <a:rPr dirty="0"/>
              <a:t>May</a:t>
            </a:r>
            <a:r>
              <a:rPr spc="-2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Lower</a:t>
            </a:r>
            <a:r>
              <a:rPr spc="-1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Some</a:t>
            </a:r>
            <a:r>
              <a:rPr spc="-25" dirty="0"/>
              <a:t> </a:t>
            </a:r>
            <a:r>
              <a:rPr spc="-10" dirty="0"/>
              <a:t>States</a:t>
            </a:r>
          </a:p>
          <a:p>
            <a:pPr marL="12700">
              <a:lnSpc>
                <a:spcPts val="1675"/>
              </a:lnSpc>
            </a:pP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State</a:t>
            </a:r>
            <a:r>
              <a:rPr sz="14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tax rates</a:t>
            </a:r>
            <a:r>
              <a:rPr sz="14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1400" spc="-20" dirty="0">
                <a:solidFill>
                  <a:srgbClr val="212121"/>
                </a:solidFill>
                <a:latin typeface="Calibri"/>
                <a:cs typeface="Calibri"/>
              </a:rPr>
              <a:t> 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470" y="1343235"/>
            <a:ext cx="24345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TOP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MARGINAL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INDIVIDUAL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470" y="1670895"/>
            <a:ext cx="408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A6A6A6"/>
                </a:solidFill>
                <a:latin typeface="Arial"/>
                <a:cs typeface="Arial"/>
              </a:rPr>
              <a:t>LOWER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8700" y="1670895"/>
            <a:ext cx="4222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A6A6A6"/>
                </a:solidFill>
                <a:latin typeface="Arial"/>
                <a:cs typeface="Arial"/>
              </a:rPr>
              <a:t>HIGHER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4819" y="1537716"/>
            <a:ext cx="4274820" cy="120650"/>
            <a:chOff x="464819" y="1537716"/>
            <a:chExt cx="4274820" cy="120650"/>
          </a:xfrm>
        </p:grpSpPr>
        <p:sp>
          <p:nvSpPr>
            <p:cNvPr id="7" name="object 7"/>
            <p:cNvSpPr/>
            <p:nvPr/>
          </p:nvSpPr>
          <p:spPr>
            <a:xfrm>
              <a:off x="464819" y="1537716"/>
              <a:ext cx="855344" cy="120650"/>
            </a:xfrm>
            <a:custGeom>
              <a:avLst/>
              <a:gdLst/>
              <a:ahLst/>
              <a:cxnLst/>
              <a:rect l="l" t="t" r="r" b="b"/>
              <a:pathLst>
                <a:path w="855344" h="120650">
                  <a:moveTo>
                    <a:pt x="854963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854963" y="120396"/>
                  </a:lnTo>
                  <a:lnTo>
                    <a:pt x="85496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5211" y="1537716"/>
              <a:ext cx="855344" cy="120650"/>
            </a:xfrm>
            <a:custGeom>
              <a:avLst/>
              <a:gdLst/>
              <a:ahLst/>
              <a:cxnLst/>
              <a:rect l="l" t="t" r="r" b="b"/>
              <a:pathLst>
                <a:path w="855344" h="120650">
                  <a:moveTo>
                    <a:pt x="854963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854963" y="120396"/>
                  </a:lnTo>
                  <a:lnTo>
                    <a:pt x="85496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6271" y="1537716"/>
              <a:ext cx="855344" cy="120650"/>
            </a:xfrm>
            <a:custGeom>
              <a:avLst/>
              <a:gdLst/>
              <a:ahLst/>
              <a:cxnLst/>
              <a:rect l="l" t="t" r="r" b="b"/>
              <a:pathLst>
                <a:path w="855344" h="120650">
                  <a:moveTo>
                    <a:pt x="854963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854963" y="120396"/>
                  </a:lnTo>
                  <a:lnTo>
                    <a:pt x="854963" y="0"/>
                  </a:lnTo>
                  <a:close/>
                </a:path>
              </a:pathLst>
            </a:custGeom>
            <a:solidFill>
              <a:srgbClr val="A9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8187" y="1537716"/>
              <a:ext cx="855344" cy="120650"/>
            </a:xfrm>
            <a:custGeom>
              <a:avLst/>
              <a:gdLst/>
              <a:ahLst/>
              <a:cxnLst/>
              <a:rect l="l" t="t" r="r" b="b"/>
              <a:pathLst>
                <a:path w="855345" h="120650">
                  <a:moveTo>
                    <a:pt x="854963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854963" y="120396"/>
                  </a:lnTo>
                  <a:lnTo>
                    <a:pt x="854963" y="0"/>
                  </a:lnTo>
                  <a:close/>
                </a:path>
              </a:pathLst>
            </a:custGeom>
            <a:solidFill>
              <a:srgbClr val="80B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3152" y="1537716"/>
              <a:ext cx="856615" cy="120650"/>
            </a:xfrm>
            <a:custGeom>
              <a:avLst/>
              <a:gdLst/>
              <a:ahLst/>
              <a:cxnLst/>
              <a:rect l="l" t="t" r="r" b="b"/>
              <a:pathLst>
                <a:path w="856614" h="120650">
                  <a:moveTo>
                    <a:pt x="856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856488" y="120396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18074" y="2116835"/>
            <a:ext cx="6607175" cy="3642995"/>
            <a:chOff x="1318074" y="2116835"/>
            <a:chExt cx="6607175" cy="36429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0379" y="5195315"/>
              <a:ext cx="100583" cy="64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8074" y="2116835"/>
              <a:ext cx="6606724" cy="36425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146032" y="3731616"/>
            <a:ext cx="56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MD</a:t>
            </a:r>
            <a:r>
              <a:rPr sz="900" b="1" spc="-10" dirty="0">
                <a:latin typeface="Arial"/>
                <a:cs typeface="Arial"/>
              </a:rPr>
              <a:t> 5.75%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DC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8.95%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0095" y="6519691"/>
            <a:ext cx="779780" cy="14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baseline="3472" dirty="0">
                <a:latin typeface="Arial"/>
                <a:cs typeface="Arial"/>
              </a:rPr>
              <a:t>4</a:t>
            </a:r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 </a:t>
            </a:r>
            <a:r>
              <a:rPr sz="800" spc="-10" dirty="0"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48432" y="3610573"/>
            <a:ext cx="478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6.6%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49918" y="3363913"/>
            <a:ext cx="171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NJ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6248" y="3501073"/>
            <a:ext cx="415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10.75%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21850" y="2933688"/>
            <a:ext cx="648970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NH**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5.0%</a:t>
            </a:r>
            <a:endParaRPr sz="900">
              <a:latin typeface="Arial"/>
              <a:cs typeface="Arial"/>
            </a:endParaRPr>
          </a:p>
          <a:p>
            <a:pPr marL="118745">
              <a:lnSpc>
                <a:spcPts val="1060"/>
              </a:lnSpc>
            </a:pPr>
            <a:r>
              <a:rPr sz="900" b="1" dirty="0">
                <a:latin typeface="Arial"/>
                <a:cs typeface="Arial"/>
              </a:rPr>
              <a:t>MA* </a:t>
            </a:r>
            <a:r>
              <a:rPr sz="900" b="1" spc="-20" dirty="0">
                <a:latin typeface="Arial"/>
                <a:cs typeface="Arial"/>
              </a:rPr>
              <a:t>5.0%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900" b="1" dirty="0">
                <a:latin typeface="Arial"/>
                <a:cs typeface="Arial"/>
              </a:rPr>
              <a:t>CT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6.99%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RI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5.99%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97504" y="2545297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ME </a:t>
            </a:r>
            <a:r>
              <a:rPr sz="900" b="1" spc="-10" dirty="0">
                <a:latin typeface="Arial"/>
                <a:cs typeface="Arial"/>
              </a:rPr>
              <a:t>7.15%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24315" y="2495691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VT </a:t>
            </a:r>
            <a:r>
              <a:rPr sz="900" b="1" spc="-10" dirty="0">
                <a:latin typeface="Arial"/>
                <a:cs typeface="Arial"/>
              </a:rPr>
              <a:t>8.75%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2729" y="5079214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FL 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59725" y="4468509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GA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3486" y="4605668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5.75%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57971" y="2892197"/>
            <a:ext cx="550545" cy="47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 marR="5080" indent="6540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NY </a:t>
            </a:r>
            <a:r>
              <a:rPr sz="900" b="1" spc="-10" dirty="0">
                <a:latin typeface="Arial"/>
                <a:cs typeface="Arial"/>
              </a:rPr>
              <a:t>8.82%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b="1" spc="-25" dirty="0">
                <a:latin typeface="Arial"/>
                <a:cs typeface="Arial"/>
              </a:rPr>
              <a:t>PA*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5337" y="3344025"/>
            <a:ext cx="35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3.07%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46390" y="3519475"/>
            <a:ext cx="129794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WV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tabLst>
                <a:tab pos="659130" algn="l"/>
              </a:tabLst>
            </a:pPr>
            <a:r>
              <a:rPr sz="900" b="1" spc="-25" dirty="0">
                <a:latin typeface="Arial"/>
                <a:cs typeface="Arial"/>
              </a:rPr>
              <a:t>KY*</a:t>
            </a:r>
            <a:r>
              <a:rPr sz="900" b="1" dirty="0">
                <a:latin typeface="Arial"/>
                <a:cs typeface="Arial"/>
              </a:rPr>
              <a:t>	6.5%</a:t>
            </a:r>
            <a:r>
              <a:rPr sz="900" b="1" spc="48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VA</a:t>
            </a:r>
            <a:endParaRPr sz="900">
              <a:latin typeface="Arial"/>
              <a:cs typeface="Arial"/>
            </a:endParaRPr>
          </a:p>
          <a:p>
            <a:pPr marL="254635">
              <a:lnSpc>
                <a:spcPts val="1065"/>
              </a:lnSpc>
              <a:tabLst>
                <a:tab pos="932815" algn="l"/>
              </a:tabLst>
            </a:pPr>
            <a:r>
              <a:rPr sz="900" b="1" spc="-20" dirty="0">
                <a:latin typeface="Arial"/>
                <a:cs typeface="Arial"/>
              </a:rPr>
              <a:t>5.0%</a:t>
            </a:r>
            <a:r>
              <a:rPr sz="900" b="1" dirty="0">
                <a:latin typeface="Arial"/>
                <a:cs typeface="Arial"/>
              </a:rPr>
              <a:t>	</a:t>
            </a:r>
            <a:r>
              <a:rPr sz="900" b="1" spc="-10" dirty="0">
                <a:latin typeface="Arial"/>
                <a:cs typeface="Arial"/>
              </a:rPr>
              <a:t>5.75%</a:t>
            </a:r>
            <a:endParaRPr sz="900">
              <a:latin typeface="Arial"/>
              <a:cs typeface="Arial"/>
            </a:endParaRPr>
          </a:p>
          <a:p>
            <a:pPr marL="45720">
              <a:lnSpc>
                <a:spcPts val="1065"/>
              </a:lnSpc>
              <a:tabLst>
                <a:tab pos="960755" algn="l"/>
              </a:tabLst>
            </a:pPr>
            <a:r>
              <a:rPr sz="900" b="1" spc="-20" dirty="0">
                <a:latin typeface="Arial"/>
                <a:cs typeface="Arial"/>
              </a:rPr>
              <a:t>TN**</a:t>
            </a:r>
            <a:r>
              <a:rPr sz="900" b="1" dirty="0">
                <a:latin typeface="Arial"/>
                <a:cs typeface="Arial"/>
              </a:rPr>
              <a:t>	</a:t>
            </a:r>
            <a:r>
              <a:rPr sz="1350" b="1" spc="-37" baseline="-21604" dirty="0">
                <a:latin typeface="Arial"/>
                <a:cs typeface="Arial"/>
              </a:rPr>
              <a:t>NC*</a:t>
            </a:r>
            <a:endParaRPr sz="1350" baseline="-21604">
              <a:latin typeface="Arial"/>
              <a:cs typeface="Arial"/>
            </a:endParaRPr>
          </a:p>
          <a:p>
            <a:pPr marL="38100">
              <a:lnSpc>
                <a:spcPts val="1030"/>
              </a:lnSpc>
              <a:spcBef>
                <a:spcPts val="370"/>
              </a:spcBef>
              <a:tabLst>
                <a:tab pos="919480" algn="l"/>
              </a:tabLst>
            </a:pPr>
            <a:r>
              <a:rPr sz="1350" b="1" spc="-30" baseline="21604" dirty="0">
                <a:latin typeface="Arial"/>
                <a:cs typeface="Arial"/>
              </a:rPr>
              <a:t>1.0%</a:t>
            </a:r>
            <a:r>
              <a:rPr sz="1350" b="1" baseline="21604" dirty="0">
                <a:latin typeface="Arial"/>
                <a:cs typeface="Arial"/>
              </a:rPr>
              <a:t>	</a:t>
            </a:r>
            <a:r>
              <a:rPr sz="900" b="1" spc="-10" dirty="0">
                <a:latin typeface="Arial"/>
                <a:cs typeface="Arial"/>
              </a:rPr>
              <a:t>5.25%</a:t>
            </a:r>
            <a:endParaRPr sz="900">
              <a:latin typeface="Arial"/>
              <a:cs typeface="Arial"/>
            </a:endParaRPr>
          </a:p>
          <a:p>
            <a:pPr marL="757555">
              <a:lnSpc>
                <a:spcPts val="1030"/>
              </a:lnSpc>
            </a:pPr>
            <a:r>
              <a:rPr sz="900" b="1" spc="-25" dirty="0">
                <a:latin typeface="Arial"/>
                <a:cs typeface="Arial"/>
              </a:rPr>
              <a:t>SC</a:t>
            </a:r>
            <a:endParaRPr sz="900">
              <a:latin typeface="Arial"/>
              <a:cs typeface="Arial"/>
            </a:endParaRPr>
          </a:p>
          <a:p>
            <a:pPr marL="725805">
              <a:lnSpc>
                <a:spcPct val="100000"/>
              </a:lnSpc>
            </a:pPr>
            <a:r>
              <a:rPr sz="900" b="1" spc="-20" dirty="0">
                <a:latin typeface="Arial"/>
                <a:cs typeface="Arial"/>
              </a:rPr>
              <a:t>7.0%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88021" y="3335567"/>
            <a:ext cx="184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IN*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65059" y="2888425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MI* </a:t>
            </a:r>
            <a:r>
              <a:rPr sz="900" b="1" spc="-10" dirty="0">
                <a:latin typeface="Arial"/>
                <a:cs typeface="Arial"/>
              </a:rPr>
              <a:t>4.25%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6079" y="4388156"/>
            <a:ext cx="63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sz="1350" b="1" spc="-37" baseline="3086" dirty="0">
                <a:latin typeface="Arial"/>
                <a:cs typeface="Arial"/>
              </a:rPr>
              <a:t>MS</a:t>
            </a:r>
            <a:r>
              <a:rPr sz="1350" b="1" baseline="3086" dirty="0">
                <a:latin typeface="Arial"/>
                <a:cs typeface="Arial"/>
              </a:rPr>
              <a:t>	</a:t>
            </a:r>
            <a:r>
              <a:rPr sz="900" b="1" spc="-25" dirty="0">
                <a:latin typeface="Arial"/>
                <a:cs typeface="Arial"/>
              </a:rPr>
              <a:t>AL </a:t>
            </a:r>
            <a:r>
              <a:rPr sz="1350" b="1" baseline="3086" dirty="0">
                <a:latin typeface="Arial"/>
                <a:cs typeface="Arial"/>
              </a:rPr>
              <a:t>5.0%</a:t>
            </a:r>
            <a:r>
              <a:rPr sz="1350" b="1" spc="615" baseline="3086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5.0%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44321" y="3303449"/>
            <a:ext cx="172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IL*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0567" y="3440608"/>
            <a:ext cx="752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4.95%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1350" b="1" spc="-15" baseline="-15432" dirty="0">
                <a:latin typeface="Arial"/>
                <a:cs typeface="Arial"/>
              </a:rPr>
              <a:t>3.23%</a:t>
            </a:r>
            <a:endParaRPr sz="1350" baseline="-15432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84872" y="2652510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WI </a:t>
            </a:r>
            <a:r>
              <a:rPr sz="900" b="1" spc="-10" dirty="0">
                <a:latin typeface="Arial"/>
                <a:cs typeface="Arial"/>
              </a:rPr>
              <a:t>7.65%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14324" y="4686250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LA </a:t>
            </a:r>
            <a:r>
              <a:rPr sz="900" b="1" spc="-20" dirty="0">
                <a:latin typeface="Arial"/>
                <a:cs typeface="Arial"/>
              </a:rPr>
              <a:t>6.0%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98894" y="4082860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AR </a:t>
            </a:r>
            <a:r>
              <a:rPr sz="900" b="1" spc="-20" dirty="0">
                <a:latin typeface="Arial"/>
                <a:cs typeface="Arial"/>
              </a:rPr>
              <a:t>6.6%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2777" y="3560509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MO </a:t>
            </a:r>
            <a:r>
              <a:rPr sz="900" b="1" spc="-20" dirty="0">
                <a:latin typeface="Arial"/>
                <a:cs typeface="Arial"/>
              </a:rPr>
              <a:t>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25501" y="3031529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IA </a:t>
            </a:r>
            <a:r>
              <a:rPr sz="900" b="1" spc="-10" dirty="0">
                <a:latin typeface="Arial"/>
                <a:cs typeface="Arial"/>
              </a:rPr>
              <a:t>8.53%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46405" y="2491690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MN </a:t>
            </a:r>
            <a:r>
              <a:rPr sz="900" b="1" spc="-10" dirty="0">
                <a:latin typeface="Arial"/>
                <a:cs typeface="Arial"/>
              </a:rPr>
              <a:t>9.85%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44857" y="4613098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TX 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73787" y="3978276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OK </a:t>
            </a:r>
            <a:r>
              <a:rPr sz="900" b="1" spc="-20" dirty="0">
                <a:latin typeface="Arial"/>
                <a:cs typeface="Arial"/>
              </a:rPr>
              <a:t>5.0%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83719" y="3544393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KS </a:t>
            </a:r>
            <a:r>
              <a:rPr sz="900" b="1" spc="-20" dirty="0">
                <a:latin typeface="Arial"/>
                <a:cs typeface="Arial"/>
              </a:rPr>
              <a:t>5.7%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6442" y="3094394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NE </a:t>
            </a:r>
            <a:r>
              <a:rPr sz="900" b="1" spc="-10" dirty="0">
                <a:latin typeface="Arial"/>
                <a:cs typeface="Arial"/>
              </a:rPr>
              <a:t>6.84%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20854" y="2684628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SD 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85535" y="2258747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ND </a:t>
            </a:r>
            <a:r>
              <a:rPr sz="900" b="1" spc="-20" dirty="0">
                <a:latin typeface="Arial"/>
                <a:cs typeface="Arial"/>
              </a:rPr>
              <a:t>2.9%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87480" y="4142639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NM </a:t>
            </a:r>
            <a:r>
              <a:rPr sz="900" b="1" spc="-20" dirty="0">
                <a:latin typeface="Arial"/>
                <a:cs typeface="Arial"/>
              </a:rPr>
              <a:t>4.9%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87378" y="3464497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46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CO* </a:t>
            </a:r>
            <a:r>
              <a:rPr sz="900" b="1" spc="-10" dirty="0">
                <a:latin typeface="Arial"/>
                <a:cs typeface="Arial"/>
              </a:rPr>
              <a:t>4.63%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40428" y="4142639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AZ </a:t>
            </a:r>
            <a:r>
              <a:rPr sz="900" b="1" spc="-20" dirty="0">
                <a:latin typeface="Arial"/>
                <a:cs typeface="Arial"/>
              </a:rPr>
              <a:t>4.5%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40783" y="3464497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UT </a:t>
            </a:r>
            <a:r>
              <a:rPr sz="900" b="1" spc="-10" dirty="0">
                <a:latin typeface="Arial"/>
                <a:cs typeface="Arial"/>
              </a:rPr>
              <a:t>4.95%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61203" y="2885568"/>
            <a:ext cx="21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WY 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50891" y="2323098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MT </a:t>
            </a:r>
            <a:r>
              <a:rPr sz="900" b="1" spc="-20" dirty="0">
                <a:latin typeface="Arial"/>
                <a:cs typeface="Arial"/>
              </a:rPr>
              <a:t>6.9%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04030" y="3464612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NV 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59376" y="2724976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ID </a:t>
            </a:r>
            <a:r>
              <a:rPr sz="900" b="1" spc="-10" dirty="0">
                <a:latin typeface="Arial"/>
                <a:cs typeface="Arial"/>
              </a:rPr>
              <a:t>6.92%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43312" y="4886618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AK 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75964" y="3793796"/>
            <a:ext cx="41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CA </a:t>
            </a:r>
            <a:r>
              <a:rPr sz="900" b="1" spc="-10" dirty="0">
                <a:latin typeface="Arial"/>
                <a:cs typeface="Arial"/>
              </a:rPr>
              <a:t>13.30%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56558" y="2741093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OR </a:t>
            </a:r>
            <a:r>
              <a:rPr sz="900" b="1" spc="-20" dirty="0">
                <a:latin typeface="Arial"/>
                <a:cs typeface="Arial"/>
              </a:rPr>
              <a:t>9.9%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43096" y="2283092"/>
            <a:ext cx="21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WA 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49438" y="3241612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OH </a:t>
            </a:r>
            <a:r>
              <a:rPr sz="900" b="1" spc="-20" dirty="0">
                <a:latin typeface="Arial"/>
                <a:cs typeface="Arial"/>
              </a:rPr>
              <a:t>4.8%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7484" y="5355248"/>
            <a:ext cx="6308090" cy="115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1445" marR="3397885" indent="-3810" algn="ctr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HI 11%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*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State has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flat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tax.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spc="-10" dirty="0">
                <a:latin typeface="Arial"/>
                <a:cs typeface="Arial"/>
              </a:rPr>
              <a:t>**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only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interest 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dividend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income.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latin typeface="Arial"/>
                <a:cs typeface="Arial"/>
              </a:rPr>
              <a:t>Source: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irs.gov,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2023.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Map shows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top marginal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represents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statutory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 rate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 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last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dollar of income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earned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highest-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state.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 an effective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marginal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rate. Local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included.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84" y="6243045"/>
            <a:ext cx="64204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a hypothetical example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illustrative</a:t>
            </a:r>
            <a:r>
              <a:rPr sz="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purposes</a:t>
            </a:r>
            <a:r>
              <a:rPr sz="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only,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11/30/22.</a:t>
            </a:r>
            <a:r>
              <a:rPr sz="8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Fidelity</a:t>
            </a:r>
            <a:r>
              <a:rPr sz="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Investments</a:t>
            </a:r>
            <a:r>
              <a:rPr sz="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of 11/30/22.</a:t>
            </a:r>
            <a:r>
              <a:rPr sz="8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Total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federal tax</a:t>
            </a:r>
            <a:r>
              <a:rPr sz="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amounts</a:t>
            </a:r>
            <a:r>
              <a:rPr sz="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 based on the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tax tables</a:t>
            </a:r>
            <a:r>
              <a:rPr sz="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2121"/>
                </a:solidFill>
                <a:latin typeface="Arial"/>
                <a:cs typeface="Arial"/>
              </a:rPr>
              <a:t>IRS Rev. Proc.</a:t>
            </a:r>
            <a:r>
              <a:rPr sz="800" spc="-10" dirty="0">
                <a:solidFill>
                  <a:srgbClr val="212121"/>
                </a:solidFill>
                <a:latin typeface="Arial"/>
                <a:cs typeface="Arial"/>
              </a:rPr>
              <a:t> 22–38.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Understanding</a:t>
            </a:r>
            <a:r>
              <a:rPr spc="-65" dirty="0"/>
              <a:t> </a:t>
            </a:r>
            <a:r>
              <a:rPr dirty="0"/>
              <a:t>Marginal</a:t>
            </a:r>
            <a:r>
              <a:rPr spc="-55" dirty="0"/>
              <a:t> </a:t>
            </a:r>
            <a:r>
              <a:rPr dirty="0"/>
              <a:t>vs.</a:t>
            </a:r>
            <a:r>
              <a:rPr spc="-25" dirty="0"/>
              <a:t> </a:t>
            </a:r>
            <a:r>
              <a:rPr dirty="0"/>
              <a:t>Effective</a:t>
            </a:r>
            <a:r>
              <a:rPr spc="-30" dirty="0"/>
              <a:t> </a:t>
            </a:r>
            <a:r>
              <a:rPr dirty="0"/>
              <a:t>Income</a:t>
            </a:r>
            <a:r>
              <a:rPr spc="-55" dirty="0"/>
              <a:t> </a:t>
            </a:r>
            <a:r>
              <a:rPr dirty="0"/>
              <a:t>Tax</a:t>
            </a:r>
            <a:r>
              <a:rPr spc="-45" dirty="0"/>
              <a:t> </a:t>
            </a:r>
            <a:r>
              <a:rPr spc="-10" dirty="0"/>
              <a:t>Rates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366" y="1140616"/>
            <a:ext cx="7604759" cy="13500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1400" b="1" spc="-35" dirty="0">
                <a:solidFill>
                  <a:srgbClr val="768592"/>
                </a:solidFill>
                <a:latin typeface="Arial"/>
                <a:cs typeface="Arial"/>
              </a:rPr>
              <a:t>To</a:t>
            </a:r>
            <a:r>
              <a:rPr sz="1400" b="1" spc="-4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understand</a:t>
            </a:r>
            <a:r>
              <a:rPr sz="14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the</a:t>
            </a:r>
            <a:r>
              <a:rPr sz="14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difference,</a:t>
            </a:r>
            <a:r>
              <a:rPr sz="14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we</a:t>
            </a:r>
            <a:r>
              <a:rPr sz="1400" b="1" spc="-7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first</a:t>
            </a:r>
            <a:r>
              <a:rPr sz="14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need</a:t>
            </a:r>
            <a:r>
              <a:rPr sz="14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to</a:t>
            </a:r>
            <a:r>
              <a:rPr sz="1400" b="1" spc="-4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define</a:t>
            </a:r>
            <a:r>
              <a:rPr sz="1400" b="1" spc="-5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both</a:t>
            </a:r>
            <a:r>
              <a:rPr sz="14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marginal</a:t>
            </a:r>
            <a:r>
              <a:rPr sz="14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and</a:t>
            </a:r>
            <a:r>
              <a:rPr sz="14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effective</a:t>
            </a:r>
            <a:r>
              <a:rPr sz="1400" b="1" spc="-6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68592"/>
                </a:solidFill>
                <a:latin typeface="Arial"/>
                <a:cs typeface="Arial"/>
              </a:rPr>
              <a:t>tax</a:t>
            </a:r>
            <a:r>
              <a:rPr sz="14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68592"/>
                </a:solidFill>
                <a:latin typeface="Arial"/>
                <a:cs typeface="Arial"/>
              </a:rPr>
              <a:t>rates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90"/>
              </a:spcBef>
            </a:pPr>
            <a:r>
              <a:rPr sz="1050" dirty="0">
                <a:latin typeface="Arial"/>
                <a:cs typeface="Arial"/>
              </a:rPr>
              <a:t>As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example,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if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you’re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married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filing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jointly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your taxable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income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$100,000,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you’re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said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22%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marginal</a:t>
            </a:r>
            <a:r>
              <a:rPr sz="1050" spc="-25" dirty="0">
                <a:latin typeface="Arial"/>
                <a:cs typeface="Arial"/>
              </a:rPr>
              <a:t> tax </a:t>
            </a:r>
            <a:r>
              <a:rPr sz="1050" dirty="0">
                <a:latin typeface="Arial"/>
                <a:cs typeface="Arial"/>
              </a:rPr>
              <a:t>bracket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because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your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last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dollar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income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subject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tax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rate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22%.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However,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you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only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paying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22%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amount </a:t>
            </a:r>
            <a:r>
              <a:rPr sz="1050" dirty="0">
                <a:latin typeface="Arial"/>
                <a:cs typeface="Arial"/>
              </a:rPr>
              <a:t>that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above 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bracket’s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minimum.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Part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money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taxed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10%,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another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12%.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reality,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average,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or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effective </a:t>
            </a:r>
            <a:r>
              <a:rPr sz="1050" dirty="0">
                <a:latin typeface="Arial"/>
                <a:cs typeface="Arial"/>
              </a:rPr>
              <a:t>rate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taxes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only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12.6%.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effective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rate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may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better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reflection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overall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tax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liability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individual.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marL="1296035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2023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INCOME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BRACKETS FOR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MARRIED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COUPLE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FILING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JOINTLY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7242" y="3039360"/>
            <a:ext cx="1280795" cy="127000"/>
            <a:chOff x="777242" y="3039360"/>
            <a:chExt cx="1280795" cy="127000"/>
          </a:xfrm>
        </p:grpSpPr>
        <p:sp>
          <p:nvSpPr>
            <p:cNvPr id="6" name="object 6"/>
            <p:cNvSpPr/>
            <p:nvPr/>
          </p:nvSpPr>
          <p:spPr>
            <a:xfrm>
              <a:off x="840739" y="3102864"/>
              <a:ext cx="1153795" cy="0"/>
            </a:xfrm>
            <a:custGeom>
              <a:avLst/>
              <a:gdLst/>
              <a:ahLst/>
              <a:cxnLst/>
              <a:rect l="l" t="t" r="r" b="b"/>
              <a:pathLst>
                <a:path w="1153795">
                  <a:moveTo>
                    <a:pt x="0" y="0"/>
                  </a:moveTo>
                  <a:lnTo>
                    <a:pt x="1153477" y="0"/>
                  </a:lnTo>
                </a:path>
              </a:pathLst>
            </a:custGeom>
            <a:ln w="12700">
              <a:solidFill>
                <a:srgbClr val="C7C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240" y="3039363"/>
              <a:ext cx="1280795" cy="127000"/>
            </a:xfrm>
            <a:custGeom>
              <a:avLst/>
              <a:gdLst/>
              <a:ahLst/>
              <a:cxnLst/>
              <a:rect l="l" t="t" r="r" b="b"/>
              <a:pathLst>
                <a:path w="1280795" h="127000">
                  <a:moveTo>
                    <a:pt x="76200" y="0"/>
                  </a:moveTo>
                  <a:lnTo>
                    <a:pt x="0" y="63500"/>
                  </a:lnTo>
                  <a:lnTo>
                    <a:pt x="76200" y="127000"/>
                  </a:lnTo>
                  <a:lnTo>
                    <a:pt x="76200" y="0"/>
                  </a:lnTo>
                  <a:close/>
                </a:path>
                <a:path w="1280795" h="127000">
                  <a:moveTo>
                    <a:pt x="1280477" y="63500"/>
                  </a:moveTo>
                  <a:lnTo>
                    <a:pt x="1204277" y="0"/>
                  </a:lnTo>
                  <a:lnTo>
                    <a:pt x="1204277" y="127000"/>
                  </a:lnTo>
                  <a:lnTo>
                    <a:pt x="1280477" y="6350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4623" y="3637497"/>
            <a:ext cx="262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$75K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347" y="4011314"/>
            <a:ext cx="3187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$100K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280" y="4393607"/>
            <a:ext cx="3187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$125K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347" y="4767424"/>
            <a:ext cx="3187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$150K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559" y="5090289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$0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7102" y="5090289"/>
            <a:ext cx="3930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$22,000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7168" y="5090289"/>
            <a:ext cx="10915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$89,450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IRS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10" dirty="0">
                <a:latin typeface="Arial"/>
                <a:cs typeface="Arial"/>
              </a:rPr>
              <a:t> Thresholds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3336" y="5090289"/>
            <a:ext cx="449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$190,750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8095" y="3380232"/>
            <a:ext cx="1300480" cy="401320"/>
          </a:xfrm>
          <a:custGeom>
            <a:avLst/>
            <a:gdLst/>
            <a:ahLst/>
            <a:cxnLst/>
            <a:rect l="l" t="t" r="r" b="b"/>
            <a:pathLst>
              <a:path w="1300480" h="401320">
                <a:moveTo>
                  <a:pt x="1299972" y="0"/>
                </a:moveTo>
                <a:lnTo>
                  <a:pt x="0" y="0"/>
                </a:lnTo>
                <a:lnTo>
                  <a:pt x="0" y="400812"/>
                </a:lnTo>
                <a:lnTo>
                  <a:pt x="1299972" y="400812"/>
                </a:lnTo>
                <a:lnTo>
                  <a:pt x="1299972" y="0"/>
                </a:lnTo>
                <a:close/>
              </a:path>
            </a:pathLst>
          </a:custGeom>
          <a:solidFill>
            <a:srgbClr val="298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62214" y="3443424"/>
            <a:ext cx="70866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$22,000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$2,200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8095" y="3790188"/>
            <a:ext cx="1300480" cy="401320"/>
          </a:xfrm>
          <a:custGeom>
            <a:avLst/>
            <a:gdLst/>
            <a:ahLst/>
            <a:cxnLst/>
            <a:rect l="l" t="t" r="r" b="b"/>
            <a:pathLst>
              <a:path w="1300480" h="401320">
                <a:moveTo>
                  <a:pt x="1299972" y="0"/>
                </a:moveTo>
                <a:lnTo>
                  <a:pt x="0" y="0"/>
                </a:lnTo>
                <a:lnTo>
                  <a:pt x="0" y="400812"/>
                </a:lnTo>
                <a:lnTo>
                  <a:pt x="1299972" y="400812"/>
                </a:lnTo>
                <a:lnTo>
                  <a:pt x="1299972" y="0"/>
                </a:lnTo>
                <a:close/>
              </a:path>
            </a:pathLst>
          </a:custGeom>
          <a:solidFill>
            <a:srgbClr val="298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62214" y="3852411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$22,000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$2,200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8095" y="4198620"/>
            <a:ext cx="1300480" cy="401320"/>
          </a:xfrm>
          <a:custGeom>
            <a:avLst/>
            <a:gdLst/>
            <a:ahLst/>
            <a:cxnLst/>
            <a:rect l="l" t="t" r="r" b="b"/>
            <a:pathLst>
              <a:path w="1300480" h="401320">
                <a:moveTo>
                  <a:pt x="1299972" y="0"/>
                </a:moveTo>
                <a:lnTo>
                  <a:pt x="0" y="0"/>
                </a:lnTo>
                <a:lnTo>
                  <a:pt x="0" y="400811"/>
                </a:lnTo>
                <a:lnTo>
                  <a:pt x="1299972" y="400811"/>
                </a:lnTo>
                <a:lnTo>
                  <a:pt x="1299972" y="0"/>
                </a:lnTo>
                <a:close/>
              </a:path>
            </a:pathLst>
          </a:custGeom>
          <a:solidFill>
            <a:srgbClr val="298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62214" y="4261394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$22,000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$2,200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8095" y="4607052"/>
            <a:ext cx="1300480" cy="401320"/>
          </a:xfrm>
          <a:custGeom>
            <a:avLst/>
            <a:gdLst/>
            <a:ahLst/>
            <a:cxnLst/>
            <a:rect l="l" t="t" r="r" b="b"/>
            <a:pathLst>
              <a:path w="1300480" h="401320">
                <a:moveTo>
                  <a:pt x="1299972" y="0"/>
                </a:moveTo>
                <a:lnTo>
                  <a:pt x="0" y="0"/>
                </a:lnTo>
                <a:lnTo>
                  <a:pt x="0" y="400812"/>
                </a:lnTo>
                <a:lnTo>
                  <a:pt x="1299972" y="400812"/>
                </a:lnTo>
                <a:lnTo>
                  <a:pt x="1299972" y="0"/>
                </a:lnTo>
                <a:close/>
              </a:path>
            </a:pathLst>
          </a:custGeom>
          <a:solidFill>
            <a:srgbClr val="298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62214" y="4670380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$22,000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$2,200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69592" y="3380232"/>
            <a:ext cx="2618740" cy="401320"/>
          </a:xfrm>
          <a:custGeom>
            <a:avLst/>
            <a:gdLst/>
            <a:ahLst/>
            <a:cxnLst/>
            <a:rect l="l" t="t" r="r" b="b"/>
            <a:pathLst>
              <a:path w="2618740" h="401320">
                <a:moveTo>
                  <a:pt x="2618232" y="0"/>
                </a:moveTo>
                <a:lnTo>
                  <a:pt x="0" y="0"/>
                </a:lnTo>
                <a:lnTo>
                  <a:pt x="0" y="400812"/>
                </a:lnTo>
                <a:lnTo>
                  <a:pt x="2618232" y="400812"/>
                </a:lnTo>
                <a:lnTo>
                  <a:pt x="2618232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22555" y="3443424"/>
            <a:ext cx="70866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$53,000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$6,360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69592" y="3790188"/>
            <a:ext cx="2679700" cy="401320"/>
          </a:xfrm>
          <a:custGeom>
            <a:avLst/>
            <a:gdLst/>
            <a:ahLst/>
            <a:cxnLst/>
            <a:rect l="l" t="t" r="r" b="b"/>
            <a:pathLst>
              <a:path w="2679700" h="401320">
                <a:moveTo>
                  <a:pt x="2679192" y="0"/>
                </a:moveTo>
                <a:lnTo>
                  <a:pt x="0" y="0"/>
                </a:lnTo>
                <a:lnTo>
                  <a:pt x="0" y="400812"/>
                </a:lnTo>
                <a:lnTo>
                  <a:pt x="2679192" y="400812"/>
                </a:lnTo>
                <a:lnTo>
                  <a:pt x="2679192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54624" y="3852411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$67,450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$8,094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69592" y="4198620"/>
            <a:ext cx="2679700" cy="401320"/>
          </a:xfrm>
          <a:custGeom>
            <a:avLst/>
            <a:gdLst/>
            <a:ahLst/>
            <a:cxnLst/>
            <a:rect l="l" t="t" r="r" b="b"/>
            <a:pathLst>
              <a:path w="2679700" h="401320">
                <a:moveTo>
                  <a:pt x="2679192" y="0"/>
                </a:moveTo>
                <a:lnTo>
                  <a:pt x="0" y="0"/>
                </a:lnTo>
                <a:lnTo>
                  <a:pt x="0" y="400811"/>
                </a:lnTo>
                <a:lnTo>
                  <a:pt x="2679192" y="400811"/>
                </a:lnTo>
                <a:lnTo>
                  <a:pt x="2679192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54624" y="4261394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$67,450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$8,094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69592" y="4607052"/>
            <a:ext cx="2679700" cy="401320"/>
          </a:xfrm>
          <a:custGeom>
            <a:avLst/>
            <a:gdLst/>
            <a:ahLst/>
            <a:cxnLst/>
            <a:rect l="l" t="t" r="r" b="b"/>
            <a:pathLst>
              <a:path w="2679700" h="401320">
                <a:moveTo>
                  <a:pt x="2679192" y="0"/>
                </a:moveTo>
                <a:lnTo>
                  <a:pt x="0" y="0"/>
                </a:lnTo>
                <a:lnTo>
                  <a:pt x="0" y="400812"/>
                </a:lnTo>
                <a:lnTo>
                  <a:pt x="2679192" y="400812"/>
                </a:lnTo>
                <a:lnTo>
                  <a:pt x="2679192" y="0"/>
                </a:lnTo>
                <a:close/>
              </a:path>
            </a:pathLst>
          </a:custGeom>
          <a:solidFill>
            <a:srgbClr val="79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54624" y="4670380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$67,450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$8,094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53355" y="3790188"/>
            <a:ext cx="1333500" cy="401320"/>
          </a:xfrm>
          <a:custGeom>
            <a:avLst/>
            <a:gdLst/>
            <a:ahLst/>
            <a:cxnLst/>
            <a:rect l="l" t="t" r="r" b="b"/>
            <a:pathLst>
              <a:path w="1333500" h="401320">
                <a:moveTo>
                  <a:pt x="1333500" y="0"/>
                </a:moveTo>
                <a:lnTo>
                  <a:pt x="0" y="0"/>
                </a:lnTo>
                <a:lnTo>
                  <a:pt x="0" y="400812"/>
                </a:lnTo>
                <a:lnTo>
                  <a:pt x="1333500" y="400812"/>
                </a:lnTo>
                <a:lnTo>
                  <a:pt x="1333500" y="0"/>
                </a:lnTo>
                <a:close/>
              </a:path>
            </a:pathLst>
          </a:custGeom>
          <a:solidFill>
            <a:srgbClr val="009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64584" y="3852411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$10,550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$2,321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53355" y="4198620"/>
            <a:ext cx="2298700" cy="401320"/>
          </a:xfrm>
          <a:custGeom>
            <a:avLst/>
            <a:gdLst/>
            <a:ahLst/>
            <a:cxnLst/>
            <a:rect l="l" t="t" r="r" b="b"/>
            <a:pathLst>
              <a:path w="2298700" h="401320">
                <a:moveTo>
                  <a:pt x="2298192" y="0"/>
                </a:moveTo>
                <a:lnTo>
                  <a:pt x="0" y="0"/>
                </a:lnTo>
                <a:lnTo>
                  <a:pt x="0" y="400811"/>
                </a:lnTo>
                <a:lnTo>
                  <a:pt x="2298192" y="400811"/>
                </a:lnTo>
                <a:lnTo>
                  <a:pt x="2298192" y="0"/>
                </a:lnTo>
                <a:close/>
              </a:path>
            </a:pathLst>
          </a:custGeom>
          <a:solidFill>
            <a:srgbClr val="009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546573" y="4261393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$35,550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$7,821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53355" y="4607052"/>
            <a:ext cx="3229610" cy="401320"/>
          </a:xfrm>
          <a:custGeom>
            <a:avLst/>
            <a:gdLst/>
            <a:ahLst/>
            <a:cxnLst/>
            <a:rect l="l" t="t" r="r" b="b"/>
            <a:pathLst>
              <a:path w="3229609" h="401320">
                <a:moveTo>
                  <a:pt x="3229355" y="0"/>
                </a:moveTo>
                <a:lnTo>
                  <a:pt x="0" y="0"/>
                </a:lnTo>
                <a:lnTo>
                  <a:pt x="0" y="400812"/>
                </a:lnTo>
                <a:lnTo>
                  <a:pt x="3229355" y="400812"/>
                </a:lnTo>
                <a:lnTo>
                  <a:pt x="3229355" y="0"/>
                </a:lnTo>
                <a:close/>
              </a:path>
            </a:pathLst>
          </a:custGeom>
          <a:solidFill>
            <a:srgbClr val="009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012821" y="4670379"/>
            <a:ext cx="70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$60,550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$13,321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53217" y="3437118"/>
            <a:ext cx="1292225" cy="2578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67995" marR="5080" indent="-455930">
              <a:lnSpc>
                <a:spcPts val="860"/>
              </a:lnSpc>
              <a:spcBef>
                <a:spcPts val="215"/>
              </a:spcBef>
            </a:pPr>
            <a:r>
              <a:rPr sz="800" b="1" dirty="0">
                <a:latin typeface="Arial"/>
                <a:cs typeface="Arial"/>
              </a:rPr>
              <a:t>Total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Federal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=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$8,560 (11.4%)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69761" y="3818185"/>
            <a:ext cx="953769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1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Total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Federal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50" dirty="0">
                <a:latin typeface="Arial"/>
                <a:cs typeface="Arial"/>
              </a:rPr>
              <a:t>=</a:t>
            </a:r>
            <a:endParaRPr sz="800">
              <a:latin typeface="Arial"/>
              <a:cs typeface="Arial"/>
            </a:endParaRPr>
          </a:p>
          <a:p>
            <a:pPr marL="292735" marR="285115" algn="ctr">
              <a:lnSpc>
                <a:spcPts val="860"/>
              </a:lnSpc>
              <a:spcBef>
                <a:spcPts val="65"/>
              </a:spcBef>
            </a:pPr>
            <a:r>
              <a:rPr sz="800" b="1" spc="-10" dirty="0">
                <a:latin typeface="Arial"/>
                <a:cs typeface="Arial"/>
              </a:rPr>
              <a:t>$12,615 (12.6%)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93532" y="4232744"/>
            <a:ext cx="953769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1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Total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Federal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50" dirty="0">
                <a:latin typeface="Arial"/>
                <a:cs typeface="Arial"/>
              </a:rPr>
              <a:t>=</a:t>
            </a:r>
            <a:endParaRPr sz="800">
              <a:latin typeface="Arial"/>
              <a:cs typeface="Arial"/>
            </a:endParaRPr>
          </a:p>
          <a:p>
            <a:pPr marL="292735" marR="285115" algn="ctr">
              <a:lnSpc>
                <a:spcPts val="860"/>
              </a:lnSpc>
              <a:spcBef>
                <a:spcPts val="65"/>
              </a:spcBef>
            </a:pPr>
            <a:r>
              <a:rPr sz="800" b="1" spc="-10" dirty="0">
                <a:latin typeface="Arial"/>
                <a:cs typeface="Arial"/>
              </a:rPr>
              <a:t>$18,115 (14.5%)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22817" y="4607174"/>
            <a:ext cx="685800" cy="3676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indent="-3175" algn="ctr">
              <a:lnSpc>
                <a:spcPts val="860"/>
              </a:lnSpc>
              <a:spcBef>
                <a:spcPts val="215"/>
              </a:spcBef>
            </a:pPr>
            <a:r>
              <a:rPr sz="800" b="1" dirty="0">
                <a:latin typeface="Arial"/>
                <a:cs typeface="Arial"/>
              </a:rPr>
              <a:t>Total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Federal </a:t>
            </a:r>
            <a:r>
              <a:rPr sz="800" b="1" dirty="0">
                <a:latin typeface="Arial"/>
                <a:cs typeface="Arial"/>
              </a:rPr>
              <a:t>Tax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=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$23,615 (15.7%)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476553" y="3363277"/>
            <a:ext cx="1256665" cy="692785"/>
            <a:chOff x="7476553" y="3363277"/>
            <a:chExt cx="1256665" cy="692785"/>
          </a:xfrm>
        </p:grpSpPr>
        <p:sp>
          <p:nvSpPr>
            <p:cNvPr id="43" name="object 43"/>
            <p:cNvSpPr/>
            <p:nvPr/>
          </p:nvSpPr>
          <p:spPr>
            <a:xfrm>
              <a:off x="7481316" y="3368040"/>
              <a:ext cx="1247140" cy="683260"/>
            </a:xfrm>
            <a:custGeom>
              <a:avLst/>
              <a:gdLst/>
              <a:ahLst/>
              <a:cxnLst/>
              <a:rect l="l" t="t" r="r" b="b"/>
              <a:pathLst>
                <a:path w="1247140" h="683260">
                  <a:moveTo>
                    <a:pt x="1246631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1246631" y="682751"/>
                  </a:lnTo>
                  <a:lnTo>
                    <a:pt x="124663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81316" y="3368040"/>
              <a:ext cx="1247140" cy="683260"/>
            </a:xfrm>
            <a:custGeom>
              <a:avLst/>
              <a:gdLst/>
              <a:ahLst/>
              <a:cxnLst/>
              <a:rect l="l" t="t" r="r" b="b"/>
              <a:pathLst>
                <a:path w="1247140" h="683260">
                  <a:moveTo>
                    <a:pt x="0" y="0"/>
                  </a:moveTo>
                  <a:lnTo>
                    <a:pt x="1246631" y="0"/>
                  </a:lnTo>
                  <a:lnTo>
                    <a:pt x="1246631" y="682751"/>
                  </a:lnTo>
                  <a:lnTo>
                    <a:pt x="0" y="682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C85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597871" y="3450173"/>
            <a:ext cx="101282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Average</a:t>
            </a:r>
            <a:r>
              <a:rPr sz="800" spc="5" dirty="0">
                <a:solidFill>
                  <a:srgbClr val="DC853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tax</a:t>
            </a:r>
            <a:r>
              <a:rPr sz="800" spc="-20" dirty="0">
                <a:solidFill>
                  <a:srgbClr val="DC853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rate</a:t>
            </a:r>
            <a:r>
              <a:rPr sz="800" spc="-10" dirty="0">
                <a:solidFill>
                  <a:srgbClr val="DC8533"/>
                </a:solidFill>
                <a:latin typeface="Arial"/>
                <a:cs typeface="Arial"/>
              </a:rPr>
              <a:t> isn’t </a:t>
            </a: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much</a:t>
            </a:r>
            <a:r>
              <a:rPr sz="800" spc="-35" dirty="0">
                <a:solidFill>
                  <a:srgbClr val="DC853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different</a:t>
            </a:r>
            <a:r>
              <a:rPr sz="800" spc="15" dirty="0">
                <a:solidFill>
                  <a:srgbClr val="DC8533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DC8533"/>
                </a:solidFill>
                <a:latin typeface="Arial"/>
                <a:cs typeface="Arial"/>
              </a:rPr>
              <a:t>than </a:t>
            </a: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15%</a:t>
            </a:r>
            <a:r>
              <a:rPr sz="800" spc="5" dirty="0">
                <a:solidFill>
                  <a:srgbClr val="DC8533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DC8533"/>
                </a:solidFill>
                <a:latin typeface="Arial"/>
                <a:cs typeface="Arial"/>
              </a:rPr>
              <a:t>long-</a:t>
            </a: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term</a:t>
            </a:r>
            <a:r>
              <a:rPr sz="800" spc="10" dirty="0">
                <a:solidFill>
                  <a:srgbClr val="DC8533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DC8533"/>
                </a:solidFill>
                <a:latin typeface="Arial"/>
                <a:cs typeface="Arial"/>
              </a:rPr>
              <a:t>capital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53958" y="3815924"/>
            <a:ext cx="5016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DC8533"/>
                </a:solidFill>
                <a:latin typeface="Arial"/>
                <a:cs typeface="Arial"/>
              </a:rPr>
              <a:t>gains</a:t>
            </a:r>
            <a:r>
              <a:rPr sz="800" spc="-5" dirty="0">
                <a:solidFill>
                  <a:srgbClr val="DC8533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DC8533"/>
                </a:solidFill>
                <a:latin typeface="Arial"/>
                <a:cs typeface="Arial"/>
              </a:rPr>
              <a:t>rate.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57237" y="3369564"/>
            <a:ext cx="7929880" cy="1668780"/>
            <a:chOff x="757237" y="3369564"/>
            <a:chExt cx="7929880" cy="1668780"/>
          </a:xfrm>
        </p:grpSpPr>
        <p:sp>
          <p:nvSpPr>
            <p:cNvPr id="48" name="object 48"/>
            <p:cNvSpPr/>
            <p:nvPr/>
          </p:nvSpPr>
          <p:spPr>
            <a:xfrm>
              <a:off x="7307662" y="3892296"/>
              <a:ext cx="160020" cy="27940"/>
            </a:xfrm>
            <a:custGeom>
              <a:avLst/>
              <a:gdLst/>
              <a:ahLst/>
              <a:cxnLst/>
              <a:rect l="l" t="t" r="r" b="b"/>
              <a:pathLst>
                <a:path w="160020" h="27939">
                  <a:moveTo>
                    <a:pt x="159981" y="0"/>
                  </a:moveTo>
                  <a:lnTo>
                    <a:pt x="0" y="27800"/>
                  </a:lnTo>
                </a:path>
              </a:pathLst>
            </a:custGeom>
            <a:ln w="12700">
              <a:solidFill>
                <a:srgbClr val="DC85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45092" y="3880377"/>
              <a:ext cx="81915" cy="75565"/>
            </a:xfrm>
            <a:custGeom>
              <a:avLst/>
              <a:gdLst/>
              <a:ahLst/>
              <a:cxnLst/>
              <a:rect l="l" t="t" r="r" b="b"/>
              <a:pathLst>
                <a:path w="81915" h="75564">
                  <a:moveTo>
                    <a:pt x="68554" y="0"/>
                  </a:moveTo>
                  <a:lnTo>
                    <a:pt x="0" y="50584"/>
                  </a:lnTo>
                  <a:lnTo>
                    <a:pt x="81597" y="75069"/>
                  </a:lnTo>
                  <a:lnTo>
                    <a:pt x="68554" y="0"/>
                  </a:lnTo>
                  <a:close/>
                </a:path>
              </a:pathLst>
            </a:custGeom>
            <a:solidFill>
              <a:srgbClr val="DC8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56483" y="4055364"/>
              <a:ext cx="81915" cy="138430"/>
            </a:xfrm>
            <a:custGeom>
              <a:avLst/>
              <a:gdLst/>
              <a:ahLst/>
              <a:cxnLst/>
              <a:rect l="l" t="t" r="r" b="b"/>
              <a:pathLst>
                <a:path w="81915" h="138429">
                  <a:moveTo>
                    <a:pt x="81597" y="0"/>
                  </a:moveTo>
                  <a:lnTo>
                    <a:pt x="0" y="138328"/>
                  </a:lnTo>
                </a:path>
              </a:pathLst>
            </a:custGeom>
            <a:ln w="12699">
              <a:solidFill>
                <a:srgbClr val="DC85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24220" y="4163392"/>
              <a:ext cx="71755" cy="85090"/>
            </a:xfrm>
            <a:custGeom>
              <a:avLst/>
              <a:gdLst/>
              <a:ahLst/>
              <a:cxnLst/>
              <a:rect l="l" t="t" r="r" b="b"/>
              <a:pathLst>
                <a:path w="71754" h="85089">
                  <a:moveTo>
                    <a:pt x="5892" y="0"/>
                  </a:moveTo>
                  <a:lnTo>
                    <a:pt x="0" y="84988"/>
                  </a:lnTo>
                  <a:lnTo>
                    <a:pt x="71526" y="38709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DC8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28659" y="4059936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5">
                  <a:moveTo>
                    <a:pt x="0" y="0"/>
                  </a:moveTo>
                  <a:lnTo>
                    <a:pt x="0" y="482676"/>
                  </a:lnTo>
                </a:path>
              </a:pathLst>
            </a:custGeom>
            <a:ln w="12700">
              <a:solidFill>
                <a:srgbClr val="DC85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90555" y="452991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DC8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1831" y="5009388"/>
              <a:ext cx="7745095" cy="0"/>
            </a:xfrm>
            <a:custGeom>
              <a:avLst/>
              <a:gdLst/>
              <a:ahLst/>
              <a:cxnLst/>
              <a:rect l="l" t="t" r="r" b="b"/>
              <a:pathLst>
                <a:path w="7745095">
                  <a:moveTo>
                    <a:pt x="0" y="0"/>
                  </a:moveTo>
                  <a:lnTo>
                    <a:pt x="7744955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2000" y="3369564"/>
              <a:ext cx="0" cy="1668780"/>
            </a:xfrm>
            <a:custGeom>
              <a:avLst/>
              <a:gdLst/>
              <a:ahLst/>
              <a:cxnLst/>
              <a:rect l="l" t="t" r="r" b="b"/>
              <a:pathLst>
                <a:path h="1668779">
                  <a:moveTo>
                    <a:pt x="0" y="0"/>
                  </a:moveTo>
                  <a:lnTo>
                    <a:pt x="0" y="1668627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340000" y="2661272"/>
            <a:ext cx="1031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The </a:t>
            </a:r>
            <a:r>
              <a:rPr sz="600" spc="-10" dirty="0">
                <a:solidFill>
                  <a:srgbClr val="768592"/>
                </a:solidFill>
                <a:latin typeface="Arial"/>
                <a:cs typeface="Arial"/>
              </a:rPr>
              <a:t>tax-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deferred benefit of </a:t>
            </a:r>
            <a:r>
              <a:rPr sz="600" spc="-25" dirty="0">
                <a:solidFill>
                  <a:srgbClr val="768592"/>
                </a:solidFill>
                <a:latin typeface="Arial"/>
                <a:cs typeface="Arial"/>
              </a:rPr>
              <a:t>an</a:t>
            </a:r>
            <a:r>
              <a:rPr sz="600" spc="50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annuity</a:t>
            </a:r>
            <a:r>
              <a:rPr sz="600" spc="-2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allows</a:t>
            </a:r>
            <a:r>
              <a:rPr sz="600" spc="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your</a:t>
            </a:r>
            <a:r>
              <a:rPr sz="600" spc="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assets</a:t>
            </a:r>
            <a:r>
              <a:rPr sz="600" spc="-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768592"/>
                </a:solidFill>
                <a:latin typeface="Arial"/>
                <a:cs typeface="Arial"/>
              </a:rPr>
              <a:t>to</a:t>
            </a:r>
            <a:r>
              <a:rPr sz="600" spc="50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compound</a:t>
            </a:r>
            <a:r>
              <a:rPr sz="600" spc="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at</a:t>
            </a:r>
            <a:r>
              <a:rPr sz="600" spc="-1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greater</a:t>
            </a:r>
            <a:r>
              <a:rPr sz="600" spc="-1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768592"/>
                </a:solidFill>
                <a:latin typeface="Arial"/>
                <a:cs typeface="Arial"/>
              </a:rPr>
              <a:t>rate</a:t>
            </a:r>
            <a:r>
              <a:rPr sz="600" spc="50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before</a:t>
            </a:r>
            <a:r>
              <a:rPr sz="600" spc="-1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68592"/>
                </a:solidFill>
                <a:latin typeface="Arial"/>
                <a:cs typeface="Arial"/>
              </a:rPr>
              <a:t>taking</a:t>
            </a:r>
            <a:r>
              <a:rPr sz="600" spc="-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768592"/>
                </a:solidFill>
                <a:latin typeface="Arial"/>
                <a:cs typeface="Arial"/>
              </a:rPr>
              <a:t>income.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48959" y="2867427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009581"/>
                </a:solidFill>
                <a:latin typeface="Arial"/>
                <a:cs typeface="Arial"/>
              </a:rPr>
              <a:t>22%</a:t>
            </a:r>
            <a:endParaRPr sz="1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44743" y="3088407"/>
            <a:ext cx="8166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009581"/>
                </a:solidFill>
                <a:latin typeface="Arial"/>
                <a:cs typeface="Arial"/>
              </a:rPr>
              <a:t>Income</a:t>
            </a:r>
            <a:r>
              <a:rPr sz="700" spc="-5" dirty="0">
                <a:solidFill>
                  <a:srgbClr val="00958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9581"/>
                </a:solidFill>
                <a:latin typeface="Arial"/>
                <a:cs typeface="Arial"/>
              </a:rPr>
              <a:t>Tax</a:t>
            </a:r>
            <a:r>
              <a:rPr sz="700" spc="-20" dirty="0">
                <a:solidFill>
                  <a:srgbClr val="009581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009581"/>
                </a:solidFill>
                <a:latin typeface="Arial"/>
                <a:cs typeface="Arial"/>
              </a:rPr>
              <a:t>Bracket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77273" y="2867427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799B3C"/>
                </a:solidFill>
                <a:latin typeface="Arial"/>
                <a:cs typeface="Arial"/>
              </a:rPr>
              <a:t>12%</a:t>
            </a:r>
            <a:endParaRPr sz="1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73057" y="3088407"/>
            <a:ext cx="8166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799B3C"/>
                </a:solidFill>
                <a:latin typeface="Arial"/>
                <a:cs typeface="Arial"/>
              </a:rPr>
              <a:t>Income Tax</a:t>
            </a:r>
            <a:r>
              <a:rPr sz="700" spc="-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99B3C"/>
                </a:solidFill>
                <a:latin typeface="Arial"/>
                <a:cs typeface="Arial"/>
              </a:rPr>
              <a:t>Bracket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42871" y="2867427"/>
            <a:ext cx="408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298FC2"/>
                </a:solidFill>
                <a:latin typeface="Arial"/>
                <a:cs typeface="Arial"/>
              </a:rPr>
              <a:t>10%</a:t>
            </a:r>
            <a:endParaRPr sz="1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38655" y="3088407"/>
            <a:ext cx="8166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98FC2"/>
                </a:solidFill>
                <a:latin typeface="Arial"/>
                <a:cs typeface="Arial"/>
              </a:rPr>
              <a:t>Income Tax</a:t>
            </a:r>
            <a:r>
              <a:rPr sz="700" spc="-20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98FC2"/>
                </a:solidFill>
                <a:latin typeface="Arial"/>
                <a:cs typeface="Arial"/>
              </a:rPr>
              <a:t>Bracket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64857" y="2915411"/>
            <a:ext cx="7734934" cy="356235"/>
            <a:chOff x="764857" y="2915411"/>
            <a:chExt cx="7734934" cy="356235"/>
          </a:xfrm>
        </p:grpSpPr>
        <p:sp>
          <p:nvSpPr>
            <p:cNvPr id="64" name="object 64"/>
            <p:cNvSpPr/>
            <p:nvPr/>
          </p:nvSpPr>
          <p:spPr>
            <a:xfrm>
              <a:off x="769619" y="2915411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5">
                  <a:moveTo>
                    <a:pt x="0" y="0"/>
                  </a:moveTo>
                  <a:lnTo>
                    <a:pt x="0" y="356209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54352" y="2915411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5">
                  <a:moveTo>
                    <a:pt x="0" y="0"/>
                  </a:moveTo>
                  <a:lnTo>
                    <a:pt x="0" y="356209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57928" y="2915411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5">
                  <a:moveTo>
                    <a:pt x="0" y="0"/>
                  </a:moveTo>
                  <a:lnTo>
                    <a:pt x="0" y="356209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43759" y="3098291"/>
              <a:ext cx="2517775" cy="0"/>
            </a:xfrm>
            <a:custGeom>
              <a:avLst/>
              <a:gdLst/>
              <a:ahLst/>
              <a:cxnLst/>
              <a:rect l="l" t="t" r="r" b="b"/>
              <a:pathLst>
                <a:path w="2517775">
                  <a:moveTo>
                    <a:pt x="0" y="0"/>
                  </a:moveTo>
                  <a:lnTo>
                    <a:pt x="2517190" y="0"/>
                  </a:lnTo>
                </a:path>
              </a:pathLst>
            </a:custGeom>
            <a:ln w="12700">
              <a:solidFill>
                <a:srgbClr val="C7C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80260" y="3034791"/>
              <a:ext cx="2644775" cy="127000"/>
            </a:xfrm>
            <a:custGeom>
              <a:avLst/>
              <a:gdLst/>
              <a:ahLst/>
              <a:cxnLst/>
              <a:rect l="l" t="t" r="r" b="b"/>
              <a:pathLst>
                <a:path w="2644775" h="127000">
                  <a:moveTo>
                    <a:pt x="76200" y="0"/>
                  </a:moveTo>
                  <a:lnTo>
                    <a:pt x="0" y="63500"/>
                  </a:lnTo>
                  <a:lnTo>
                    <a:pt x="76200" y="127000"/>
                  </a:lnTo>
                  <a:lnTo>
                    <a:pt x="76200" y="0"/>
                  </a:lnTo>
                  <a:close/>
                </a:path>
                <a:path w="2644775" h="127000">
                  <a:moveTo>
                    <a:pt x="2644190" y="63500"/>
                  </a:moveTo>
                  <a:lnTo>
                    <a:pt x="2567990" y="0"/>
                  </a:lnTo>
                  <a:lnTo>
                    <a:pt x="2567990" y="127000"/>
                  </a:lnTo>
                  <a:lnTo>
                    <a:pt x="2644190" y="6350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494776" y="2915411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5">
                  <a:moveTo>
                    <a:pt x="0" y="0"/>
                  </a:moveTo>
                  <a:lnTo>
                    <a:pt x="0" y="356209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39716" y="3098291"/>
              <a:ext cx="3555365" cy="0"/>
            </a:xfrm>
            <a:custGeom>
              <a:avLst/>
              <a:gdLst/>
              <a:ahLst/>
              <a:cxnLst/>
              <a:rect l="l" t="t" r="r" b="b"/>
              <a:pathLst>
                <a:path w="3555365">
                  <a:moveTo>
                    <a:pt x="0" y="0"/>
                  </a:moveTo>
                  <a:lnTo>
                    <a:pt x="3555085" y="0"/>
                  </a:lnTo>
                </a:path>
              </a:pathLst>
            </a:custGeom>
            <a:ln w="12700">
              <a:solidFill>
                <a:srgbClr val="C7C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76216" y="3034791"/>
              <a:ext cx="3682365" cy="127000"/>
            </a:xfrm>
            <a:custGeom>
              <a:avLst/>
              <a:gdLst/>
              <a:ahLst/>
              <a:cxnLst/>
              <a:rect l="l" t="t" r="r" b="b"/>
              <a:pathLst>
                <a:path w="3682365" h="127000">
                  <a:moveTo>
                    <a:pt x="76200" y="0"/>
                  </a:moveTo>
                  <a:lnTo>
                    <a:pt x="0" y="63500"/>
                  </a:lnTo>
                  <a:lnTo>
                    <a:pt x="76200" y="127000"/>
                  </a:lnTo>
                  <a:lnTo>
                    <a:pt x="76200" y="0"/>
                  </a:lnTo>
                  <a:close/>
                </a:path>
                <a:path w="3682365" h="127000">
                  <a:moveTo>
                    <a:pt x="3682085" y="63500"/>
                  </a:moveTo>
                  <a:lnTo>
                    <a:pt x="3605885" y="0"/>
                  </a:lnTo>
                  <a:lnTo>
                    <a:pt x="3605885" y="127000"/>
                  </a:lnTo>
                  <a:lnTo>
                    <a:pt x="3682085" y="63500"/>
                  </a:lnTo>
                  <a:close/>
                </a:path>
              </a:pathLst>
            </a:custGeom>
            <a:solidFill>
              <a:srgbClr val="C7C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5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Understanding</a:t>
            </a:r>
            <a:r>
              <a:rPr spc="-65" dirty="0"/>
              <a:t> </a:t>
            </a:r>
            <a:r>
              <a:rPr dirty="0"/>
              <a:t>Marginal</a:t>
            </a:r>
            <a:r>
              <a:rPr spc="-55" dirty="0"/>
              <a:t> </a:t>
            </a:r>
            <a:r>
              <a:rPr dirty="0"/>
              <a:t>vs.</a:t>
            </a:r>
            <a:r>
              <a:rPr spc="-25" dirty="0"/>
              <a:t> </a:t>
            </a:r>
            <a:r>
              <a:rPr dirty="0"/>
              <a:t>Effective</a:t>
            </a:r>
            <a:r>
              <a:rPr spc="-30" dirty="0"/>
              <a:t> </a:t>
            </a:r>
            <a:r>
              <a:rPr dirty="0"/>
              <a:t>Income</a:t>
            </a:r>
            <a:r>
              <a:rPr spc="-55" dirty="0"/>
              <a:t> </a:t>
            </a:r>
            <a:r>
              <a:rPr dirty="0"/>
              <a:t>Tax</a:t>
            </a:r>
            <a:r>
              <a:rPr spc="-45" dirty="0"/>
              <a:t> </a:t>
            </a:r>
            <a:r>
              <a:rPr spc="-10" dirty="0"/>
              <a:t>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313" y="1010411"/>
            <a:ext cx="7937500" cy="5092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371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1400" b="1" spc="-10" dirty="0">
                <a:solidFill>
                  <a:srgbClr val="799B3C"/>
                </a:solidFill>
                <a:latin typeface="Arial"/>
                <a:cs typeface="Arial"/>
              </a:rPr>
              <a:t>What’s</a:t>
            </a:r>
            <a:r>
              <a:rPr sz="1400" b="1" spc="-5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your</a:t>
            </a:r>
            <a:r>
              <a:rPr sz="1400" b="1" spc="2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true</a:t>
            </a:r>
            <a:r>
              <a:rPr sz="1400" b="1" spc="-4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income</a:t>
            </a:r>
            <a:r>
              <a:rPr sz="1400" b="1" spc="-5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tax</a:t>
            </a:r>
            <a:r>
              <a:rPr sz="1400" b="1" spc="-4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799B3C"/>
                </a:solidFill>
                <a:latin typeface="Arial"/>
                <a:cs typeface="Arial"/>
              </a:rPr>
              <a:t>rate?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106" y="4825970"/>
            <a:ext cx="78282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Above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 example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what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effective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rates may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look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depending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Confusion over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marginal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effective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 rates can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cause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 to</a:t>
            </a:r>
            <a:r>
              <a:rPr sz="800" spc="-10" dirty="0">
                <a:latin typeface="Arial"/>
                <a:cs typeface="Arial"/>
              </a:rPr>
              <a:t> overestimate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actual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liability.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previous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example stated,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someone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22% bracket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effective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 rate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12.6%. Understanding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how their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overall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effective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tax</a:t>
            </a:r>
            <a:r>
              <a:rPr sz="800" dirty="0">
                <a:latin typeface="Arial"/>
                <a:cs typeface="Arial"/>
              </a:rPr>
              <a:t> rate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compares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capital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gains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lets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develop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plan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lower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overall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bill.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Understanding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effective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also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help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investors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constructing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retirement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portfolio. 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instance,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someone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22% or 24%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marginal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bracket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think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being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 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15% capital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gains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 may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make </a:t>
            </a:r>
            <a:r>
              <a:rPr sz="800" dirty="0">
                <a:latin typeface="Arial"/>
                <a:cs typeface="Arial"/>
              </a:rPr>
              <a:t>more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sense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product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 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because 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large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difference between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capital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gains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marginal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rate. However,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compared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actual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effective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 individual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pays,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difference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actually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much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compressed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than first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thought.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6725" y="3857180"/>
            <a:ext cx="18770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dirty="0">
                <a:latin typeface="Arial"/>
                <a:cs typeface="Arial"/>
              </a:rPr>
              <a:t>Marginal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vs.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 Tax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examples—</a:t>
            </a:r>
            <a:r>
              <a:rPr sz="800" spc="-50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4246" y="3857180"/>
            <a:ext cx="182308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dirty="0">
                <a:latin typeface="Arial"/>
                <a:cs typeface="Arial"/>
              </a:rPr>
              <a:t>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can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someone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top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6725" y="3979097"/>
            <a:ext cx="19278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dirty="0">
                <a:latin typeface="Arial"/>
                <a:cs typeface="Arial"/>
              </a:rPr>
              <a:t>24%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Marginal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bracket 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only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an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important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consideration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when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comparin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1388" y="3979097"/>
            <a:ext cx="186626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overall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effective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 rate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 20%. This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is</a:t>
            </a:r>
            <a:endParaRPr sz="800">
              <a:latin typeface="Arial"/>
              <a:cs typeface="Arial"/>
            </a:endParaRPr>
          </a:p>
          <a:p>
            <a:pPr marL="254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 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 different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tax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6725" y="4222931"/>
            <a:ext cx="6838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10" dirty="0">
                <a:latin typeface="Arial"/>
                <a:cs typeface="Arial"/>
              </a:rPr>
              <a:t>characteristics.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4973" y="1717313"/>
            <a:ext cx="2712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2023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MARRIED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FILING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JOINTLY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3658628"/>
            <a:ext cx="3968750" cy="802640"/>
          </a:xfrm>
          <a:custGeom>
            <a:avLst/>
            <a:gdLst/>
            <a:ahLst/>
            <a:cxnLst/>
            <a:rect l="l" t="t" r="r" b="b"/>
            <a:pathLst>
              <a:path w="3968750" h="802639">
                <a:moveTo>
                  <a:pt x="3968661" y="0"/>
                </a:moveTo>
                <a:lnTo>
                  <a:pt x="1984336" y="0"/>
                </a:lnTo>
                <a:lnTo>
                  <a:pt x="0" y="0"/>
                </a:lnTo>
                <a:lnTo>
                  <a:pt x="0" y="267360"/>
                </a:lnTo>
                <a:lnTo>
                  <a:pt x="0" y="534720"/>
                </a:lnTo>
                <a:lnTo>
                  <a:pt x="0" y="802081"/>
                </a:lnTo>
                <a:lnTo>
                  <a:pt x="1984324" y="802081"/>
                </a:lnTo>
                <a:lnTo>
                  <a:pt x="3968661" y="802081"/>
                </a:lnTo>
                <a:lnTo>
                  <a:pt x="3968661" y="534720"/>
                </a:lnTo>
                <a:lnTo>
                  <a:pt x="3968661" y="267360"/>
                </a:lnTo>
                <a:lnTo>
                  <a:pt x="3968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03313" y="2048103"/>
          <a:ext cx="7937500" cy="2673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Marginal</a:t>
                      </a:r>
                      <a:r>
                        <a:rPr sz="10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Bracket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Taxes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68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$50,000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$5,589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$75,000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11.4%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$8,560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$100,000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12.6%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$12,615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$125,000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$18,115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$150,000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15.7%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$23,615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$175,000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16.6%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$29,115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$200,000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17.4%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$34,800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$250,000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18.7%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$46,800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$300,000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19.6%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R w="12700">
                      <a:solidFill>
                        <a:srgbClr val="D9D9D9"/>
                      </a:solidFill>
                      <a:prstDash val="sysDot"/>
                    </a:lnR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$58,800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D9D9D9"/>
                      </a:solidFill>
                      <a:prstDash val="sysDot"/>
                    </a:lnL>
                    <a:lnT w="12700">
                      <a:solidFill>
                        <a:srgbClr val="D9D9D9"/>
                      </a:solidFill>
                      <a:prstDash val="sysDot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6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" y="4741164"/>
            <a:ext cx="8138159" cy="6997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891540">
              <a:lnSpc>
                <a:spcPct val="100000"/>
              </a:lnSpc>
            </a:pPr>
            <a:r>
              <a:rPr sz="1400" spc="-55" dirty="0">
                <a:latin typeface="Arial"/>
                <a:cs typeface="Arial"/>
              </a:rPr>
              <a:t>Tax-</a:t>
            </a:r>
            <a:r>
              <a:rPr sz="1400" dirty="0">
                <a:latin typeface="Arial"/>
                <a:cs typeface="Arial"/>
              </a:rPr>
              <a:t>deferred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variable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annuities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variable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beneficial</a:t>
            </a:r>
            <a:r>
              <a:rPr sz="1400" b="1" spc="-55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99B3C"/>
                </a:solidFill>
                <a:latin typeface="Arial"/>
                <a:cs typeface="Arial"/>
              </a:rPr>
              <a:t>for</a:t>
            </a:r>
            <a:r>
              <a:rPr sz="1400" b="1" spc="-30" dirty="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99B3C"/>
                </a:solidFill>
                <a:latin typeface="Arial"/>
                <a:cs typeface="Arial"/>
              </a:rPr>
              <a:t>investors.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7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Tax-</a:t>
            </a:r>
            <a:r>
              <a:rPr dirty="0"/>
              <a:t>Advantaged</a:t>
            </a:r>
            <a:r>
              <a:rPr spc="-60" dirty="0"/>
              <a:t> </a:t>
            </a:r>
            <a:r>
              <a:rPr dirty="0"/>
              <a:t>Solutions</a:t>
            </a:r>
            <a:r>
              <a:rPr spc="-5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High-Income</a:t>
            </a:r>
            <a:r>
              <a:rPr spc="-55" dirty="0"/>
              <a:t> </a:t>
            </a:r>
            <a:r>
              <a:rPr spc="-10" dirty="0"/>
              <a:t>Earners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spc="-20" dirty="0">
                <a:solidFill>
                  <a:srgbClr val="768592"/>
                </a:solidFill>
                <a:latin typeface="Arial"/>
                <a:cs typeface="Arial"/>
              </a:rPr>
              <a:t>High-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income</a:t>
            </a:r>
            <a:r>
              <a:rPr sz="16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earners</a:t>
            </a:r>
            <a:r>
              <a:rPr sz="1600" b="1" spc="-5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have</a:t>
            </a:r>
            <a:r>
              <a:rPr sz="1600" b="1" spc="-3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limited</a:t>
            </a:r>
            <a:r>
              <a:rPr sz="16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options</a:t>
            </a:r>
            <a:r>
              <a:rPr sz="1600" b="1" spc="-3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for</a:t>
            </a:r>
            <a:r>
              <a:rPr sz="1600" b="1" spc="-60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tax-</a:t>
            </a:r>
            <a:r>
              <a:rPr sz="1600" b="1" dirty="0">
                <a:solidFill>
                  <a:srgbClr val="768592"/>
                </a:solidFill>
                <a:latin typeface="Arial"/>
                <a:cs typeface="Arial"/>
              </a:rPr>
              <a:t>advantaged</a:t>
            </a:r>
            <a:r>
              <a:rPr sz="1600" b="1" spc="-5" dirty="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8592"/>
                </a:solidFill>
                <a:latin typeface="Arial"/>
                <a:cs typeface="Arial"/>
              </a:rPr>
              <a:t>accounts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7680" y="1747443"/>
          <a:ext cx="8137524" cy="2731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 marL="91440" marR="174752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Savings Vehicle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1562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Investor Contribution Limits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60020" indent="-21526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Minimum Distribution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solidFill>
                      <a:srgbClr val="768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 marR="280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Traditional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(pretax)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workplace savings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(401(k),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403(b),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etc.)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$22,500*</a:t>
                      </a:r>
                      <a:r>
                        <a:rPr sz="975" spc="-15" baseline="25641" dirty="0">
                          <a:latin typeface="Arial"/>
                          <a:cs typeface="Arial"/>
                        </a:rPr>
                        <a:t>,+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73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Depends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individual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plan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Traditional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IRA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$6,500*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273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67640" marR="1854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Broad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selection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stocks,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bonds,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mutual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funds,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CDs,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Treasuries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9525">
                      <a:solidFill>
                        <a:srgbClr val="99999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Roth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IRA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$6,500*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975" spc="-37" baseline="25641" dirty="0">
                          <a:latin typeface="Arial"/>
                          <a:cs typeface="Arial"/>
                        </a:rPr>
                        <a:t>†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854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Broad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selection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stocks,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bonds,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mutual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funds,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CDs,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Treasuries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T w="9525">
                      <a:solidFill>
                        <a:srgbClr val="999999"/>
                      </a:solidFill>
                      <a:prstDash val="sysDot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annuities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799B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799B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68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799B3C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132842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Generally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range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799B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72063" y="5798995"/>
            <a:ext cx="663955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17804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*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50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 older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calendar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year of their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contribution)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contribute an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additional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$1,000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$7,500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401(k). </a:t>
            </a:r>
            <a:r>
              <a:rPr sz="800" dirty="0">
                <a:latin typeface="Arial"/>
                <a:cs typeface="Arial"/>
              </a:rPr>
              <a:t>Note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certain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cases,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 requirements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apply in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order 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 eligible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contribute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up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these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limits.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800" dirty="0">
                <a:latin typeface="Arial"/>
                <a:cs typeface="Arial"/>
              </a:rPr>
              <a:t>+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discrimination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testing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300"/>
              </a:spcBef>
            </a:pPr>
            <a:r>
              <a:rPr sz="750" baseline="27777" dirty="0">
                <a:latin typeface="Arial"/>
                <a:cs typeface="Arial"/>
              </a:rPr>
              <a:t>†</a:t>
            </a:r>
            <a:r>
              <a:rPr sz="750" spc="89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While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original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owner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Roth account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alive, there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no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Required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Minimum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Distribution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(RMD)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requirements.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However,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inheritor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Roth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account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does face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RMDs.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1954" y="3089782"/>
          <a:ext cx="8268968" cy="162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0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41045" marR="731520" indent="-152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conversions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expensive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unpalatable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52A4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1790" marR="335915" indent="-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Everyone can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backdoor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Roth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conversions</a:t>
                      </a:r>
                      <a:r>
                        <a:rPr sz="975" b="1" spc="-15" baseline="2564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makes</a:t>
                      </a:r>
                      <a:r>
                        <a:rPr sz="1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Roth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accessible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investors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phased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52A4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14705" marR="80581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Helps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establish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ongoing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saving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some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52A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20623" y="2176272"/>
            <a:ext cx="5666740" cy="563880"/>
            <a:chOff x="420623" y="2176272"/>
            <a:chExt cx="5666740" cy="563880"/>
          </a:xfrm>
        </p:grpSpPr>
        <p:sp>
          <p:nvSpPr>
            <p:cNvPr id="4" name="object 4"/>
            <p:cNvSpPr/>
            <p:nvPr/>
          </p:nvSpPr>
          <p:spPr>
            <a:xfrm>
              <a:off x="420623" y="2176272"/>
              <a:ext cx="5666740" cy="563880"/>
            </a:xfrm>
            <a:custGeom>
              <a:avLst/>
              <a:gdLst/>
              <a:ahLst/>
              <a:cxnLst/>
              <a:rect l="l" t="t" r="r" b="b"/>
              <a:pathLst>
                <a:path w="5666740" h="563880">
                  <a:moveTo>
                    <a:pt x="56662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666232" y="563879"/>
                  </a:lnTo>
                  <a:lnTo>
                    <a:pt x="5666232" y="0"/>
                  </a:lnTo>
                  <a:close/>
                </a:path>
              </a:pathLst>
            </a:custGeom>
            <a:solidFill>
              <a:srgbClr val="F1F1F1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623" y="2177796"/>
              <a:ext cx="45720" cy="556260"/>
            </a:xfrm>
            <a:custGeom>
              <a:avLst/>
              <a:gdLst/>
              <a:ahLst/>
              <a:cxnLst/>
              <a:rect l="l" t="t" r="r" b="b"/>
              <a:pathLst>
                <a:path w="45720" h="556260">
                  <a:moveTo>
                    <a:pt x="457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45720" y="5562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Tax-</a:t>
            </a:r>
            <a:r>
              <a:rPr dirty="0"/>
              <a:t>Efficient</a:t>
            </a:r>
            <a:r>
              <a:rPr spc="-25" dirty="0"/>
              <a:t> </a:t>
            </a:r>
            <a:r>
              <a:rPr spc="-10" dirty="0"/>
              <a:t>Strategies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7737" y="5950403"/>
            <a:ext cx="6586220" cy="5651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750" baseline="27777" dirty="0">
                <a:latin typeface="Arial"/>
                <a:cs typeface="Arial"/>
              </a:rPr>
              <a:t>1</a:t>
            </a:r>
            <a:r>
              <a:rPr sz="750" spc="97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Where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appropriate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given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assumed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rates, horizons, liquidity,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other factors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post </a:t>
            </a:r>
            <a:r>
              <a:rPr sz="800" spc="-10" dirty="0">
                <a:latin typeface="Arial"/>
                <a:cs typeface="Arial"/>
              </a:rPr>
              <a:t>conversion.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sz="750" baseline="27777" dirty="0">
                <a:latin typeface="Arial"/>
                <a:cs typeface="Arial"/>
              </a:rPr>
              <a:t>2</a:t>
            </a:r>
            <a:r>
              <a:rPr sz="750" spc="120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backdoor Roth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conversion 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converting 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traditional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Roth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investors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who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ineligible 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make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Roth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contributions.</a:t>
            </a:r>
            <a:endParaRPr sz="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*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distribution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Roth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free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penalty free,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provided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five-</a:t>
            </a:r>
            <a:r>
              <a:rPr sz="800" dirty="0">
                <a:latin typeface="Arial"/>
                <a:cs typeface="Arial"/>
              </a:rPr>
              <a:t>year aging requirement has been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satisfied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one of 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following </a:t>
            </a:r>
            <a:r>
              <a:rPr sz="800" dirty="0">
                <a:latin typeface="Arial"/>
                <a:cs typeface="Arial"/>
              </a:rPr>
              <a:t>conditions 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met: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59½,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disability,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qualified first-time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purchase,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death.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855" y="1861332"/>
            <a:ext cx="713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STRATEGY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1926" y="1861332"/>
            <a:ext cx="1609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POTENTIAL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BENEFIT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004" y="2118360"/>
            <a:ext cx="8380730" cy="0"/>
          </a:xfrm>
          <a:custGeom>
            <a:avLst/>
            <a:gdLst/>
            <a:ahLst/>
            <a:cxnLst/>
            <a:rect l="l" t="t" r="r" b="b"/>
            <a:pathLst>
              <a:path w="8380730">
                <a:moveTo>
                  <a:pt x="0" y="0"/>
                </a:moveTo>
                <a:lnTo>
                  <a:pt x="83802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0426" y="2222648"/>
            <a:ext cx="208851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304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98FC2"/>
                </a:solidFill>
                <a:latin typeface="Arial"/>
                <a:cs typeface="Arial"/>
              </a:rPr>
              <a:t>Convert </a:t>
            </a:r>
            <a:r>
              <a:rPr sz="1400" b="1" spc="-10" dirty="0">
                <a:solidFill>
                  <a:srgbClr val="298FC2"/>
                </a:solidFill>
                <a:latin typeface="Arial"/>
                <a:cs typeface="Arial"/>
              </a:rPr>
              <a:t>pretax-deferred </a:t>
            </a:r>
            <a:r>
              <a:rPr sz="1400" b="1" dirty="0">
                <a:solidFill>
                  <a:srgbClr val="298FC2"/>
                </a:solidFill>
                <a:latin typeface="Arial"/>
                <a:cs typeface="Arial"/>
              </a:rPr>
              <a:t>account</a:t>
            </a:r>
            <a:r>
              <a:rPr sz="1400" b="1" spc="-6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98FC2"/>
                </a:solidFill>
                <a:latin typeface="Arial"/>
                <a:cs typeface="Arial"/>
              </a:rPr>
              <a:t>to</a:t>
            </a:r>
            <a:r>
              <a:rPr sz="1400" b="1" spc="-3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98FC2"/>
                </a:solidFill>
                <a:latin typeface="Arial"/>
                <a:cs typeface="Arial"/>
              </a:rPr>
              <a:t>Roth</a:t>
            </a:r>
            <a:r>
              <a:rPr sz="1350" b="1" spc="-30" baseline="24691" dirty="0">
                <a:solidFill>
                  <a:srgbClr val="298FC2"/>
                </a:solidFill>
                <a:latin typeface="Arial"/>
                <a:cs typeface="Arial"/>
              </a:rPr>
              <a:t>1</a:t>
            </a:r>
            <a:endParaRPr sz="1350" baseline="24691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" y="2170176"/>
            <a:ext cx="5821680" cy="631190"/>
            <a:chOff x="457200" y="2170176"/>
            <a:chExt cx="5821680" cy="631190"/>
          </a:xfrm>
        </p:grpSpPr>
        <p:sp>
          <p:nvSpPr>
            <p:cNvPr id="13" name="object 13"/>
            <p:cNvSpPr/>
            <p:nvPr/>
          </p:nvSpPr>
          <p:spPr>
            <a:xfrm>
              <a:off x="6120384" y="2170176"/>
              <a:ext cx="158750" cy="579120"/>
            </a:xfrm>
            <a:custGeom>
              <a:avLst/>
              <a:gdLst/>
              <a:ahLst/>
              <a:cxnLst/>
              <a:rect l="l" t="t" r="r" b="b"/>
              <a:pathLst>
                <a:path w="158750" h="579119">
                  <a:moveTo>
                    <a:pt x="0" y="0"/>
                  </a:moveTo>
                  <a:lnTo>
                    <a:pt x="0" y="579120"/>
                  </a:lnTo>
                  <a:lnTo>
                    <a:pt x="158496" y="28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2796540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69638" y="1861332"/>
            <a:ext cx="891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DESCRIPTION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090" y="6519681"/>
            <a:ext cx="779780" cy="14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baseline="3472" dirty="0">
                <a:latin typeface="Arial"/>
                <a:cs typeface="Arial"/>
              </a:rPr>
              <a:t>8</a:t>
            </a:r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 </a:t>
            </a:r>
            <a:r>
              <a:rPr sz="800" spc="-10" dirty="0"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63288" y="2277512"/>
            <a:ext cx="24326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298FC2"/>
                </a:solidFill>
                <a:latin typeface="Arial"/>
                <a:cs typeface="Arial"/>
              </a:rPr>
              <a:t>Tax-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free</a:t>
            </a:r>
            <a:r>
              <a:rPr sz="1050" spc="-3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withdrawals</a:t>
            </a:r>
            <a:r>
              <a:rPr sz="1050" spc="-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from</a:t>
            </a:r>
            <a:r>
              <a:rPr sz="1050" spc="-20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Roth</a:t>
            </a:r>
            <a:r>
              <a:rPr sz="1050" spc="-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IRA</a:t>
            </a:r>
            <a:r>
              <a:rPr sz="1050" spc="-2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298FC2"/>
                </a:solidFill>
                <a:latin typeface="Arial"/>
                <a:cs typeface="Arial"/>
              </a:rPr>
              <a:t>after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conversion,*</a:t>
            </a:r>
            <a:r>
              <a:rPr sz="1050" spc="-20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taxes</a:t>
            </a:r>
            <a:r>
              <a:rPr sz="1050" spc="-1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due</a:t>
            </a:r>
            <a:r>
              <a:rPr sz="1050" spc="-2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on</a:t>
            </a:r>
            <a:r>
              <a:rPr sz="1050" spc="-10" dirty="0">
                <a:solidFill>
                  <a:srgbClr val="298FC2"/>
                </a:solidFill>
                <a:latin typeface="Arial"/>
                <a:cs typeface="Arial"/>
              </a:rPr>
              <a:t> conversion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1912" y="2357823"/>
            <a:ext cx="1241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298FC2"/>
                </a:solidFill>
                <a:latin typeface="Arial"/>
                <a:cs typeface="Arial"/>
              </a:rPr>
              <a:t>Tax-</a:t>
            </a:r>
            <a:r>
              <a:rPr sz="1200" b="1" dirty="0">
                <a:solidFill>
                  <a:srgbClr val="298FC2"/>
                </a:solidFill>
                <a:latin typeface="Arial"/>
                <a:cs typeface="Arial"/>
              </a:rPr>
              <a:t>free</a:t>
            </a:r>
            <a:r>
              <a:rPr sz="1200" b="1" spc="-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98FC2"/>
                </a:solidFill>
                <a:latin typeface="Arial"/>
                <a:cs typeface="Arial"/>
              </a:rPr>
              <a:t>income*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Tax-</a:t>
            </a:r>
            <a:r>
              <a:rPr dirty="0"/>
              <a:t>Efficient</a:t>
            </a:r>
            <a:r>
              <a:rPr spc="-25" dirty="0"/>
              <a:t> </a:t>
            </a:r>
            <a:r>
              <a:rPr spc="-1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519" y="5995682"/>
            <a:ext cx="4603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750" baseline="27777" dirty="0">
                <a:latin typeface="Arial"/>
                <a:cs typeface="Arial"/>
              </a:rPr>
              <a:t>1</a:t>
            </a:r>
            <a:r>
              <a:rPr sz="750" spc="120" baseline="2777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 all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municipal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bonds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exempt from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both federal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taxes.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 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 </a:t>
            </a:r>
            <a:r>
              <a:rPr sz="800" spc="-10" dirty="0">
                <a:latin typeface="Arial"/>
                <a:cs typeface="Arial"/>
              </a:rPr>
              <a:t>entirely </a:t>
            </a:r>
            <a:r>
              <a:rPr sz="800" dirty="0">
                <a:latin typeface="Arial"/>
                <a:cs typeface="Arial"/>
              </a:rPr>
              <a:t>separate market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municipal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issues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taxable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 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federal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level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but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still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state—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often</a:t>
            </a:r>
            <a:r>
              <a:rPr sz="800" spc="-10" dirty="0">
                <a:latin typeface="Arial"/>
                <a:cs typeface="Arial"/>
              </a:rPr>
              <a:t> local—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exemption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interest paid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residents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state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issuance.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Municipal </a:t>
            </a:r>
            <a:r>
              <a:rPr sz="800" spc="-20" dirty="0">
                <a:latin typeface="Arial"/>
                <a:cs typeface="Arial"/>
              </a:rPr>
              <a:t>bond </a:t>
            </a:r>
            <a:r>
              <a:rPr sz="800" dirty="0">
                <a:latin typeface="Arial"/>
                <a:cs typeface="Arial"/>
              </a:rPr>
              <a:t>income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subject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alternative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minimum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tax.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0623" y="2170176"/>
            <a:ext cx="5858510" cy="579120"/>
            <a:chOff x="420623" y="2170176"/>
            <a:chExt cx="5858510" cy="579120"/>
          </a:xfrm>
        </p:grpSpPr>
        <p:sp>
          <p:nvSpPr>
            <p:cNvPr id="5" name="object 5"/>
            <p:cNvSpPr/>
            <p:nvPr/>
          </p:nvSpPr>
          <p:spPr>
            <a:xfrm>
              <a:off x="420623" y="2176272"/>
              <a:ext cx="5666740" cy="563880"/>
            </a:xfrm>
            <a:custGeom>
              <a:avLst/>
              <a:gdLst/>
              <a:ahLst/>
              <a:cxnLst/>
              <a:rect l="l" t="t" r="r" b="b"/>
              <a:pathLst>
                <a:path w="5666740" h="563880">
                  <a:moveTo>
                    <a:pt x="5666232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666232" y="563879"/>
                  </a:lnTo>
                  <a:lnTo>
                    <a:pt x="5666232" y="0"/>
                  </a:lnTo>
                  <a:close/>
                </a:path>
              </a:pathLst>
            </a:custGeom>
            <a:solidFill>
              <a:srgbClr val="F1F1F1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0623" y="2177796"/>
              <a:ext cx="45720" cy="556260"/>
            </a:xfrm>
            <a:custGeom>
              <a:avLst/>
              <a:gdLst/>
              <a:ahLst/>
              <a:cxnLst/>
              <a:rect l="l" t="t" r="r" b="b"/>
              <a:pathLst>
                <a:path w="45720" h="556260">
                  <a:moveTo>
                    <a:pt x="457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45720" y="5562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298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0383" y="2170176"/>
              <a:ext cx="158750" cy="579120"/>
            </a:xfrm>
            <a:custGeom>
              <a:avLst/>
              <a:gdLst/>
              <a:ahLst/>
              <a:cxnLst/>
              <a:rect l="l" t="t" r="r" b="b"/>
              <a:pathLst>
                <a:path w="158750" h="579119">
                  <a:moveTo>
                    <a:pt x="0" y="0"/>
                  </a:moveTo>
                  <a:lnTo>
                    <a:pt x="0" y="579120"/>
                  </a:lnTo>
                  <a:lnTo>
                    <a:pt x="158496" y="28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5855" y="1861332"/>
            <a:ext cx="713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STRATEGY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004" y="2118360"/>
            <a:ext cx="8380730" cy="0"/>
          </a:xfrm>
          <a:custGeom>
            <a:avLst/>
            <a:gdLst/>
            <a:ahLst/>
            <a:cxnLst/>
            <a:rect l="l" t="t" r="r" b="b"/>
            <a:pathLst>
              <a:path w="8380730">
                <a:moveTo>
                  <a:pt x="0" y="0"/>
                </a:moveTo>
                <a:lnTo>
                  <a:pt x="83802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0944" y="2313326"/>
            <a:ext cx="5671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05"/>
              </a:spcBef>
              <a:tabLst>
                <a:tab pos="3021965" algn="l"/>
              </a:tabLst>
            </a:pPr>
            <a:r>
              <a:rPr sz="2100" b="1" baseline="-5952" dirty="0">
                <a:solidFill>
                  <a:srgbClr val="298FC2"/>
                </a:solidFill>
                <a:latin typeface="Arial"/>
                <a:cs typeface="Arial"/>
              </a:rPr>
              <a:t>Municipal</a:t>
            </a:r>
            <a:r>
              <a:rPr sz="2100" b="1" spc="-112" baseline="-5952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2100" b="1" spc="-15" baseline="-5952" dirty="0">
                <a:solidFill>
                  <a:srgbClr val="298FC2"/>
                </a:solidFill>
                <a:latin typeface="Arial"/>
                <a:cs typeface="Arial"/>
              </a:rPr>
              <a:t>bonds</a:t>
            </a:r>
            <a:r>
              <a:rPr sz="1350" b="1" spc="-15" baseline="18518" dirty="0">
                <a:solidFill>
                  <a:srgbClr val="298FC2"/>
                </a:solidFill>
                <a:latin typeface="Arial"/>
                <a:cs typeface="Arial"/>
              </a:rPr>
              <a:t>1</a:t>
            </a:r>
            <a:r>
              <a:rPr sz="1350" b="1" baseline="18518" dirty="0">
                <a:solidFill>
                  <a:srgbClr val="298FC2"/>
                </a:solidFill>
                <a:latin typeface="Arial"/>
                <a:cs typeface="Arial"/>
              </a:rPr>
              <a:t>	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Fixed</a:t>
            </a:r>
            <a:r>
              <a:rPr sz="1050" spc="-1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income</a:t>
            </a:r>
            <a:r>
              <a:rPr sz="1050" spc="-2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free</a:t>
            </a:r>
            <a:r>
              <a:rPr sz="1050" spc="-1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from</a:t>
            </a:r>
            <a:r>
              <a:rPr sz="1050" spc="-1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98FC2"/>
                </a:solidFill>
                <a:latin typeface="Arial"/>
                <a:cs typeface="Arial"/>
              </a:rPr>
              <a:t>federal</a:t>
            </a:r>
            <a:r>
              <a:rPr sz="1050" spc="-10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98FC2"/>
                </a:solidFill>
                <a:latin typeface="Arial"/>
                <a:cs typeface="Arial"/>
              </a:rPr>
              <a:t>tax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9638" y="1861332"/>
            <a:ext cx="891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DESCRIPTION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6512" y="2357823"/>
            <a:ext cx="1290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298FC2"/>
                </a:solidFill>
                <a:latin typeface="Arial"/>
                <a:cs typeface="Arial"/>
              </a:rPr>
              <a:t>Tax-</a:t>
            </a:r>
            <a:r>
              <a:rPr sz="1200" b="1" dirty="0">
                <a:solidFill>
                  <a:srgbClr val="298FC2"/>
                </a:solidFill>
                <a:latin typeface="Arial"/>
                <a:cs typeface="Arial"/>
              </a:rPr>
              <a:t>free</a:t>
            </a:r>
            <a:r>
              <a:rPr sz="1200" b="1" spc="-5" dirty="0">
                <a:solidFill>
                  <a:srgbClr val="298FC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98FC2"/>
                </a:solidFill>
                <a:latin typeface="Arial"/>
                <a:cs typeface="Arial"/>
              </a:rPr>
              <a:t>income</a:t>
            </a:r>
            <a:r>
              <a:rPr sz="1200" b="1" spc="-15" baseline="24305" dirty="0">
                <a:solidFill>
                  <a:srgbClr val="298FC2"/>
                </a:solidFill>
                <a:latin typeface="Arial"/>
                <a:cs typeface="Arial"/>
              </a:rPr>
              <a:t>1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1912" y="1861332"/>
            <a:ext cx="1609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POTENTIAL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TAX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BENEFIT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9653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51954" y="3098241"/>
          <a:ext cx="8428355" cy="140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5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0" marR="240665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challenging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investors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52A4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1135" marR="184785" indent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Inventory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quality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bonds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thin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difficult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52A4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0029" marR="231140" indent="245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20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free,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doesn’t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“tax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free”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52A4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3035" marR="140970" indent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fit the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horizon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tolerance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52A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984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200" b="1" baseline="3472" dirty="0">
                <a:latin typeface="Arial"/>
                <a:cs typeface="Arial"/>
              </a:rPr>
              <a:t>9</a:t>
            </a:fld>
            <a:r>
              <a:rPr sz="1200" b="1" spc="569" baseline="3472" dirty="0">
                <a:latin typeface="Arial"/>
                <a:cs typeface="Arial"/>
              </a:rPr>
              <a:t> </a:t>
            </a:r>
            <a:r>
              <a:rPr sz="800" dirty="0"/>
              <a:t>For </a:t>
            </a:r>
            <a:r>
              <a:rPr sz="800" spc="-10" dirty="0"/>
              <a:t>investors.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4865</Words>
  <Application>Microsoft Office PowerPoint</Application>
  <PresentationFormat>On-screen Show (4:3)</PresentationFormat>
  <Paragraphs>662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Fidelity Sans</vt:lpstr>
      <vt:lpstr>Times New Roman</vt:lpstr>
      <vt:lpstr>Wingdings</vt:lpstr>
      <vt:lpstr>Wingdings 2</vt:lpstr>
      <vt:lpstr>Office Theme</vt:lpstr>
      <vt:lpstr>PowerPoint Presentation</vt:lpstr>
      <vt:lpstr>Agenda</vt:lpstr>
      <vt:lpstr>Why Tax-Efficient Investing Matters Tax-efficient investments can help individuals keep more of their money</vt:lpstr>
      <vt:lpstr>Taxes May Be Lower in Some States State tax rates for 2023</vt:lpstr>
      <vt:lpstr>Understanding Marginal vs. Effective Income Tax Rates</vt:lpstr>
      <vt:lpstr>Understanding Marginal vs. Effective Income Tax Rates</vt:lpstr>
      <vt:lpstr>Tax-Advantaged Solutions for High-Income Earners High-income earners have limited options for tax-advantaged accounts</vt:lpstr>
      <vt:lpstr>Tax-Efficient Strategies</vt:lpstr>
      <vt:lpstr>Tax-Efficient Strategies</vt:lpstr>
      <vt:lpstr>Tax-Efficient Strategies</vt:lpstr>
      <vt:lpstr>Tax-Efficient Strategies</vt:lpstr>
      <vt:lpstr>Tax-Efficient Strategies</vt:lpstr>
      <vt:lpstr>Tax-Efficient Strategies</vt:lpstr>
      <vt:lpstr>The Power of Tax Deferral Tax deferral can help investors’ portfolios grow faster—even after taxes</vt:lpstr>
      <vt:lpstr>Variable Annuity Market Growth Assets in low-cost variable annuity contracts more than doubled</vt:lpstr>
      <vt:lpstr>Who Can Potentially Benefit from Tax Deferral? Use these indicators to assess the level of your tax exposure</vt:lpstr>
      <vt:lpstr>Utilizing Strategic Asset Location</vt:lpstr>
      <vt:lpstr>Taxes Can Drag Down Overall Returns</vt:lpstr>
      <vt:lpstr>Morningstar Tax Cost Ratio</vt:lpstr>
      <vt:lpstr>Identifying Opportunities for Variable Annuities and Variable Life</vt:lpstr>
      <vt:lpstr>The Bigger Picture Other potential benefits of variable annuities and variable life</vt:lpstr>
      <vt:lpstr>Addressing Your Needs Steps you can take to consider reallocating a portion of your taxable assets</vt:lpstr>
      <vt:lpstr>Appendix Additional opportunities</vt:lpstr>
      <vt:lpstr>Holding a Variable Annuity in an IRA</vt:lpstr>
      <vt:lpstr>Holding a Variable Annuity in a Trust Investing trust assets in a variable annuity may help lower (trust) taxes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Tax-Efficient Investment Strategies</dc:title>
  <dc:creator>Anderson, Margaret</dc:creator>
  <cp:keywords>2;#Prospect</cp:keywords>
  <cp:lastModifiedBy>Masters, Ryan</cp:lastModifiedBy>
  <cp:revision>2</cp:revision>
  <dcterms:created xsi:type="dcterms:W3CDTF">2023-08-09T16:20:48Z</dcterms:created>
  <dcterms:modified xsi:type="dcterms:W3CDTF">2023-10-31T17:51:24Z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ies0">
    <vt:lpwstr>13;#|#!Standard Discipline Presentations!#|;#18;#|#!Standard Discipline Presentations!#||#!Pyramis Firm Level!#|;#1;#|#!_internal!#|</vt:lpwstr>
  </property>
  <property fmtid="{D5CDD505-2E9C-101B-9397-08002B2CF9AE}" pid="3" name="ContentFileType">
    <vt:lpwstr>Content File</vt:lpwstr>
  </property>
  <property fmtid="{D5CDD505-2E9C-101B-9397-08002B2CF9AE}" pid="4" name="ContentType">
    <vt:lpwstr>PowerPoint Document</vt:lpwstr>
  </property>
  <property fmtid="{D5CDD505-2E9C-101B-9397-08002B2CF9AE}" pid="5" name="Created">
    <vt:filetime>2023-03-08T00:00:00Z</vt:filetime>
  </property>
  <property fmtid="{D5CDD505-2E9C-101B-9397-08002B2CF9AE}" pid="6" name="Creator">
    <vt:lpwstr>Acrobat PDFMaker 17 for PowerPoint</vt:lpwstr>
  </property>
  <property fmtid="{D5CDD505-2E9C-101B-9397-08002B2CF9AE}" pid="7" name="Expiration Date0">
    <vt:lpwstr>2010-10-31T00:00:00Z</vt:lpwstr>
  </property>
  <property fmtid="{D5CDD505-2E9C-101B-9397-08002B2CF9AE}" pid="8" name="Job Number">
    <vt:lpwstr>201007-7986</vt:lpwstr>
  </property>
  <property fmtid="{D5CDD505-2E9C-101B-9397-08002B2CF9AE}" pid="9" name="LastSaved">
    <vt:filetime>2023-08-09T00:00:00Z</vt:filetime>
  </property>
  <property fmtid="{D5CDD505-2E9C-101B-9397-08002B2CF9AE}" pid="10" name="LibraryContentId">
    <vt:lpwstr>1249</vt:lpwstr>
  </property>
  <property fmtid="{D5CDD505-2E9C-101B-9397-08002B2CF9AE}" pid="11" name="PreviewPrefix">
    <vt:lpwstr>https://pyramis.xidocs.net/Content/contentpreview/standard discipline presentations/pyramis firm level/Pyramis Overview_1_256_320X240.jpg</vt:lpwstr>
  </property>
  <property fmtid="{D5CDD505-2E9C-101B-9397-08002B2CF9AE}" pid="12" name="PreviewStatus">
    <vt:lpwstr>Preview Created</vt:lpwstr>
  </property>
  <property fmtid="{D5CDD505-2E9C-101B-9397-08002B2CF9AE}" pid="13" name="Producer">
    <vt:lpwstr>Adobe PDF Library 17.11.238</vt:lpwstr>
  </property>
  <property fmtid="{D5CDD505-2E9C-101B-9397-08002B2CF9AE}" pid="14" name="Status">
    <vt:lpwstr>Q2</vt:lpwstr>
  </property>
  <property fmtid="{D5CDD505-2E9C-101B-9397-08002B2CF9AE}" pid="15" name="UpdateSource">
    <vt:lpwstr>0</vt:lpwstr>
  </property>
</Properties>
</file>