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4953000" cy="1831975"/>
          </a:xfrm>
          <a:custGeom>
            <a:avLst/>
            <a:gdLst/>
            <a:ahLst/>
            <a:cxnLst/>
            <a:rect l="l" t="t" r="r" b="b"/>
            <a:pathLst>
              <a:path w="4953000" h="1831975">
                <a:moveTo>
                  <a:pt x="4953000" y="0"/>
                </a:moveTo>
                <a:lnTo>
                  <a:pt x="0" y="0"/>
                </a:lnTo>
                <a:lnTo>
                  <a:pt x="0" y="1831848"/>
                </a:lnTo>
                <a:lnTo>
                  <a:pt x="4953000" y="0"/>
                </a:lnTo>
                <a:close/>
              </a:path>
            </a:pathLst>
          </a:custGeom>
          <a:solidFill>
            <a:srgbClr val="6ABE4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g object 17"/>
          <p:cNvSpPr/>
          <p:nvPr/>
        </p:nvSpPr>
        <p:spPr>
          <a:xfrm>
            <a:off x="6067255" y="4717793"/>
            <a:ext cx="6125210" cy="2140585"/>
          </a:xfrm>
          <a:custGeom>
            <a:avLst/>
            <a:gdLst/>
            <a:ahLst/>
            <a:cxnLst/>
            <a:rect l="l" t="t" r="r" b="b"/>
            <a:pathLst>
              <a:path w="6125209" h="2140584">
                <a:moveTo>
                  <a:pt x="0" y="2140206"/>
                </a:moveTo>
                <a:lnTo>
                  <a:pt x="6124744" y="0"/>
                </a:lnTo>
              </a:path>
            </a:pathLst>
          </a:custGeom>
          <a:ln w="9525">
            <a:solidFill>
              <a:srgbClr val="C7CF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7884794" y="3550701"/>
            <a:ext cx="4307205" cy="3307715"/>
          </a:xfrm>
          <a:custGeom>
            <a:avLst/>
            <a:gdLst/>
            <a:ahLst/>
            <a:cxnLst/>
            <a:rect l="l" t="t" r="r" b="b"/>
            <a:pathLst>
              <a:path w="4307205" h="3307715">
                <a:moveTo>
                  <a:pt x="0" y="3307298"/>
                </a:moveTo>
                <a:lnTo>
                  <a:pt x="4307206" y="0"/>
                </a:lnTo>
              </a:path>
            </a:pathLst>
          </a:custGeom>
          <a:ln w="9525">
            <a:solidFill>
              <a:srgbClr val="C7CFD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931810" y="6257732"/>
            <a:ext cx="370840" cy="368935"/>
          </a:xfrm>
          <a:custGeom>
            <a:avLst/>
            <a:gdLst/>
            <a:ahLst/>
            <a:cxnLst/>
            <a:rect l="l" t="t" r="r" b="b"/>
            <a:pathLst>
              <a:path w="370840" h="368934">
                <a:moveTo>
                  <a:pt x="185241" y="368853"/>
                </a:moveTo>
                <a:lnTo>
                  <a:pt x="135934" y="362240"/>
                </a:lnTo>
                <a:lnTo>
                  <a:pt x="91666" y="343592"/>
                </a:lnTo>
                <a:lnTo>
                  <a:pt x="54188" y="314698"/>
                </a:lnTo>
                <a:lnTo>
                  <a:pt x="25250" y="277347"/>
                </a:lnTo>
                <a:lnTo>
                  <a:pt x="6604" y="233327"/>
                </a:lnTo>
                <a:lnTo>
                  <a:pt x="0" y="184426"/>
                </a:lnTo>
                <a:lnTo>
                  <a:pt x="6604" y="135336"/>
                </a:lnTo>
                <a:lnTo>
                  <a:pt x="25250" y="91263"/>
                </a:lnTo>
                <a:lnTo>
                  <a:pt x="54188" y="53950"/>
                </a:lnTo>
                <a:lnTo>
                  <a:pt x="91666" y="25139"/>
                </a:lnTo>
                <a:lnTo>
                  <a:pt x="135934" y="6575"/>
                </a:lnTo>
                <a:lnTo>
                  <a:pt x="185241" y="0"/>
                </a:lnTo>
                <a:lnTo>
                  <a:pt x="234548" y="6575"/>
                </a:lnTo>
                <a:lnTo>
                  <a:pt x="278816" y="25139"/>
                </a:lnTo>
                <a:lnTo>
                  <a:pt x="316294" y="53950"/>
                </a:lnTo>
                <a:lnTo>
                  <a:pt x="345232" y="91263"/>
                </a:lnTo>
                <a:lnTo>
                  <a:pt x="363878" y="135336"/>
                </a:lnTo>
                <a:lnTo>
                  <a:pt x="370483" y="184426"/>
                </a:lnTo>
                <a:lnTo>
                  <a:pt x="363878" y="233327"/>
                </a:lnTo>
                <a:lnTo>
                  <a:pt x="345232" y="277347"/>
                </a:lnTo>
                <a:lnTo>
                  <a:pt x="316294" y="314698"/>
                </a:lnTo>
                <a:lnTo>
                  <a:pt x="278816" y="343592"/>
                </a:lnTo>
                <a:lnTo>
                  <a:pt x="234548" y="362240"/>
                </a:lnTo>
                <a:lnTo>
                  <a:pt x="185241" y="36885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9926117" y="6249073"/>
            <a:ext cx="1016000" cy="362585"/>
          </a:xfrm>
          <a:custGeom>
            <a:avLst/>
            <a:gdLst/>
            <a:ahLst/>
            <a:cxnLst/>
            <a:rect l="l" t="t" r="r" b="b"/>
            <a:pathLst>
              <a:path w="1016000" h="362584">
                <a:moveTo>
                  <a:pt x="378891" y="205714"/>
                </a:moveTo>
                <a:lnTo>
                  <a:pt x="378231" y="166077"/>
                </a:lnTo>
                <a:lnTo>
                  <a:pt x="376809" y="159804"/>
                </a:lnTo>
                <a:lnTo>
                  <a:pt x="369544" y="127685"/>
                </a:lnTo>
                <a:lnTo>
                  <a:pt x="353148" y="92151"/>
                </a:lnTo>
                <a:lnTo>
                  <a:pt x="314629" y="47409"/>
                </a:lnTo>
                <a:lnTo>
                  <a:pt x="275780" y="20332"/>
                </a:lnTo>
                <a:lnTo>
                  <a:pt x="273875" y="19583"/>
                </a:lnTo>
                <a:lnTo>
                  <a:pt x="265607" y="16306"/>
                </a:lnTo>
                <a:lnTo>
                  <a:pt x="243547" y="7569"/>
                </a:lnTo>
                <a:lnTo>
                  <a:pt x="213271" y="1358"/>
                </a:lnTo>
                <a:lnTo>
                  <a:pt x="181406" y="0"/>
                </a:lnTo>
                <a:lnTo>
                  <a:pt x="150050" y="3657"/>
                </a:lnTo>
                <a:lnTo>
                  <a:pt x="87744" y="29362"/>
                </a:lnTo>
                <a:lnTo>
                  <a:pt x="57404" y="53403"/>
                </a:lnTo>
                <a:lnTo>
                  <a:pt x="32308" y="82765"/>
                </a:lnTo>
                <a:lnTo>
                  <a:pt x="3657" y="150469"/>
                </a:lnTo>
                <a:lnTo>
                  <a:pt x="0" y="187363"/>
                </a:lnTo>
                <a:lnTo>
                  <a:pt x="76" y="188175"/>
                </a:lnTo>
                <a:lnTo>
                  <a:pt x="3429" y="224256"/>
                </a:lnTo>
                <a:lnTo>
                  <a:pt x="31267" y="291884"/>
                </a:lnTo>
                <a:lnTo>
                  <a:pt x="55765" y="321119"/>
                </a:lnTo>
                <a:lnTo>
                  <a:pt x="85509" y="345135"/>
                </a:lnTo>
                <a:lnTo>
                  <a:pt x="118579" y="362242"/>
                </a:lnTo>
                <a:lnTo>
                  <a:pt x="143611" y="285851"/>
                </a:lnTo>
                <a:lnTo>
                  <a:pt x="159689" y="236740"/>
                </a:lnTo>
                <a:lnTo>
                  <a:pt x="250672" y="236740"/>
                </a:lnTo>
                <a:lnTo>
                  <a:pt x="230390" y="223647"/>
                </a:lnTo>
                <a:lnTo>
                  <a:pt x="162433" y="223647"/>
                </a:lnTo>
                <a:lnTo>
                  <a:pt x="189280" y="138531"/>
                </a:lnTo>
                <a:lnTo>
                  <a:pt x="143802" y="210553"/>
                </a:lnTo>
                <a:lnTo>
                  <a:pt x="157492" y="219824"/>
                </a:lnTo>
                <a:lnTo>
                  <a:pt x="137769" y="219824"/>
                </a:lnTo>
                <a:lnTo>
                  <a:pt x="120777" y="247116"/>
                </a:lnTo>
                <a:lnTo>
                  <a:pt x="47891" y="285305"/>
                </a:lnTo>
                <a:lnTo>
                  <a:pt x="46240" y="285851"/>
                </a:lnTo>
                <a:lnTo>
                  <a:pt x="46240" y="285305"/>
                </a:lnTo>
                <a:lnTo>
                  <a:pt x="121653" y="221462"/>
                </a:lnTo>
                <a:lnTo>
                  <a:pt x="137769" y="207822"/>
                </a:lnTo>
                <a:lnTo>
                  <a:pt x="21577" y="221462"/>
                </a:lnTo>
                <a:lnTo>
                  <a:pt x="21577" y="220370"/>
                </a:lnTo>
                <a:lnTo>
                  <a:pt x="133934" y="187642"/>
                </a:lnTo>
                <a:lnTo>
                  <a:pt x="21031" y="154901"/>
                </a:lnTo>
                <a:lnTo>
                  <a:pt x="20485" y="154355"/>
                </a:lnTo>
                <a:lnTo>
                  <a:pt x="21031" y="153809"/>
                </a:lnTo>
                <a:lnTo>
                  <a:pt x="137769" y="166357"/>
                </a:lnTo>
                <a:lnTo>
                  <a:pt x="122402" y="153809"/>
                </a:lnTo>
                <a:lnTo>
                  <a:pt x="46240" y="91605"/>
                </a:lnTo>
                <a:lnTo>
                  <a:pt x="46786" y="91059"/>
                </a:lnTo>
                <a:lnTo>
                  <a:pt x="149821" y="147256"/>
                </a:lnTo>
                <a:lnTo>
                  <a:pt x="119951" y="91059"/>
                </a:lnTo>
                <a:lnTo>
                  <a:pt x="95021" y="44132"/>
                </a:lnTo>
                <a:lnTo>
                  <a:pt x="95567" y="43586"/>
                </a:lnTo>
                <a:lnTo>
                  <a:pt x="96113" y="43586"/>
                </a:lnTo>
                <a:lnTo>
                  <a:pt x="167906" y="136893"/>
                </a:lnTo>
                <a:lnTo>
                  <a:pt x="167868" y="136347"/>
                </a:lnTo>
                <a:lnTo>
                  <a:pt x="161124" y="43586"/>
                </a:lnTo>
                <a:lnTo>
                  <a:pt x="159143" y="16306"/>
                </a:lnTo>
                <a:lnTo>
                  <a:pt x="160235" y="16306"/>
                </a:lnTo>
                <a:lnTo>
                  <a:pt x="190931" y="132524"/>
                </a:lnTo>
                <a:lnTo>
                  <a:pt x="225450" y="19583"/>
                </a:lnTo>
                <a:lnTo>
                  <a:pt x="226009" y="19583"/>
                </a:lnTo>
                <a:lnTo>
                  <a:pt x="225983" y="20332"/>
                </a:lnTo>
                <a:lnTo>
                  <a:pt x="211759" y="136347"/>
                </a:lnTo>
                <a:lnTo>
                  <a:pt x="287388" y="47955"/>
                </a:lnTo>
                <a:lnTo>
                  <a:pt x="287934" y="47409"/>
                </a:lnTo>
                <a:lnTo>
                  <a:pt x="287934" y="47955"/>
                </a:lnTo>
                <a:lnTo>
                  <a:pt x="229844" y="149987"/>
                </a:lnTo>
                <a:lnTo>
                  <a:pt x="334518" y="97066"/>
                </a:lnTo>
                <a:lnTo>
                  <a:pt x="335064" y="96520"/>
                </a:lnTo>
                <a:lnTo>
                  <a:pt x="335610" y="96520"/>
                </a:lnTo>
                <a:lnTo>
                  <a:pt x="335610" y="97066"/>
                </a:lnTo>
                <a:lnTo>
                  <a:pt x="242443" y="167449"/>
                </a:lnTo>
                <a:lnTo>
                  <a:pt x="361378" y="159804"/>
                </a:lnTo>
                <a:lnTo>
                  <a:pt x="361924" y="159804"/>
                </a:lnTo>
                <a:lnTo>
                  <a:pt x="361924" y="160350"/>
                </a:lnTo>
                <a:lnTo>
                  <a:pt x="361378" y="160350"/>
                </a:lnTo>
                <a:lnTo>
                  <a:pt x="245186" y="188175"/>
                </a:lnTo>
                <a:lnTo>
                  <a:pt x="356984" y="227469"/>
                </a:lnTo>
                <a:lnTo>
                  <a:pt x="357543" y="228015"/>
                </a:lnTo>
                <a:lnTo>
                  <a:pt x="357543" y="228561"/>
                </a:lnTo>
                <a:lnTo>
                  <a:pt x="356984" y="228561"/>
                </a:lnTo>
                <a:lnTo>
                  <a:pt x="238607" y="210553"/>
                </a:lnTo>
                <a:lnTo>
                  <a:pt x="330136" y="289128"/>
                </a:lnTo>
                <a:lnTo>
                  <a:pt x="330136" y="290220"/>
                </a:lnTo>
                <a:lnTo>
                  <a:pt x="329590" y="290220"/>
                </a:lnTo>
                <a:lnTo>
                  <a:pt x="259981" y="250926"/>
                </a:lnTo>
                <a:lnTo>
                  <a:pt x="309854" y="334416"/>
                </a:lnTo>
                <a:lnTo>
                  <a:pt x="347738" y="293763"/>
                </a:lnTo>
                <a:lnTo>
                  <a:pt x="371233" y="244932"/>
                </a:lnTo>
                <a:lnTo>
                  <a:pt x="374535" y="228015"/>
                </a:lnTo>
                <a:lnTo>
                  <a:pt x="374650" y="227469"/>
                </a:lnTo>
                <a:lnTo>
                  <a:pt x="378891" y="205714"/>
                </a:lnTo>
                <a:close/>
              </a:path>
              <a:path w="1016000" h="362584">
                <a:moveTo>
                  <a:pt x="667181" y="59410"/>
                </a:moveTo>
                <a:lnTo>
                  <a:pt x="480847" y="59410"/>
                </a:lnTo>
                <a:lnTo>
                  <a:pt x="407962" y="318592"/>
                </a:lnTo>
                <a:lnTo>
                  <a:pt x="498932" y="318592"/>
                </a:lnTo>
                <a:lnTo>
                  <a:pt x="526338" y="222008"/>
                </a:lnTo>
                <a:lnTo>
                  <a:pt x="621144" y="222008"/>
                </a:lnTo>
                <a:lnTo>
                  <a:pt x="637590" y="165265"/>
                </a:lnTo>
                <a:lnTo>
                  <a:pt x="542226" y="165265"/>
                </a:lnTo>
                <a:lnTo>
                  <a:pt x="554291" y="121069"/>
                </a:lnTo>
                <a:lnTo>
                  <a:pt x="649643" y="121069"/>
                </a:lnTo>
                <a:lnTo>
                  <a:pt x="667181" y="59410"/>
                </a:lnTo>
                <a:close/>
              </a:path>
              <a:path w="1016000" h="362584">
                <a:moveTo>
                  <a:pt x="763092" y="129247"/>
                </a:moveTo>
                <a:lnTo>
                  <a:pt x="673214" y="129247"/>
                </a:lnTo>
                <a:lnTo>
                  <a:pt x="619506" y="318592"/>
                </a:lnTo>
                <a:lnTo>
                  <a:pt x="709383" y="318592"/>
                </a:lnTo>
                <a:lnTo>
                  <a:pt x="763092" y="129247"/>
                </a:lnTo>
                <a:close/>
              </a:path>
              <a:path w="1016000" h="362584">
                <a:moveTo>
                  <a:pt x="782281" y="59410"/>
                </a:moveTo>
                <a:lnTo>
                  <a:pt x="692391" y="59410"/>
                </a:lnTo>
                <a:lnTo>
                  <a:pt x="677595" y="111252"/>
                </a:lnTo>
                <a:lnTo>
                  <a:pt x="768032" y="111252"/>
                </a:lnTo>
                <a:lnTo>
                  <a:pt x="782281" y="59410"/>
                </a:lnTo>
                <a:close/>
              </a:path>
              <a:path w="1016000" h="362584">
                <a:moveTo>
                  <a:pt x="1015746" y="59410"/>
                </a:moveTo>
                <a:lnTo>
                  <a:pt x="925868" y="59410"/>
                </a:lnTo>
                <a:lnTo>
                  <a:pt x="900658" y="151079"/>
                </a:lnTo>
                <a:lnTo>
                  <a:pt x="893229" y="141173"/>
                </a:lnTo>
                <a:lnTo>
                  <a:pt x="889698" y="138696"/>
                </a:lnTo>
                <a:lnTo>
                  <a:pt x="889698" y="193090"/>
                </a:lnTo>
                <a:lnTo>
                  <a:pt x="871613" y="255295"/>
                </a:lnTo>
                <a:lnTo>
                  <a:pt x="867778" y="258025"/>
                </a:lnTo>
                <a:lnTo>
                  <a:pt x="863384" y="260210"/>
                </a:lnTo>
                <a:lnTo>
                  <a:pt x="847496" y="260210"/>
                </a:lnTo>
                <a:lnTo>
                  <a:pt x="842010" y="253657"/>
                </a:lnTo>
                <a:lnTo>
                  <a:pt x="842010" y="246570"/>
                </a:lnTo>
                <a:lnTo>
                  <a:pt x="843064" y="234696"/>
                </a:lnTo>
                <a:lnTo>
                  <a:pt x="845845" y="222834"/>
                </a:lnTo>
                <a:lnTo>
                  <a:pt x="845896" y="222694"/>
                </a:lnTo>
                <a:lnTo>
                  <a:pt x="849871" y="210959"/>
                </a:lnTo>
                <a:lnTo>
                  <a:pt x="854621" y="199097"/>
                </a:lnTo>
                <a:lnTo>
                  <a:pt x="859548" y="188175"/>
                </a:lnTo>
                <a:lnTo>
                  <a:pt x="867219" y="185458"/>
                </a:lnTo>
                <a:lnTo>
                  <a:pt x="880922" y="185458"/>
                </a:lnTo>
                <a:lnTo>
                  <a:pt x="886409" y="188722"/>
                </a:lnTo>
                <a:lnTo>
                  <a:pt x="889698" y="193090"/>
                </a:lnTo>
                <a:lnTo>
                  <a:pt x="889698" y="138696"/>
                </a:lnTo>
                <a:lnTo>
                  <a:pt x="881888" y="133210"/>
                </a:lnTo>
                <a:lnTo>
                  <a:pt x="867054" y="127901"/>
                </a:lnTo>
                <a:lnTo>
                  <a:pt x="849134" y="125984"/>
                </a:lnTo>
                <a:lnTo>
                  <a:pt x="827874" y="128422"/>
                </a:lnTo>
                <a:lnTo>
                  <a:pt x="792949" y="147853"/>
                </a:lnTo>
                <a:lnTo>
                  <a:pt x="767486" y="192379"/>
                </a:lnTo>
                <a:lnTo>
                  <a:pt x="750658" y="252806"/>
                </a:lnTo>
                <a:lnTo>
                  <a:pt x="748296" y="279844"/>
                </a:lnTo>
                <a:lnTo>
                  <a:pt x="751662" y="299021"/>
                </a:lnTo>
                <a:lnTo>
                  <a:pt x="761250" y="312458"/>
                </a:lnTo>
                <a:lnTo>
                  <a:pt x="776274" y="320357"/>
                </a:lnTo>
                <a:lnTo>
                  <a:pt x="795972" y="322961"/>
                </a:lnTo>
                <a:lnTo>
                  <a:pt x="815873" y="321094"/>
                </a:lnTo>
                <a:lnTo>
                  <a:pt x="832700" y="315861"/>
                </a:lnTo>
                <a:lnTo>
                  <a:pt x="847458" y="307759"/>
                </a:lnTo>
                <a:lnTo>
                  <a:pt x="861199" y="297307"/>
                </a:lnTo>
                <a:lnTo>
                  <a:pt x="854621" y="318592"/>
                </a:lnTo>
                <a:lnTo>
                  <a:pt x="942860" y="318592"/>
                </a:lnTo>
                <a:lnTo>
                  <a:pt x="948842" y="297307"/>
                </a:lnTo>
                <a:lnTo>
                  <a:pt x="959281" y="260210"/>
                </a:lnTo>
                <a:lnTo>
                  <a:pt x="980300" y="185458"/>
                </a:lnTo>
                <a:lnTo>
                  <a:pt x="989965" y="151079"/>
                </a:lnTo>
                <a:lnTo>
                  <a:pt x="1015746" y="594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1" name="bg 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09535" y="6373954"/>
            <a:ext cx="223605" cy="198613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1123816" y="6308483"/>
            <a:ext cx="281940" cy="259715"/>
          </a:xfrm>
          <a:custGeom>
            <a:avLst/>
            <a:gdLst/>
            <a:ahLst/>
            <a:cxnLst/>
            <a:rect l="l" t="t" r="r" b="b"/>
            <a:pathLst>
              <a:path w="281940" h="259715">
                <a:moveTo>
                  <a:pt x="162775" y="0"/>
                </a:moveTo>
                <a:lnTo>
                  <a:pt x="72898" y="0"/>
                </a:lnTo>
                <a:lnTo>
                  <a:pt x="0" y="259181"/>
                </a:lnTo>
                <a:lnTo>
                  <a:pt x="89877" y="259181"/>
                </a:lnTo>
                <a:lnTo>
                  <a:pt x="162775" y="0"/>
                </a:lnTo>
                <a:close/>
              </a:path>
              <a:path w="281940" h="259715">
                <a:moveTo>
                  <a:pt x="261975" y="69837"/>
                </a:moveTo>
                <a:lnTo>
                  <a:pt x="172085" y="69837"/>
                </a:lnTo>
                <a:lnTo>
                  <a:pt x="118922" y="259181"/>
                </a:lnTo>
                <a:lnTo>
                  <a:pt x="208813" y="259181"/>
                </a:lnTo>
                <a:lnTo>
                  <a:pt x="261975" y="69837"/>
                </a:lnTo>
                <a:close/>
              </a:path>
              <a:path w="281940" h="259715">
                <a:moveTo>
                  <a:pt x="281698" y="0"/>
                </a:moveTo>
                <a:lnTo>
                  <a:pt x="191820" y="0"/>
                </a:lnTo>
                <a:lnTo>
                  <a:pt x="177025" y="51841"/>
                </a:lnTo>
                <a:lnTo>
                  <a:pt x="266903" y="51841"/>
                </a:lnTo>
                <a:lnTo>
                  <a:pt x="281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3" name="bg 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73187" y="6336304"/>
            <a:ext cx="187433" cy="231352"/>
          </a:xfrm>
          <a:prstGeom prst="rect">
            <a:avLst/>
          </a:prstGeom>
        </p:spPr>
      </p:pic>
      <p:sp>
        <p:nvSpPr>
          <p:cNvPr id="24" name="bg object 24"/>
          <p:cNvSpPr/>
          <p:nvPr/>
        </p:nvSpPr>
        <p:spPr>
          <a:xfrm>
            <a:off x="10318179" y="6378320"/>
            <a:ext cx="1448435" cy="267335"/>
          </a:xfrm>
          <a:custGeom>
            <a:avLst/>
            <a:gdLst/>
            <a:ahLst/>
            <a:cxnLst/>
            <a:rect l="l" t="t" r="r" b="b"/>
            <a:pathLst>
              <a:path w="1448434" h="267334">
                <a:moveTo>
                  <a:pt x="36169" y="218262"/>
                </a:moveTo>
                <a:lnTo>
                  <a:pt x="14249" y="218262"/>
                </a:lnTo>
                <a:lnTo>
                  <a:pt x="0" y="265188"/>
                </a:lnTo>
                <a:lnTo>
                  <a:pt x="21920" y="265188"/>
                </a:lnTo>
                <a:lnTo>
                  <a:pt x="36169" y="218262"/>
                </a:lnTo>
                <a:close/>
              </a:path>
              <a:path w="1448434" h="267334">
                <a:moveTo>
                  <a:pt x="162775" y="218262"/>
                </a:moveTo>
                <a:lnTo>
                  <a:pt x="143040" y="218262"/>
                </a:lnTo>
                <a:lnTo>
                  <a:pt x="133731" y="249364"/>
                </a:lnTo>
                <a:lnTo>
                  <a:pt x="124955" y="218262"/>
                </a:lnTo>
                <a:lnTo>
                  <a:pt x="92075" y="218808"/>
                </a:lnTo>
                <a:lnTo>
                  <a:pt x="78371" y="265188"/>
                </a:lnTo>
                <a:lnTo>
                  <a:pt x="97561" y="265188"/>
                </a:lnTo>
                <a:lnTo>
                  <a:pt x="107416" y="231902"/>
                </a:lnTo>
                <a:lnTo>
                  <a:pt x="107962" y="231902"/>
                </a:lnTo>
                <a:lnTo>
                  <a:pt x="116738" y="265188"/>
                </a:lnTo>
                <a:lnTo>
                  <a:pt x="148526" y="265188"/>
                </a:lnTo>
                <a:lnTo>
                  <a:pt x="162775" y="218262"/>
                </a:lnTo>
                <a:close/>
              </a:path>
              <a:path w="1448434" h="267334">
                <a:moveTo>
                  <a:pt x="279514" y="218262"/>
                </a:moveTo>
                <a:lnTo>
                  <a:pt x="257035" y="218262"/>
                </a:lnTo>
                <a:lnTo>
                  <a:pt x="234022" y="247726"/>
                </a:lnTo>
                <a:lnTo>
                  <a:pt x="230187" y="218808"/>
                </a:lnTo>
                <a:lnTo>
                  <a:pt x="204978" y="218808"/>
                </a:lnTo>
                <a:lnTo>
                  <a:pt x="214833" y="265188"/>
                </a:lnTo>
                <a:lnTo>
                  <a:pt x="242239" y="265188"/>
                </a:lnTo>
                <a:lnTo>
                  <a:pt x="279514" y="218262"/>
                </a:lnTo>
                <a:close/>
              </a:path>
              <a:path w="1448434" h="267334">
                <a:moveTo>
                  <a:pt x="373773" y="218808"/>
                </a:moveTo>
                <a:lnTo>
                  <a:pt x="322808" y="218808"/>
                </a:lnTo>
                <a:lnTo>
                  <a:pt x="308559" y="265188"/>
                </a:lnTo>
                <a:lnTo>
                  <a:pt x="359524" y="265188"/>
                </a:lnTo>
                <a:lnTo>
                  <a:pt x="362813" y="255905"/>
                </a:lnTo>
                <a:lnTo>
                  <a:pt x="333222" y="255905"/>
                </a:lnTo>
                <a:lnTo>
                  <a:pt x="335953" y="246634"/>
                </a:lnTo>
                <a:lnTo>
                  <a:pt x="363359" y="246634"/>
                </a:lnTo>
                <a:lnTo>
                  <a:pt x="366102" y="237363"/>
                </a:lnTo>
                <a:lnTo>
                  <a:pt x="338696" y="237363"/>
                </a:lnTo>
                <a:lnTo>
                  <a:pt x="341439" y="228079"/>
                </a:lnTo>
                <a:lnTo>
                  <a:pt x="371030" y="228079"/>
                </a:lnTo>
                <a:lnTo>
                  <a:pt x="373773" y="218808"/>
                </a:lnTo>
                <a:close/>
              </a:path>
              <a:path w="1448434" h="267334">
                <a:moveTo>
                  <a:pt x="480237" y="226085"/>
                </a:moveTo>
                <a:lnTo>
                  <a:pt x="476745" y="221805"/>
                </a:lnTo>
                <a:lnTo>
                  <a:pt x="468617" y="219163"/>
                </a:lnTo>
                <a:lnTo>
                  <a:pt x="454888" y="218262"/>
                </a:lnTo>
                <a:lnTo>
                  <a:pt x="440588" y="219100"/>
                </a:lnTo>
                <a:lnTo>
                  <a:pt x="417068" y="238455"/>
                </a:lnTo>
                <a:lnTo>
                  <a:pt x="419265" y="240626"/>
                </a:lnTo>
                <a:lnTo>
                  <a:pt x="426389" y="244182"/>
                </a:lnTo>
                <a:lnTo>
                  <a:pt x="436867" y="246913"/>
                </a:lnTo>
                <a:lnTo>
                  <a:pt x="446620" y="249224"/>
                </a:lnTo>
                <a:lnTo>
                  <a:pt x="451599" y="251548"/>
                </a:lnTo>
                <a:lnTo>
                  <a:pt x="452691" y="252641"/>
                </a:lnTo>
                <a:lnTo>
                  <a:pt x="452145" y="253733"/>
                </a:lnTo>
                <a:lnTo>
                  <a:pt x="451053" y="256997"/>
                </a:lnTo>
                <a:lnTo>
                  <a:pt x="445566" y="258089"/>
                </a:lnTo>
                <a:lnTo>
                  <a:pt x="437896" y="258089"/>
                </a:lnTo>
                <a:lnTo>
                  <a:pt x="434060" y="257543"/>
                </a:lnTo>
                <a:lnTo>
                  <a:pt x="432968" y="256451"/>
                </a:lnTo>
                <a:lnTo>
                  <a:pt x="432409" y="255358"/>
                </a:lnTo>
                <a:lnTo>
                  <a:pt x="432409" y="253187"/>
                </a:lnTo>
                <a:lnTo>
                  <a:pt x="432968" y="252095"/>
                </a:lnTo>
                <a:lnTo>
                  <a:pt x="412140" y="252095"/>
                </a:lnTo>
                <a:lnTo>
                  <a:pt x="411149" y="257390"/>
                </a:lnTo>
                <a:lnTo>
                  <a:pt x="413296" y="262115"/>
                </a:lnTo>
                <a:lnTo>
                  <a:pt x="421309" y="265518"/>
                </a:lnTo>
                <a:lnTo>
                  <a:pt x="437896" y="266827"/>
                </a:lnTo>
                <a:lnTo>
                  <a:pt x="453605" y="265734"/>
                </a:lnTo>
                <a:lnTo>
                  <a:pt x="464883" y="262661"/>
                </a:lnTo>
                <a:lnTo>
                  <a:pt x="472274" y="257848"/>
                </a:lnTo>
                <a:lnTo>
                  <a:pt x="476262" y="251548"/>
                </a:lnTo>
                <a:lnTo>
                  <a:pt x="477354" y="247180"/>
                </a:lnTo>
                <a:lnTo>
                  <a:pt x="476262" y="244449"/>
                </a:lnTo>
                <a:lnTo>
                  <a:pt x="474611" y="243357"/>
                </a:lnTo>
                <a:lnTo>
                  <a:pt x="467639" y="239585"/>
                </a:lnTo>
                <a:lnTo>
                  <a:pt x="457415" y="236880"/>
                </a:lnTo>
                <a:lnTo>
                  <a:pt x="447713" y="234696"/>
                </a:lnTo>
                <a:lnTo>
                  <a:pt x="442277" y="232448"/>
                </a:lnTo>
                <a:lnTo>
                  <a:pt x="441731" y="231902"/>
                </a:lnTo>
                <a:lnTo>
                  <a:pt x="441731" y="231355"/>
                </a:lnTo>
                <a:lnTo>
                  <a:pt x="442277" y="230809"/>
                </a:lnTo>
                <a:lnTo>
                  <a:pt x="442823" y="228079"/>
                </a:lnTo>
                <a:lnTo>
                  <a:pt x="446112" y="226441"/>
                </a:lnTo>
                <a:lnTo>
                  <a:pt x="453237" y="226441"/>
                </a:lnTo>
                <a:lnTo>
                  <a:pt x="457631" y="226987"/>
                </a:lnTo>
                <a:lnTo>
                  <a:pt x="458724" y="228079"/>
                </a:lnTo>
                <a:lnTo>
                  <a:pt x="460362" y="228625"/>
                </a:lnTo>
                <a:lnTo>
                  <a:pt x="460908" y="230263"/>
                </a:lnTo>
                <a:lnTo>
                  <a:pt x="460362" y="231902"/>
                </a:lnTo>
                <a:lnTo>
                  <a:pt x="480098" y="231902"/>
                </a:lnTo>
                <a:lnTo>
                  <a:pt x="480237" y="226085"/>
                </a:lnTo>
                <a:close/>
              </a:path>
              <a:path w="1448434" h="267334">
                <a:moveTo>
                  <a:pt x="585317" y="218808"/>
                </a:moveTo>
                <a:lnTo>
                  <a:pt x="527773" y="218808"/>
                </a:lnTo>
                <a:lnTo>
                  <a:pt x="524484" y="229717"/>
                </a:lnTo>
                <a:lnTo>
                  <a:pt x="542023" y="229717"/>
                </a:lnTo>
                <a:lnTo>
                  <a:pt x="531063" y="265188"/>
                </a:lnTo>
                <a:lnTo>
                  <a:pt x="553529" y="265188"/>
                </a:lnTo>
                <a:lnTo>
                  <a:pt x="564502" y="229717"/>
                </a:lnTo>
                <a:lnTo>
                  <a:pt x="581482" y="229717"/>
                </a:lnTo>
                <a:lnTo>
                  <a:pt x="585317" y="218808"/>
                </a:lnTo>
                <a:close/>
              </a:path>
              <a:path w="1448434" h="267334">
                <a:moveTo>
                  <a:pt x="721791" y="218262"/>
                </a:moveTo>
                <a:lnTo>
                  <a:pt x="687806" y="218262"/>
                </a:lnTo>
                <a:lnTo>
                  <a:pt x="667524" y="249364"/>
                </a:lnTo>
                <a:lnTo>
                  <a:pt x="666978" y="249364"/>
                </a:lnTo>
                <a:lnTo>
                  <a:pt x="665340" y="218262"/>
                </a:lnTo>
                <a:lnTo>
                  <a:pt x="631355" y="218262"/>
                </a:lnTo>
                <a:lnTo>
                  <a:pt x="617651" y="265188"/>
                </a:lnTo>
                <a:lnTo>
                  <a:pt x="636295" y="265188"/>
                </a:lnTo>
                <a:lnTo>
                  <a:pt x="647255" y="230263"/>
                </a:lnTo>
                <a:lnTo>
                  <a:pt x="650544" y="265188"/>
                </a:lnTo>
                <a:lnTo>
                  <a:pt x="671918" y="265188"/>
                </a:lnTo>
                <a:lnTo>
                  <a:pt x="697128" y="229717"/>
                </a:lnTo>
                <a:lnTo>
                  <a:pt x="697674" y="229717"/>
                </a:lnTo>
                <a:lnTo>
                  <a:pt x="686714" y="265188"/>
                </a:lnTo>
                <a:lnTo>
                  <a:pt x="707542" y="265188"/>
                </a:lnTo>
                <a:lnTo>
                  <a:pt x="721791" y="218262"/>
                </a:lnTo>
                <a:close/>
              </a:path>
              <a:path w="1448434" h="267334">
                <a:moveTo>
                  <a:pt x="818248" y="218808"/>
                </a:moveTo>
                <a:lnTo>
                  <a:pt x="767270" y="218808"/>
                </a:lnTo>
                <a:lnTo>
                  <a:pt x="753021" y="265188"/>
                </a:lnTo>
                <a:lnTo>
                  <a:pt x="804545" y="265188"/>
                </a:lnTo>
                <a:lnTo>
                  <a:pt x="807288" y="255905"/>
                </a:lnTo>
                <a:lnTo>
                  <a:pt x="777684" y="255905"/>
                </a:lnTo>
                <a:lnTo>
                  <a:pt x="780427" y="246634"/>
                </a:lnTo>
                <a:lnTo>
                  <a:pt x="808380" y="246634"/>
                </a:lnTo>
                <a:lnTo>
                  <a:pt x="811123" y="237363"/>
                </a:lnTo>
                <a:lnTo>
                  <a:pt x="783170" y="237363"/>
                </a:lnTo>
                <a:lnTo>
                  <a:pt x="786460" y="228079"/>
                </a:lnTo>
                <a:lnTo>
                  <a:pt x="815505" y="228079"/>
                </a:lnTo>
                <a:lnTo>
                  <a:pt x="818248" y="218808"/>
                </a:lnTo>
                <a:close/>
              </a:path>
              <a:path w="1448434" h="267334">
                <a:moveTo>
                  <a:pt x="934974" y="218262"/>
                </a:moveTo>
                <a:lnTo>
                  <a:pt x="915250" y="218262"/>
                </a:lnTo>
                <a:lnTo>
                  <a:pt x="905929" y="249364"/>
                </a:lnTo>
                <a:lnTo>
                  <a:pt x="897166" y="218262"/>
                </a:lnTo>
                <a:lnTo>
                  <a:pt x="864285" y="218808"/>
                </a:lnTo>
                <a:lnTo>
                  <a:pt x="850036" y="265188"/>
                </a:lnTo>
                <a:lnTo>
                  <a:pt x="869759" y="265188"/>
                </a:lnTo>
                <a:lnTo>
                  <a:pt x="880173" y="231902"/>
                </a:lnTo>
                <a:lnTo>
                  <a:pt x="888936" y="265188"/>
                </a:lnTo>
                <a:lnTo>
                  <a:pt x="920724" y="265188"/>
                </a:lnTo>
                <a:lnTo>
                  <a:pt x="934974" y="218262"/>
                </a:lnTo>
                <a:close/>
              </a:path>
              <a:path w="1448434" h="267334">
                <a:moveTo>
                  <a:pt x="1031989" y="218262"/>
                </a:moveTo>
                <a:lnTo>
                  <a:pt x="974432" y="218808"/>
                </a:lnTo>
                <a:lnTo>
                  <a:pt x="971156" y="229717"/>
                </a:lnTo>
                <a:lnTo>
                  <a:pt x="988682" y="229717"/>
                </a:lnTo>
                <a:lnTo>
                  <a:pt x="978281" y="265188"/>
                </a:lnTo>
                <a:lnTo>
                  <a:pt x="1000201" y="265188"/>
                </a:lnTo>
                <a:lnTo>
                  <a:pt x="1011161" y="229717"/>
                </a:lnTo>
                <a:lnTo>
                  <a:pt x="1028700" y="229717"/>
                </a:lnTo>
                <a:lnTo>
                  <a:pt x="1031989" y="218262"/>
                </a:lnTo>
                <a:close/>
              </a:path>
              <a:path w="1448434" h="267334">
                <a:moveTo>
                  <a:pt x="1128039" y="225767"/>
                </a:moveTo>
                <a:lnTo>
                  <a:pt x="1124534" y="221462"/>
                </a:lnTo>
                <a:lnTo>
                  <a:pt x="1116406" y="218694"/>
                </a:lnTo>
                <a:lnTo>
                  <a:pt x="1102677" y="217716"/>
                </a:lnTo>
                <a:lnTo>
                  <a:pt x="1088390" y="218630"/>
                </a:lnTo>
                <a:lnTo>
                  <a:pt x="1064869" y="238455"/>
                </a:lnTo>
                <a:lnTo>
                  <a:pt x="1067054" y="240626"/>
                </a:lnTo>
                <a:lnTo>
                  <a:pt x="1074191" y="244182"/>
                </a:lnTo>
                <a:lnTo>
                  <a:pt x="1084668" y="246913"/>
                </a:lnTo>
                <a:lnTo>
                  <a:pt x="1094422" y="249224"/>
                </a:lnTo>
                <a:lnTo>
                  <a:pt x="1099388" y="251548"/>
                </a:lnTo>
                <a:lnTo>
                  <a:pt x="1099947" y="252095"/>
                </a:lnTo>
                <a:lnTo>
                  <a:pt x="1099947" y="253187"/>
                </a:lnTo>
                <a:lnTo>
                  <a:pt x="1098842" y="256997"/>
                </a:lnTo>
                <a:lnTo>
                  <a:pt x="1093368" y="258089"/>
                </a:lnTo>
                <a:lnTo>
                  <a:pt x="1085697" y="258089"/>
                </a:lnTo>
                <a:lnTo>
                  <a:pt x="1081862" y="257543"/>
                </a:lnTo>
                <a:lnTo>
                  <a:pt x="1080757" y="256451"/>
                </a:lnTo>
                <a:lnTo>
                  <a:pt x="1079665" y="254825"/>
                </a:lnTo>
                <a:lnTo>
                  <a:pt x="1079665" y="253187"/>
                </a:lnTo>
                <a:lnTo>
                  <a:pt x="1080757" y="252095"/>
                </a:lnTo>
                <a:lnTo>
                  <a:pt x="1059929" y="252095"/>
                </a:lnTo>
                <a:lnTo>
                  <a:pt x="1058951" y="257390"/>
                </a:lnTo>
                <a:lnTo>
                  <a:pt x="1061097" y="262115"/>
                </a:lnTo>
                <a:lnTo>
                  <a:pt x="1069111" y="265518"/>
                </a:lnTo>
                <a:lnTo>
                  <a:pt x="1085697" y="266827"/>
                </a:lnTo>
                <a:lnTo>
                  <a:pt x="1101394" y="265734"/>
                </a:lnTo>
                <a:lnTo>
                  <a:pt x="1112685" y="262661"/>
                </a:lnTo>
                <a:lnTo>
                  <a:pt x="1120063" y="257848"/>
                </a:lnTo>
                <a:lnTo>
                  <a:pt x="1124051" y="251548"/>
                </a:lnTo>
                <a:lnTo>
                  <a:pt x="1125156" y="247180"/>
                </a:lnTo>
                <a:lnTo>
                  <a:pt x="1124051" y="244449"/>
                </a:lnTo>
                <a:lnTo>
                  <a:pt x="1122413" y="242811"/>
                </a:lnTo>
                <a:lnTo>
                  <a:pt x="1115428" y="239280"/>
                </a:lnTo>
                <a:lnTo>
                  <a:pt x="1105217" y="236613"/>
                </a:lnTo>
                <a:lnTo>
                  <a:pt x="1095514" y="234454"/>
                </a:lnTo>
                <a:lnTo>
                  <a:pt x="1090079" y="232448"/>
                </a:lnTo>
                <a:lnTo>
                  <a:pt x="1089533" y="231902"/>
                </a:lnTo>
                <a:lnTo>
                  <a:pt x="1089533" y="231355"/>
                </a:lnTo>
                <a:lnTo>
                  <a:pt x="1090079" y="230263"/>
                </a:lnTo>
                <a:lnTo>
                  <a:pt x="1090625" y="228079"/>
                </a:lnTo>
                <a:lnTo>
                  <a:pt x="1093914" y="226441"/>
                </a:lnTo>
                <a:lnTo>
                  <a:pt x="1101039" y="226441"/>
                </a:lnTo>
                <a:lnTo>
                  <a:pt x="1105420" y="226987"/>
                </a:lnTo>
                <a:lnTo>
                  <a:pt x="1106512" y="227533"/>
                </a:lnTo>
                <a:lnTo>
                  <a:pt x="1108163" y="228625"/>
                </a:lnTo>
                <a:lnTo>
                  <a:pt x="1108163" y="231355"/>
                </a:lnTo>
                <a:lnTo>
                  <a:pt x="1127887" y="231355"/>
                </a:lnTo>
                <a:lnTo>
                  <a:pt x="1128039" y="225767"/>
                </a:lnTo>
                <a:close/>
              </a:path>
              <a:path w="1448434" h="267334">
                <a:moveTo>
                  <a:pt x="1388770" y="188252"/>
                </a:moveTo>
                <a:lnTo>
                  <a:pt x="1382522" y="177888"/>
                </a:lnTo>
                <a:lnTo>
                  <a:pt x="1382191" y="177342"/>
                </a:lnTo>
                <a:lnTo>
                  <a:pt x="1385481" y="177342"/>
                </a:lnTo>
                <a:lnTo>
                  <a:pt x="1388211" y="175158"/>
                </a:lnTo>
                <a:lnTo>
                  <a:pt x="1388211" y="174066"/>
                </a:lnTo>
                <a:lnTo>
                  <a:pt x="1388211" y="166966"/>
                </a:lnTo>
                <a:lnTo>
                  <a:pt x="1388211" y="165874"/>
                </a:lnTo>
                <a:lnTo>
                  <a:pt x="1385481" y="163156"/>
                </a:lnTo>
                <a:lnTo>
                  <a:pt x="1383830" y="163156"/>
                </a:lnTo>
                <a:lnTo>
                  <a:pt x="1383830" y="166966"/>
                </a:lnTo>
                <a:lnTo>
                  <a:pt x="1383830" y="174066"/>
                </a:lnTo>
                <a:lnTo>
                  <a:pt x="1373974" y="174066"/>
                </a:lnTo>
                <a:lnTo>
                  <a:pt x="1373974" y="166966"/>
                </a:lnTo>
                <a:lnTo>
                  <a:pt x="1383830" y="166966"/>
                </a:lnTo>
                <a:lnTo>
                  <a:pt x="1383830" y="163156"/>
                </a:lnTo>
                <a:lnTo>
                  <a:pt x="1369580" y="163156"/>
                </a:lnTo>
                <a:lnTo>
                  <a:pt x="1369580" y="188252"/>
                </a:lnTo>
                <a:lnTo>
                  <a:pt x="1373974" y="188252"/>
                </a:lnTo>
                <a:lnTo>
                  <a:pt x="1373974" y="177888"/>
                </a:lnTo>
                <a:lnTo>
                  <a:pt x="1377810" y="177888"/>
                </a:lnTo>
                <a:lnTo>
                  <a:pt x="1383830" y="188252"/>
                </a:lnTo>
                <a:lnTo>
                  <a:pt x="1388770" y="188252"/>
                </a:lnTo>
                <a:close/>
              </a:path>
              <a:path w="1448434" h="267334">
                <a:moveTo>
                  <a:pt x="1403019" y="175704"/>
                </a:moveTo>
                <a:lnTo>
                  <a:pt x="1401089" y="166116"/>
                </a:lnTo>
                <a:lnTo>
                  <a:pt x="1398625" y="162471"/>
                </a:lnTo>
                <a:lnTo>
                  <a:pt x="1398625" y="175704"/>
                </a:lnTo>
                <a:lnTo>
                  <a:pt x="1397000" y="183464"/>
                </a:lnTo>
                <a:lnTo>
                  <a:pt x="1392605" y="189890"/>
                </a:lnTo>
                <a:lnTo>
                  <a:pt x="1386141" y="194271"/>
                </a:lnTo>
                <a:lnTo>
                  <a:pt x="1378356" y="195884"/>
                </a:lnTo>
                <a:lnTo>
                  <a:pt x="1370558" y="194271"/>
                </a:lnTo>
                <a:lnTo>
                  <a:pt x="1364107" y="189890"/>
                </a:lnTo>
                <a:lnTo>
                  <a:pt x="1359700" y="183464"/>
                </a:lnTo>
                <a:lnTo>
                  <a:pt x="1358074" y="175704"/>
                </a:lnTo>
                <a:lnTo>
                  <a:pt x="1359700" y="167944"/>
                </a:lnTo>
                <a:lnTo>
                  <a:pt x="1364107" y="161518"/>
                </a:lnTo>
                <a:lnTo>
                  <a:pt x="1370558" y="157137"/>
                </a:lnTo>
                <a:lnTo>
                  <a:pt x="1378356" y="155511"/>
                </a:lnTo>
                <a:lnTo>
                  <a:pt x="1386141" y="157137"/>
                </a:lnTo>
                <a:lnTo>
                  <a:pt x="1392605" y="161518"/>
                </a:lnTo>
                <a:lnTo>
                  <a:pt x="1397000" y="167944"/>
                </a:lnTo>
                <a:lnTo>
                  <a:pt x="1398625" y="175704"/>
                </a:lnTo>
                <a:lnTo>
                  <a:pt x="1398625" y="162471"/>
                </a:lnTo>
                <a:lnTo>
                  <a:pt x="1395818" y="158305"/>
                </a:lnTo>
                <a:lnTo>
                  <a:pt x="1391640" y="155511"/>
                </a:lnTo>
                <a:lnTo>
                  <a:pt x="1387983" y="153060"/>
                </a:lnTo>
                <a:lnTo>
                  <a:pt x="1378356" y="151142"/>
                </a:lnTo>
                <a:lnTo>
                  <a:pt x="1368717" y="153060"/>
                </a:lnTo>
                <a:lnTo>
                  <a:pt x="1360881" y="158305"/>
                </a:lnTo>
                <a:lnTo>
                  <a:pt x="1355623" y="166116"/>
                </a:lnTo>
                <a:lnTo>
                  <a:pt x="1353693" y="175704"/>
                </a:lnTo>
                <a:lnTo>
                  <a:pt x="1355623" y="185293"/>
                </a:lnTo>
                <a:lnTo>
                  <a:pt x="1360881" y="193090"/>
                </a:lnTo>
                <a:lnTo>
                  <a:pt x="1368717" y="198335"/>
                </a:lnTo>
                <a:lnTo>
                  <a:pt x="1378356" y="200253"/>
                </a:lnTo>
                <a:lnTo>
                  <a:pt x="1387983" y="198335"/>
                </a:lnTo>
                <a:lnTo>
                  <a:pt x="1391640" y="195884"/>
                </a:lnTo>
                <a:lnTo>
                  <a:pt x="1395818" y="193090"/>
                </a:lnTo>
                <a:lnTo>
                  <a:pt x="1401089" y="185293"/>
                </a:lnTo>
                <a:lnTo>
                  <a:pt x="1403019" y="175704"/>
                </a:lnTo>
                <a:close/>
              </a:path>
              <a:path w="1448434" h="267334">
                <a:moveTo>
                  <a:pt x="1447952" y="0"/>
                </a:moveTo>
                <a:lnTo>
                  <a:pt x="1355877" y="0"/>
                </a:lnTo>
                <a:lnTo>
                  <a:pt x="1307109" y="104762"/>
                </a:lnTo>
                <a:lnTo>
                  <a:pt x="1308747" y="0"/>
                </a:lnTo>
                <a:lnTo>
                  <a:pt x="1217231" y="0"/>
                </a:lnTo>
                <a:lnTo>
                  <a:pt x="1234757" y="189344"/>
                </a:lnTo>
                <a:lnTo>
                  <a:pt x="1232573" y="200253"/>
                </a:lnTo>
                <a:lnTo>
                  <a:pt x="1197267" y="212610"/>
                </a:lnTo>
                <a:lnTo>
                  <a:pt x="1190917" y="212255"/>
                </a:lnTo>
                <a:lnTo>
                  <a:pt x="1189824" y="212255"/>
                </a:lnTo>
                <a:lnTo>
                  <a:pt x="1175575" y="263550"/>
                </a:lnTo>
                <a:lnTo>
                  <a:pt x="1236954" y="263550"/>
                </a:lnTo>
                <a:lnTo>
                  <a:pt x="1261097" y="260108"/>
                </a:lnTo>
                <a:lnTo>
                  <a:pt x="1280871" y="249504"/>
                </a:lnTo>
                <a:lnTo>
                  <a:pt x="1298689" y="231317"/>
                </a:lnTo>
                <a:lnTo>
                  <a:pt x="1316977" y="205168"/>
                </a:lnTo>
                <a:lnTo>
                  <a:pt x="14479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5971" y="273158"/>
            <a:ext cx="10991850" cy="7912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333E47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915" y="1764477"/>
            <a:ext cx="7733030" cy="3816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49769" y="6499559"/>
            <a:ext cx="792595" cy="16707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257470" y="6494024"/>
            <a:ext cx="229576" cy="1676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sa.gov/oact/quickcalc/spouse.html#%3A%7E%3Atext%3DFor%20a%20spouse%20who%20is%2Cthe%20worker%27s%20primary%20insurance%20amount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9.png"/><Relationship Id="rId4" Type="http://schemas.openxmlformats.org/officeDocument/2006/relationships/image" Target="../media/image14.png"/><Relationship Id="rId5" Type="http://schemas.openxmlformats.org/officeDocument/2006/relationships/hyperlink" Target="https://www.ssa.gov/policy/docs/program-explainers/windfall-elimination-provision.html" TargetMode="External"/><Relationship Id="rId6" Type="http://schemas.openxmlformats.org/officeDocument/2006/relationships/image" Target="../media/image1.png"/><Relationship Id="rId7" Type="http://schemas.openxmlformats.org/officeDocument/2006/relationships/image" Target="../media/image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9.png"/><Relationship Id="rId6" Type="http://schemas.openxmlformats.org/officeDocument/2006/relationships/image" Target="../media/image18.png"/><Relationship Id="rId7" Type="http://schemas.openxmlformats.org/officeDocument/2006/relationships/image" Target="../media/image1.png"/><Relationship Id="rId8" Type="http://schemas.openxmlformats.org/officeDocument/2006/relationships/image" Target="../media/image2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a.gov/same-sexcouples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sa.gov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sa.gov/policy/docs/quickfacts/stat_snapshot/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https://www.ssa.gov/policy/docs/statcomps/supplement/2023/6a.html" TargetMode="Externa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sa.gov/benefits/retirement/planner/taxes.html#%3A%7E%3Atext%3Dbetween%20%2425%2C000%20and%20%2434%2C000%2C%20you%2Cyour%20benefits%20may%20be%20taxable" TargetMode="Externa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2192000" cy="5800725"/>
            <a:chOff x="0" y="0"/>
            <a:chExt cx="12192000" cy="580072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5800343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81359" y="1571419"/>
              <a:ext cx="12011025" cy="1805939"/>
            </a:xfrm>
            <a:custGeom>
              <a:avLst/>
              <a:gdLst/>
              <a:ahLst/>
              <a:cxnLst/>
              <a:rect l="l" t="t" r="r" b="b"/>
              <a:pathLst>
                <a:path w="12011025" h="1805939">
                  <a:moveTo>
                    <a:pt x="12010644" y="0"/>
                  </a:moveTo>
                  <a:lnTo>
                    <a:pt x="0" y="1677924"/>
                  </a:lnTo>
                  <a:lnTo>
                    <a:pt x="12010644" y="1805330"/>
                  </a:lnTo>
                  <a:lnTo>
                    <a:pt x="12010644" y="0"/>
                  </a:lnTo>
                  <a:close/>
                </a:path>
              </a:pathLst>
            </a:custGeom>
            <a:solidFill>
              <a:srgbClr val="333E47">
                <a:alpha val="63136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743453"/>
              <a:ext cx="10972800" cy="4057015"/>
            </a:xfrm>
            <a:custGeom>
              <a:avLst/>
              <a:gdLst/>
              <a:ahLst/>
              <a:cxnLst/>
              <a:rect l="l" t="t" r="r" b="b"/>
              <a:pathLst>
                <a:path w="10972800" h="4057015">
                  <a:moveTo>
                    <a:pt x="10972800" y="0"/>
                  </a:moveTo>
                  <a:lnTo>
                    <a:pt x="0" y="1528495"/>
                  </a:lnTo>
                  <a:lnTo>
                    <a:pt x="0" y="4056773"/>
                  </a:lnTo>
                  <a:lnTo>
                    <a:pt x="10972800" y="0"/>
                  </a:lnTo>
                  <a:close/>
                </a:path>
              </a:pathLst>
            </a:custGeom>
            <a:solidFill>
              <a:srgbClr val="6ABE4A">
                <a:alpha val="49804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85928" y="1735835"/>
              <a:ext cx="10791825" cy="1572895"/>
            </a:xfrm>
            <a:custGeom>
              <a:avLst/>
              <a:gdLst/>
              <a:ahLst/>
              <a:cxnLst/>
              <a:rect l="l" t="t" r="r" b="b"/>
              <a:pathLst>
                <a:path w="10791825" h="1572895">
                  <a:moveTo>
                    <a:pt x="10791444" y="0"/>
                  </a:moveTo>
                  <a:lnTo>
                    <a:pt x="1522018" y="1290789"/>
                  </a:lnTo>
                  <a:lnTo>
                    <a:pt x="0" y="1503426"/>
                  </a:lnTo>
                  <a:lnTo>
                    <a:pt x="6536004" y="1572768"/>
                  </a:lnTo>
                  <a:lnTo>
                    <a:pt x="10791444" y="0"/>
                  </a:lnTo>
                  <a:close/>
                </a:path>
              </a:pathLst>
            </a:custGeom>
            <a:solidFill>
              <a:srgbClr val="6ABE4A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845401" y="4057027"/>
            <a:ext cx="3220085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333E47"/>
                </a:solidFill>
                <a:latin typeface="Arial"/>
                <a:cs typeface="Arial"/>
              </a:rPr>
              <a:t>Social</a:t>
            </a:r>
            <a:r>
              <a:rPr dirty="0" sz="38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3800" spc="-10">
                <a:solidFill>
                  <a:srgbClr val="333E47"/>
                </a:solidFill>
                <a:latin typeface="Arial"/>
                <a:cs typeface="Arial"/>
              </a:rPr>
              <a:t>Security</a:t>
            </a:r>
            <a:endParaRPr sz="3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845401" y="4671635"/>
            <a:ext cx="6336665" cy="1506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Options</a:t>
            </a:r>
            <a:r>
              <a:rPr dirty="0" sz="2400" spc="-7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24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help</a:t>
            </a:r>
            <a:r>
              <a:rPr dirty="0" sz="24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24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maximize</a:t>
            </a:r>
            <a:r>
              <a:rPr dirty="0" sz="24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your</a:t>
            </a:r>
            <a:r>
              <a:rPr dirty="0" sz="24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400">
              <a:latin typeface="Arial"/>
              <a:cs typeface="Arial"/>
            </a:endParaRPr>
          </a:p>
          <a:p>
            <a:pPr marL="12700" marR="320675">
              <a:lnSpc>
                <a:spcPct val="113799"/>
              </a:lnSpc>
              <a:spcBef>
                <a:spcPts val="1125"/>
              </a:spcBef>
            </a:pPr>
            <a:r>
              <a:rPr dirty="0" sz="1400">
                <a:latin typeface="Arial"/>
                <a:cs typeface="Arial"/>
              </a:rPr>
              <a:t>This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material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should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regarded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as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educational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information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on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Social </a:t>
            </a:r>
            <a:r>
              <a:rPr dirty="0" sz="1400">
                <a:latin typeface="Arial"/>
                <a:cs typeface="Arial"/>
              </a:rPr>
              <a:t>Security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is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not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intended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provide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specific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advice.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If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questions </a:t>
            </a:r>
            <a:r>
              <a:rPr dirty="0" sz="1400">
                <a:latin typeface="Arial"/>
                <a:cs typeface="Arial"/>
              </a:rPr>
              <a:t>regarding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particular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situation,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should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contact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Social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Security </a:t>
            </a:r>
            <a:r>
              <a:rPr dirty="0" sz="1400">
                <a:latin typeface="Arial"/>
                <a:cs typeface="Arial"/>
              </a:rPr>
              <a:t>Administration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and/or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legal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tax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advisors.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69976" y="6074664"/>
            <a:ext cx="3542029" cy="21209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7940" rIns="0" bIns="0" rtlCol="0" vert="horz">
            <a:spAutoFit/>
          </a:bodyPr>
          <a:lstStyle/>
          <a:p>
            <a:pPr marL="62230">
              <a:lnSpc>
                <a:spcPct val="100000"/>
              </a:lnSpc>
              <a:spcBef>
                <a:spcPts val="220"/>
              </a:spcBef>
            </a:pPr>
            <a:r>
              <a:rPr dirty="0" sz="1000" b="1">
                <a:latin typeface="Arial"/>
                <a:cs typeface="Arial"/>
              </a:rPr>
              <a:t>Not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FDIC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Insured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b="1">
                <a:latin typeface="Arial"/>
                <a:cs typeface="Arial"/>
              </a:rPr>
              <a:t>May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Lose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Value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>
                <a:latin typeface="Wingdings"/>
                <a:cs typeface="Wingdings"/>
              </a:rPr>
              <a:t></a:t>
            </a:r>
            <a:r>
              <a:rPr dirty="0" sz="1000" spc="15">
                <a:latin typeface="Times New Roman"/>
                <a:cs typeface="Times New Roman"/>
              </a:rPr>
              <a:t> </a:t>
            </a:r>
            <a:r>
              <a:rPr dirty="0" sz="1000" b="1">
                <a:latin typeface="Arial"/>
                <a:cs typeface="Arial"/>
              </a:rPr>
              <a:t>No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Bank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Guarantee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49874" y="6487628"/>
            <a:ext cx="325501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 b="1">
                <a:latin typeface="Arial"/>
                <a:cs typeface="Arial"/>
              </a:rPr>
              <a:t>For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investors.</a:t>
            </a:r>
            <a:r>
              <a:rPr dirty="0" sz="1000" spc="2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</a:t>
            </a:r>
            <a:r>
              <a:rPr dirty="0" sz="1000" spc="2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©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2024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FMR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LLC.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All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rights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reserved.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2" name="object 12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Provisional</a:t>
            </a:r>
            <a:r>
              <a:rPr dirty="0" spc="-40"/>
              <a:t> </a:t>
            </a:r>
            <a:r>
              <a:rPr dirty="0"/>
              <a:t>income</a:t>
            </a:r>
            <a:r>
              <a:rPr dirty="0" spc="-55"/>
              <a:t> </a:t>
            </a:r>
            <a:r>
              <a:rPr dirty="0"/>
              <a:t>typically</a:t>
            </a:r>
            <a:r>
              <a:rPr dirty="0" spc="-55"/>
              <a:t> </a:t>
            </a:r>
            <a:r>
              <a:rPr dirty="0" spc="-10"/>
              <a:t>includes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1479613"/>
            <a:ext cx="12201525" cy="3816350"/>
            <a:chOff x="-4762" y="1479613"/>
            <a:chExt cx="12201525" cy="3816350"/>
          </a:xfrm>
        </p:grpSpPr>
        <p:sp>
          <p:nvSpPr>
            <p:cNvPr id="4" name="object 4" descr=""/>
            <p:cNvSpPr/>
            <p:nvPr/>
          </p:nvSpPr>
          <p:spPr>
            <a:xfrm>
              <a:off x="0" y="1485899"/>
              <a:ext cx="12192000" cy="3810000"/>
            </a:xfrm>
            <a:custGeom>
              <a:avLst/>
              <a:gdLst/>
              <a:ahLst/>
              <a:cxnLst/>
              <a:rect l="l" t="t" r="r" b="b"/>
              <a:pathLst>
                <a:path w="12192000" h="3810000">
                  <a:moveTo>
                    <a:pt x="12192000" y="0"/>
                  </a:moveTo>
                  <a:lnTo>
                    <a:pt x="0" y="0"/>
                  </a:lnTo>
                  <a:lnTo>
                    <a:pt x="0" y="3810000"/>
                  </a:lnTo>
                  <a:lnTo>
                    <a:pt x="12192000" y="3810000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484375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13004" y="1712975"/>
              <a:ext cx="5084445" cy="3369945"/>
            </a:xfrm>
            <a:custGeom>
              <a:avLst/>
              <a:gdLst/>
              <a:ahLst/>
              <a:cxnLst/>
              <a:rect l="l" t="t" r="r" b="b"/>
              <a:pathLst>
                <a:path w="5084445" h="3369945">
                  <a:moveTo>
                    <a:pt x="5084064" y="0"/>
                  </a:moveTo>
                  <a:lnTo>
                    <a:pt x="0" y="0"/>
                  </a:lnTo>
                  <a:lnTo>
                    <a:pt x="0" y="3369564"/>
                  </a:lnTo>
                  <a:lnTo>
                    <a:pt x="5084064" y="3369564"/>
                  </a:lnTo>
                  <a:lnTo>
                    <a:pt x="50840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6" y="1880361"/>
              <a:ext cx="262639" cy="2611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206" y="2217165"/>
              <a:ext cx="262639" cy="2611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06" y="2566161"/>
              <a:ext cx="262639" cy="262639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206" y="2902965"/>
              <a:ext cx="262639" cy="26263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06" y="3250437"/>
              <a:ext cx="262639" cy="26263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6" y="3578097"/>
              <a:ext cx="262639" cy="261115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206" y="3914902"/>
              <a:ext cx="262639" cy="261115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206" y="4263897"/>
              <a:ext cx="262639" cy="262639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06" y="4600702"/>
              <a:ext cx="262639" cy="262639"/>
            </a:xfrm>
            <a:prstGeom prst="rect">
              <a:avLst/>
            </a:prstGeom>
          </p:spPr>
        </p:pic>
      </p:grpSp>
      <p:sp>
        <p:nvSpPr>
          <p:cNvPr id="16" name="object 16" descr=""/>
          <p:cNvSpPr txBox="1"/>
          <p:nvPr/>
        </p:nvSpPr>
        <p:spPr>
          <a:xfrm>
            <a:off x="413004" y="1712976"/>
            <a:ext cx="5084445" cy="3369945"/>
          </a:xfrm>
          <a:prstGeom prst="rect">
            <a:avLst/>
          </a:prstGeom>
        </p:spPr>
        <p:txBody>
          <a:bodyPr wrap="square" lIns="0" tIns="80645" rIns="0" bIns="0" rtlCol="0" vert="horz">
            <a:spAutoFit/>
          </a:bodyPr>
          <a:lstStyle/>
          <a:p>
            <a:pPr marL="608965" marR="1544320">
              <a:lnSpc>
                <a:spcPct val="141200"/>
              </a:lnSpc>
              <a:spcBef>
                <a:spcPts val="635"/>
              </a:spcBef>
            </a:pPr>
            <a:r>
              <a:rPr dirty="0" sz="1600" b="1">
                <a:latin typeface="Arial"/>
                <a:cs typeface="Arial"/>
              </a:rPr>
              <a:t>50%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Social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Security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benefits </a:t>
            </a:r>
            <a:r>
              <a:rPr dirty="0" sz="1600" spc="-20" b="1">
                <a:latin typeface="Arial"/>
                <a:cs typeface="Arial"/>
              </a:rPr>
              <a:t>Income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from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municipal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bonds Wages</a:t>
            </a:r>
            <a:endParaRPr sz="1600">
              <a:latin typeface="Arial"/>
              <a:cs typeface="Arial"/>
            </a:endParaRPr>
          </a:p>
          <a:p>
            <a:pPr marL="608965" marR="2839085">
              <a:lnSpc>
                <a:spcPct val="141200"/>
              </a:lnSpc>
            </a:pPr>
            <a:r>
              <a:rPr dirty="0" sz="1600" spc="-20" b="1">
                <a:latin typeface="Arial"/>
                <a:cs typeface="Arial"/>
              </a:rPr>
              <a:t>Business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income </a:t>
            </a:r>
            <a:r>
              <a:rPr dirty="0" sz="1600" spc="-10" b="1">
                <a:latin typeface="Arial"/>
                <a:cs typeface="Arial"/>
              </a:rPr>
              <a:t>Interest</a:t>
            </a:r>
            <a:endParaRPr sz="1600">
              <a:latin typeface="Arial"/>
              <a:cs typeface="Arial"/>
            </a:endParaRPr>
          </a:p>
          <a:p>
            <a:pPr marL="608965" marR="3235960">
              <a:lnSpc>
                <a:spcPct val="141200"/>
              </a:lnSpc>
            </a:pPr>
            <a:r>
              <a:rPr dirty="0" sz="1600" spc="-20" b="1">
                <a:latin typeface="Arial"/>
                <a:cs typeface="Arial"/>
              </a:rPr>
              <a:t>Capital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gains </a:t>
            </a:r>
            <a:r>
              <a:rPr dirty="0" sz="1600" spc="-10" b="1">
                <a:latin typeface="Arial"/>
                <a:cs typeface="Arial"/>
              </a:rPr>
              <a:t>Dividends</a:t>
            </a:r>
            <a:endParaRPr sz="1600">
              <a:latin typeface="Arial"/>
              <a:cs typeface="Arial"/>
            </a:endParaRPr>
          </a:p>
          <a:p>
            <a:pPr marL="608965" marR="1829435">
              <a:lnSpc>
                <a:spcPct val="141200"/>
              </a:lnSpc>
            </a:pPr>
            <a:r>
              <a:rPr dirty="0" sz="1600" spc="-35" b="1">
                <a:latin typeface="Arial"/>
                <a:cs typeface="Arial"/>
              </a:rPr>
              <a:t>Traditional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IRA</a:t>
            </a:r>
            <a:r>
              <a:rPr dirty="0" sz="1600" spc="-10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distributions </a:t>
            </a:r>
            <a:r>
              <a:rPr dirty="0" sz="1600" spc="-20" b="1">
                <a:latin typeface="Arial"/>
                <a:cs typeface="Arial"/>
              </a:rPr>
              <a:t>Rental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income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903976" y="1712976"/>
            <a:ext cx="5105400" cy="33699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77800" rIns="0" bIns="0" rtlCol="0" vert="horz">
            <a:spAutoFit/>
          </a:bodyPr>
          <a:lstStyle/>
          <a:p>
            <a:pPr marL="264160">
              <a:lnSpc>
                <a:spcPct val="100000"/>
              </a:lnSpc>
              <a:spcBef>
                <a:spcPts val="1400"/>
              </a:spcBef>
            </a:pPr>
            <a:r>
              <a:rPr dirty="0" sz="1600" b="1">
                <a:latin typeface="Arial"/>
                <a:cs typeface="Arial"/>
              </a:rPr>
              <a:t>May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Not</a:t>
            </a:r>
            <a:r>
              <a:rPr dirty="0" sz="1600" spc="-8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Include:</a:t>
            </a:r>
            <a:endParaRPr sz="1600">
              <a:latin typeface="Arial"/>
              <a:cs typeface="Arial"/>
            </a:endParaRPr>
          </a:p>
          <a:p>
            <a:pPr marL="375920" marR="1049655" indent="-111760">
              <a:lnSpc>
                <a:spcPct val="113700"/>
              </a:lnSpc>
              <a:spcBef>
                <a:spcPts val="420"/>
              </a:spcBef>
              <a:buChar char="•"/>
              <a:tabLst>
                <a:tab pos="375920" algn="l"/>
              </a:tabLst>
            </a:pPr>
            <a:r>
              <a:rPr dirty="0" sz="1600" spc="-85">
                <a:latin typeface="Arial"/>
                <a:cs typeface="Arial"/>
              </a:rPr>
              <a:t>Tax-</a:t>
            </a:r>
            <a:r>
              <a:rPr dirty="0" sz="1600" spc="-20">
                <a:latin typeface="Arial"/>
                <a:cs typeface="Arial"/>
              </a:rPr>
              <a:t>deferred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buildup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inside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IRAs,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401(k)s,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annuities</a:t>
            </a:r>
            <a:endParaRPr sz="1600">
              <a:latin typeface="Arial"/>
              <a:cs typeface="Arial"/>
            </a:endParaRPr>
          </a:p>
          <a:p>
            <a:pPr marL="375285" indent="-111125">
              <a:lnSpc>
                <a:spcPct val="100000"/>
              </a:lnSpc>
              <a:spcBef>
                <a:spcPts val="880"/>
              </a:spcBef>
              <a:buChar char="•"/>
              <a:tabLst>
                <a:tab pos="375285" algn="l"/>
              </a:tabLst>
            </a:pPr>
            <a:r>
              <a:rPr dirty="0" sz="1600" spc="-20">
                <a:latin typeface="Arial"/>
                <a:cs typeface="Arial"/>
              </a:rPr>
              <a:t>Income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from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Roth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IRAs</a:t>
            </a:r>
            <a:endParaRPr sz="1600">
              <a:latin typeface="Arial"/>
              <a:cs typeface="Arial"/>
            </a:endParaRPr>
          </a:p>
          <a:p>
            <a:pPr marL="375285" indent="-111125">
              <a:lnSpc>
                <a:spcPct val="100000"/>
              </a:lnSpc>
              <a:spcBef>
                <a:spcPts val="860"/>
              </a:spcBef>
              <a:buChar char="•"/>
              <a:tabLst>
                <a:tab pos="375285" algn="l"/>
              </a:tabLst>
            </a:pPr>
            <a:r>
              <a:rPr dirty="0" sz="1600" spc="-35">
                <a:latin typeface="Arial"/>
                <a:cs typeface="Arial"/>
              </a:rPr>
              <a:t>Non-</a:t>
            </a:r>
            <a:r>
              <a:rPr dirty="0" sz="1600" spc="-10">
                <a:latin typeface="Arial"/>
                <a:cs typeface="Arial"/>
              </a:rPr>
              <a:t>taxable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income</a:t>
            </a:r>
            <a:r>
              <a:rPr dirty="0" sz="1600" spc="-9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from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life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insurance</a:t>
            </a:r>
            <a:endParaRPr sz="1600">
              <a:latin typeface="Arial"/>
              <a:cs typeface="Arial"/>
            </a:endParaRPr>
          </a:p>
          <a:p>
            <a:pPr marL="375920" marR="404495" indent="-111760">
              <a:lnSpc>
                <a:spcPct val="113700"/>
              </a:lnSpc>
              <a:spcBef>
                <a:spcPts val="615"/>
              </a:spcBef>
              <a:buChar char="•"/>
              <a:tabLst>
                <a:tab pos="375920" algn="l"/>
              </a:tabLst>
            </a:pPr>
            <a:r>
              <a:rPr dirty="0" sz="1600" spc="-25">
                <a:latin typeface="Arial"/>
                <a:cs typeface="Arial"/>
              </a:rPr>
              <a:t>HSA</a:t>
            </a:r>
            <a:r>
              <a:rPr dirty="0" sz="1600" spc="-1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distributions</a:t>
            </a:r>
            <a:r>
              <a:rPr dirty="0" sz="1600" spc="-8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when</a:t>
            </a:r>
            <a:r>
              <a:rPr dirty="0" sz="1600" spc="-6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used</a:t>
            </a:r>
            <a:r>
              <a:rPr dirty="0" sz="1600" spc="-7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qualified</a:t>
            </a:r>
            <a:r>
              <a:rPr dirty="0" sz="1600" spc="-8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medical expenses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0" y="5295900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0"/>
                </a:lnTo>
              </a:path>
            </a:pathLst>
          </a:custGeom>
          <a:ln w="9525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20" name="object 20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Spousal</a:t>
            </a:r>
            <a:r>
              <a:rPr dirty="0" spc="-50"/>
              <a:t> </a:t>
            </a:r>
            <a:r>
              <a:rPr dirty="0" spc="-10"/>
              <a:t>benefits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If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 are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married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and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collect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early,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your</a:t>
            </a:r>
            <a:r>
              <a:rPr dirty="0" sz="20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spousal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r>
              <a:rPr dirty="0" sz="20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are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reduced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8600" y="1687074"/>
            <a:ext cx="433641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PERCENTAGE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-8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SPOUSAL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66597" y="2155659"/>
            <a:ext cx="11153140" cy="433705"/>
          </a:xfrm>
          <a:custGeom>
            <a:avLst/>
            <a:gdLst/>
            <a:ahLst/>
            <a:cxnLst/>
            <a:rect l="l" t="t" r="r" b="b"/>
            <a:pathLst>
              <a:path w="11153140" h="433705">
                <a:moveTo>
                  <a:pt x="3913949" y="0"/>
                </a:moveTo>
                <a:lnTo>
                  <a:pt x="0" y="0"/>
                </a:lnTo>
                <a:lnTo>
                  <a:pt x="0" y="433705"/>
                </a:lnTo>
                <a:lnTo>
                  <a:pt x="3913949" y="433705"/>
                </a:lnTo>
                <a:lnTo>
                  <a:pt x="3913949" y="0"/>
                </a:lnTo>
                <a:close/>
              </a:path>
              <a:path w="11153140" h="433705">
                <a:moveTo>
                  <a:pt x="6327013" y="0"/>
                </a:moveTo>
                <a:lnTo>
                  <a:pt x="5120487" y="0"/>
                </a:lnTo>
                <a:lnTo>
                  <a:pt x="3913962" y="0"/>
                </a:lnTo>
                <a:lnTo>
                  <a:pt x="3913962" y="433705"/>
                </a:lnTo>
                <a:lnTo>
                  <a:pt x="5120487" y="433705"/>
                </a:lnTo>
                <a:lnTo>
                  <a:pt x="6327013" y="433705"/>
                </a:lnTo>
                <a:lnTo>
                  <a:pt x="6327013" y="0"/>
                </a:lnTo>
                <a:close/>
              </a:path>
              <a:path w="11153140" h="433705">
                <a:moveTo>
                  <a:pt x="7533538" y="0"/>
                </a:moveTo>
                <a:lnTo>
                  <a:pt x="6327026" y="0"/>
                </a:lnTo>
                <a:lnTo>
                  <a:pt x="6327026" y="433705"/>
                </a:lnTo>
                <a:lnTo>
                  <a:pt x="7533538" y="433705"/>
                </a:lnTo>
                <a:lnTo>
                  <a:pt x="7533538" y="0"/>
                </a:lnTo>
                <a:close/>
              </a:path>
              <a:path w="11153140" h="433705">
                <a:moveTo>
                  <a:pt x="9946589" y="0"/>
                </a:moveTo>
                <a:lnTo>
                  <a:pt x="8740076" y="0"/>
                </a:lnTo>
                <a:lnTo>
                  <a:pt x="7533551" y="0"/>
                </a:lnTo>
                <a:lnTo>
                  <a:pt x="7533551" y="433705"/>
                </a:lnTo>
                <a:lnTo>
                  <a:pt x="8740076" y="433705"/>
                </a:lnTo>
                <a:lnTo>
                  <a:pt x="9946589" y="433705"/>
                </a:lnTo>
                <a:lnTo>
                  <a:pt x="9946589" y="0"/>
                </a:lnTo>
                <a:close/>
              </a:path>
              <a:path w="11153140" h="433705">
                <a:moveTo>
                  <a:pt x="11153140" y="0"/>
                </a:moveTo>
                <a:lnTo>
                  <a:pt x="9946615" y="0"/>
                </a:lnTo>
                <a:lnTo>
                  <a:pt x="9946615" y="433705"/>
                </a:lnTo>
                <a:lnTo>
                  <a:pt x="11153140" y="433705"/>
                </a:lnTo>
                <a:lnTo>
                  <a:pt x="11153140" y="0"/>
                </a:lnTo>
                <a:close/>
              </a:path>
            </a:pathLst>
          </a:custGeom>
          <a:solidFill>
            <a:srgbClr val="333E47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66591" y="2150892"/>
          <a:ext cx="11229340" cy="2357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4140"/>
                <a:gridCol w="1206500"/>
                <a:gridCol w="1206500"/>
                <a:gridCol w="1206500"/>
                <a:gridCol w="1206500"/>
                <a:gridCol w="1206500"/>
                <a:gridCol w="1206500"/>
              </a:tblGrid>
              <a:tr h="43370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Client</a:t>
                      </a:r>
                      <a:r>
                        <a:rPr dirty="0" sz="16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65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9535">
                    <a:lnL w="9525">
                      <a:solidFill>
                        <a:srgbClr val="BEBEBE"/>
                      </a:solidFill>
                      <a:prstDash val="solid"/>
                    </a:lnL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91440" marR="114300">
                        <a:lnSpc>
                          <a:spcPct val="100000"/>
                        </a:lnSpc>
                        <a:spcBef>
                          <a:spcPts val="870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Percentage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spousal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benefits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person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whose Full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(FRA)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66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0490"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35.2%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37.9%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4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46.1%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014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 marR="305435" indent="-8128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50.0%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24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6862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(N/A)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BEBEBE"/>
                      </a:solidFill>
                      <a:prstDash val="solid"/>
                    </a:lnL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962025">
                <a:tc>
                  <a:txBody>
                    <a:bodyPr/>
                    <a:lstStyle/>
                    <a:p>
                      <a:pPr marL="92075" marR="113664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Percentage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spousal</a:t>
                      </a:r>
                      <a:r>
                        <a:rPr dirty="0" sz="16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benefits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person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whose Full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600" spc="-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6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(FRA)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67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0489"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32.7%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35.2%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37.9%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z="1600" spc="-25">
                          <a:latin typeface="Arial"/>
                          <a:cs typeface="Arial"/>
                        </a:rPr>
                        <a:t>42%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905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46.1%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2065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9415" marR="305435" indent="-81280">
                        <a:lnSpc>
                          <a:spcPct val="100000"/>
                        </a:lnSpc>
                        <a:spcBef>
                          <a:spcPts val="1830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50.0% </a:t>
                      </a:r>
                      <a:r>
                        <a:rPr dirty="0" sz="16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232410">
                    <a:lnL w="9525">
                      <a:solidFill>
                        <a:srgbClr val="BEBEBE"/>
                      </a:solidFill>
                      <a:prstDash val="solid"/>
                    </a:lnL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4F6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/>
          <p:nvPr/>
        </p:nvSpPr>
        <p:spPr>
          <a:xfrm>
            <a:off x="0" y="4928615"/>
            <a:ext cx="12192000" cy="457200"/>
          </a:xfrm>
          <a:custGeom>
            <a:avLst/>
            <a:gdLst/>
            <a:ahLst/>
            <a:cxnLst/>
            <a:rect l="l" t="t" r="r" b="b"/>
            <a:pathLst>
              <a:path w="12192000" h="457200">
                <a:moveTo>
                  <a:pt x="12192000" y="0"/>
                </a:moveTo>
                <a:lnTo>
                  <a:pt x="0" y="0"/>
                </a:lnTo>
                <a:lnTo>
                  <a:pt x="0" y="457200"/>
                </a:lnTo>
                <a:lnTo>
                  <a:pt x="12192000" y="4572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EAEAE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3476402" y="4954490"/>
            <a:ext cx="52374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Spouse</a:t>
            </a:r>
            <a:r>
              <a:rPr dirty="0" sz="18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can</a:t>
            </a:r>
            <a:r>
              <a:rPr dirty="0" sz="18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collect</a:t>
            </a:r>
            <a:r>
              <a:rPr dirty="0" sz="1800" spc="1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368627"/>
                </a:solidFill>
                <a:latin typeface="Arial"/>
                <a:cs typeface="Arial"/>
              </a:rPr>
              <a:t>more</a:t>
            </a:r>
            <a:r>
              <a:rPr dirty="0" sz="2400" spc="-2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by</a:t>
            </a:r>
            <a:r>
              <a:rPr dirty="0" sz="18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waiting</a:t>
            </a:r>
            <a:r>
              <a:rPr dirty="0" sz="18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until</a:t>
            </a:r>
            <a:r>
              <a:rPr dirty="0" sz="18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33E47"/>
                </a:solidFill>
                <a:latin typeface="Arial"/>
                <a:cs typeface="Arial"/>
              </a:rPr>
              <a:t>FRA.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4576" y="6311125"/>
            <a:ext cx="2546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Social</a:t>
            </a:r>
            <a:r>
              <a:rPr dirty="0" u="sng" sz="1000" spc="-25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Security</a:t>
            </a:r>
            <a:r>
              <a:rPr dirty="0" u="sng" sz="1000" spc="-3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000" spc="-1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Administration</a:t>
            </a:r>
            <a:r>
              <a:rPr dirty="0" u="none" sz="1000" spc="-10">
                <a:latin typeface="Arial"/>
                <a:cs typeface="Arial"/>
              </a:rPr>
              <a:t>,</a:t>
            </a:r>
            <a:r>
              <a:rPr dirty="0" u="none" sz="1000" spc="-30">
                <a:latin typeface="Arial"/>
                <a:cs typeface="Arial"/>
              </a:rPr>
              <a:t> </a:t>
            </a:r>
            <a:r>
              <a:rPr dirty="0" u="none" sz="1000" spc="-10">
                <a:latin typeface="Arial"/>
                <a:cs typeface="Arial"/>
              </a:rPr>
              <a:t>2023.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0" name="object 10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Three</a:t>
            </a:r>
            <a:r>
              <a:rPr dirty="0" spc="-50"/>
              <a:t> </a:t>
            </a:r>
            <a:r>
              <a:rPr dirty="0"/>
              <a:t>opportunities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maximize</a:t>
            </a:r>
            <a:r>
              <a:rPr dirty="0" spc="-55"/>
              <a:t> </a:t>
            </a:r>
            <a:r>
              <a:rPr dirty="0" spc="-10"/>
              <a:t>benefits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may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be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able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boost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your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0" y="2709672"/>
          <a:ext cx="12268200" cy="2359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8990"/>
                <a:gridCol w="3048000"/>
                <a:gridCol w="4525009"/>
              </a:tblGrid>
              <a:tr h="906144">
                <a:tc>
                  <a:txBody>
                    <a:bodyPr/>
                    <a:lstStyle/>
                    <a:p>
                      <a:pPr marL="2363470" marR="835025" indent="90805">
                        <a:lnSpc>
                          <a:spcPts val="2160"/>
                        </a:lnSpc>
                        <a:spcBef>
                          <a:spcPts val="400"/>
                        </a:spcBef>
                      </a:pPr>
                      <a:r>
                        <a:rPr dirty="0" sz="2000" spc="-1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Strategies </a:t>
                      </a:r>
                      <a:r>
                        <a:rPr dirty="0" sz="200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2000" spc="-25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Couples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50800">
                    <a:lnR w="952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019810" marR="1003300" indent="-9525">
                        <a:lnSpc>
                          <a:spcPts val="2160"/>
                        </a:lnSpc>
                        <a:spcBef>
                          <a:spcPts val="385"/>
                        </a:spcBef>
                      </a:pPr>
                      <a:r>
                        <a:rPr dirty="0" sz="2000" spc="-1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Survivor Benefits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889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68935" marR="2082800" indent="593725">
                        <a:lnSpc>
                          <a:spcPts val="2160"/>
                        </a:lnSpc>
                        <a:spcBef>
                          <a:spcPts val="340"/>
                        </a:spcBef>
                      </a:pPr>
                      <a:r>
                        <a:rPr dirty="0" sz="2000" spc="-10" b="1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Former </a:t>
                      </a:r>
                      <a:r>
                        <a:rPr dirty="0" sz="2000" b="1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Spousal</a:t>
                      </a:r>
                      <a:r>
                        <a:rPr dirty="0" sz="2000" spc="-90" b="1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10" b="1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43180">
                    <a:lnL w="9525">
                      <a:solidFill>
                        <a:srgbClr val="BEBEBE"/>
                      </a:solidFill>
                      <a:prstDash val="solid"/>
                    </a:lnL>
                  </a:tcPr>
                </a:tc>
              </a:tr>
              <a:tr h="14535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1878330" marR="351790" indent="1270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Spouses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should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evaluate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options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determine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when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file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benefits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R w="9525">
                      <a:solidFill>
                        <a:srgbClr val="BEBEB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 marL="342900" marR="337185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This</a:t>
                      </a:r>
                      <a:r>
                        <a:rPr dirty="0" sz="16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option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works</a:t>
                      </a:r>
                      <a:r>
                        <a:rPr dirty="0" sz="16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best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 if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one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spouse</a:t>
                      </a:r>
                      <a:r>
                        <a:rPr dirty="0" sz="16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expected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to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outlive</a:t>
                      </a:r>
                      <a:r>
                        <a:rPr dirty="0" sz="16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another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21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374015" marR="2089150" indent="276860">
                        <a:lnSpc>
                          <a:spcPct val="100000"/>
                        </a:lnSpc>
                      </a:pPr>
                      <a:r>
                        <a:rPr dirty="0" sz="1600" spc="-10">
                          <a:latin typeface="Arial"/>
                          <a:cs typeface="Arial"/>
                        </a:rPr>
                        <a:t>Ex-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spouses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>
                          <a:latin typeface="Arial"/>
                          <a:cs typeface="Arial"/>
                        </a:rPr>
                        <a:t>may</a:t>
                      </a:r>
                      <a:r>
                        <a:rPr dirty="0" sz="1600" spc="5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be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eligible</a:t>
                      </a:r>
                      <a:r>
                        <a:rPr dirty="0" sz="16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6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portion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L="931544">
                        <a:lnSpc>
                          <a:spcPct val="100000"/>
                        </a:lnSpc>
                      </a:pPr>
                      <a:r>
                        <a:rPr dirty="0" sz="16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6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>
                          <a:latin typeface="Arial"/>
                          <a:cs typeface="Arial"/>
                        </a:rPr>
                        <a:t>benefits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53670">
                    <a:lnL w="9525">
                      <a:solidFill>
                        <a:srgbClr val="BEBEBE"/>
                      </a:solidFill>
                      <a:prstDash val="solid"/>
                    </a:lnL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grpSp>
        <p:nvGrpSpPr>
          <p:cNvPr id="4" name="object 4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5" name="object 5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1" name="object 1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71" y="273158"/>
            <a:ext cx="63258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Maximizing</a:t>
            </a:r>
            <a:r>
              <a:rPr dirty="0" spc="-85"/>
              <a:t> </a:t>
            </a:r>
            <a:r>
              <a:rPr dirty="0"/>
              <a:t>couples’</a:t>
            </a:r>
            <a:r>
              <a:rPr dirty="0" spc="-65"/>
              <a:t> </a:t>
            </a:r>
            <a:r>
              <a:rPr dirty="0"/>
              <a:t>benefits</a:t>
            </a:r>
            <a:r>
              <a:rPr dirty="0" spc="-70"/>
              <a:t> </a:t>
            </a:r>
            <a:r>
              <a:rPr dirty="0" spc="-10"/>
              <a:t>strategy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5971" y="733406"/>
            <a:ext cx="60471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Delaying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lifetime</a:t>
            </a:r>
            <a:r>
              <a:rPr dirty="0" sz="2000" spc="-8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2000" spc="-7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r>
              <a:rPr dirty="0" sz="2000" spc="-7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survivor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7533131" y="217931"/>
            <a:ext cx="4081779" cy="1727200"/>
            <a:chOff x="7533131" y="217931"/>
            <a:chExt cx="4081779" cy="1727200"/>
          </a:xfrm>
        </p:grpSpPr>
        <p:sp>
          <p:nvSpPr>
            <p:cNvPr id="5" name="object 5" descr=""/>
            <p:cNvSpPr/>
            <p:nvPr/>
          </p:nvSpPr>
          <p:spPr>
            <a:xfrm>
              <a:off x="7533131" y="217931"/>
              <a:ext cx="4081779" cy="1727200"/>
            </a:xfrm>
            <a:custGeom>
              <a:avLst/>
              <a:gdLst/>
              <a:ahLst/>
              <a:cxnLst/>
              <a:rect l="l" t="t" r="r" b="b"/>
              <a:pathLst>
                <a:path w="4081779" h="1727200">
                  <a:moveTo>
                    <a:pt x="4081272" y="0"/>
                  </a:moveTo>
                  <a:lnTo>
                    <a:pt x="0" y="0"/>
                  </a:lnTo>
                  <a:lnTo>
                    <a:pt x="0" y="1726692"/>
                  </a:lnTo>
                  <a:lnTo>
                    <a:pt x="4081272" y="1726692"/>
                  </a:lnTo>
                  <a:lnTo>
                    <a:pt x="408127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587483" y="859536"/>
              <a:ext cx="0" cy="756285"/>
            </a:xfrm>
            <a:custGeom>
              <a:avLst/>
              <a:gdLst/>
              <a:ahLst/>
              <a:cxnLst/>
              <a:rect l="l" t="t" r="r" b="b"/>
              <a:pathLst>
                <a:path w="0" h="756285">
                  <a:moveTo>
                    <a:pt x="0" y="0"/>
                  </a:moveTo>
                  <a:lnTo>
                    <a:pt x="0" y="755777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7533131" y="217931"/>
            <a:ext cx="4081779" cy="1727200"/>
          </a:xfrm>
          <a:prstGeom prst="rect">
            <a:avLst/>
          </a:prstGeom>
        </p:spPr>
        <p:txBody>
          <a:bodyPr wrap="square" lIns="0" tIns="102870" rIns="0" bIns="0" rtlCol="0" vert="horz">
            <a:spAutoFit/>
          </a:bodyPr>
          <a:lstStyle/>
          <a:p>
            <a:pPr marL="297180">
              <a:lnSpc>
                <a:spcPct val="100000"/>
              </a:lnSpc>
              <a:spcBef>
                <a:spcPts val="810"/>
              </a:spcBef>
            </a:pPr>
            <a:r>
              <a:rPr dirty="0" sz="1400" b="1">
                <a:latin typeface="Arial"/>
                <a:cs typeface="Arial"/>
              </a:rPr>
              <a:t>ABOUT</a:t>
            </a:r>
            <a:r>
              <a:rPr dirty="0" sz="1400" spc="-1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OUR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COUPLE</a:t>
            </a:r>
            <a:endParaRPr sz="1400">
              <a:latin typeface="Arial"/>
              <a:cs typeface="Arial"/>
            </a:endParaRPr>
          </a:p>
          <a:p>
            <a:pPr marL="297180">
              <a:lnSpc>
                <a:spcPct val="100000"/>
              </a:lnSpc>
              <a:spcBef>
                <a:spcPts val="10"/>
              </a:spcBef>
            </a:pPr>
            <a:r>
              <a:rPr dirty="0" sz="1100" b="1">
                <a:latin typeface="Arial"/>
                <a:cs typeface="Arial"/>
              </a:rPr>
              <a:t>Hypothetical</a:t>
            </a:r>
            <a:r>
              <a:rPr dirty="0" sz="1100" spc="-75" b="1">
                <a:latin typeface="Arial"/>
                <a:cs typeface="Arial"/>
              </a:rPr>
              <a:t> </a:t>
            </a:r>
            <a:r>
              <a:rPr dirty="0" sz="1100" spc="-10" b="1">
                <a:latin typeface="Arial"/>
                <a:cs typeface="Arial"/>
              </a:rPr>
              <a:t>example</a:t>
            </a:r>
            <a:endParaRPr sz="1100">
              <a:latin typeface="Arial"/>
              <a:cs typeface="Arial"/>
            </a:endParaRPr>
          </a:p>
          <a:p>
            <a:pPr marL="288290">
              <a:lnSpc>
                <a:spcPct val="100000"/>
              </a:lnSpc>
              <a:spcBef>
                <a:spcPts val="975"/>
              </a:spcBef>
              <a:tabLst>
                <a:tab pos="2308860" algn="l"/>
              </a:tabLst>
            </a:pP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Aaron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	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Elaine</a:t>
            </a:r>
            <a:endParaRPr sz="1400">
              <a:latin typeface="Arial"/>
              <a:cs typeface="Arial"/>
            </a:endParaRPr>
          </a:p>
          <a:p>
            <a:pPr marL="288290">
              <a:lnSpc>
                <a:spcPts val="1639"/>
              </a:lnSpc>
              <a:spcBef>
                <a:spcPts val="505"/>
              </a:spcBef>
              <a:tabLst>
                <a:tab pos="2308860" algn="l"/>
              </a:tabLst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Age:</a:t>
            </a:r>
            <a:r>
              <a:rPr dirty="0" sz="14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62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	Age:</a:t>
            </a:r>
            <a:r>
              <a:rPr dirty="0" sz="14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  <a:p>
            <a:pPr marL="288290">
              <a:lnSpc>
                <a:spcPts val="1595"/>
              </a:lnSpc>
              <a:tabLst>
                <a:tab pos="2308860" algn="l"/>
              </a:tabLst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FRA: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 67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	FRA: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 67</a:t>
            </a:r>
            <a:endParaRPr sz="1400">
              <a:latin typeface="Arial"/>
              <a:cs typeface="Arial"/>
            </a:endParaRPr>
          </a:p>
          <a:p>
            <a:pPr marL="288290">
              <a:lnSpc>
                <a:spcPts val="1639"/>
              </a:lnSpc>
              <a:tabLst>
                <a:tab pos="2308860" algn="l"/>
              </a:tabLst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Life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expectancy: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87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	Life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expectancy: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95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1312163" y="3803903"/>
            <a:ext cx="2205355" cy="1125220"/>
          </a:xfrm>
          <a:custGeom>
            <a:avLst/>
            <a:gdLst/>
            <a:ahLst/>
            <a:cxnLst/>
            <a:rect l="l" t="t" r="r" b="b"/>
            <a:pathLst>
              <a:path w="2205354" h="1125220">
                <a:moveTo>
                  <a:pt x="2205228" y="0"/>
                </a:moveTo>
                <a:lnTo>
                  <a:pt x="0" y="0"/>
                </a:lnTo>
                <a:lnTo>
                  <a:pt x="0" y="1124712"/>
                </a:lnTo>
                <a:lnTo>
                  <a:pt x="2205228" y="1124712"/>
                </a:lnTo>
                <a:lnTo>
                  <a:pt x="2205228" y="0"/>
                </a:lnTo>
                <a:close/>
              </a:path>
            </a:pathLst>
          </a:custGeom>
          <a:solidFill>
            <a:srgbClr val="6877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039867" y="3642359"/>
            <a:ext cx="2205355" cy="1286510"/>
          </a:xfrm>
          <a:custGeom>
            <a:avLst/>
            <a:gdLst/>
            <a:ahLst/>
            <a:cxnLst/>
            <a:rect l="l" t="t" r="r" b="b"/>
            <a:pathLst>
              <a:path w="2205354" h="1286510">
                <a:moveTo>
                  <a:pt x="2205240" y="0"/>
                </a:moveTo>
                <a:lnTo>
                  <a:pt x="0" y="0"/>
                </a:lnTo>
                <a:lnTo>
                  <a:pt x="0" y="1286256"/>
                </a:lnTo>
                <a:lnTo>
                  <a:pt x="2205240" y="1286256"/>
                </a:lnTo>
                <a:lnTo>
                  <a:pt x="2205240" y="0"/>
                </a:lnTo>
                <a:close/>
              </a:path>
            </a:pathLst>
          </a:custGeom>
          <a:solidFill>
            <a:srgbClr val="6877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8767571" y="3572255"/>
            <a:ext cx="2207260" cy="1356360"/>
          </a:xfrm>
          <a:custGeom>
            <a:avLst/>
            <a:gdLst/>
            <a:ahLst/>
            <a:cxnLst/>
            <a:rect l="l" t="t" r="r" b="b"/>
            <a:pathLst>
              <a:path w="2207259" h="1356360">
                <a:moveTo>
                  <a:pt x="2206739" y="0"/>
                </a:moveTo>
                <a:lnTo>
                  <a:pt x="0" y="0"/>
                </a:lnTo>
                <a:lnTo>
                  <a:pt x="0" y="1356359"/>
                </a:lnTo>
                <a:lnTo>
                  <a:pt x="2206739" y="1356359"/>
                </a:lnTo>
                <a:lnTo>
                  <a:pt x="2206739" y="0"/>
                </a:lnTo>
                <a:close/>
              </a:path>
            </a:pathLst>
          </a:custGeom>
          <a:solidFill>
            <a:srgbClr val="68778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2030517" y="4238537"/>
            <a:ext cx="768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$420,000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758581" y="4158120"/>
            <a:ext cx="768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$480,000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86644" y="4123350"/>
            <a:ext cx="76898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$506,000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12163" y="2817876"/>
            <a:ext cx="2205355" cy="986155"/>
          </a:xfrm>
          <a:prstGeom prst="rect">
            <a:avLst/>
          </a:prstGeom>
          <a:solidFill>
            <a:srgbClr val="368627"/>
          </a:solidFill>
        </p:spPr>
        <p:txBody>
          <a:bodyPr wrap="square" lIns="0" tIns="1739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70"/>
              </a:spcBef>
            </a:pPr>
            <a:endParaRPr sz="1400">
              <a:latin typeface="Times New Roman"/>
              <a:cs typeface="Times New Roman"/>
            </a:endParaRPr>
          </a:p>
          <a:p>
            <a:pPr marL="730885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$368,000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039867" y="2567939"/>
            <a:ext cx="2205355" cy="1074420"/>
          </a:xfrm>
          <a:prstGeom prst="rect">
            <a:avLst/>
          </a:prstGeom>
          <a:solidFill>
            <a:srgbClr val="368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"/>
              </a:spcBef>
            </a:pPr>
            <a:endParaRPr sz="1400">
              <a:latin typeface="Times New Roman"/>
              <a:cs typeface="Times New Roman"/>
            </a:endParaRPr>
          </a:p>
          <a:p>
            <a:pPr marL="73152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$401,000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8767571" y="2372867"/>
            <a:ext cx="2207260" cy="1199515"/>
          </a:xfrm>
          <a:prstGeom prst="rect">
            <a:avLst/>
          </a:prstGeom>
          <a:solidFill>
            <a:srgbClr val="368627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05"/>
              </a:spcBef>
            </a:pPr>
            <a:endParaRPr sz="1400">
              <a:latin typeface="Times New Roman"/>
              <a:cs typeface="Times New Roman"/>
            </a:endParaRPr>
          </a:p>
          <a:p>
            <a:pPr marL="731520">
              <a:lnSpc>
                <a:spcPct val="100000"/>
              </a:lnSpc>
            </a:pPr>
            <a:r>
              <a:rPr dirty="0" sz="1400" spc="-10">
                <a:solidFill>
                  <a:srgbClr val="FFFFFF"/>
                </a:solidFill>
                <a:latin typeface="Arial"/>
                <a:cs typeface="Arial"/>
              </a:rPr>
              <a:t>$448,000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995818" y="2439562"/>
            <a:ext cx="8705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$788,000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313505" y="1297473"/>
            <a:ext cx="5274310" cy="11423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latin typeface="Arial"/>
                <a:cs typeface="Arial"/>
              </a:rPr>
              <a:t>TOTAL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LIFETIME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BASED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ON</a:t>
            </a:r>
            <a:r>
              <a:rPr dirty="0" sz="1600" spc="-9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AGE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spc="-30" b="1">
                <a:latin typeface="Arial"/>
                <a:cs typeface="Arial"/>
              </a:rPr>
              <a:t>AT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WHICH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AARON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COLLECTS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85"/>
              </a:spcBef>
              <a:tabLst>
                <a:tab pos="880744" algn="l"/>
              </a:tabLst>
            </a:pPr>
            <a:r>
              <a:rPr dirty="0" sz="1400">
                <a:solidFill>
                  <a:srgbClr val="368627"/>
                </a:solidFill>
                <a:latin typeface="Webdings"/>
                <a:cs typeface="Webdings"/>
              </a:rPr>
              <a:t></a:t>
            </a:r>
            <a:r>
              <a:rPr dirty="0" sz="1400" spc="20">
                <a:solidFill>
                  <a:srgbClr val="368627"/>
                </a:solidFill>
                <a:latin typeface="Times New Roman"/>
                <a:cs typeface="Times New Roman"/>
              </a:rPr>
              <a:t> </a:t>
            </a:r>
            <a:r>
              <a:rPr dirty="0" sz="1400" spc="-10">
                <a:latin typeface="Arial"/>
                <a:cs typeface="Arial"/>
              </a:rPr>
              <a:t>Elaine</a:t>
            </a:r>
            <a:r>
              <a:rPr dirty="0" sz="1400">
                <a:latin typeface="Arial"/>
                <a:cs typeface="Arial"/>
              </a:rPr>
              <a:t>	</a:t>
            </a:r>
            <a:r>
              <a:rPr dirty="0" sz="1400">
                <a:solidFill>
                  <a:srgbClr val="768592"/>
                </a:solidFill>
                <a:latin typeface="Webdings"/>
                <a:cs typeface="Webdings"/>
              </a:rPr>
              <a:t></a:t>
            </a:r>
            <a:r>
              <a:rPr dirty="0" sz="1400" spc="-60">
                <a:solidFill>
                  <a:srgbClr val="768592"/>
                </a:solidFill>
                <a:latin typeface="Times New Roman"/>
                <a:cs typeface="Times New Roman"/>
              </a:rPr>
              <a:t> </a:t>
            </a:r>
            <a:r>
              <a:rPr dirty="0" sz="1400" spc="-20">
                <a:latin typeface="Arial"/>
                <a:cs typeface="Arial"/>
              </a:rPr>
              <a:t>Aaron</a:t>
            </a:r>
            <a:endParaRPr sz="14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  <a:spcBef>
                <a:spcPts val="1070"/>
              </a:spcBef>
            </a:pPr>
            <a:r>
              <a:rPr dirty="0" sz="1600" spc="-10" b="1">
                <a:latin typeface="Arial"/>
                <a:cs typeface="Arial"/>
              </a:rPr>
              <a:t>$881,000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899541" y="4061840"/>
            <a:ext cx="863600" cy="864869"/>
            <a:chOff x="899541" y="4061840"/>
            <a:chExt cx="863600" cy="864869"/>
          </a:xfrm>
        </p:grpSpPr>
        <p:sp>
          <p:nvSpPr>
            <p:cNvPr id="20" name="object 20" descr=""/>
            <p:cNvSpPr/>
            <p:nvPr/>
          </p:nvSpPr>
          <p:spPr>
            <a:xfrm>
              <a:off x="928116" y="4090415"/>
              <a:ext cx="806450" cy="807720"/>
            </a:xfrm>
            <a:custGeom>
              <a:avLst/>
              <a:gdLst/>
              <a:ahLst/>
              <a:cxnLst/>
              <a:rect l="l" t="t" r="r" b="b"/>
              <a:pathLst>
                <a:path w="806450" h="807720">
                  <a:moveTo>
                    <a:pt x="403098" y="0"/>
                  </a:moveTo>
                  <a:lnTo>
                    <a:pt x="356087" y="2716"/>
                  </a:lnTo>
                  <a:lnTo>
                    <a:pt x="310669" y="10666"/>
                  </a:lnTo>
                  <a:lnTo>
                    <a:pt x="267147" y="23544"/>
                  </a:lnTo>
                  <a:lnTo>
                    <a:pt x="225823" y="41048"/>
                  </a:lnTo>
                  <a:lnTo>
                    <a:pt x="186999" y="62875"/>
                  </a:lnTo>
                  <a:lnTo>
                    <a:pt x="150978" y="88722"/>
                  </a:lnTo>
                  <a:lnTo>
                    <a:pt x="118062" y="118286"/>
                  </a:lnTo>
                  <a:lnTo>
                    <a:pt x="88554" y="151264"/>
                  </a:lnTo>
                  <a:lnTo>
                    <a:pt x="62756" y="187353"/>
                  </a:lnTo>
                  <a:lnTo>
                    <a:pt x="40970" y="226250"/>
                  </a:lnTo>
                  <a:lnTo>
                    <a:pt x="23499" y="267652"/>
                  </a:lnTo>
                  <a:lnTo>
                    <a:pt x="10645" y="311257"/>
                  </a:lnTo>
                  <a:lnTo>
                    <a:pt x="2711" y="356760"/>
                  </a:lnTo>
                  <a:lnTo>
                    <a:pt x="0" y="403860"/>
                  </a:lnTo>
                  <a:lnTo>
                    <a:pt x="2711" y="450959"/>
                  </a:lnTo>
                  <a:lnTo>
                    <a:pt x="10645" y="496462"/>
                  </a:lnTo>
                  <a:lnTo>
                    <a:pt x="23499" y="540067"/>
                  </a:lnTo>
                  <a:lnTo>
                    <a:pt x="40970" y="581469"/>
                  </a:lnTo>
                  <a:lnTo>
                    <a:pt x="62756" y="620366"/>
                  </a:lnTo>
                  <a:lnTo>
                    <a:pt x="88554" y="656455"/>
                  </a:lnTo>
                  <a:lnTo>
                    <a:pt x="118062" y="689433"/>
                  </a:lnTo>
                  <a:lnTo>
                    <a:pt x="150978" y="718997"/>
                  </a:lnTo>
                  <a:lnTo>
                    <a:pt x="186999" y="744844"/>
                  </a:lnTo>
                  <a:lnTo>
                    <a:pt x="225823" y="766671"/>
                  </a:lnTo>
                  <a:lnTo>
                    <a:pt x="267147" y="784175"/>
                  </a:lnTo>
                  <a:lnTo>
                    <a:pt x="310669" y="797053"/>
                  </a:lnTo>
                  <a:lnTo>
                    <a:pt x="356087" y="805003"/>
                  </a:lnTo>
                  <a:lnTo>
                    <a:pt x="403098" y="807720"/>
                  </a:lnTo>
                  <a:lnTo>
                    <a:pt x="450108" y="805003"/>
                  </a:lnTo>
                  <a:lnTo>
                    <a:pt x="495526" y="797053"/>
                  </a:lnTo>
                  <a:lnTo>
                    <a:pt x="539048" y="784175"/>
                  </a:lnTo>
                  <a:lnTo>
                    <a:pt x="580372" y="766671"/>
                  </a:lnTo>
                  <a:lnTo>
                    <a:pt x="619196" y="744844"/>
                  </a:lnTo>
                  <a:lnTo>
                    <a:pt x="655217" y="718997"/>
                  </a:lnTo>
                  <a:lnTo>
                    <a:pt x="688133" y="689433"/>
                  </a:lnTo>
                  <a:lnTo>
                    <a:pt x="717641" y="656455"/>
                  </a:lnTo>
                  <a:lnTo>
                    <a:pt x="743439" y="620366"/>
                  </a:lnTo>
                  <a:lnTo>
                    <a:pt x="765225" y="581469"/>
                  </a:lnTo>
                  <a:lnTo>
                    <a:pt x="782696" y="540067"/>
                  </a:lnTo>
                  <a:lnTo>
                    <a:pt x="795550" y="496462"/>
                  </a:lnTo>
                  <a:lnTo>
                    <a:pt x="803484" y="450959"/>
                  </a:lnTo>
                  <a:lnTo>
                    <a:pt x="806196" y="403860"/>
                  </a:lnTo>
                  <a:lnTo>
                    <a:pt x="803484" y="356760"/>
                  </a:lnTo>
                  <a:lnTo>
                    <a:pt x="795550" y="311257"/>
                  </a:lnTo>
                  <a:lnTo>
                    <a:pt x="782696" y="267652"/>
                  </a:lnTo>
                  <a:lnTo>
                    <a:pt x="765225" y="226250"/>
                  </a:lnTo>
                  <a:lnTo>
                    <a:pt x="743439" y="187353"/>
                  </a:lnTo>
                  <a:lnTo>
                    <a:pt x="717641" y="151264"/>
                  </a:lnTo>
                  <a:lnTo>
                    <a:pt x="688133" y="118286"/>
                  </a:lnTo>
                  <a:lnTo>
                    <a:pt x="655217" y="88722"/>
                  </a:lnTo>
                  <a:lnTo>
                    <a:pt x="619196" y="62875"/>
                  </a:lnTo>
                  <a:lnTo>
                    <a:pt x="580372" y="41048"/>
                  </a:lnTo>
                  <a:lnTo>
                    <a:pt x="539048" y="23544"/>
                  </a:lnTo>
                  <a:lnTo>
                    <a:pt x="495526" y="10666"/>
                  </a:lnTo>
                  <a:lnTo>
                    <a:pt x="450108" y="2716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928116" y="4090415"/>
              <a:ext cx="806450" cy="807720"/>
            </a:xfrm>
            <a:custGeom>
              <a:avLst/>
              <a:gdLst/>
              <a:ahLst/>
              <a:cxnLst/>
              <a:rect l="l" t="t" r="r" b="b"/>
              <a:pathLst>
                <a:path w="806450" h="807720">
                  <a:moveTo>
                    <a:pt x="0" y="403860"/>
                  </a:moveTo>
                  <a:lnTo>
                    <a:pt x="2711" y="356760"/>
                  </a:lnTo>
                  <a:lnTo>
                    <a:pt x="10645" y="311257"/>
                  </a:lnTo>
                  <a:lnTo>
                    <a:pt x="23499" y="267652"/>
                  </a:lnTo>
                  <a:lnTo>
                    <a:pt x="40970" y="226250"/>
                  </a:lnTo>
                  <a:lnTo>
                    <a:pt x="62756" y="187353"/>
                  </a:lnTo>
                  <a:lnTo>
                    <a:pt x="88554" y="151264"/>
                  </a:lnTo>
                  <a:lnTo>
                    <a:pt x="118062" y="118286"/>
                  </a:lnTo>
                  <a:lnTo>
                    <a:pt x="150978" y="88722"/>
                  </a:lnTo>
                  <a:lnTo>
                    <a:pt x="186999" y="62875"/>
                  </a:lnTo>
                  <a:lnTo>
                    <a:pt x="225823" y="41048"/>
                  </a:lnTo>
                  <a:lnTo>
                    <a:pt x="267147" y="23544"/>
                  </a:lnTo>
                  <a:lnTo>
                    <a:pt x="310669" y="10666"/>
                  </a:lnTo>
                  <a:lnTo>
                    <a:pt x="356087" y="2716"/>
                  </a:lnTo>
                  <a:lnTo>
                    <a:pt x="403098" y="0"/>
                  </a:lnTo>
                  <a:lnTo>
                    <a:pt x="450108" y="2716"/>
                  </a:lnTo>
                  <a:lnTo>
                    <a:pt x="495526" y="10666"/>
                  </a:lnTo>
                  <a:lnTo>
                    <a:pt x="539048" y="23544"/>
                  </a:lnTo>
                  <a:lnTo>
                    <a:pt x="580372" y="41048"/>
                  </a:lnTo>
                  <a:lnTo>
                    <a:pt x="619196" y="62875"/>
                  </a:lnTo>
                  <a:lnTo>
                    <a:pt x="655217" y="88722"/>
                  </a:lnTo>
                  <a:lnTo>
                    <a:pt x="688133" y="118286"/>
                  </a:lnTo>
                  <a:lnTo>
                    <a:pt x="717641" y="151264"/>
                  </a:lnTo>
                  <a:lnTo>
                    <a:pt x="743439" y="187353"/>
                  </a:lnTo>
                  <a:lnTo>
                    <a:pt x="765225" y="226250"/>
                  </a:lnTo>
                  <a:lnTo>
                    <a:pt x="782696" y="267652"/>
                  </a:lnTo>
                  <a:lnTo>
                    <a:pt x="795550" y="311257"/>
                  </a:lnTo>
                  <a:lnTo>
                    <a:pt x="803484" y="356760"/>
                  </a:lnTo>
                  <a:lnTo>
                    <a:pt x="806196" y="403860"/>
                  </a:lnTo>
                  <a:lnTo>
                    <a:pt x="803484" y="450959"/>
                  </a:lnTo>
                  <a:lnTo>
                    <a:pt x="795550" y="496462"/>
                  </a:lnTo>
                  <a:lnTo>
                    <a:pt x="782696" y="540067"/>
                  </a:lnTo>
                  <a:lnTo>
                    <a:pt x="765225" y="581469"/>
                  </a:lnTo>
                  <a:lnTo>
                    <a:pt x="743439" y="620366"/>
                  </a:lnTo>
                  <a:lnTo>
                    <a:pt x="717641" y="656455"/>
                  </a:lnTo>
                  <a:lnTo>
                    <a:pt x="688133" y="689433"/>
                  </a:lnTo>
                  <a:lnTo>
                    <a:pt x="655217" y="718997"/>
                  </a:lnTo>
                  <a:lnTo>
                    <a:pt x="619196" y="744844"/>
                  </a:lnTo>
                  <a:lnTo>
                    <a:pt x="580372" y="766671"/>
                  </a:lnTo>
                  <a:lnTo>
                    <a:pt x="539048" y="784175"/>
                  </a:lnTo>
                  <a:lnTo>
                    <a:pt x="495526" y="797053"/>
                  </a:lnTo>
                  <a:lnTo>
                    <a:pt x="450108" y="805003"/>
                  </a:lnTo>
                  <a:lnTo>
                    <a:pt x="403098" y="807720"/>
                  </a:lnTo>
                  <a:lnTo>
                    <a:pt x="356087" y="805003"/>
                  </a:lnTo>
                  <a:lnTo>
                    <a:pt x="310669" y="797053"/>
                  </a:lnTo>
                  <a:lnTo>
                    <a:pt x="267147" y="784175"/>
                  </a:lnTo>
                  <a:lnTo>
                    <a:pt x="225823" y="766671"/>
                  </a:lnTo>
                  <a:lnTo>
                    <a:pt x="186999" y="744844"/>
                  </a:lnTo>
                  <a:lnTo>
                    <a:pt x="150978" y="718997"/>
                  </a:lnTo>
                  <a:lnTo>
                    <a:pt x="118062" y="689433"/>
                  </a:lnTo>
                  <a:lnTo>
                    <a:pt x="88554" y="656455"/>
                  </a:lnTo>
                  <a:lnTo>
                    <a:pt x="62756" y="620366"/>
                  </a:lnTo>
                  <a:lnTo>
                    <a:pt x="40970" y="581469"/>
                  </a:lnTo>
                  <a:lnTo>
                    <a:pt x="23499" y="540067"/>
                  </a:lnTo>
                  <a:lnTo>
                    <a:pt x="10645" y="496462"/>
                  </a:lnTo>
                  <a:lnTo>
                    <a:pt x="2711" y="450959"/>
                  </a:lnTo>
                  <a:lnTo>
                    <a:pt x="0" y="403860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1133743" y="4214871"/>
            <a:ext cx="40703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627245" y="4061840"/>
            <a:ext cx="864869" cy="864869"/>
            <a:chOff x="4627245" y="4061840"/>
            <a:chExt cx="864869" cy="864869"/>
          </a:xfrm>
        </p:grpSpPr>
        <p:sp>
          <p:nvSpPr>
            <p:cNvPr id="24" name="object 24" descr=""/>
            <p:cNvSpPr/>
            <p:nvPr/>
          </p:nvSpPr>
          <p:spPr>
            <a:xfrm>
              <a:off x="4655820" y="4090415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20">
                  <a:moveTo>
                    <a:pt x="403860" y="0"/>
                  </a:moveTo>
                  <a:lnTo>
                    <a:pt x="356760" y="2716"/>
                  </a:lnTo>
                  <a:lnTo>
                    <a:pt x="311257" y="10666"/>
                  </a:lnTo>
                  <a:lnTo>
                    <a:pt x="267652" y="23544"/>
                  </a:lnTo>
                  <a:lnTo>
                    <a:pt x="226250" y="41048"/>
                  </a:lnTo>
                  <a:lnTo>
                    <a:pt x="187353" y="62875"/>
                  </a:lnTo>
                  <a:lnTo>
                    <a:pt x="151264" y="88722"/>
                  </a:lnTo>
                  <a:lnTo>
                    <a:pt x="118286" y="118286"/>
                  </a:lnTo>
                  <a:lnTo>
                    <a:pt x="88722" y="151264"/>
                  </a:lnTo>
                  <a:lnTo>
                    <a:pt x="62875" y="187353"/>
                  </a:lnTo>
                  <a:lnTo>
                    <a:pt x="41048" y="226250"/>
                  </a:lnTo>
                  <a:lnTo>
                    <a:pt x="23544" y="267652"/>
                  </a:lnTo>
                  <a:lnTo>
                    <a:pt x="10666" y="311257"/>
                  </a:lnTo>
                  <a:lnTo>
                    <a:pt x="2716" y="356760"/>
                  </a:lnTo>
                  <a:lnTo>
                    <a:pt x="0" y="403860"/>
                  </a:lnTo>
                  <a:lnTo>
                    <a:pt x="2716" y="450959"/>
                  </a:lnTo>
                  <a:lnTo>
                    <a:pt x="10666" y="496462"/>
                  </a:lnTo>
                  <a:lnTo>
                    <a:pt x="23544" y="540067"/>
                  </a:lnTo>
                  <a:lnTo>
                    <a:pt x="41048" y="581469"/>
                  </a:lnTo>
                  <a:lnTo>
                    <a:pt x="62875" y="620366"/>
                  </a:lnTo>
                  <a:lnTo>
                    <a:pt x="88722" y="656455"/>
                  </a:lnTo>
                  <a:lnTo>
                    <a:pt x="118286" y="689433"/>
                  </a:lnTo>
                  <a:lnTo>
                    <a:pt x="151264" y="718997"/>
                  </a:lnTo>
                  <a:lnTo>
                    <a:pt x="187353" y="744844"/>
                  </a:lnTo>
                  <a:lnTo>
                    <a:pt x="226250" y="766671"/>
                  </a:lnTo>
                  <a:lnTo>
                    <a:pt x="267652" y="784175"/>
                  </a:lnTo>
                  <a:lnTo>
                    <a:pt x="311257" y="797053"/>
                  </a:lnTo>
                  <a:lnTo>
                    <a:pt x="356760" y="805003"/>
                  </a:lnTo>
                  <a:lnTo>
                    <a:pt x="403860" y="807720"/>
                  </a:lnTo>
                  <a:lnTo>
                    <a:pt x="450959" y="805003"/>
                  </a:lnTo>
                  <a:lnTo>
                    <a:pt x="496462" y="797053"/>
                  </a:lnTo>
                  <a:lnTo>
                    <a:pt x="540067" y="784175"/>
                  </a:lnTo>
                  <a:lnTo>
                    <a:pt x="581469" y="766671"/>
                  </a:lnTo>
                  <a:lnTo>
                    <a:pt x="620366" y="744844"/>
                  </a:lnTo>
                  <a:lnTo>
                    <a:pt x="656455" y="718997"/>
                  </a:lnTo>
                  <a:lnTo>
                    <a:pt x="689433" y="689433"/>
                  </a:lnTo>
                  <a:lnTo>
                    <a:pt x="718997" y="656455"/>
                  </a:lnTo>
                  <a:lnTo>
                    <a:pt x="744844" y="620366"/>
                  </a:lnTo>
                  <a:lnTo>
                    <a:pt x="766671" y="581469"/>
                  </a:lnTo>
                  <a:lnTo>
                    <a:pt x="784175" y="540067"/>
                  </a:lnTo>
                  <a:lnTo>
                    <a:pt x="797053" y="496462"/>
                  </a:lnTo>
                  <a:lnTo>
                    <a:pt x="805003" y="450959"/>
                  </a:lnTo>
                  <a:lnTo>
                    <a:pt x="807720" y="403860"/>
                  </a:lnTo>
                  <a:lnTo>
                    <a:pt x="805003" y="356760"/>
                  </a:lnTo>
                  <a:lnTo>
                    <a:pt x="797053" y="311257"/>
                  </a:lnTo>
                  <a:lnTo>
                    <a:pt x="784175" y="267652"/>
                  </a:lnTo>
                  <a:lnTo>
                    <a:pt x="766671" y="226250"/>
                  </a:lnTo>
                  <a:lnTo>
                    <a:pt x="744844" y="187353"/>
                  </a:lnTo>
                  <a:lnTo>
                    <a:pt x="718997" y="151264"/>
                  </a:lnTo>
                  <a:lnTo>
                    <a:pt x="689433" y="118286"/>
                  </a:lnTo>
                  <a:lnTo>
                    <a:pt x="656455" y="88722"/>
                  </a:lnTo>
                  <a:lnTo>
                    <a:pt x="620366" y="62875"/>
                  </a:lnTo>
                  <a:lnTo>
                    <a:pt x="581469" y="41048"/>
                  </a:lnTo>
                  <a:lnTo>
                    <a:pt x="540067" y="23544"/>
                  </a:lnTo>
                  <a:lnTo>
                    <a:pt x="496462" y="10666"/>
                  </a:lnTo>
                  <a:lnTo>
                    <a:pt x="450959" y="2716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655820" y="4090415"/>
              <a:ext cx="807720" cy="807720"/>
            </a:xfrm>
            <a:custGeom>
              <a:avLst/>
              <a:gdLst/>
              <a:ahLst/>
              <a:cxnLst/>
              <a:rect l="l" t="t" r="r" b="b"/>
              <a:pathLst>
                <a:path w="807720" h="807720">
                  <a:moveTo>
                    <a:pt x="0" y="403860"/>
                  </a:moveTo>
                  <a:lnTo>
                    <a:pt x="2716" y="356760"/>
                  </a:lnTo>
                  <a:lnTo>
                    <a:pt x="10666" y="311257"/>
                  </a:lnTo>
                  <a:lnTo>
                    <a:pt x="23544" y="267652"/>
                  </a:lnTo>
                  <a:lnTo>
                    <a:pt x="41048" y="226250"/>
                  </a:lnTo>
                  <a:lnTo>
                    <a:pt x="62875" y="187353"/>
                  </a:lnTo>
                  <a:lnTo>
                    <a:pt x="88722" y="151264"/>
                  </a:lnTo>
                  <a:lnTo>
                    <a:pt x="118286" y="118286"/>
                  </a:lnTo>
                  <a:lnTo>
                    <a:pt x="151264" y="88722"/>
                  </a:lnTo>
                  <a:lnTo>
                    <a:pt x="187353" y="62875"/>
                  </a:lnTo>
                  <a:lnTo>
                    <a:pt x="226250" y="41048"/>
                  </a:lnTo>
                  <a:lnTo>
                    <a:pt x="267652" y="23544"/>
                  </a:lnTo>
                  <a:lnTo>
                    <a:pt x="311257" y="10666"/>
                  </a:lnTo>
                  <a:lnTo>
                    <a:pt x="356760" y="2716"/>
                  </a:lnTo>
                  <a:lnTo>
                    <a:pt x="403860" y="0"/>
                  </a:lnTo>
                  <a:lnTo>
                    <a:pt x="450959" y="2716"/>
                  </a:lnTo>
                  <a:lnTo>
                    <a:pt x="496462" y="10666"/>
                  </a:lnTo>
                  <a:lnTo>
                    <a:pt x="540067" y="23544"/>
                  </a:lnTo>
                  <a:lnTo>
                    <a:pt x="581469" y="41048"/>
                  </a:lnTo>
                  <a:lnTo>
                    <a:pt x="620366" y="62875"/>
                  </a:lnTo>
                  <a:lnTo>
                    <a:pt x="656455" y="88722"/>
                  </a:lnTo>
                  <a:lnTo>
                    <a:pt x="689433" y="118286"/>
                  </a:lnTo>
                  <a:lnTo>
                    <a:pt x="718997" y="151264"/>
                  </a:lnTo>
                  <a:lnTo>
                    <a:pt x="744844" y="187353"/>
                  </a:lnTo>
                  <a:lnTo>
                    <a:pt x="766671" y="226250"/>
                  </a:lnTo>
                  <a:lnTo>
                    <a:pt x="784175" y="267652"/>
                  </a:lnTo>
                  <a:lnTo>
                    <a:pt x="797053" y="311257"/>
                  </a:lnTo>
                  <a:lnTo>
                    <a:pt x="805003" y="356760"/>
                  </a:lnTo>
                  <a:lnTo>
                    <a:pt x="807720" y="403860"/>
                  </a:lnTo>
                  <a:lnTo>
                    <a:pt x="805003" y="450959"/>
                  </a:lnTo>
                  <a:lnTo>
                    <a:pt x="797053" y="496462"/>
                  </a:lnTo>
                  <a:lnTo>
                    <a:pt x="784175" y="540067"/>
                  </a:lnTo>
                  <a:lnTo>
                    <a:pt x="766671" y="581469"/>
                  </a:lnTo>
                  <a:lnTo>
                    <a:pt x="744844" y="620366"/>
                  </a:lnTo>
                  <a:lnTo>
                    <a:pt x="718997" y="656455"/>
                  </a:lnTo>
                  <a:lnTo>
                    <a:pt x="689433" y="689433"/>
                  </a:lnTo>
                  <a:lnTo>
                    <a:pt x="656455" y="718997"/>
                  </a:lnTo>
                  <a:lnTo>
                    <a:pt x="620366" y="744844"/>
                  </a:lnTo>
                  <a:lnTo>
                    <a:pt x="581469" y="766671"/>
                  </a:lnTo>
                  <a:lnTo>
                    <a:pt x="540067" y="784175"/>
                  </a:lnTo>
                  <a:lnTo>
                    <a:pt x="496462" y="797053"/>
                  </a:lnTo>
                  <a:lnTo>
                    <a:pt x="450959" y="805003"/>
                  </a:lnTo>
                  <a:lnTo>
                    <a:pt x="403860" y="807720"/>
                  </a:lnTo>
                  <a:lnTo>
                    <a:pt x="356760" y="805003"/>
                  </a:lnTo>
                  <a:lnTo>
                    <a:pt x="311257" y="797053"/>
                  </a:lnTo>
                  <a:lnTo>
                    <a:pt x="267652" y="784175"/>
                  </a:lnTo>
                  <a:lnTo>
                    <a:pt x="226250" y="766671"/>
                  </a:lnTo>
                  <a:lnTo>
                    <a:pt x="187353" y="744844"/>
                  </a:lnTo>
                  <a:lnTo>
                    <a:pt x="151264" y="718997"/>
                  </a:lnTo>
                  <a:lnTo>
                    <a:pt x="118286" y="689433"/>
                  </a:lnTo>
                  <a:lnTo>
                    <a:pt x="88722" y="656455"/>
                  </a:lnTo>
                  <a:lnTo>
                    <a:pt x="62875" y="620366"/>
                  </a:lnTo>
                  <a:lnTo>
                    <a:pt x="41048" y="581469"/>
                  </a:lnTo>
                  <a:lnTo>
                    <a:pt x="23544" y="540067"/>
                  </a:lnTo>
                  <a:lnTo>
                    <a:pt x="10666" y="496462"/>
                  </a:lnTo>
                  <a:lnTo>
                    <a:pt x="2716" y="450959"/>
                  </a:lnTo>
                  <a:lnTo>
                    <a:pt x="0" y="403860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8864527" y="1991500"/>
            <a:ext cx="202438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$954,000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DE5E06"/>
                </a:solidFill>
                <a:latin typeface="Arial"/>
                <a:cs typeface="Arial"/>
              </a:rPr>
              <a:t>(21%</a:t>
            </a:r>
            <a:r>
              <a:rPr dirty="0" sz="1600" spc="-50" b="1">
                <a:solidFill>
                  <a:srgbClr val="DE5E06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DE5E06"/>
                </a:solidFill>
                <a:latin typeface="Arial"/>
                <a:cs typeface="Arial"/>
              </a:rPr>
              <a:t>more)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8364093" y="4061840"/>
            <a:ext cx="863600" cy="864869"/>
            <a:chOff x="8364093" y="4061840"/>
            <a:chExt cx="863600" cy="864869"/>
          </a:xfrm>
        </p:grpSpPr>
        <p:sp>
          <p:nvSpPr>
            <p:cNvPr id="28" name="object 28" descr=""/>
            <p:cNvSpPr/>
            <p:nvPr/>
          </p:nvSpPr>
          <p:spPr>
            <a:xfrm>
              <a:off x="8392668" y="4090415"/>
              <a:ext cx="806450" cy="807720"/>
            </a:xfrm>
            <a:custGeom>
              <a:avLst/>
              <a:gdLst/>
              <a:ahLst/>
              <a:cxnLst/>
              <a:rect l="l" t="t" r="r" b="b"/>
              <a:pathLst>
                <a:path w="806450" h="807720">
                  <a:moveTo>
                    <a:pt x="403098" y="0"/>
                  </a:moveTo>
                  <a:lnTo>
                    <a:pt x="356089" y="2716"/>
                  </a:lnTo>
                  <a:lnTo>
                    <a:pt x="310673" y="10666"/>
                  </a:lnTo>
                  <a:lnTo>
                    <a:pt x="267152" y="23544"/>
                  </a:lnTo>
                  <a:lnTo>
                    <a:pt x="225828" y="41048"/>
                  </a:lnTo>
                  <a:lnTo>
                    <a:pt x="187004" y="62875"/>
                  </a:lnTo>
                  <a:lnTo>
                    <a:pt x="150983" y="88722"/>
                  </a:lnTo>
                  <a:lnTo>
                    <a:pt x="118067" y="118286"/>
                  </a:lnTo>
                  <a:lnTo>
                    <a:pt x="88558" y="151264"/>
                  </a:lnTo>
                  <a:lnTo>
                    <a:pt x="62759" y="187353"/>
                  </a:lnTo>
                  <a:lnTo>
                    <a:pt x="40972" y="226250"/>
                  </a:lnTo>
                  <a:lnTo>
                    <a:pt x="23500" y="267652"/>
                  </a:lnTo>
                  <a:lnTo>
                    <a:pt x="10646" y="311257"/>
                  </a:lnTo>
                  <a:lnTo>
                    <a:pt x="2712" y="356760"/>
                  </a:lnTo>
                  <a:lnTo>
                    <a:pt x="0" y="403860"/>
                  </a:lnTo>
                  <a:lnTo>
                    <a:pt x="2712" y="450959"/>
                  </a:lnTo>
                  <a:lnTo>
                    <a:pt x="10646" y="496462"/>
                  </a:lnTo>
                  <a:lnTo>
                    <a:pt x="23500" y="540067"/>
                  </a:lnTo>
                  <a:lnTo>
                    <a:pt x="40972" y="581469"/>
                  </a:lnTo>
                  <a:lnTo>
                    <a:pt x="62759" y="620366"/>
                  </a:lnTo>
                  <a:lnTo>
                    <a:pt x="88558" y="656455"/>
                  </a:lnTo>
                  <a:lnTo>
                    <a:pt x="118067" y="689433"/>
                  </a:lnTo>
                  <a:lnTo>
                    <a:pt x="150983" y="718997"/>
                  </a:lnTo>
                  <a:lnTo>
                    <a:pt x="187004" y="744844"/>
                  </a:lnTo>
                  <a:lnTo>
                    <a:pt x="225828" y="766671"/>
                  </a:lnTo>
                  <a:lnTo>
                    <a:pt x="267152" y="784175"/>
                  </a:lnTo>
                  <a:lnTo>
                    <a:pt x="310673" y="797053"/>
                  </a:lnTo>
                  <a:lnTo>
                    <a:pt x="356089" y="805003"/>
                  </a:lnTo>
                  <a:lnTo>
                    <a:pt x="403098" y="807720"/>
                  </a:lnTo>
                  <a:lnTo>
                    <a:pt x="450108" y="805003"/>
                  </a:lnTo>
                  <a:lnTo>
                    <a:pt x="495526" y="797053"/>
                  </a:lnTo>
                  <a:lnTo>
                    <a:pt x="539048" y="784175"/>
                  </a:lnTo>
                  <a:lnTo>
                    <a:pt x="580372" y="766671"/>
                  </a:lnTo>
                  <a:lnTo>
                    <a:pt x="619196" y="744844"/>
                  </a:lnTo>
                  <a:lnTo>
                    <a:pt x="655217" y="718997"/>
                  </a:lnTo>
                  <a:lnTo>
                    <a:pt x="688133" y="689433"/>
                  </a:lnTo>
                  <a:lnTo>
                    <a:pt x="717641" y="656455"/>
                  </a:lnTo>
                  <a:lnTo>
                    <a:pt x="743439" y="620366"/>
                  </a:lnTo>
                  <a:lnTo>
                    <a:pt x="765225" y="581469"/>
                  </a:lnTo>
                  <a:lnTo>
                    <a:pt x="782696" y="540067"/>
                  </a:lnTo>
                  <a:lnTo>
                    <a:pt x="795550" y="496462"/>
                  </a:lnTo>
                  <a:lnTo>
                    <a:pt x="803484" y="450959"/>
                  </a:lnTo>
                  <a:lnTo>
                    <a:pt x="806196" y="403860"/>
                  </a:lnTo>
                  <a:lnTo>
                    <a:pt x="803484" y="356760"/>
                  </a:lnTo>
                  <a:lnTo>
                    <a:pt x="795550" y="311257"/>
                  </a:lnTo>
                  <a:lnTo>
                    <a:pt x="782696" y="267652"/>
                  </a:lnTo>
                  <a:lnTo>
                    <a:pt x="765225" y="226250"/>
                  </a:lnTo>
                  <a:lnTo>
                    <a:pt x="743439" y="187353"/>
                  </a:lnTo>
                  <a:lnTo>
                    <a:pt x="717641" y="151264"/>
                  </a:lnTo>
                  <a:lnTo>
                    <a:pt x="688133" y="118286"/>
                  </a:lnTo>
                  <a:lnTo>
                    <a:pt x="655217" y="88722"/>
                  </a:lnTo>
                  <a:lnTo>
                    <a:pt x="619196" y="62875"/>
                  </a:lnTo>
                  <a:lnTo>
                    <a:pt x="580372" y="41048"/>
                  </a:lnTo>
                  <a:lnTo>
                    <a:pt x="539048" y="23544"/>
                  </a:lnTo>
                  <a:lnTo>
                    <a:pt x="495526" y="10666"/>
                  </a:lnTo>
                  <a:lnTo>
                    <a:pt x="450108" y="2716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8392668" y="4090415"/>
              <a:ext cx="806450" cy="807720"/>
            </a:xfrm>
            <a:custGeom>
              <a:avLst/>
              <a:gdLst/>
              <a:ahLst/>
              <a:cxnLst/>
              <a:rect l="l" t="t" r="r" b="b"/>
              <a:pathLst>
                <a:path w="806450" h="807720">
                  <a:moveTo>
                    <a:pt x="0" y="403860"/>
                  </a:moveTo>
                  <a:lnTo>
                    <a:pt x="2712" y="356760"/>
                  </a:lnTo>
                  <a:lnTo>
                    <a:pt x="10646" y="311257"/>
                  </a:lnTo>
                  <a:lnTo>
                    <a:pt x="23500" y="267652"/>
                  </a:lnTo>
                  <a:lnTo>
                    <a:pt x="40972" y="226250"/>
                  </a:lnTo>
                  <a:lnTo>
                    <a:pt x="62759" y="187353"/>
                  </a:lnTo>
                  <a:lnTo>
                    <a:pt x="88558" y="151264"/>
                  </a:lnTo>
                  <a:lnTo>
                    <a:pt x="118067" y="118286"/>
                  </a:lnTo>
                  <a:lnTo>
                    <a:pt x="150983" y="88722"/>
                  </a:lnTo>
                  <a:lnTo>
                    <a:pt x="187004" y="62875"/>
                  </a:lnTo>
                  <a:lnTo>
                    <a:pt x="225828" y="41048"/>
                  </a:lnTo>
                  <a:lnTo>
                    <a:pt x="267152" y="23544"/>
                  </a:lnTo>
                  <a:lnTo>
                    <a:pt x="310673" y="10666"/>
                  </a:lnTo>
                  <a:lnTo>
                    <a:pt x="356089" y="2716"/>
                  </a:lnTo>
                  <a:lnTo>
                    <a:pt x="403098" y="0"/>
                  </a:lnTo>
                  <a:lnTo>
                    <a:pt x="450108" y="2716"/>
                  </a:lnTo>
                  <a:lnTo>
                    <a:pt x="495526" y="10666"/>
                  </a:lnTo>
                  <a:lnTo>
                    <a:pt x="539048" y="23544"/>
                  </a:lnTo>
                  <a:lnTo>
                    <a:pt x="580372" y="41048"/>
                  </a:lnTo>
                  <a:lnTo>
                    <a:pt x="619196" y="62875"/>
                  </a:lnTo>
                  <a:lnTo>
                    <a:pt x="655217" y="88722"/>
                  </a:lnTo>
                  <a:lnTo>
                    <a:pt x="688133" y="118286"/>
                  </a:lnTo>
                  <a:lnTo>
                    <a:pt x="717641" y="151264"/>
                  </a:lnTo>
                  <a:lnTo>
                    <a:pt x="743439" y="187353"/>
                  </a:lnTo>
                  <a:lnTo>
                    <a:pt x="765225" y="226250"/>
                  </a:lnTo>
                  <a:lnTo>
                    <a:pt x="782696" y="267652"/>
                  </a:lnTo>
                  <a:lnTo>
                    <a:pt x="795550" y="311257"/>
                  </a:lnTo>
                  <a:lnTo>
                    <a:pt x="803484" y="356760"/>
                  </a:lnTo>
                  <a:lnTo>
                    <a:pt x="806196" y="403860"/>
                  </a:lnTo>
                  <a:lnTo>
                    <a:pt x="803484" y="450959"/>
                  </a:lnTo>
                  <a:lnTo>
                    <a:pt x="795550" y="496462"/>
                  </a:lnTo>
                  <a:lnTo>
                    <a:pt x="782696" y="540067"/>
                  </a:lnTo>
                  <a:lnTo>
                    <a:pt x="765225" y="581469"/>
                  </a:lnTo>
                  <a:lnTo>
                    <a:pt x="743439" y="620366"/>
                  </a:lnTo>
                  <a:lnTo>
                    <a:pt x="717641" y="656455"/>
                  </a:lnTo>
                  <a:lnTo>
                    <a:pt x="688133" y="689433"/>
                  </a:lnTo>
                  <a:lnTo>
                    <a:pt x="655217" y="718997"/>
                  </a:lnTo>
                  <a:lnTo>
                    <a:pt x="619196" y="744844"/>
                  </a:lnTo>
                  <a:lnTo>
                    <a:pt x="580372" y="766671"/>
                  </a:lnTo>
                  <a:lnTo>
                    <a:pt x="539048" y="784175"/>
                  </a:lnTo>
                  <a:lnTo>
                    <a:pt x="495526" y="797053"/>
                  </a:lnTo>
                  <a:lnTo>
                    <a:pt x="450108" y="805003"/>
                  </a:lnTo>
                  <a:lnTo>
                    <a:pt x="403098" y="807720"/>
                  </a:lnTo>
                  <a:lnTo>
                    <a:pt x="356089" y="805003"/>
                  </a:lnTo>
                  <a:lnTo>
                    <a:pt x="310673" y="797053"/>
                  </a:lnTo>
                  <a:lnTo>
                    <a:pt x="267152" y="784175"/>
                  </a:lnTo>
                  <a:lnTo>
                    <a:pt x="225828" y="766671"/>
                  </a:lnTo>
                  <a:lnTo>
                    <a:pt x="187004" y="744844"/>
                  </a:lnTo>
                  <a:lnTo>
                    <a:pt x="150983" y="718997"/>
                  </a:lnTo>
                  <a:lnTo>
                    <a:pt x="118067" y="689433"/>
                  </a:lnTo>
                  <a:lnTo>
                    <a:pt x="88558" y="656455"/>
                  </a:lnTo>
                  <a:lnTo>
                    <a:pt x="62759" y="620366"/>
                  </a:lnTo>
                  <a:lnTo>
                    <a:pt x="40972" y="581469"/>
                  </a:lnTo>
                  <a:lnTo>
                    <a:pt x="23500" y="540067"/>
                  </a:lnTo>
                  <a:lnTo>
                    <a:pt x="10646" y="496462"/>
                  </a:lnTo>
                  <a:lnTo>
                    <a:pt x="2712" y="450959"/>
                  </a:lnTo>
                  <a:lnTo>
                    <a:pt x="0" y="403860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4851121" y="4214871"/>
            <a:ext cx="414274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48404" algn="l"/>
              </a:tabLst>
            </a:pPr>
            <a:r>
              <a:rPr dirty="0" sz="1400" spc="-25" b="1">
                <a:latin typeface="Arial"/>
                <a:cs typeface="Arial"/>
              </a:rPr>
              <a:t>AGE</a:t>
            </a:r>
            <a:r>
              <a:rPr dirty="0" sz="1400" b="1">
                <a:latin typeface="Arial"/>
                <a:cs typeface="Arial"/>
              </a:rPr>
              <a:t>	</a:t>
            </a:r>
            <a:r>
              <a:rPr dirty="0" sz="1400" spc="-25" b="1"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1153473" y="4397498"/>
            <a:ext cx="782129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33165" algn="l"/>
                <a:tab pos="7469505" algn="l"/>
              </a:tabLst>
            </a:pPr>
            <a:r>
              <a:rPr dirty="0" sz="2400" spc="-25" b="1">
                <a:latin typeface="Arial"/>
                <a:cs typeface="Arial"/>
              </a:rPr>
              <a:t>62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67</a:t>
            </a:r>
            <a:r>
              <a:rPr dirty="0" sz="2400" b="1">
                <a:latin typeface="Arial"/>
                <a:cs typeface="Arial"/>
              </a:rPr>
              <a:t>	</a:t>
            </a:r>
            <a:r>
              <a:rPr dirty="0" sz="2400" spc="-25" b="1">
                <a:latin typeface="Arial"/>
                <a:cs typeface="Arial"/>
              </a:rPr>
              <a:t>70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0" y="4928615"/>
            <a:ext cx="12190730" cy="74231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539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25"/>
              </a:spcBef>
            </a:pPr>
            <a:endParaRPr sz="1400">
              <a:latin typeface="Times New Roman"/>
              <a:cs typeface="Times New Roman"/>
            </a:endParaRPr>
          </a:p>
          <a:p>
            <a:pPr marL="906144">
              <a:lnSpc>
                <a:spcPct val="100000"/>
              </a:lnSpc>
              <a:spcBef>
                <a:spcPts val="5"/>
              </a:spcBef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Aaron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waiting</a:t>
            </a:r>
            <a:r>
              <a:rPr dirty="0" sz="14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until</a:t>
            </a:r>
            <a:r>
              <a:rPr dirty="0" sz="14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age</a:t>
            </a:r>
            <a:r>
              <a:rPr dirty="0" sz="14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70</a:t>
            </a:r>
            <a:r>
              <a:rPr dirty="0" sz="14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would</a:t>
            </a:r>
            <a:r>
              <a:rPr dirty="0" sz="14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increase</a:t>
            </a:r>
            <a:r>
              <a:rPr dirty="0" sz="14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4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couple’s</a:t>
            </a:r>
            <a:r>
              <a:rPr dirty="0" sz="14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lifetime</a:t>
            </a:r>
            <a:r>
              <a:rPr dirty="0" sz="14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r>
              <a:rPr dirty="0" sz="14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4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Elaine’s</a:t>
            </a:r>
            <a:r>
              <a:rPr dirty="0" sz="14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survivor</a:t>
            </a:r>
            <a:r>
              <a:rPr dirty="0" sz="14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r>
              <a:rPr dirty="0" sz="14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if</a:t>
            </a:r>
            <a:r>
              <a:rPr dirty="0" sz="14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she</a:t>
            </a:r>
            <a:r>
              <a:rPr dirty="0" sz="14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outlives</a:t>
            </a:r>
            <a:r>
              <a:rPr dirty="0" sz="1400" spc="-9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Aaron.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44572" y="5853921"/>
            <a:ext cx="890206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Example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assumes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both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individuals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turning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62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hypothetical </a:t>
            </a:r>
            <a:r>
              <a:rPr dirty="0" sz="1000">
                <a:latin typeface="Arial"/>
                <a:cs typeface="Arial"/>
              </a:rPr>
              <a:t>example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Fidelity's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Solutions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Team,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methodology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published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today’s dollar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before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would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adjusted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might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Lifetime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87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95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Aaron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Elaine,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respectively.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 </a:t>
            </a:r>
            <a:r>
              <a:rPr dirty="0" sz="1000">
                <a:latin typeface="Arial"/>
                <a:cs typeface="Arial"/>
              </a:rPr>
              <a:t>lifetime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number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sensitive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would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with,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assumption.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35" name="object 35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41" name="object 4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Opportunities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maximize</a:t>
            </a:r>
            <a:r>
              <a:rPr dirty="0" spc="-60"/>
              <a:t> </a:t>
            </a:r>
            <a:r>
              <a:rPr dirty="0"/>
              <a:t>survivor</a:t>
            </a:r>
            <a:r>
              <a:rPr dirty="0" spc="-50"/>
              <a:t> </a:t>
            </a:r>
            <a:r>
              <a:rPr dirty="0" spc="-10"/>
              <a:t>benefits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Important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for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large</a:t>
            </a:r>
            <a:r>
              <a:rPr dirty="0" sz="20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differences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</a:t>
            </a:r>
            <a:r>
              <a:rPr dirty="0" sz="20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amounts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and/or</a:t>
            </a:r>
            <a:r>
              <a:rPr dirty="0" sz="20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life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expectancies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598931" y="1456944"/>
            <a:ext cx="10787380" cy="1710055"/>
            <a:chOff x="598931" y="1456944"/>
            <a:chExt cx="10787380" cy="1710055"/>
          </a:xfrm>
        </p:grpSpPr>
        <p:sp>
          <p:nvSpPr>
            <p:cNvPr id="4" name="object 4" descr=""/>
            <p:cNvSpPr/>
            <p:nvPr/>
          </p:nvSpPr>
          <p:spPr>
            <a:xfrm>
              <a:off x="2973324" y="1456944"/>
              <a:ext cx="8412480" cy="1710055"/>
            </a:xfrm>
            <a:custGeom>
              <a:avLst/>
              <a:gdLst/>
              <a:ahLst/>
              <a:cxnLst/>
              <a:rect l="l" t="t" r="r" b="b"/>
              <a:pathLst>
                <a:path w="8412480" h="1710055">
                  <a:moveTo>
                    <a:pt x="8412480" y="0"/>
                  </a:moveTo>
                  <a:lnTo>
                    <a:pt x="0" y="0"/>
                  </a:lnTo>
                  <a:lnTo>
                    <a:pt x="0" y="1709927"/>
                  </a:lnTo>
                  <a:lnTo>
                    <a:pt x="8412480" y="1709927"/>
                  </a:lnTo>
                  <a:lnTo>
                    <a:pt x="84124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598931" y="1472184"/>
              <a:ext cx="2769235" cy="1693545"/>
            </a:xfrm>
            <a:custGeom>
              <a:avLst/>
              <a:gdLst/>
              <a:ahLst/>
              <a:cxnLst/>
              <a:rect l="l" t="t" r="r" b="b"/>
              <a:pathLst>
                <a:path w="2769235" h="1693545">
                  <a:moveTo>
                    <a:pt x="2402420" y="0"/>
                  </a:moveTo>
                  <a:lnTo>
                    <a:pt x="0" y="0"/>
                  </a:lnTo>
                  <a:lnTo>
                    <a:pt x="0" y="1693164"/>
                  </a:lnTo>
                  <a:lnTo>
                    <a:pt x="2402420" y="1693164"/>
                  </a:lnTo>
                  <a:lnTo>
                    <a:pt x="2769108" y="846582"/>
                  </a:lnTo>
                  <a:lnTo>
                    <a:pt x="2402420" y="0"/>
                  </a:lnTo>
                  <a:close/>
                </a:path>
              </a:pathLst>
            </a:custGeom>
            <a:solidFill>
              <a:srgbClr val="3686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805747" y="2144265"/>
            <a:ext cx="104521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Eligibility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669227" y="1467206"/>
            <a:ext cx="7365365" cy="162242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127000" indent="-114300">
              <a:lnSpc>
                <a:spcPct val="100000"/>
              </a:lnSpc>
              <a:spcBef>
                <a:spcPts val="770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Married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spouse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least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9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months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75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Married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ex-</a:t>
            </a:r>
            <a:r>
              <a:rPr dirty="0" sz="1600">
                <a:latin typeface="Arial"/>
                <a:cs typeface="Arial"/>
              </a:rPr>
              <a:t>spouse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years and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remarry</a:t>
            </a:r>
            <a:r>
              <a:rPr dirty="0" sz="1600" spc="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prior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70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Receive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highest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if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eligible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multiple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survivor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  <a:p>
            <a:pPr marL="127000" marR="499745" indent="-114935">
              <a:lnSpc>
                <a:spcPct val="114999"/>
              </a:lnSpc>
              <a:spcBef>
                <a:spcPts val="385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If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eligible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own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survivor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benefit,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activated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early </a:t>
            </a:r>
            <a:r>
              <a:rPr dirty="0" sz="1600">
                <a:latin typeface="Arial"/>
                <a:cs typeface="Arial"/>
              </a:rPr>
              <a:t>without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reducing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other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770289" y="4135103"/>
            <a:ext cx="285242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Works</a:t>
            </a:r>
            <a:r>
              <a:rPr dirty="0" sz="16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best</a:t>
            </a:r>
            <a:r>
              <a:rPr dirty="0" sz="16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if</a:t>
            </a:r>
            <a:r>
              <a:rPr dirty="0" sz="16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younger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spouse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is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expected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outlive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older</a:t>
            </a:r>
            <a:r>
              <a:rPr dirty="0" sz="1600" spc="-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spouse.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6096000" y="3915155"/>
            <a:ext cx="0" cy="1280160"/>
          </a:xfrm>
          <a:custGeom>
            <a:avLst/>
            <a:gdLst/>
            <a:ahLst/>
            <a:cxnLst/>
            <a:rect l="l" t="t" r="r" b="b"/>
            <a:pathLst>
              <a:path w="0" h="1280160">
                <a:moveTo>
                  <a:pt x="0" y="0"/>
                </a:moveTo>
                <a:lnTo>
                  <a:pt x="0" y="1280160"/>
                </a:lnTo>
              </a:path>
            </a:pathLst>
          </a:custGeom>
          <a:ln w="9525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6556864" y="4135103"/>
            <a:ext cx="257873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Deemed</a:t>
            </a:r>
            <a:r>
              <a:rPr dirty="0" sz="16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filing</a:t>
            </a:r>
            <a:r>
              <a:rPr dirty="0" sz="16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rules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do</a:t>
            </a:r>
            <a:r>
              <a:rPr dirty="0" sz="16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not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apply</a:t>
            </a:r>
            <a:r>
              <a:rPr dirty="0" sz="16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spousal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benefits.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2" name="object 12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Opportunities</a:t>
            </a:r>
            <a:r>
              <a:rPr dirty="0" spc="-65"/>
              <a:t> </a:t>
            </a:r>
            <a:r>
              <a:rPr dirty="0"/>
              <a:t>to</a:t>
            </a:r>
            <a:r>
              <a:rPr dirty="0" spc="-35"/>
              <a:t> </a:t>
            </a:r>
            <a:r>
              <a:rPr dirty="0"/>
              <a:t>maximize</a:t>
            </a:r>
            <a:r>
              <a:rPr dirty="0" spc="-60"/>
              <a:t> </a:t>
            </a:r>
            <a:r>
              <a:rPr dirty="0"/>
              <a:t>divorced</a:t>
            </a:r>
            <a:r>
              <a:rPr dirty="0" spc="-60"/>
              <a:t> </a:t>
            </a:r>
            <a:r>
              <a:rPr dirty="0"/>
              <a:t>spousal</a:t>
            </a:r>
            <a:r>
              <a:rPr dirty="0" spc="-65"/>
              <a:t> </a:t>
            </a:r>
            <a:r>
              <a:rPr dirty="0" spc="-10"/>
              <a:t>benefits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0" y="1232916"/>
            <a:ext cx="7846059" cy="135826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54305" rIns="0" bIns="0" rtlCol="0" vert="horz">
            <a:spAutoFit/>
          </a:bodyPr>
          <a:lstStyle/>
          <a:p>
            <a:pPr marL="650240">
              <a:lnSpc>
                <a:spcPts val="2050"/>
              </a:lnSpc>
              <a:spcBef>
                <a:spcPts val="1215"/>
              </a:spcBef>
            </a:pP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Former</a:t>
            </a:r>
            <a:endParaRPr sz="1800">
              <a:latin typeface="Arial"/>
              <a:cs typeface="Arial"/>
            </a:endParaRPr>
          </a:p>
          <a:p>
            <a:pPr marL="650240">
              <a:lnSpc>
                <a:spcPts val="2050"/>
              </a:lnSpc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Spousal</a:t>
            </a:r>
            <a:r>
              <a:rPr dirty="0" sz="1800" spc="-6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24171" y="1488947"/>
            <a:ext cx="2848610" cy="83058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40005" rIns="0" bIns="0" rtlCol="0" vert="horz">
            <a:spAutoFit/>
          </a:bodyPr>
          <a:lstStyle/>
          <a:p>
            <a:pPr marL="90805" marR="217804">
              <a:lnSpc>
                <a:spcPct val="100000"/>
              </a:lnSpc>
              <a:spcBef>
                <a:spcPts val="315"/>
              </a:spcBef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TIP: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Eligible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for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more</a:t>
            </a:r>
            <a:r>
              <a:rPr dirty="0" sz="16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than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one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benefit?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Client</a:t>
            </a:r>
            <a:r>
              <a:rPr dirty="0" sz="16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will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receive</a:t>
            </a:r>
            <a:r>
              <a:rPr dirty="0" sz="16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6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333E47"/>
                </a:solidFill>
                <a:latin typeface="Arial"/>
                <a:cs typeface="Arial"/>
              </a:rPr>
              <a:t>highest.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638555" y="2767583"/>
            <a:ext cx="10787380" cy="1458595"/>
            <a:chOff x="638555" y="2767583"/>
            <a:chExt cx="10787380" cy="1458595"/>
          </a:xfrm>
        </p:grpSpPr>
        <p:sp>
          <p:nvSpPr>
            <p:cNvPr id="6" name="object 6" descr=""/>
            <p:cNvSpPr/>
            <p:nvPr/>
          </p:nvSpPr>
          <p:spPr>
            <a:xfrm>
              <a:off x="3012948" y="2767583"/>
              <a:ext cx="8412480" cy="1458595"/>
            </a:xfrm>
            <a:custGeom>
              <a:avLst/>
              <a:gdLst/>
              <a:ahLst/>
              <a:cxnLst/>
              <a:rect l="l" t="t" r="r" b="b"/>
              <a:pathLst>
                <a:path w="8412480" h="1458595">
                  <a:moveTo>
                    <a:pt x="8412480" y="0"/>
                  </a:moveTo>
                  <a:lnTo>
                    <a:pt x="0" y="0"/>
                  </a:lnTo>
                  <a:lnTo>
                    <a:pt x="0" y="1458468"/>
                  </a:lnTo>
                  <a:lnTo>
                    <a:pt x="8412480" y="1458468"/>
                  </a:lnTo>
                  <a:lnTo>
                    <a:pt x="84124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38555" y="2784347"/>
              <a:ext cx="2769235" cy="1442085"/>
            </a:xfrm>
            <a:custGeom>
              <a:avLst/>
              <a:gdLst/>
              <a:ahLst/>
              <a:cxnLst/>
              <a:rect l="l" t="t" r="r" b="b"/>
              <a:pathLst>
                <a:path w="2769235" h="1442085">
                  <a:moveTo>
                    <a:pt x="2456878" y="0"/>
                  </a:moveTo>
                  <a:lnTo>
                    <a:pt x="0" y="0"/>
                  </a:lnTo>
                  <a:lnTo>
                    <a:pt x="0" y="1441704"/>
                  </a:lnTo>
                  <a:lnTo>
                    <a:pt x="2456878" y="1441704"/>
                  </a:lnTo>
                  <a:lnTo>
                    <a:pt x="2769108" y="720852"/>
                  </a:lnTo>
                  <a:lnTo>
                    <a:pt x="2456878" y="0"/>
                  </a:lnTo>
                  <a:close/>
                </a:path>
              </a:pathLst>
            </a:custGeom>
            <a:solidFill>
              <a:srgbClr val="004F6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845503" y="3347420"/>
            <a:ext cx="20554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Divorced</a:t>
            </a:r>
            <a:r>
              <a:rPr dirty="0" sz="1800" spc="-6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Benefits*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08985" y="2790779"/>
            <a:ext cx="7101840" cy="129349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The</a:t>
            </a:r>
            <a:r>
              <a:rPr dirty="0" sz="1600" spc="-3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F6B"/>
                </a:solidFill>
                <a:latin typeface="Arial"/>
                <a:cs typeface="Arial"/>
              </a:rPr>
              <a:t>ex-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spouse</a:t>
            </a:r>
            <a:r>
              <a:rPr dirty="0" sz="1600" spc="-1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may</a:t>
            </a: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be</a:t>
            </a: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entitled</a:t>
            </a:r>
            <a:r>
              <a:rPr dirty="0" sz="1600" spc="-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to</a:t>
            </a:r>
            <a:r>
              <a:rPr dirty="0" sz="1600" spc="-2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up</a:t>
            </a: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to</a:t>
            </a:r>
            <a:r>
              <a:rPr dirty="0" sz="1600" spc="-3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50%</a:t>
            </a:r>
            <a:r>
              <a:rPr dirty="0" sz="1600" spc="-3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of</a:t>
            </a:r>
            <a:r>
              <a:rPr dirty="0" sz="1600" spc="-1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an</a:t>
            </a:r>
            <a:r>
              <a:rPr dirty="0" sz="1600" spc="-3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F6B"/>
                </a:solidFill>
                <a:latin typeface="Arial"/>
                <a:cs typeface="Arial"/>
              </a:rPr>
              <a:t>ex-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spouse’s</a:t>
            </a:r>
            <a:r>
              <a:rPr dirty="0" sz="1600" spc="-1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benefits </a:t>
            </a: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if: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480"/>
              </a:spcBef>
              <a:buClr>
                <a:srgbClr val="004F6B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Marriage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lasted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70"/>
              </a:spcBef>
              <a:buClr>
                <a:srgbClr val="004F6B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couple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been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divorced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</a:t>
            </a:r>
            <a:r>
              <a:rPr dirty="0" sz="1600" spc="-10">
                <a:latin typeface="Arial"/>
                <a:cs typeface="Arial"/>
              </a:rPr>
              <a:t> years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75"/>
              </a:spcBef>
              <a:buClr>
                <a:srgbClr val="004F6B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ex-</a:t>
            </a:r>
            <a:r>
              <a:rPr dirty="0" sz="1600">
                <a:latin typeface="Arial"/>
                <a:cs typeface="Arial"/>
              </a:rPr>
              <a:t>spouse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currently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unmarried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38555" y="4378452"/>
            <a:ext cx="10787380" cy="1458595"/>
            <a:chOff x="638555" y="4378452"/>
            <a:chExt cx="10787380" cy="1458595"/>
          </a:xfrm>
        </p:grpSpPr>
        <p:sp>
          <p:nvSpPr>
            <p:cNvPr id="11" name="object 11" descr=""/>
            <p:cNvSpPr/>
            <p:nvPr/>
          </p:nvSpPr>
          <p:spPr>
            <a:xfrm>
              <a:off x="3127248" y="4378452"/>
              <a:ext cx="8298180" cy="1458595"/>
            </a:xfrm>
            <a:custGeom>
              <a:avLst/>
              <a:gdLst/>
              <a:ahLst/>
              <a:cxnLst/>
              <a:rect l="l" t="t" r="r" b="b"/>
              <a:pathLst>
                <a:path w="8298180" h="1458595">
                  <a:moveTo>
                    <a:pt x="8298180" y="0"/>
                  </a:moveTo>
                  <a:lnTo>
                    <a:pt x="0" y="0"/>
                  </a:lnTo>
                  <a:lnTo>
                    <a:pt x="0" y="1458468"/>
                  </a:lnTo>
                  <a:lnTo>
                    <a:pt x="8298180" y="1458468"/>
                  </a:lnTo>
                  <a:lnTo>
                    <a:pt x="829818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38555" y="4386072"/>
              <a:ext cx="2769235" cy="1443355"/>
            </a:xfrm>
            <a:custGeom>
              <a:avLst/>
              <a:gdLst/>
              <a:ahLst/>
              <a:cxnLst/>
              <a:rect l="l" t="t" r="r" b="b"/>
              <a:pathLst>
                <a:path w="2769235" h="1443354">
                  <a:moveTo>
                    <a:pt x="2456548" y="0"/>
                  </a:moveTo>
                  <a:lnTo>
                    <a:pt x="0" y="0"/>
                  </a:lnTo>
                  <a:lnTo>
                    <a:pt x="0" y="1443228"/>
                  </a:lnTo>
                  <a:lnTo>
                    <a:pt x="2456548" y="1443228"/>
                  </a:lnTo>
                  <a:lnTo>
                    <a:pt x="2769108" y="721614"/>
                  </a:lnTo>
                  <a:lnTo>
                    <a:pt x="2456548" y="0"/>
                  </a:lnTo>
                  <a:close/>
                </a:path>
              </a:pathLst>
            </a:custGeom>
            <a:solidFill>
              <a:srgbClr val="36862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845503" y="4810860"/>
            <a:ext cx="198818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Divorced</a:t>
            </a:r>
            <a:r>
              <a:rPr dirty="0" sz="18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Survivor Benefits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04223" y="4431801"/>
            <a:ext cx="7319009" cy="1293495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If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client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dies,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ex-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spouse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may</a:t>
            </a:r>
            <a:r>
              <a:rPr dirty="0" sz="16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eligible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for</a:t>
            </a:r>
            <a:r>
              <a:rPr dirty="0" sz="16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if: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480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 spc="-10">
                <a:latin typeface="Arial"/>
                <a:cs typeface="Arial"/>
              </a:rPr>
              <a:t>Ex-</a:t>
            </a:r>
            <a:r>
              <a:rPr dirty="0" sz="1600">
                <a:latin typeface="Arial"/>
                <a:cs typeface="Arial"/>
              </a:rPr>
              <a:t>spouse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entitled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Social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Security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disability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insurance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time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death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70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Marriage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lasted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least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10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years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75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 spc="-10">
                <a:latin typeface="Arial"/>
                <a:cs typeface="Arial"/>
              </a:rPr>
              <a:t>Ex-</a:t>
            </a:r>
            <a:r>
              <a:rPr dirty="0" sz="1600">
                <a:latin typeface="Arial"/>
                <a:cs typeface="Arial"/>
              </a:rPr>
              <a:t>spouse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remarried prior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44445" y="6158721"/>
            <a:ext cx="5737225" cy="3302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seek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advice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advisor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contact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assist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 </a:t>
            </a:r>
            <a:r>
              <a:rPr dirty="0" sz="1000" spc="-10">
                <a:latin typeface="Arial"/>
                <a:cs typeface="Arial"/>
              </a:rPr>
              <a:t>questions.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*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Provision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instruction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from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Administration..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7" name="object 17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23" name="object 2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Take</a:t>
            </a:r>
            <a:r>
              <a:rPr dirty="0" spc="-30"/>
              <a:t> </a:t>
            </a:r>
            <a:r>
              <a:rPr dirty="0"/>
              <a:t>stock</a:t>
            </a:r>
            <a:r>
              <a:rPr dirty="0" spc="-15"/>
              <a:t> </a:t>
            </a:r>
            <a:r>
              <a:rPr dirty="0"/>
              <a:t>of</a:t>
            </a:r>
            <a:r>
              <a:rPr dirty="0" spc="-20"/>
              <a:t> </a:t>
            </a:r>
            <a:r>
              <a:rPr dirty="0"/>
              <a:t>your</a:t>
            </a:r>
            <a:r>
              <a:rPr dirty="0" spc="-30"/>
              <a:t> </a:t>
            </a:r>
            <a:r>
              <a:rPr dirty="0"/>
              <a:t>funding</a:t>
            </a:r>
            <a:r>
              <a:rPr dirty="0" spc="-40"/>
              <a:t> </a:t>
            </a:r>
            <a:r>
              <a:rPr dirty="0" spc="-10"/>
              <a:t>sources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Use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your</a:t>
            </a:r>
            <a:r>
              <a:rPr dirty="0" sz="20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sources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of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dependable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income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cover</a:t>
            </a:r>
            <a:r>
              <a:rPr dirty="0" sz="20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health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care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and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other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essential</a:t>
            </a:r>
            <a:r>
              <a:rPr dirty="0" sz="2000" spc="-7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expenses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839217" y="2367786"/>
            <a:ext cx="497840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Cover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718559" y="2584701"/>
            <a:ext cx="2433955" cy="76200"/>
            <a:chOff x="3718559" y="2584701"/>
            <a:chExt cx="2433955" cy="76200"/>
          </a:xfrm>
        </p:grpSpPr>
        <p:sp>
          <p:nvSpPr>
            <p:cNvPr id="5" name="object 5" descr=""/>
            <p:cNvSpPr/>
            <p:nvPr/>
          </p:nvSpPr>
          <p:spPr>
            <a:xfrm>
              <a:off x="3718559" y="2622804"/>
              <a:ext cx="2370455" cy="0"/>
            </a:xfrm>
            <a:custGeom>
              <a:avLst/>
              <a:gdLst/>
              <a:ahLst/>
              <a:cxnLst/>
              <a:rect l="l" t="t" r="r" b="b"/>
              <a:pathLst>
                <a:path w="2370454" h="0">
                  <a:moveTo>
                    <a:pt x="0" y="0"/>
                  </a:moveTo>
                  <a:lnTo>
                    <a:pt x="2370061" y="0"/>
                  </a:lnTo>
                </a:path>
              </a:pathLst>
            </a:custGeom>
            <a:ln w="15875">
              <a:solidFill>
                <a:srgbClr val="A6A6A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075921" y="2584701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6256273" y="2306066"/>
            <a:ext cx="478155" cy="636905"/>
            <a:chOff x="6256273" y="2306066"/>
            <a:chExt cx="478155" cy="636905"/>
          </a:xfrm>
        </p:grpSpPr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4665" y="2425446"/>
              <a:ext cx="114680" cy="238061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6268973" y="2318766"/>
              <a:ext cx="452755" cy="611505"/>
            </a:xfrm>
            <a:custGeom>
              <a:avLst/>
              <a:gdLst/>
              <a:ahLst/>
              <a:cxnLst/>
              <a:rect l="l" t="t" r="r" b="b"/>
              <a:pathLst>
                <a:path w="452754" h="611505">
                  <a:moveTo>
                    <a:pt x="452627" y="611124"/>
                  </a:moveTo>
                  <a:lnTo>
                    <a:pt x="0" y="611124"/>
                  </a:lnTo>
                  <a:lnTo>
                    <a:pt x="0" y="0"/>
                  </a:lnTo>
                  <a:lnTo>
                    <a:pt x="292874" y="0"/>
                  </a:lnTo>
                  <a:lnTo>
                    <a:pt x="452627" y="159423"/>
                  </a:lnTo>
                  <a:lnTo>
                    <a:pt x="452627" y="611124"/>
                  </a:lnTo>
                  <a:close/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61581" y="2318766"/>
              <a:ext cx="160020" cy="158750"/>
            </a:xfrm>
            <a:custGeom>
              <a:avLst/>
              <a:gdLst/>
              <a:ahLst/>
              <a:cxnLst/>
              <a:rect l="l" t="t" r="r" b="b"/>
              <a:pathLst>
                <a:path w="160020" h="158750">
                  <a:moveTo>
                    <a:pt x="0" y="0"/>
                  </a:moveTo>
                  <a:lnTo>
                    <a:pt x="0" y="158496"/>
                  </a:lnTo>
                  <a:lnTo>
                    <a:pt x="160020" y="158496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351269" y="2743962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 h="0">
                  <a:moveTo>
                    <a:pt x="0" y="0"/>
                  </a:moveTo>
                  <a:lnTo>
                    <a:pt x="2895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509765" y="2690622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5" h="0">
                  <a:moveTo>
                    <a:pt x="0" y="0"/>
                  </a:moveTo>
                  <a:lnTo>
                    <a:pt x="130924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561581" y="2637282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 h="0">
                  <a:moveTo>
                    <a:pt x="0" y="0"/>
                  </a:moveTo>
                  <a:lnTo>
                    <a:pt x="807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561581" y="2583942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 h="0">
                  <a:moveTo>
                    <a:pt x="0" y="0"/>
                  </a:moveTo>
                  <a:lnTo>
                    <a:pt x="807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351269" y="2797302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 h="0">
                  <a:moveTo>
                    <a:pt x="0" y="0"/>
                  </a:moveTo>
                  <a:lnTo>
                    <a:pt x="2895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51269" y="2850642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 h="0">
                  <a:moveTo>
                    <a:pt x="0" y="0"/>
                  </a:moveTo>
                  <a:lnTo>
                    <a:pt x="2895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871986" y="2258754"/>
            <a:ext cx="2736850" cy="61150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solidFill>
                  <a:srgbClr val="4B4B4B"/>
                </a:solidFill>
                <a:latin typeface="Arial"/>
                <a:cs typeface="Arial"/>
              </a:rPr>
              <a:t>Essential</a:t>
            </a:r>
            <a:r>
              <a:rPr dirty="0" sz="1800" spc="-5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B4B4B"/>
                </a:solidFill>
                <a:latin typeface="Arial"/>
                <a:cs typeface="Arial"/>
              </a:rPr>
              <a:t>expenses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Food,</a:t>
            </a:r>
            <a:r>
              <a:rPr dirty="0" sz="14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clothing,</a:t>
            </a:r>
            <a:r>
              <a:rPr dirty="0" sz="14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shelter,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health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33E47"/>
                </a:solidFill>
                <a:latin typeface="Arial"/>
                <a:cs typeface="Arial"/>
              </a:rPr>
              <a:t>care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3346393" y="3235446"/>
            <a:ext cx="3182620" cy="747395"/>
            <a:chOff x="3346393" y="3235446"/>
            <a:chExt cx="3182620" cy="747395"/>
          </a:xfrm>
        </p:grpSpPr>
        <p:sp>
          <p:nvSpPr>
            <p:cNvPr id="19" name="object 19" descr=""/>
            <p:cNvSpPr/>
            <p:nvPr/>
          </p:nvSpPr>
          <p:spPr>
            <a:xfrm>
              <a:off x="3354330" y="3298949"/>
              <a:ext cx="3136265" cy="675640"/>
            </a:xfrm>
            <a:custGeom>
              <a:avLst/>
              <a:gdLst/>
              <a:ahLst/>
              <a:cxnLst/>
              <a:rect l="l" t="t" r="r" b="b"/>
              <a:pathLst>
                <a:path w="3136265" h="675639">
                  <a:moveTo>
                    <a:pt x="3136138" y="0"/>
                  </a:moveTo>
                  <a:lnTo>
                    <a:pt x="3136138" y="675614"/>
                  </a:lnTo>
                  <a:lnTo>
                    <a:pt x="0" y="675614"/>
                  </a:lnTo>
                </a:path>
              </a:pathLst>
            </a:custGeom>
            <a:ln w="15875">
              <a:solidFill>
                <a:srgbClr val="A6A6A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452477" y="3235446"/>
              <a:ext cx="76200" cy="76835"/>
            </a:xfrm>
            <a:custGeom>
              <a:avLst/>
              <a:gdLst/>
              <a:ahLst/>
              <a:cxnLst/>
              <a:rect l="l" t="t" r="r" b="b"/>
              <a:pathLst>
                <a:path w="76200" h="76835">
                  <a:moveTo>
                    <a:pt x="37465" y="0"/>
                  </a:moveTo>
                  <a:lnTo>
                    <a:pt x="0" y="76517"/>
                  </a:lnTo>
                  <a:lnTo>
                    <a:pt x="76200" y="75882"/>
                  </a:lnTo>
                  <a:lnTo>
                    <a:pt x="37465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83691" y="3561588"/>
            <a:ext cx="3116580" cy="134302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Times New Roman"/>
              <a:cs typeface="Times New Roman"/>
            </a:endParaRPr>
          </a:p>
          <a:p>
            <a:pPr marL="182880">
              <a:lnSpc>
                <a:spcPct val="100000"/>
              </a:lnSpc>
            </a:pPr>
            <a:r>
              <a:rPr dirty="0" sz="1800" b="1">
                <a:solidFill>
                  <a:srgbClr val="004F6B"/>
                </a:solidFill>
                <a:latin typeface="Arial"/>
                <a:cs typeface="Arial"/>
              </a:rPr>
              <a:t>Other</a:t>
            </a:r>
            <a:r>
              <a:rPr dirty="0" sz="1800" spc="-3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004F6B"/>
                </a:solidFill>
                <a:latin typeface="Arial"/>
                <a:cs typeface="Arial"/>
              </a:rPr>
              <a:t>income</a:t>
            </a:r>
            <a:r>
              <a:rPr dirty="0" sz="1800" spc="-4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004F6B"/>
                </a:solidFill>
                <a:latin typeface="Arial"/>
                <a:cs typeface="Arial"/>
              </a:rPr>
              <a:t>sources</a:t>
            </a:r>
            <a:endParaRPr sz="1800">
              <a:latin typeface="Arial"/>
              <a:cs typeface="Arial"/>
            </a:endParaRPr>
          </a:p>
          <a:p>
            <a:pPr marL="182880" marR="329565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e.g.,</a:t>
            </a:r>
            <a:r>
              <a:rPr dirty="0" sz="14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mutual</a:t>
            </a:r>
            <a:r>
              <a:rPr dirty="0" sz="14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funds,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stocks/bonds,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CDs,</a:t>
            </a:r>
            <a:r>
              <a:rPr dirty="0" sz="1400" spc="-2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IRAs,</a:t>
            </a:r>
            <a:r>
              <a:rPr dirty="0" sz="14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33E47"/>
                </a:solidFill>
                <a:latin typeface="Arial"/>
                <a:cs typeface="Arial"/>
              </a:rPr>
              <a:t>401ks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39217" y="3707580"/>
            <a:ext cx="12700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Cover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gaps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33E47"/>
                </a:solidFill>
                <a:latin typeface="Arial"/>
                <a:cs typeface="Arial"/>
              </a:rPr>
              <a:t>first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839217" y="4200423"/>
            <a:ext cx="8255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Then</a:t>
            </a:r>
            <a:r>
              <a:rPr dirty="0" sz="14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0">
                <a:solidFill>
                  <a:srgbClr val="333E47"/>
                </a:solidFill>
                <a:latin typeface="Arial"/>
                <a:cs typeface="Arial"/>
              </a:rPr>
              <a:t>fund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3700271" y="4418073"/>
            <a:ext cx="2452370" cy="76200"/>
            <a:chOff x="3700271" y="4418073"/>
            <a:chExt cx="2452370" cy="76200"/>
          </a:xfrm>
        </p:grpSpPr>
        <p:sp>
          <p:nvSpPr>
            <p:cNvPr id="25" name="object 25" descr=""/>
            <p:cNvSpPr/>
            <p:nvPr/>
          </p:nvSpPr>
          <p:spPr>
            <a:xfrm>
              <a:off x="3700271" y="4456175"/>
              <a:ext cx="2388870" cy="0"/>
            </a:xfrm>
            <a:custGeom>
              <a:avLst/>
              <a:gdLst/>
              <a:ahLst/>
              <a:cxnLst/>
              <a:rect l="l" t="t" r="r" b="b"/>
              <a:pathLst>
                <a:path w="2388870" h="0">
                  <a:moveTo>
                    <a:pt x="0" y="0"/>
                  </a:moveTo>
                  <a:lnTo>
                    <a:pt x="2388768" y="0"/>
                  </a:lnTo>
                </a:path>
              </a:pathLst>
            </a:custGeom>
            <a:ln w="15875">
              <a:solidFill>
                <a:srgbClr val="A6A6A6"/>
              </a:solidFill>
              <a:prstDash val="dot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076345" y="4418073"/>
              <a:ext cx="76200" cy="76200"/>
            </a:xfrm>
            <a:custGeom>
              <a:avLst/>
              <a:gdLst/>
              <a:ahLst/>
              <a:cxnLst/>
              <a:rect l="l" t="t" r="r" b="b"/>
              <a:pathLst>
                <a:path w="76200" h="76200">
                  <a:moveTo>
                    <a:pt x="0" y="0"/>
                  </a:moveTo>
                  <a:lnTo>
                    <a:pt x="0" y="76200"/>
                  </a:lnTo>
                  <a:lnTo>
                    <a:pt x="76200" y="38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583691" y="1962911"/>
            <a:ext cx="3116580" cy="134429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651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30"/>
              </a:spcBef>
            </a:pPr>
            <a:endParaRPr sz="1800">
              <a:latin typeface="Times New Roman"/>
              <a:cs typeface="Times New Roman"/>
            </a:endParaRPr>
          </a:p>
          <a:p>
            <a:pPr marL="182880">
              <a:lnSpc>
                <a:spcPct val="100000"/>
              </a:lnSpc>
              <a:spcBef>
                <a:spcPts val="5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Reliable</a:t>
            </a:r>
            <a:r>
              <a:rPr dirty="0" sz="18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income</a:t>
            </a:r>
            <a:r>
              <a:rPr dirty="0" sz="18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sources</a:t>
            </a:r>
            <a:endParaRPr sz="1800">
              <a:latin typeface="Arial"/>
              <a:cs typeface="Arial"/>
            </a:endParaRPr>
          </a:p>
          <a:p>
            <a:pPr marL="182880" marR="216535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e.g.,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pension</a:t>
            </a:r>
            <a:r>
              <a:rPr dirty="0" sz="14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plan,</a:t>
            </a:r>
            <a:r>
              <a:rPr dirty="0" sz="1400" spc="-4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Social</a:t>
            </a:r>
            <a:r>
              <a:rPr dirty="0" sz="14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Security, annuities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256273" y="4139438"/>
            <a:ext cx="478155" cy="636905"/>
            <a:chOff x="6256273" y="4139438"/>
            <a:chExt cx="478155" cy="636905"/>
          </a:xfrm>
        </p:grpSpPr>
        <p:pic>
          <p:nvPicPr>
            <p:cNvPr id="29" name="object 2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4665" y="4258818"/>
              <a:ext cx="114680" cy="238061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268973" y="4152138"/>
              <a:ext cx="452755" cy="611505"/>
            </a:xfrm>
            <a:custGeom>
              <a:avLst/>
              <a:gdLst/>
              <a:ahLst/>
              <a:cxnLst/>
              <a:rect l="l" t="t" r="r" b="b"/>
              <a:pathLst>
                <a:path w="452754" h="611504">
                  <a:moveTo>
                    <a:pt x="452627" y="611124"/>
                  </a:moveTo>
                  <a:lnTo>
                    <a:pt x="0" y="611124"/>
                  </a:lnTo>
                  <a:lnTo>
                    <a:pt x="0" y="0"/>
                  </a:lnTo>
                  <a:lnTo>
                    <a:pt x="292874" y="0"/>
                  </a:lnTo>
                  <a:lnTo>
                    <a:pt x="452627" y="159423"/>
                  </a:lnTo>
                  <a:lnTo>
                    <a:pt x="452627" y="611124"/>
                  </a:lnTo>
                  <a:close/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561581" y="4152138"/>
              <a:ext cx="160020" cy="158750"/>
            </a:xfrm>
            <a:custGeom>
              <a:avLst/>
              <a:gdLst/>
              <a:ahLst/>
              <a:cxnLst/>
              <a:rect l="l" t="t" r="r" b="b"/>
              <a:pathLst>
                <a:path w="160020" h="158750">
                  <a:moveTo>
                    <a:pt x="0" y="0"/>
                  </a:moveTo>
                  <a:lnTo>
                    <a:pt x="0" y="158496"/>
                  </a:lnTo>
                  <a:lnTo>
                    <a:pt x="160020" y="158496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351269" y="4577334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 h="0">
                  <a:moveTo>
                    <a:pt x="0" y="0"/>
                  </a:moveTo>
                  <a:lnTo>
                    <a:pt x="2895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509765" y="4523994"/>
              <a:ext cx="131445" cy="0"/>
            </a:xfrm>
            <a:custGeom>
              <a:avLst/>
              <a:gdLst/>
              <a:ahLst/>
              <a:cxnLst/>
              <a:rect l="l" t="t" r="r" b="b"/>
              <a:pathLst>
                <a:path w="131445" h="0">
                  <a:moveTo>
                    <a:pt x="0" y="0"/>
                  </a:moveTo>
                  <a:lnTo>
                    <a:pt x="130924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6561581" y="4470654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 h="0">
                  <a:moveTo>
                    <a:pt x="0" y="0"/>
                  </a:moveTo>
                  <a:lnTo>
                    <a:pt x="807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561581" y="4417314"/>
              <a:ext cx="81280" cy="0"/>
            </a:xfrm>
            <a:custGeom>
              <a:avLst/>
              <a:gdLst/>
              <a:ahLst/>
              <a:cxnLst/>
              <a:rect l="l" t="t" r="r" b="b"/>
              <a:pathLst>
                <a:path w="81279" h="0">
                  <a:moveTo>
                    <a:pt x="0" y="0"/>
                  </a:moveTo>
                  <a:lnTo>
                    <a:pt x="807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351269" y="4630674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 h="0">
                  <a:moveTo>
                    <a:pt x="0" y="0"/>
                  </a:moveTo>
                  <a:lnTo>
                    <a:pt x="2895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351269" y="4684014"/>
              <a:ext cx="290195" cy="0"/>
            </a:xfrm>
            <a:custGeom>
              <a:avLst/>
              <a:gdLst/>
              <a:ahLst/>
              <a:cxnLst/>
              <a:rect l="l" t="t" r="r" b="b"/>
              <a:pathLst>
                <a:path w="290195" h="0">
                  <a:moveTo>
                    <a:pt x="0" y="0"/>
                  </a:moveTo>
                  <a:lnTo>
                    <a:pt x="289572" y="0"/>
                  </a:lnTo>
                </a:path>
              </a:pathLst>
            </a:custGeom>
            <a:ln w="25400">
              <a:solidFill>
                <a:srgbClr val="4B4B4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6871986" y="4097859"/>
            <a:ext cx="2859405" cy="61150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solidFill>
                  <a:srgbClr val="4B4B4B"/>
                </a:solidFill>
                <a:latin typeface="Arial"/>
                <a:cs typeface="Arial"/>
              </a:rPr>
              <a:t>Discretionary</a:t>
            </a:r>
            <a:r>
              <a:rPr dirty="0" sz="1800" spc="-80" b="1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4B4B4B"/>
                </a:solidFill>
                <a:latin typeface="Arial"/>
                <a:cs typeface="Arial"/>
              </a:rPr>
              <a:t>expenses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Travel,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 entertainment,</a:t>
            </a:r>
            <a:r>
              <a:rPr dirty="0" sz="1400" spc="-4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>
                <a:solidFill>
                  <a:srgbClr val="333E47"/>
                </a:solidFill>
                <a:latin typeface="Arial"/>
                <a:cs typeface="Arial"/>
              </a:rPr>
              <a:t>memberships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544572" y="6311121"/>
            <a:ext cx="166560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illustrative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only.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41" name="object 41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47" name="object 4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Next</a:t>
            </a:r>
            <a:r>
              <a:rPr dirty="0" spc="-20"/>
              <a:t> </a:t>
            </a:r>
            <a:r>
              <a:rPr dirty="0" spc="-10"/>
              <a:t>steps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Meet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with</a:t>
            </a:r>
            <a:r>
              <a:rPr dirty="0" sz="20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your</a:t>
            </a:r>
            <a:r>
              <a:rPr dirty="0" sz="20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financial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representative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275607" y="2515846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368627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566737" y="3121914"/>
          <a:ext cx="11133455" cy="1737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74110"/>
                <a:gridCol w="3686174"/>
                <a:gridCol w="3686175"/>
              </a:tblGrid>
              <a:tr h="17373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4604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Discuss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1206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35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800" spc="-2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budget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525">
                      <a:solidFill>
                        <a:srgbClr val="858B91"/>
                      </a:solidFill>
                      <a:prstDash val="solid"/>
                    </a:lnL>
                    <a:lnR w="9525">
                      <a:solidFill>
                        <a:srgbClr val="858B91"/>
                      </a:solidFill>
                      <a:prstDash val="solid"/>
                    </a:lnR>
                    <a:lnT w="38100">
                      <a:solidFill>
                        <a:srgbClr val="858B91"/>
                      </a:solidFill>
                      <a:prstDash val="solid"/>
                    </a:lnT>
                    <a:lnB w="9525">
                      <a:solidFill>
                        <a:srgbClr val="858B9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48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z="1800" spc="-1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Develop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algn="ctr" marL="1063625" marR="1056640" indent="1905">
                        <a:lnSpc>
                          <a:spcPct val="100000"/>
                        </a:lnSpc>
                      </a:pPr>
                      <a:r>
                        <a:rPr dirty="0" sz="180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800" spc="-5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written </a:t>
                      </a:r>
                      <a:r>
                        <a:rPr dirty="0" sz="1800" spc="-2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plan </a:t>
                      </a:r>
                      <a:r>
                        <a:rPr dirty="0" sz="180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800" spc="-35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milestones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87960">
                    <a:lnL w="9525">
                      <a:solidFill>
                        <a:srgbClr val="858B91"/>
                      </a:solidFill>
                      <a:prstDash val="solid"/>
                    </a:lnL>
                    <a:lnR w="12700">
                      <a:solidFill>
                        <a:srgbClr val="858B91"/>
                      </a:solidFill>
                      <a:prstDash val="solid"/>
                    </a:lnR>
                    <a:lnT w="38100">
                      <a:solidFill>
                        <a:srgbClr val="858B91"/>
                      </a:solidFill>
                      <a:prstDash val="solid"/>
                    </a:lnT>
                    <a:lnB w="9525">
                      <a:solidFill>
                        <a:srgbClr val="858B9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972819" marR="968375" indent="3930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1800" spc="-1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Schedule </a:t>
                      </a:r>
                      <a:r>
                        <a:rPr dirty="0" sz="180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regular</a:t>
                      </a:r>
                      <a:r>
                        <a:rPr dirty="0" sz="1800" spc="-5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check-</a:t>
                      </a:r>
                      <a:r>
                        <a:rPr dirty="0" sz="1800" spc="-25">
                          <a:solidFill>
                            <a:srgbClr val="333E47"/>
                          </a:solidFill>
                          <a:latin typeface="Arial"/>
                          <a:cs typeface="Arial"/>
                        </a:rPr>
                        <a:t>ins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12700">
                      <a:solidFill>
                        <a:srgbClr val="858B91"/>
                      </a:solidFill>
                      <a:prstDash val="solid"/>
                    </a:lnL>
                    <a:lnR w="9525">
                      <a:solidFill>
                        <a:srgbClr val="858B91"/>
                      </a:solidFill>
                      <a:prstDash val="solid"/>
                    </a:lnR>
                    <a:lnT w="38100">
                      <a:solidFill>
                        <a:srgbClr val="858B91"/>
                      </a:solidFill>
                      <a:prstDash val="solid"/>
                    </a:lnT>
                    <a:lnB w="9525">
                      <a:solidFill>
                        <a:srgbClr val="858B91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5949345" y="2515846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298FC2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633839" y="2515846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004F6B"/>
                </a:solidFill>
                <a:latin typeface="Arial"/>
                <a:cs typeface="Arial"/>
              </a:rPr>
              <a:t>3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8" name="object 8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16</a:t>
            </a:fld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25051" y="3032273"/>
            <a:ext cx="565277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Additional</a:t>
            </a:r>
            <a:r>
              <a:rPr dirty="0" spc="-60"/>
              <a:t> </a:t>
            </a:r>
            <a:r>
              <a:rPr dirty="0"/>
              <a:t>information</a:t>
            </a:r>
            <a:r>
              <a:rPr dirty="0" spc="-70"/>
              <a:t> </a:t>
            </a:r>
            <a:r>
              <a:rPr dirty="0"/>
              <a:t>to</a:t>
            </a:r>
            <a:r>
              <a:rPr dirty="0" spc="-40"/>
              <a:t> </a:t>
            </a:r>
            <a:r>
              <a:rPr dirty="0" spc="-10"/>
              <a:t>consider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71" y="273158"/>
            <a:ext cx="586486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Opportunities</a:t>
            </a:r>
            <a:r>
              <a:rPr dirty="0" spc="-75"/>
              <a:t> </a:t>
            </a:r>
            <a:r>
              <a:rPr dirty="0"/>
              <a:t>to</a:t>
            </a:r>
            <a:r>
              <a:rPr dirty="0" spc="-50"/>
              <a:t> </a:t>
            </a:r>
            <a:r>
              <a:rPr dirty="0"/>
              <a:t>maximize</a:t>
            </a:r>
            <a:r>
              <a:rPr dirty="0" spc="-70"/>
              <a:t> </a:t>
            </a:r>
            <a:r>
              <a:rPr dirty="0" spc="-10"/>
              <a:t>benefits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5971" y="733406"/>
            <a:ext cx="824420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With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shorter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life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expectations,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claiming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early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may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maximize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1342644"/>
            <a:ext cx="3296920" cy="2200910"/>
            <a:chOff x="0" y="1342644"/>
            <a:chExt cx="3296920" cy="2200910"/>
          </a:xfrm>
        </p:grpSpPr>
        <p:sp>
          <p:nvSpPr>
            <p:cNvPr id="5" name="object 5" descr=""/>
            <p:cNvSpPr/>
            <p:nvPr/>
          </p:nvSpPr>
          <p:spPr>
            <a:xfrm>
              <a:off x="0" y="1342644"/>
              <a:ext cx="3296920" cy="2200910"/>
            </a:xfrm>
            <a:custGeom>
              <a:avLst/>
              <a:gdLst/>
              <a:ahLst/>
              <a:cxnLst/>
              <a:rect l="l" t="t" r="r" b="b"/>
              <a:pathLst>
                <a:path w="3296920" h="2200910">
                  <a:moveTo>
                    <a:pt x="3296412" y="0"/>
                  </a:moveTo>
                  <a:lnTo>
                    <a:pt x="0" y="0"/>
                  </a:lnTo>
                  <a:lnTo>
                    <a:pt x="0" y="2200655"/>
                  </a:lnTo>
                  <a:lnTo>
                    <a:pt x="3296412" y="2200655"/>
                  </a:lnTo>
                  <a:lnTo>
                    <a:pt x="329641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550163" y="2584704"/>
              <a:ext cx="2373630" cy="0"/>
            </a:xfrm>
            <a:custGeom>
              <a:avLst/>
              <a:gdLst/>
              <a:ahLst/>
              <a:cxnLst/>
              <a:rect l="l" t="t" r="r" b="b"/>
              <a:pathLst>
                <a:path w="2373630" h="0">
                  <a:moveTo>
                    <a:pt x="0" y="0"/>
                  </a:moveTo>
                  <a:lnTo>
                    <a:pt x="2373312" y="0"/>
                  </a:lnTo>
                </a:path>
              </a:pathLst>
            </a:custGeom>
            <a:ln w="9525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0" y="1342644"/>
            <a:ext cx="3296920" cy="2200910"/>
          </a:xfrm>
          <a:prstGeom prst="rect">
            <a:avLst/>
          </a:prstGeom>
        </p:spPr>
        <p:txBody>
          <a:bodyPr wrap="square" lIns="0" tIns="135890" rIns="0" bIns="0" rtlCol="0" vert="horz">
            <a:spAutoFit/>
          </a:bodyPr>
          <a:lstStyle/>
          <a:p>
            <a:pPr marL="549275">
              <a:lnSpc>
                <a:spcPct val="100000"/>
              </a:lnSpc>
              <a:spcBef>
                <a:spcPts val="1070"/>
              </a:spcBef>
            </a:pPr>
            <a:r>
              <a:rPr dirty="0" sz="1400" b="1">
                <a:latin typeface="Arial"/>
                <a:cs typeface="Arial"/>
              </a:rPr>
              <a:t>HYPOTHETICAL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EXAMPLE</a:t>
            </a:r>
            <a:endParaRPr sz="1400">
              <a:latin typeface="Arial"/>
              <a:cs typeface="Arial"/>
            </a:endParaRPr>
          </a:p>
          <a:p>
            <a:pPr marL="545465">
              <a:lnSpc>
                <a:spcPct val="100000"/>
              </a:lnSpc>
              <a:spcBef>
                <a:spcPts val="745"/>
              </a:spcBef>
            </a:pPr>
            <a:r>
              <a:rPr dirty="0" sz="1400" spc="-20" b="1">
                <a:solidFill>
                  <a:srgbClr val="333E47"/>
                </a:solidFill>
                <a:latin typeface="Arial"/>
                <a:cs typeface="Arial"/>
              </a:rPr>
              <a:t>Carter,</a:t>
            </a:r>
            <a:r>
              <a:rPr dirty="0" sz="1400" spc="-8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Age</a:t>
            </a:r>
            <a:r>
              <a:rPr dirty="0" sz="1400" spc="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3E47"/>
                </a:solidFill>
                <a:latin typeface="Arial"/>
                <a:cs typeface="Arial"/>
              </a:rPr>
              <a:t>61</a:t>
            </a:r>
            <a:endParaRPr sz="1400">
              <a:latin typeface="Arial"/>
              <a:cs typeface="Arial"/>
            </a:endParaRPr>
          </a:p>
          <a:p>
            <a:pPr marL="545465">
              <a:lnSpc>
                <a:spcPts val="1639"/>
              </a:lnSpc>
              <a:spcBef>
                <a:spcPts val="505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FRA: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 66</a:t>
            </a:r>
            <a:endParaRPr sz="1400">
              <a:latin typeface="Arial"/>
              <a:cs typeface="Arial"/>
            </a:endParaRPr>
          </a:p>
          <a:p>
            <a:pPr marL="545465">
              <a:lnSpc>
                <a:spcPts val="1639"/>
              </a:lnSpc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Life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expectancy: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77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400">
              <a:latin typeface="Arial"/>
              <a:cs typeface="Arial"/>
            </a:endParaRPr>
          </a:p>
          <a:p>
            <a:pPr marL="546735">
              <a:lnSpc>
                <a:spcPct val="100000"/>
              </a:lnSpc>
            </a:pP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Laura,</a:t>
            </a:r>
            <a:r>
              <a:rPr dirty="0" sz="1400" spc="-9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Age</a:t>
            </a:r>
            <a:r>
              <a:rPr dirty="0" sz="1400" spc="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333E47"/>
                </a:solidFill>
                <a:latin typeface="Arial"/>
                <a:cs typeface="Arial"/>
              </a:rPr>
              <a:t>66</a:t>
            </a:r>
            <a:endParaRPr sz="1400">
              <a:latin typeface="Arial"/>
              <a:cs typeface="Arial"/>
            </a:endParaRPr>
          </a:p>
          <a:p>
            <a:pPr marL="546735">
              <a:lnSpc>
                <a:spcPts val="1639"/>
              </a:lnSpc>
              <a:spcBef>
                <a:spcPts val="505"/>
              </a:spcBef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FRA: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 66</a:t>
            </a:r>
            <a:endParaRPr sz="1400">
              <a:latin typeface="Arial"/>
              <a:cs typeface="Arial"/>
            </a:endParaRPr>
          </a:p>
          <a:p>
            <a:pPr marL="546735">
              <a:lnSpc>
                <a:spcPts val="1639"/>
              </a:lnSpc>
            </a:pP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Life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>
                <a:solidFill>
                  <a:srgbClr val="333E47"/>
                </a:solidFill>
                <a:latin typeface="Arial"/>
                <a:cs typeface="Arial"/>
              </a:rPr>
              <a:t>expectancy:</a:t>
            </a:r>
            <a:r>
              <a:rPr dirty="0" sz="1400" spc="-5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25">
                <a:solidFill>
                  <a:srgbClr val="333E47"/>
                </a:solidFill>
                <a:latin typeface="Arial"/>
                <a:cs typeface="Arial"/>
              </a:rPr>
              <a:t>76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3315461" y="2171700"/>
            <a:ext cx="8399145" cy="2133600"/>
            <a:chOff x="3315461" y="2171700"/>
            <a:chExt cx="8399145" cy="2133600"/>
          </a:xfrm>
        </p:grpSpPr>
        <p:sp>
          <p:nvSpPr>
            <p:cNvPr id="9" name="object 9" descr=""/>
            <p:cNvSpPr/>
            <p:nvPr/>
          </p:nvSpPr>
          <p:spPr>
            <a:xfrm>
              <a:off x="4756403" y="2171700"/>
              <a:ext cx="1316990" cy="2118360"/>
            </a:xfrm>
            <a:custGeom>
              <a:avLst/>
              <a:gdLst/>
              <a:ahLst/>
              <a:cxnLst/>
              <a:rect l="l" t="t" r="r" b="b"/>
              <a:pathLst>
                <a:path w="1316989" h="2118360">
                  <a:moveTo>
                    <a:pt x="1316736" y="0"/>
                  </a:moveTo>
                  <a:lnTo>
                    <a:pt x="0" y="0"/>
                  </a:lnTo>
                  <a:lnTo>
                    <a:pt x="0" y="2118360"/>
                  </a:lnTo>
                  <a:lnTo>
                    <a:pt x="1316736" y="2118360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368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8956547" y="2613659"/>
              <a:ext cx="1316990" cy="1676400"/>
            </a:xfrm>
            <a:custGeom>
              <a:avLst/>
              <a:gdLst/>
              <a:ahLst/>
              <a:cxnLst/>
              <a:rect l="l" t="t" r="r" b="b"/>
              <a:pathLst>
                <a:path w="1316990" h="1676400">
                  <a:moveTo>
                    <a:pt x="1316736" y="0"/>
                  </a:moveTo>
                  <a:lnTo>
                    <a:pt x="0" y="0"/>
                  </a:lnTo>
                  <a:lnTo>
                    <a:pt x="0" y="1676400"/>
                  </a:lnTo>
                  <a:lnTo>
                    <a:pt x="1316736" y="1676400"/>
                  </a:lnTo>
                  <a:lnTo>
                    <a:pt x="1316736" y="0"/>
                  </a:lnTo>
                  <a:close/>
                </a:path>
              </a:pathLst>
            </a:custGeom>
            <a:solidFill>
              <a:srgbClr val="768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315461" y="4290822"/>
              <a:ext cx="8399145" cy="0"/>
            </a:xfrm>
            <a:custGeom>
              <a:avLst/>
              <a:gdLst/>
              <a:ahLst/>
              <a:cxnLst/>
              <a:rect l="l" t="t" r="r" b="b"/>
              <a:pathLst>
                <a:path w="8399145" h="0">
                  <a:moveTo>
                    <a:pt x="0" y="0"/>
                  </a:moveTo>
                  <a:lnTo>
                    <a:pt x="8398764" y="0"/>
                  </a:lnTo>
                </a:path>
              </a:pathLst>
            </a:custGeom>
            <a:ln w="28575">
              <a:solidFill>
                <a:srgbClr val="ACB1B6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195572" y="2642616"/>
              <a:ext cx="1100455" cy="1100455"/>
            </a:xfrm>
            <a:custGeom>
              <a:avLst/>
              <a:gdLst/>
              <a:ahLst/>
              <a:cxnLst/>
              <a:rect l="l" t="t" r="r" b="b"/>
              <a:pathLst>
                <a:path w="1100454" h="1100454">
                  <a:moveTo>
                    <a:pt x="550164" y="0"/>
                  </a:moveTo>
                  <a:lnTo>
                    <a:pt x="502693" y="2019"/>
                  </a:lnTo>
                  <a:lnTo>
                    <a:pt x="456344" y="7967"/>
                  </a:lnTo>
                  <a:lnTo>
                    <a:pt x="411282" y="17679"/>
                  </a:lnTo>
                  <a:lnTo>
                    <a:pt x="367671" y="30989"/>
                  </a:lnTo>
                  <a:lnTo>
                    <a:pt x="325677" y="47733"/>
                  </a:lnTo>
                  <a:lnTo>
                    <a:pt x="285465" y="67745"/>
                  </a:lnTo>
                  <a:lnTo>
                    <a:pt x="247199" y="90859"/>
                  </a:lnTo>
                  <a:lnTo>
                    <a:pt x="211047" y="116912"/>
                  </a:lnTo>
                  <a:lnTo>
                    <a:pt x="177171" y="145738"/>
                  </a:lnTo>
                  <a:lnTo>
                    <a:pt x="145738" y="177171"/>
                  </a:lnTo>
                  <a:lnTo>
                    <a:pt x="116912" y="211047"/>
                  </a:lnTo>
                  <a:lnTo>
                    <a:pt x="90859" y="247199"/>
                  </a:lnTo>
                  <a:lnTo>
                    <a:pt x="67745" y="285465"/>
                  </a:lnTo>
                  <a:lnTo>
                    <a:pt x="47733" y="325677"/>
                  </a:lnTo>
                  <a:lnTo>
                    <a:pt x="30989" y="367671"/>
                  </a:lnTo>
                  <a:lnTo>
                    <a:pt x="17679" y="411282"/>
                  </a:lnTo>
                  <a:lnTo>
                    <a:pt x="7967" y="456344"/>
                  </a:lnTo>
                  <a:lnTo>
                    <a:pt x="2019" y="502693"/>
                  </a:lnTo>
                  <a:lnTo>
                    <a:pt x="0" y="550163"/>
                  </a:lnTo>
                  <a:lnTo>
                    <a:pt x="2019" y="597634"/>
                  </a:lnTo>
                  <a:lnTo>
                    <a:pt x="7967" y="643983"/>
                  </a:lnTo>
                  <a:lnTo>
                    <a:pt x="17679" y="689045"/>
                  </a:lnTo>
                  <a:lnTo>
                    <a:pt x="30989" y="732656"/>
                  </a:lnTo>
                  <a:lnTo>
                    <a:pt x="47733" y="774650"/>
                  </a:lnTo>
                  <a:lnTo>
                    <a:pt x="67745" y="814862"/>
                  </a:lnTo>
                  <a:lnTo>
                    <a:pt x="90859" y="853128"/>
                  </a:lnTo>
                  <a:lnTo>
                    <a:pt x="116912" y="889280"/>
                  </a:lnTo>
                  <a:lnTo>
                    <a:pt x="145738" y="923156"/>
                  </a:lnTo>
                  <a:lnTo>
                    <a:pt x="177171" y="954589"/>
                  </a:lnTo>
                  <a:lnTo>
                    <a:pt x="211047" y="983415"/>
                  </a:lnTo>
                  <a:lnTo>
                    <a:pt x="247199" y="1009468"/>
                  </a:lnTo>
                  <a:lnTo>
                    <a:pt x="285465" y="1032582"/>
                  </a:lnTo>
                  <a:lnTo>
                    <a:pt x="325677" y="1052594"/>
                  </a:lnTo>
                  <a:lnTo>
                    <a:pt x="367671" y="1069338"/>
                  </a:lnTo>
                  <a:lnTo>
                    <a:pt x="411282" y="1082648"/>
                  </a:lnTo>
                  <a:lnTo>
                    <a:pt x="456344" y="1092360"/>
                  </a:lnTo>
                  <a:lnTo>
                    <a:pt x="502693" y="1098308"/>
                  </a:lnTo>
                  <a:lnTo>
                    <a:pt x="550164" y="1100327"/>
                  </a:lnTo>
                  <a:lnTo>
                    <a:pt x="597634" y="1098308"/>
                  </a:lnTo>
                  <a:lnTo>
                    <a:pt x="643983" y="1092360"/>
                  </a:lnTo>
                  <a:lnTo>
                    <a:pt x="689045" y="1082648"/>
                  </a:lnTo>
                  <a:lnTo>
                    <a:pt x="732656" y="1069338"/>
                  </a:lnTo>
                  <a:lnTo>
                    <a:pt x="774650" y="1052594"/>
                  </a:lnTo>
                  <a:lnTo>
                    <a:pt x="814862" y="1032582"/>
                  </a:lnTo>
                  <a:lnTo>
                    <a:pt x="853128" y="1009468"/>
                  </a:lnTo>
                  <a:lnTo>
                    <a:pt x="889280" y="983415"/>
                  </a:lnTo>
                  <a:lnTo>
                    <a:pt x="923156" y="954589"/>
                  </a:lnTo>
                  <a:lnTo>
                    <a:pt x="954589" y="923156"/>
                  </a:lnTo>
                  <a:lnTo>
                    <a:pt x="983415" y="889280"/>
                  </a:lnTo>
                  <a:lnTo>
                    <a:pt x="1009468" y="853128"/>
                  </a:lnTo>
                  <a:lnTo>
                    <a:pt x="1032582" y="814862"/>
                  </a:lnTo>
                  <a:lnTo>
                    <a:pt x="1052594" y="774650"/>
                  </a:lnTo>
                  <a:lnTo>
                    <a:pt x="1069338" y="732656"/>
                  </a:lnTo>
                  <a:lnTo>
                    <a:pt x="1082648" y="689045"/>
                  </a:lnTo>
                  <a:lnTo>
                    <a:pt x="1092360" y="643983"/>
                  </a:lnTo>
                  <a:lnTo>
                    <a:pt x="1098308" y="597634"/>
                  </a:lnTo>
                  <a:lnTo>
                    <a:pt x="1100328" y="550163"/>
                  </a:lnTo>
                  <a:lnTo>
                    <a:pt x="1098308" y="502693"/>
                  </a:lnTo>
                  <a:lnTo>
                    <a:pt x="1092360" y="456344"/>
                  </a:lnTo>
                  <a:lnTo>
                    <a:pt x="1082648" y="411282"/>
                  </a:lnTo>
                  <a:lnTo>
                    <a:pt x="1069338" y="367671"/>
                  </a:lnTo>
                  <a:lnTo>
                    <a:pt x="1052594" y="325677"/>
                  </a:lnTo>
                  <a:lnTo>
                    <a:pt x="1032582" y="285465"/>
                  </a:lnTo>
                  <a:lnTo>
                    <a:pt x="1009468" y="247199"/>
                  </a:lnTo>
                  <a:lnTo>
                    <a:pt x="983415" y="211047"/>
                  </a:lnTo>
                  <a:lnTo>
                    <a:pt x="954589" y="177171"/>
                  </a:lnTo>
                  <a:lnTo>
                    <a:pt x="923156" y="145738"/>
                  </a:lnTo>
                  <a:lnTo>
                    <a:pt x="889280" y="116912"/>
                  </a:lnTo>
                  <a:lnTo>
                    <a:pt x="853128" y="90859"/>
                  </a:lnTo>
                  <a:lnTo>
                    <a:pt x="814862" y="67745"/>
                  </a:lnTo>
                  <a:lnTo>
                    <a:pt x="774650" y="47733"/>
                  </a:lnTo>
                  <a:lnTo>
                    <a:pt x="732656" y="30989"/>
                  </a:lnTo>
                  <a:lnTo>
                    <a:pt x="689045" y="17679"/>
                  </a:lnTo>
                  <a:lnTo>
                    <a:pt x="643983" y="7967"/>
                  </a:lnTo>
                  <a:lnTo>
                    <a:pt x="597634" y="2019"/>
                  </a:lnTo>
                  <a:lnTo>
                    <a:pt x="550164" y="0"/>
                  </a:lnTo>
                  <a:close/>
                </a:path>
              </a:pathLst>
            </a:custGeom>
            <a:solidFill>
              <a:srgbClr val="DE5E0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4977970" y="1855388"/>
            <a:ext cx="8705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$589,000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177749" y="2298068"/>
            <a:ext cx="87058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$466,000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302995" y="4368618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62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502683" y="4368618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505268" y="2899797"/>
            <a:ext cx="4813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26%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453375" y="3174117"/>
            <a:ext cx="583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solidFill>
                  <a:srgbClr val="FFFFFF"/>
                </a:solidFill>
                <a:latin typeface="Arial"/>
                <a:cs typeface="Arial"/>
              </a:rPr>
              <a:t>more</a:t>
            </a:r>
            <a:endParaRPr sz="18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202682" y="1270509"/>
            <a:ext cx="4622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30" b="1">
                <a:latin typeface="Arial"/>
                <a:cs typeface="Arial"/>
              </a:rPr>
              <a:t>TOTAL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LIFETIME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SECURITY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0" y="4957559"/>
            <a:ext cx="12190730" cy="742315"/>
          </a:xfrm>
          <a:custGeom>
            <a:avLst/>
            <a:gdLst/>
            <a:ahLst/>
            <a:cxnLst/>
            <a:rect l="l" t="t" r="r" b="b"/>
            <a:pathLst>
              <a:path w="12190730" h="742314">
                <a:moveTo>
                  <a:pt x="12190476" y="0"/>
                </a:moveTo>
                <a:lnTo>
                  <a:pt x="0" y="0"/>
                </a:lnTo>
                <a:lnTo>
                  <a:pt x="0" y="742200"/>
                </a:lnTo>
                <a:lnTo>
                  <a:pt x="12190476" y="742200"/>
                </a:lnTo>
                <a:lnTo>
                  <a:pt x="1219047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2301974" y="4533196"/>
            <a:ext cx="7585075" cy="90931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33959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Age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when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both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collect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5"/>
              </a:spcBef>
            </a:pP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By</a:t>
            </a:r>
            <a:r>
              <a:rPr dirty="0" sz="14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claiming</a:t>
            </a:r>
            <a:r>
              <a:rPr dirty="0" sz="1400" spc="-6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early,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 the</a:t>
            </a:r>
            <a:r>
              <a:rPr dirty="0" sz="14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couple</a:t>
            </a:r>
            <a:r>
              <a:rPr dirty="0" sz="14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would</a:t>
            </a:r>
            <a:r>
              <a:rPr dirty="0" sz="1400" spc="-7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be</a:t>
            </a:r>
            <a:r>
              <a:rPr dirty="0" sz="14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able</a:t>
            </a:r>
            <a:r>
              <a:rPr dirty="0" sz="14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4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increase</a:t>
            </a:r>
            <a:r>
              <a:rPr dirty="0" sz="14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their</a:t>
            </a:r>
            <a:r>
              <a:rPr dirty="0" sz="14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lifetime</a:t>
            </a:r>
            <a:r>
              <a:rPr dirty="0" sz="14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r>
              <a:rPr dirty="0" sz="14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by</a:t>
            </a:r>
            <a:r>
              <a:rPr dirty="0" sz="14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$123,000.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554069" y="5853921"/>
            <a:ext cx="9062720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Example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assumes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Carter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reaches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61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Caroline reaches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age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59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hypothetical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example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Fidelity's</a:t>
            </a:r>
            <a:r>
              <a:rPr dirty="0" sz="1000" spc="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Solutions</a:t>
            </a:r>
            <a:r>
              <a:rPr dirty="0" sz="1000" spc="-10">
                <a:latin typeface="Arial"/>
                <a:cs typeface="Arial"/>
              </a:rPr>
              <a:t> Team,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methodology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published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dollar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before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The</a:t>
            </a:r>
            <a:r>
              <a:rPr dirty="0" sz="1000" spc="50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would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adjusted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might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Lifetime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77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76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husband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wife, respectively.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lifetime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number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sensitive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would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with, 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assumption.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24" name="object 24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28" name="object 28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30" name="object 3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Today’s</a:t>
            </a:r>
            <a:r>
              <a:rPr dirty="0" spc="-55"/>
              <a:t> </a:t>
            </a:r>
            <a:r>
              <a:rPr dirty="0" spc="-10"/>
              <a:t>agenda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550163" y="1266444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 h="0">
                <a:moveTo>
                  <a:pt x="0" y="0"/>
                </a:moveTo>
                <a:lnTo>
                  <a:pt x="588244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82168" y="1603247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0" y="0"/>
                </a:moveTo>
                <a:lnTo>
                  <a:pt x="268224" y="0"/>
                </a:lnTo>
                <a:lnTo>
                  <a:pt x="268224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26985" y="1598490"/>
            <a:ext cx="177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368627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042451" y="1581727"/>
            <a:ext cx="28321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Social</a:t>
            </a:r>
            <a:r>
              <a:rPr dirty="0" sz="18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Security</a:t>
            </a:r>
            <a:r>
              <a:rPr dirty="0" sz="18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essentials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550163" y="2186939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 h="0">
                <a:moveTo>
                  <a:pt x="0" y="0"/>
                </a:moveTo>
                <a:lnTo>
                  <a:pt x="588244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582168" y="2526792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5">
                <a:moveTo>
                  <a:pt x="0" y="0"/>
                </a:moveTo>
                <a:lnTo>
                  <a:pt x="268224" y="0"/>
                </a:lnTo>
                <a:lnTo>
                  <a:pt x="268224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26985" y="2522026"/>
            <a:ext cx="177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368627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32926" y="2505262"/>
            <a:ext cx="228917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r>
              <a:rPr dirty="0" sz="18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options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550163" y="3107435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 h="0">
                <a:moveTo>
                  <a:pt x="0" y="0"/>
                </a:moveTo>
                <a:lnTo>
                  <a:pt x="588244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82168" y="3448811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0" y="0"/>
                </a:moveTo>
                <a:lnTo>
                  <a:pt x="268224" y="0"/>
                </a:lnTo>
                <a:lnTo>
                  <a:pt x="268224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26985" y="3426739"/>
            <a:ext cx="28314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18465" indent="-405765">
              <a:lnSpc>
                <a:spcPct val="100000"/>
              </a:lnSpc>
              <a:spcBef>
                <a:spcPts val="100"/>
              </a:spcBef>
              <a:buClr>
                <a:srgbClr val="368627"/>
              </a:buClr>
              <a:buSzPct val="88888"/>
              <a:buFont typeface="Wingdings"/>
              <a:buChar char=""/>
              <a:tabLst>
                <a:tab pos="418465" algn="l"/>
              </a:tabLst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Strategies</a:t>
            </a:r>
            <a:r>
              <a:rPr dirty="0" sz="18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to</a:t>
            </a:r>
            <a:r>
              <a:rPr dirty="0" sz="18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consider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50163" y="4026408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 h="0">
                <a:moveTo>
                  <a:pt x="0" y="0"/>
                </a:moveTo>
                <a:lnTo>
                  <a:pt x="588244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582168" y="4372355"/>
            <a:ext cx="268605" cy="268605"/>
          </a:xfrm>
          <a:custGeom>
            <a:avLst/>
            <a:gdLst/>
            <a:ahLst/>
            <a:cxnLst/>
            <a:rect l="l" t="t" r="r" b="b"/>
            <a:pathLst>
              <a:path w="268605" h="268604">
                <a:moveTo>
                  <a:pt x="0" y="0"/>
                </a:moveTo>
                <a:lnTo>
                  <a:pt x="268224" y="0"/>
                </a:lnTo>
                <a:lnTo>
                  <a:pt x="268224" y="268224"/>
                </a:lnTo>
                <a:lnTo>
                  <a:pt x="0" y="268224"/>
                </a:lnTo>
                <a:lnTo>
                  <a:pt x="0" y="0"/>
                </a:lnTo>
                <a:close/>
              </a:path>
            </a:pathLst>
          </a:custGeom>
          <a:ln w="76200">
            <a:solidFill>
              <a:srgbClr val="F1F1F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26985" y="4367428"/>
            <a:ext cx="17716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50">
                <a:solidFill>
                  <a:srgbClr val="368627"/>
                </a:solidFill>
                <a:latin typeface="Wingdings"/>
                <a:cs typeface="Wingdings"/>
              </a:rPr>
              <a:t></a:t>
            </a:r>
            <a:endParaRPr sz="1600">
              <a:latin typeface="Wingdings"/>
              <a:cs typeface="Wingdings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032926" y="4350664"/>
            <a:ext cx="11817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Next</a:t>
            </a:r>
            <a:r>
              <a:rPr dirty="0" sz="18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steps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8" name="object 18" descr=""/>
          <p:cNvSpPr/>
          <p:nvPr/>
        </p:nvSpPr>
        <p:spPr>
          <a:xfrm>
            <a:off x="550163" y="4949952"/>
            <a:ext cx="5882640" cy="0"/>
          </a:xfrm>
          <a:custGeom>
            <a:avLst/>
            <a:gdLst/>
            <a:ahLst/>
            <a:cxnLst/>
            <a:rect l="l" t="t" r="r" b="b"/>
            <a:pathLst>
              <a:path w="5882640" h="0">
                <a:moveTo>
                  <a:pt x="0" y="0"/>
                </a:moveTo>
                <a:lnTo>
                  <a:pt x="5882449" y="0"/>
                </a:lnTo>
              </a:path>
            </a:pathLst>
          </a:custGeom>
          <a:ln w="9525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19" name="object 19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20" name="object 20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26" name="object 2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4925">
              <a:lnSpc>
                <a:spcPts val="3595"/>
              </a:lnSpc>
              <a:spcBef>
                <a:spcPts val="100"/>
              </a:spcBef>
            </a:pPr>
            <a:r>
              <a:rPr dirty="0">
                <a:solidFill>
                  <a:srgbClr val="333F48"/>
                </a:solidFill>
              </a:rPr>
              <a:t>Maximizing</a:t>
            </a:r>
            <a:r>
              <a:rPr dirty="0" spc="-70">
                <a:solidFill>
                  <a:srgbClr val="333F48"/>
                </a:solidFill>
              </a:rPr>
              <a:t> </a:t>
            </a:r>
            <a:r>
              <a:rPr dirty="0">
                <a:solidFill>
                  <a:srgbClr val="333F48"/>
                </a:solidFill>
              </a:rPr>
              <a:t>spousal</a:t>
            </a:r>
            <a:r>
              <a:rPr dirty="0" spc="-50">
                <a:solidFill>
                  <a:srgbClr val="333F48"/>
                </a:solidFill>
              </a:rPr>
              <a:t> </a:t>
            </a:r>
            <a:r>
              <a:rPr dirty="0" spc="-10">
                <a:solidFill>
                  <a:srgbClr val="333F48"/>
                </a:solidFill>
              </a:rPr>
              <a:t>benefits</a:t>
            </a:r>
          </a:p>
          <a:p>
            <a:pPr marL="34925">
              <a:lnSpc>
                <a:spcPts val="2395"/>
              </a:lnSpc>
            </a:pP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When</a:t>
            </a:r>
            <a:r>
              <a:rPr dirty="0" sz="2000" spc="-45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filing</a:t>
            </a:r>
            <a:r>
              <a:rPr dirty="0" sz="2000" spc="-45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for</a:t>
            </a:r>
            <a:r>
              <a:rPr dirty="0" sz="2000" spc="-50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benefits,</a:t>
            </a:r>
            <a:r>
              <a:rPr dirty="0" sz="2000" spc="-50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a</a:t>
            </a:r>
            <a:r>
              <a:rPr dirty="0" sz="2000" spc="-50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person's</a:t>
            </a:r>
            <a:r>
              <a:rPr dirty="0" sz="2000" spc="-50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age</a:t>
            </a:r>
            <a:r>
              <a:rPr dirty="0" sz="2000" spc="-45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can</a:t>
            </a:r>
            <a:r>
              <a:rPr dirty="0" sz="2000" spc="-45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make</a:t>
            </a:r>
            <a:r>
              <a:rPr dirty="0" sz="2000" spc="-50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727"/>
                </a:solidFill>
                <a:latin typeface="Arial"/>
                <a:cs typeface="Arial"/>
              </a:rPr>
              <a:t>a</a:t>
            </a:r>
            <a:r>
              <a:rPr dirty="0" sz="2000" spc="-50" b="1">
                <a:solidFill>
                  <a:srgbClr val="3687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727"/>
                </a:solidFill>
                <a:latin typeface="Arial"/>
                <a:cs typeface="Arial"/>
              </a:rPr>
              <a:t>difference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-1" y="1232849"/>
            <a:ext cx="3556635" cy="1279525"/>
          </a:xfrm>
          <a:custGeom>
            <a:avLst/>
            <a:gdLst/>
            <a:ahLst/>
            <a:cxnLst/>
            <a:rect l="l" t="t" r="r" b="b"/>
            <a:pathLst>
              <a:path w="3556635" h="1279525">
                <a:moveTo>
                  <a:pt x="3556622" y="0"/>
                </a:moveTo>
                <a:lnTo>
                  <a:pt x="0" y="0"/>
                </a:lnTo>
                <a:lnTo>
                  <a:pt x="0" y="1279448"/>
                </a:lnTo>
                <a:lnTo>
                  <a:pt x="3556622" y="1279448"/>
                </a:lnTo>
                <a:lnTo>
                  <a:pt x="3556622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606452" y="1360932"/>
            <a:ext cx="18802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Arial"/>
                <a:cs typeface="Arial"/>
              </a:rPr>
              <a:t>ABOUT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OUR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COUPLE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50725" y="1604696"/>
            <a:ext cx="940435" cy="78486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dirty="0" sz="1400" spc="-25" b="1">
                <a:solidFill>
                  <a:srgbClr val="768692"/>
                </a:solidFill>
                <a:latin typeface="Arial"/>
                <a:cs typeface="Arial"/>
              </a:rPr>
              <a:t>Bob</a:t>
            </a:r>
            <a:endParaRPr sz="1400">
              <a:latin typeface="Arial"/>
              <a:cs typeface="Arial"/>
            </a:endParaRPr>
          </a:p>
          <a:p>
            <a:pPr marR="5080">
              <a:lnSpc>
                <a:spcPts val="1610"/>
              </a:lnSpc>
              <a:spcBef>
                <a:spcPts val="620"/>
              </a:spcBef>
            </a:pPr>
            <a:r>
              <a:rPr dirty="0" sz="1400">
                <a:latin typeface="Arial"/>
                <a:cs typeface="Arial"/>
              </a:rPr>
              <a:t>FRA:</a:t>
            </a:r>
            <a:r>
              <a:rPr dirty="0" sz="1400" spc="-25">
                <a:latin typeface="Arial"/>
                <a:cs typeface="Arial"/>
              </a:rPr>
              <a:t> 66 </a:t>
            </a:r>
            <a:r>
              <a:rPr dirty="0" sz="1400">
                <a:latin typeface="Arial"/>
                <a:cs typeface="Arial"/>
              </a:rPr>
              <a:t>PIA: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$2,000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872676" y="1709376"/>
            <a:ext cx="0" cy="671195"/>
          </a:xfrm>
          <a:custGeom>
            <a:avLst/>
            <a:gdLst/>
            <a:ahLst/>
            <a:cxnLst/>
            <a:rect l="l" t="t" r="r" b="b"/>
            <a:pathLst>
              <a:path w="0" h="671194">
                <a:moveTo>
                  <a:pt x="0" y="0"/>
                </a:moveTo>
                <a:lnTo>
                  <a:pt x="0" y="671149"/>
                </a:lnTo>
              </a:path>
            </a:pathLst>
          </a:custGeom>
          <a:ln w="9229">
            <a:solidFill>
              <a:srgbClr val="D9D9D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2200459" y="1595653"/>
            <a:ext cx="793115" cy="787400"/>
          </a:xfrm>
          <a:prstGeom prst="rect">
            <a:avLst/>
          </a:prstGeom>
        </p:spPr>
        <p:txBody>
          <a:bodyPr wrap="square" lIns="0" tIns="7937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625"/>
              </a:spcBef>
            </a:pPr>
            <a:r>
              <a:rPr dirty="0" sz="1400" spc="-20" b="1">
                <a:solidFill>
                  <a:srgbClr val="768692"/>
                </a:solidFill>
                <a:latin typeface="Arial"/>
                <a:cs typeface="Arial"/>
              </a:rPr>
              <a:t>Mary</a:t>
            </a:r>
            <a:endParaRPr sz="1400">
              <a:latin typeface="Arial"/>
              <a:cs typeface="Arial"/>
            </a:endParaRPr>
          </a:p>
          <a:p>
            <a:pPr marR="5080">
              <a:lnSpc>
                <a:spcPts val="1580"/>
              </a:lnSpc>
              <a:spcBef>
                <a:spcPts val="665"/>
              </a:spcBef>
            </a:pPr>
            <a:r>
              <a:rPr dirty="0" sz="1400">
                <a:latin typeface="Arial"/>
                <a:cs typeface="Arial"/>
              </a:rPr>
              <a:t>FRA:</a:t>
            </a:r>
            <a:r>
              <a:rPr dirty="0" sz="1400" spc="-25">
                <a:latin typeface="Arial"/>
                <a:cs typeface="Arial"/>
              </a:rPr>
              <a:t> 66 </a:t>
            </a:r>
            <a:r>
              <a:rPr dirty="0" sz="1400">
                <a:latin typeface="Arial"/>
                <a:cs typeface="Arial"/>
              </a:rPr>
              <a:t>PIA: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$400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891942" y="4776723"/>
            <a:ext cx="2214245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Scenario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1:</a:t>
            </a:r>
            <a:endParaRPr sz="1600">
              <a:latin typeface="Arial"/>
              <a:cs typeface="Arial"/>
            </a:endParaRPr>
          </a:p>
          <a:p>
            <a:pPr algn="just" marL="12700" marR="5080">
              <a:lnSpc>
                <a:spcPct val="99400"/>
              </a:lnSpc>
            </a:pPr>
            <a:r>
              <a:rPr dirty="0" sz="1600">
                <a:latin typeface="Arial"/>
                <a:cs typeface="Arial"/>
              </a:rPr>
              <a:t>Files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FRA</a:t>
            </a:r>
            <a:r>
              <a:rPr dirty="0" sz="1600" spc="-10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(66)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full </a:t>
            </a:r>
            <a:r>
              <a:rPr dirty="0" sz="1600">
                <a:latin typeface="Arial"/>
                <a:cs typeface="Arial"/>
              </a:rPr>
              <a:t>benefit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eligible</a:t>
            </a:r>
            <a:r>
              <a:rPr dirty="0" sz="1600" spc="-25">
                <a:latin typeface="Arial"/>
                <a:cs typeface="Arial"/>
              </a:rPr>
              <a:t> for </a:t>
            </a:r>
            <a:r>
              <a:rPr dirty="0" sz="1600">
                <a:latin typeface="Arial"/>
                <a:cs typeface="Arial"/>
              </a:rPr>
              <a:t>spousal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benefit.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816746" y="3214115"/>
            <a:ext cx="892810" cy="6597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400" spc="-10">
                <a:latin typeface="Arial"/>
                <a:cs typeface="Arial"/>
              </a:rPr>
              <a:t>Mary’s spousal adjustment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39623" y="3149932"/>
            <a:ext cx="786130" cy="828040"/>
          </a:xfrm>
          <a:prstGeom prst="rect">
            <a:avLst/>
          </a:prstGeom>
          <a:solidFill>
            <a:srgbClr val="004F6B"/>
          </a:solidFill>
        </p:spPr>
        <p:txBody>
          <a:bodyPr wrap="square" lIns="0" tIns="4318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340"/>
              </a:spcBef>
            </a:pPr>
            <a:endParaRPr sz="1600">
              <a:latin typeface="Times New Roman"/>
              <a:cs typeface="Times New Roman"/>
            </a:endParaRPr>
          </a:p>
          <a:p>
            <a:pPr marL="129539">
              <a:lnSpc>
                <a:spcPct val="100000"/>
              </a:lnSpc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$600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939623" y="3975448"/>
            <a:ext cx="786130" cy="617220"/>
          </a:xfrm>
          <a:custGeom>
            <a:avLst/>
            <a:gdLst/>
            <a:ahLst/>
            <a:cxnLst/>
            <a:rect l="l" t="t" r="r" b="b"/>
            <a:pathLst>
              <a:path w="786130" h="617220">
                <a:moveTo>
                  <a:pt x="785710" y="0"/>
                </a:moveTo>
                <a:lnTo>
                  <a:pt x="0" y="0"/>
                </a:lnTo>
                <a:lnTo>
                  <a:pt x="0" y="616737"/>
                </a:lnTo>
                <a:lnTo>
                  <a:pt x="785710" y="616737"/>
                </a:lnTo>
                <a:lnTo>
                  <a:pt x="785710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836505" y="4064507"/>
            <a:ext cx="545465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R="5080">
              <a:lnSpc>
                <a:spcPts val="1580"/>
              </a:lnSpc>
              <a:spcBef>
                <a:spcPts val="235"/>
              </a:spcBef>
            </a:pPr>
            <a:r>
              <a:rPr dirty="0" sz="1400" spc="-10">
                <a:latin typeface="Arial"/>
                <a:cs typeface="Arial"/>
              </a:rPr>
              <a:t>Mary’s benefit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069792" y="4133595"/>
            <a:ext cx="46418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$</a:t>
            </a: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400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23638" y="2770123"/>
            <a:ext cx="7239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$1,000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30367" y="4776723"/>
            <a:ext cx="2237740" cy="12357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Scenario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2: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200"/>
              </a:lnSpc>
            </a:pPr>
            <a:r>
              <a:rPr dirty="0" sz="1600">
                <a:latin typeface="Arial"/>
                <a:cs typeface="Arial"/>
              </a:rPr>
              <a:t>Files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62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>
                <a:latin typeface="Arial"/>
                <a:cs typeface="Arial"/>
              </a:rPr>
              <a:t>receives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reduced </a:t>
            </a:r>
            <a:r>
              <a:rPr dirty="0" sz="1600">
                <a:latin typeface="Arial"/>
                <a:cs typeface="Arial"/>
              </a:rPr>
              <a:t>benefit.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Entitled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spousal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FRA.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631192" y="3171444"/>
            <a:ext cx="54483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Mary’s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631192" y="3375736"/>
            <a:ext cx="89281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dirty="0" sz="1400" spc="-10">
                <a:latin typeface="Arial"/>
                <a:cs typeface="Arial"/>
              </a:rPr>
              <a:t>spousal adjustment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58030" y="3149932"/>
            <a:ext cx="782320" cy="828040"/>
          </a:xfrm>
          <a:prstGeom prst="rect">
            <a:avLst/>
          </a:prstGeom>
          <a:solidFill>
            <a:srgbClr val="004F6B"/>
          </a:solidFill>
        </p:spPr>
        <p:txBody>
          <a:bodyPr wrap="square" lIns="0" tIns="2159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70"/>
              </a:spcBef>
            </a:pPr>
            <a:endParaRPr sz="1600">
              <a:latin typeface="Times New Roman"/>
              <a:cs typeface="Times New Roman"/>
            </a:endParaRPr>
          </a:p>
          <a:p>
            <a:pPr marL="122555">
              <a:lnSpc>
                <a:spcPct val="100000"/>
              </a:lnSpc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$600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/>
          <p:nvPr/>
        </p:nvSpPr>
        <p:spPr>
          <a:xfrm>
            <a:off x="3758030" y="3979409"/>
            <a:ext cx="782320" cy="617220"/>
          </a:xfrm>
          <a:custGeom>
            <a:avLst/>
            <a:gdLst/>
            <a:ahLst/>
            <a:cxnLst/>
            <a:rect l="l" t="t" r="r" b="b"/>
            <a:pathLst>
              <a:path w="782320" h="617220">
                <a:moveTo>
                  <a:pt x="782027" y="0"/>
                </a:moveTo>
                <a:lnTo>
                  <a:pt x="0" y="0"/>
                </a:lnTo>
                <a:lnTo>
                  <a:pt x="0" y="616737"/>
                </a:lnTo>
                <a:lnTo>
                  <a:pt x="782027" y="616737"/>
                </a:lnTo>
                <a:lnTo>
                  <a:pt x="782027" y="0"/>
                </a:lnTo>
                <a:close/>
              </a:path>
            </a:pathLst>
          </a:custGeom>
          <a:solidFill>
            <a:srgbClr val="3687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4639571" y="4055364"/>
            <a:ext cx="558165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dirty="0" sz="1400" spc="-10">
                <a:latin typeface="Arial"/>
                <a:cs typeface="Arial"/>
              </a:rPr>
              <a:t>Mary’s benefit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80905" y="4179316"/>
            <a:ext cx="464184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$300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836770" y="2776220"/>
            <a:ext cx="534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$900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6410218" y="4776723"/>
            <a:ext cx="2363470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Scenario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3: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</a:pPr>
            <a:r>
              <a:rPr dirty="0" sz="1600">
                <a:latin typeface="Arial"/>
                <a:cs typeface="Arial"/>
              </a:rPr>
              <a:t>Files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 age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62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is </a:t>
            </a:r>
            <a:r>
              <a:rPr dirty="0" sz="1600">
                <a:latin typeface="Arial"/>
                <a:cs typeface="Arial"/>
              </a:rPr>
              <a:t>entitled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reduced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benefit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spousal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benefit.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322081" y="3381755"/>
            <a:ext cx="892810" cy="65976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 marR="5080">
              <a:lnSpc>
                <a:spcPct val="98600"/>
              </a:lnSpc>
              <a:spcBef>
                <a:spcPts val="120"/>
              </a:spcBef>
            </a:pPr>
            <a:r>
              <a:rPr dirty="0" sz="1400" spc="-10">
                <a:latin typeface="Arial"/>
                <a:cs typeface="Arial"/>
              </a:rPr>
              <a:t>Mary’s spousal adjustment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417230" y="3403117"/>
            <a:ext cx="782320" cy="656590"/>
          </a:xfrm>
          <a:prstGeom prst="rect">
            <a:avLst/>
          </a:prstGeom>
          <a:solidFill>
            <a:srgbClr val="004F6B"/>
          </a:solidFill>
        </p:spPr>
        <p:txBody>
          <a:bodyPr wrap="square" lIns="0" tIns="194310" rIns="0" bIns="0" rtlCol="0" vert="horz">
            <a:spAutoFit/>
          </a:bodyPr>
          <a:lstStyle/>
          <a:p>
            <a:pPr marL="145415">
              <a:lnSpc>
                <a:spcPct val="100000"/>
              </a:lnSpc>
              <a:spcBef>
                <a:spcPts val="153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$420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7325127" y="4098035"/>
            <a:ext cx="558165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dirty="0" sz="1400" spc="-10">
                <a:latin typeface="Arial"/>
                <a:cs typeface="Arial"/>
              </a:rPr>
              <a:t>Mary’s benefit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417230" y="4063470"/>
            <a:ext cx="782320" cy="532765"/>
          </a:xfrm>
          <a:prstGeom prst="rect">
            <a:avLst/>
          </a:prstGeom>
          <a:solidFill>
            <a:srgbClr val="368727"/>
          </a:solidFill>
        </p:spPr>
        <p:txBody>
          <a:bodyPr wrap="square" lIns="0" tIns="140335" rIns="0" bIns="0" rtlCol="0" vert="horz">
            <a:spAutoFit/>
          </a:bodyPr>
          <a:lstStyle/>
          <a:p>
            <a:pPr marL="156845">
              <a:lnSpc>
                <a:spcPct val="100000"/>
              </a:lnSpc>
              <a:spcBef>
                <a:spcPts val="1105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$300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495970" y="3001771"/>
            <a:ext cx="534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$720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137096" y="4776723"/>
            <a:ext cx="1753235" cy="9950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91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Scenario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4: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99400"/>
              </a:lnSpc>
            </a:pPr>
            <a:r>
              <a:rPr dirty="0" sz="1600">
                <a:latin typeface="Arial"/>
                <a:cs typeface="Arial"/>
              </a:rPr>
              <a:t>Files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62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and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only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entitled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to </a:t>
            </a:r>
            <a:r>
              <a:rPr dirty="0" sz="1600">
                <a:latin typeface="Arial"/>
                <a:cs typeface="Arial"/>
              </a:rPr>
              <a:t>reduced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benefit.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060177" y="3973060"/>
            <a:ext cx="777240" cy="97155"/>
            <a:chOff x="9060177" y="3973060"/>
            <a:chExt cx="777240" cy="97155"/>
          </a:xfrm>
        </p:grpSpPr>
        <p:pic>
          <p:nvPicPr>
            <p:cNvPr id="31" name="object 3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66529" y="3979405"/>
              <a:ext cx="764857" cy="8406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9066524" y="3979407"/>
              <a:ext cx="764540" cy="84455"/>
            </a:xfrm>
            <a:custGeom>
              <a:avLst/>
              <a:gdLst/>
              <a:ahLst/>
              <a:cxnLst/>
              <a:rect l="l" t="t" r="r" b="b"/>
              <a:pathLst>
                <a:path w="764540" h="84454">
                  <a:moveTo>
                    <a:pt x="0" y="0"/>
                  </a:moveTo>
                  <a:lnTo>
                    <a:pt x="764465" y="0"/>
                  </a:lnTo>
                  <a:lnTo>
                    <a:pt x="764465" y="84018"/>
                  </a:lnTo>
                  <a:lnTo>
                    <a:pt x="0" y="84018"/>
                  </a:lnTo>
                  <a:lnTo>
                    <a:pt x="0" y="0"/>
                  </a:lnTo>
                  <a:close/>
                </a:path>
              </a:pathLst>
            </a:custGeom>
            <a:ln w="12693">
              <a:solidFill>
                <a:srgbClr val="004F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9946264" y="3579876"/>
            <a:ext cx="913130" cy="44323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ts val="1610"/>
              </a:lnSpc>
              <a:spcBef>
                <a:spcPts val="210"/>
              </a:spcBef>
            </a:pPr>
            <a:r>
              <a:rPr dirty="0" sz="1400">
                <a:latin typeface="Arial"/>
                <a:cs typeface="Arial"/>
              </a:rPr>
              <a:t>No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spousal adjustment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946264" y="4122420"/>
            <a:ext cx="558165" cy="44005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>
              <a:lnSpc>
                <a:spcPts val="1580"/>
              </a:lnSpc>
              <a:spcBef>
                <a:spcPts val="235"/>
              </a:spcBef>
            </a:pPr>
            <a:r>
              <a:rPr dirty="0" sz="1400" spc="-10">
                <a:latin typeface="Arial"/>
                <a:cs typeface="Arial"/>
              </a:rPr>
              <a:t>Mary’s benefit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9058356" y="4055609"/>
            <a:ext cx="782320" cy="541020"/>
          </a:xfrm>
          <a:prstGeom prst="rect">
            <a:avLst/>
          </a:prstGeom>
          <a:solidFill>
            <a:srgbClr val="368727"/>
          </a:solidFill>
        </p:spPr>
        <p:txBody>
          <a:bodyPr wrap="square" lIns="0" tIns="148590" rIns="0" bIns="0" rtlCol="0" vert="horz">
            <a:spAutoFit/>
          </a:bodyPr>
          <a:lstStyle/>
          <a:p>
            <a:pPr marL="146050">
              <a:lnSpc>
                <a:spcPct val="100000"/>
              </a:lnSpc>
              <a:spcBef>
                <a:spcPts val="1170"/>
              </a:spcBef>
            </a:pPr>
            <a:r>
              <a:rPr dirty="0" sz="1600" spc="-20" b="1">
                <a:solidFill>
                  <a:srgbClr val="FFFFFF"/>
                </a:solidFill>
                <a:latin typeface="Arial"/>
                <a:cs typeface="Arial"/>
              </a:rPr>
              <a:t>$300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9204957" y="3565652"/>
            <a:ext cx="534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$300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559256" y="4592189"/>
            <a:ext cx="10393680" cy="0"/>
          </a:xfrm>
          <a:custGeom>
            <a:avLst/>
            <a:gdLst/>
            <a:ahLst/>
            <a:cxnLst/>
            <a:rect l="l" t="t" r="r" b="b"/>
            <a:pathLst>
              <a:path w="10393680" h="0">
                <a:moveTo>
                  <a:pt x="0" y="0"/>
                </a:moveTo>
                <a:lnTo>
                  <a:pt x="10393491" y="0"/>
                </a:lnTo>
              </a:path>
            </a:pathLst>
          </a:custGeom>
          <a:ln w="9520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38" name="object 38" descr=""/>
          <p:cNvGrpSpPr/>
          <p:nvPr/>
        </p:nvGrpSpPr>
        <p:grpSpPr>
          <a:xfrm>
            <a:off x="9926969" y="6250398"/>
            <a:ext cx="1838325" cy="394970"/>
            <a:chOff x="9926969" y="6250398"/>
            <a:chExt cx="1838325" cy="394970"/>
          </a:xfrm>
        </p:grpSpPr>
        <p:sp>
          <p:nvSpPr>
            <p:cNvPr id="39" name="object 39" descr=""/>
            <p:cNvSpPr/>
            <p:nvPr/>
          </p:nvSpPr>
          <p:spPr>
            <a:xfrm>
              <a:off x="9926968" y="6250406"/>
              <a:ext cx="1015365" cy="361315"/>
            </a:xfrm>
            <a:custGeom>
              <a:avLst/>
              <a:gdLst/>
              <a:ahLst/>
              <a:cxnLst/>
              <a:rect l="l" t="t" r="r" b="b"/>
              <a:pathLst>
                <a:path w="1015365" h="361315">
                  <a:moveTo>
                    <a:pt x="378371" y="204990"/>
                  </a:moveTo>
                  <a:lnTo>
                    <a:pt x="377698" y="165531"/>
                  </a:lnTo>
                  <a:lnTo>
                    <a:pt x="368909" y="127241"/>
                  </a:lnTo>
                  <a:lnTo>
                    <a:pt x="352437" y="91821"/>
                  </a:lnTo>
                  <a:lnTo>
                    <a:pt x="305257" y="39103"/>
                  </a:lnTo>
                  <a:lnTo>
                    <a:pt x="243255" y="7556"/>
                  </a:lnTo>
                  <a:lnTo>
                    <a:pt x="181279" y="0"/>
                  </a:lnTo>
                  <a:lnTo>
                    <a:pt x="149872" y="3657"/>
                  </a:lnTo>
                  <a:lnTo>
                    <a:pt x="87515" y="29057"/>
                  </a:lnTo>
                  <a:lnTo>
                    <a:pt x="57213" y="53035"/>
                  </a:lnTo>
                  <a:lnTo>
                    <a:pt x="32131" y="82334"/>
                  </a:lnTo>
                  <a:lnTo>
                    <a:pt x="3619" y="149860"/>
                  </a:lnTo>
                  <a:lnTo>
                    <a:pt x="0" y="186639"/>
                  </a:lnTo>
                  <a:lnTo>
                    <a:pt x="3454" y="223380"/>
                  </a:lnTo>
                  <a:lnTo>
                    <a:pt x="31305" y="290690"/>
                  </a:lnTo>
                  <a:lnTo>
                    <a:pt x="85458" y="343789"/>
                  </a:lnTo>
                  <a:lnTo>
                    <a:pt x="118351" y="360819"/>
                  </a:lnTo>
                  <a:lnTo>
                    <a:pt x="159194" y="235534"/>
                  </a:lnTo>
                  <a:lnTo>
                    <a:pt x="250190" y="235534"/>
                  </a:lnTo>
                  <a:lnTo>
                    <a:pt x="230289" y="222732"/>
                  </a:lnTo>
                  <a:lnTo>
                    <a:pt x="162140" y="222694"/>
                  </a:lnTo>
                  <a:lnTo>
                    <a:pt x="188760" y="137795"/>
                  </a:lnTo>
                  <a:lnTo>
                    <a:pt x="143637" y="209677"/>
                  </a:lnTo>
                  <a:lnTo>
                    <a:pt x="157137" y="219151"/>
                  </a:lnTo>
                  <a:lnTo>
                    <a:pt x="137668" y="219151"/>
                  </a:lnTo>
                  <a:lnTo>
                    <a:pt x="120535" y="246176"/>
                  </a:lnTo>
                  <a:lnTo>
                    <a:pt x="47586" y="284086"/>
                  </a:lnTo>
                  <a:lnTo>
                    <a:pt x="46367" y="284480"/>
                  </a:lnTo>
                  <a:lnTo>
                    <a:pt x="45974" y="284264"/>
                  </a:lnTo>
                  <a:lnTo>
                    <a:pt x="46164" y="283857"/>
                  </a:lnTo>
                  <a:lnTo>
                    <a:pt x="46367" y="283857"/>
                  </a:lnTo>
                  <a:lnTo>
                    <a:pt x="137452" y="207086"/>
                  </a:lnTo>
                  <a:lnTo>
                    <a:pt x="21526" y="220497"/>
                  </a:lnTo>
                  <a:lnTo>
                    <a:pt x="21310" y="220306"/>
                  </a:lnTo>
                  <a:lnTo>
                    <a:pt x="21310" y="219900"/>
                  </a:lnTo>
                  <a:lnTo>
                    <a:pt x="133908" y="186956"/>
                  </a:lnTo>
                  <a:lnTo>
                    <a:pt x="20510" y="153987"/>
                  </a:lnTo>
                  <a:lnTo>
                    <a:pt x="20510" y="153631"/>
                  </a:lnTo>
                  <a:lnTo>
                    <a:pt x="20929" y="153416"/>
                  </a:lnTo>
                  <a:lnTo>
                    <a:pt x="137452" y="165620"/>
                  </a:lnTo>
                  <a:lnTo>
                    <a:pt x="46164" y="91224"/>
                  </a:lnTo>
                  <a:lnTo>
                    <a:pt x="46570" y="90817"/>
                  </a:lnTo>
                  <a:lnTo>
                    <a:pt x="149415" y="146494"/>
                  </a:lnTo>
                  <a:lnTo>
                    <a:pt x="95110" y="43878"/>
                  </a:lnTo>
                  <a:lnTo>
                    <a:pt x="95491" y="43472"/>
                  </a:lnTo>
                  <a:lnTo>
                    <a:pt x="167513" y="136410"/>
                  </a:lnTo>
                  <a:lnTo>
                    <a:pt x="159131" y="16421"/>
                  </a:lnTo>
                  <a:lnTo>
                    <a:pt x="159334" y="16027"/>
                  </a:lnTo>
                  <a:lnTo>
                    <a:pt x="159943" y="16421"/>
                  </a:lnTo>
                  <a:lnTo>
                    <a:pt x="190385" y="132092"/>
                  </a:lnTo>
                  <a:lnTo>
                    <a:pt x="225158" y="19786"/>
                  </a:lnTo>
                  <a:lnTo>
                    <a:pt x="225552" y="19583"/>
                  </a:lnTo>
                  <a:lnTo>
                    <a:pt x="225958" y="19786"/>
                  </a:lnTo>
                  <a:lnTo>
                    <a:pt x="211442" y="135661"/>
                  </a:lnTo>
                  <a:lnTo>
                    <a:pt x="287045" y="47625"/>
                  </a:lnTo>
                  <a:lnTo>
                    <a:pt x="287401" y="47421"/>
                  </a:lnTo>
                  <a:lnTo>
                    <a:pt x="287401" y="47840"/>
                  </a:lnTo>
                  <a:lnTo>
                    <a:pt x="229539" y="149288"/>
                  </a:lnTo>
                  <a:lnTo>
                    <a:pt x="334352" y="96570"/>
                  </a:lnTo>
                  <a:lnTo>
                    <a:pt x="334543" y="96164"/>
                  </a:lnTo>
                  <a:lnTo>
                    <a:pt x="335356" y="96354"/>
                  </a:lnTo>
                  <a:lnTo>
                    <a:pt x="335153" y="96735"/>
                  </a:lnTo>
                  <a:lnTo>
                    <a:pt x="241858" y="166827"/>
                  </a:lnTo>
                  <a:lnTo>
                    <a:pt x="361010" y="159143"/>
                  </a:lnTo>
                  <a:lnTo>
                    <a:pt x="361213" y="159715"/>
                  </a:lnTo>
                  <a:lnTo>
                    <a:pt x="244665" y="187553"/>
                  </a:lnTo>
                  <a:lnTo>
                    <a:pt x="356438" y="226441"/>
                  </a:lnTo>
                  <a:lnTo>
                    <a:pt x="357212" y="227037"/>
                  </a:lnTo>
                  <a:lnTo>
                    <a:pt x="357035" y="227418"/>
                  </a:lnTo>
                  <a:lnTo>
                    <a:pt x="238099" y="209473"/>
                  </a:lnTo>
                  <a:lnTo>
                    <a:pt x="329755" y="287997"/>
                  </a:lnTo>
                  <a:lnTo>
                    <a:pt x="329958" y="288391"/>
                  </a:lnTo>
                  <a:lnTo>
                    <a:pt x="329755" y="288836"/>
                  </a:lnTo>
                  <a:lnTo>
                    <a:pt x="329361" y="288836"/>
                  </a:lnTo>
                  <a:lnTo>
                    <a:pt x="259384" y="250101"/>
                  </a:lnTo>
                  <a:lnTo>
                    <a:pt x="309664" y="333235"/>
                  </a:lnTo>
                  <a:lnTo>
                    <a:pt x="330073" y="314274"/>
                  </a:lnTo>
                  <a:lnTo>
                    <a:pt x="347205" y="292582"/>
                  </a:lnTo>
                  <a:lnTo>
                    <a:pt x="360781" y="268909"/>
                  </a:lnTo>
                  <a:lnTo>
                    <a:pt x="370522" y="243979"/>
                  </a:lnTo>
                  <a:lnTo>
                    <a:pt x="378371" y="204990"/>
                  </a:lnTo>
                  <a:close/>
                </a:path>
                <a:path w="1015365" h="361315">
                  <a:moveTo>
                    <a:pt x="666597" y="59385"/>
                  </a:moveTo>
                  <a:lnTo>
                    <a:pt x="480187" y="59385"/>
                  </a:lnTo>
                  <a:lnTo>
                    <a:pt x="407377" y="317334"/>
                  </a:lnTo>
                  <a:lnTo>
                    <a:pt x="498309" y="317334"/>
                  </a:lnTo>
                  <a:lnTo>
                    <a:pt x="525487" y="220853"/>
                  </a:lnTo>
                  <a:lnTo>
                    <a:pt x="620598" y="220853"/>
                  </a:lnTo>
                  <a:lnTo>
                    <a:pt x="636638" y="164503"/>
                  </a:lnTo>
                  <a:lnTo>
                    <a:pt x="541515" y="164503"/>
                  </a:lnTo>
                  <a:lnTo>
                    <a:pt x="553707" y="120586"/>
                  </a:lnTo>
                  <a:lnTo>
                    <a:pt x="648830" y="120586"/>
                  </a:lnTo>
                  <a:lnTo>
                    <a:pt x="666597" y="59385"/>
                  </a:lnTo>
                  <a:close/>
                </a:path>
                <a:path w="1015365" h="361315">
                  <a:moveTo>
                    <a:pt x="762050" y="128866"/>
                  </a:moveTo>
                  <a:lnTo>
                    <a:pt x="672160" y="128866"/>
                  </a:lnTo>
                  <a:lnTo>
                    <a:pt x="618858" y="317322"/>
                  </a:lnTo>
                  <a:lnTo>
                    <a:pt x="708748" y="317322"/>
                  </a:lnTo>
                  <a:lnTo>
                    <a:pt x="762050" y="128866"/>
                  </a:lnTo>
                  <a:close/>
                </a:path>
                <a:path w="1015365" h="361315">
                  <a:moveTo>
                    <a:pt x="781558" y="59372"/>
                  </a:moveTo>
                  <a:lnTo>
                    <a:pt x="691680" y="59372"/>
                  </a:lnTo>
                  <a:lnTo>
                    <a:pt x="677037" y="110896"/>
                  </a:lnTo>
                  <a:lnTo>
                    <a:pt x="766927" y="110896"/>
                  </a:lnTo>
                  <a:lnTo>
                    <a:pt x="781558" y="59372"/>
                  </a:lnTo>
                  <a:close/>
                </a:path>
                <a:path w="1015365" h="361315">
                  <a:moveTo>
                    <a:pt x="1014755" y="59385"/>
                  </a:moveTo>
                  <a:lnTo>
                    <a:pt x="924864" y="59385"/>
                  </a:lnTo>
                  <a:lnTo>
                    <a:pt x="899769" y="150317"/>
                  </a:lnTo>
                  <a:lnTo>
                    <a:pt x="892213" y="140589"/>
                  </a:lnTo>
                  <a:lnTo>
                    <a:pt x="888631" y="138112"/>
                  </a:lnTo>
                  <a:lnTo>
                    <a:pt x="888631" y="192493"/>
                  </a:lnTo>
                  <a:lnTo>
                    <a:pt x="870508" y="254406"/>
                  </a:lnTo>
                  <a:lnTo>
                    <a:pt x="866673" y="256819"/>
                  </a:lnTo>
                  <a:lnTo>
                    <a:pt x="862152" y="258889"/>
                  </a:lnTo>
                  <a:lnTo>
                    <a:pt x="846467" y="258889"/>
                  </a:lnTo>
                  <a:lnTo>
                    <a:pt x="841235" y="252666"/>
                  </a:lnTo>
                  <a:lnTo>
                    <a:pt x="841235" y="245402"/>
                  </a:lnTo>
                  <a:lnTo>
                    <a:pt x="853782" y="198374"/>
                  </a:lnTo>
                  <a:lnTo>
                    <a:pt x="866317" y="184886"/>
                  </a:lnTo>
                  <a:lnTo>
                    <a:pt x="879906" y="184886"/>
                  </a:lnTo>
                  <a:lnTo>
                    <a:pt x="885494" y="188010"/>
                  </a:lnTo>
                  <a:lnTo>
                    <a:pt x="888631" y="192493"/>
                  </a:lnTo>
                  <a:lnTo>
                    <a:pt x="888631" y="138112"/>
                  </a:lnTo>
                  <a:lnTo>
                    <a:pt x="880783" y="132676"/>
                  </a:lnTo>
                  <a:lnTo>
                    <a:pt x="865962" y="127368"/>
                  </a:lnTo>
                  <a:lnTo>
                    <a:pt x="848207" y="125425"/>
                  </a:lnTo>
                  <a:lnTo>
                    <a:pt x="826947" y="127863"/>
                  </a:lnTo>
                  <a:lnTo>
                    <a:pt x="792022" y="147154"/>
                  </a:lnTo>
                  <a:lnTo>
                    <a:pt x="766483" y="191465"/>
                  </a:lnTo>
                  <a:lnTo>
                    <a:pt x="749846" y="251714"/>
                  </a:lnTo>
                  <a:lnTo>
                    <a:pt x="747522" y="278599"/>
                  </a:lnTo>
                  <a:lnTo>
                    <a:pt x="750862" y="297738"/>
                  </a:lnTo>
                  <a:lnTo>
                    <a:pt x="760412" y="311213"/>
                  </a:lnTo>
                  <a:lnTo>
                    <a:pt x="775449" y="319189"/>
                  </a:lnTo>
                  <a:lnTo>
                    <a:pt x="795248" y="321818"/>
                  </a:lnTo>
                  <a:lnTo>
                    <a:pt x="815073" y="319913"/>
                  </a:lnTo>
                  <a:lnTo>
                    <a:pt x="831837" y="314604"/>
                  </a:lnTo>
                  <a:lnTo>
                    <a:pt x="846505" y="306501"/>
                  </a:lnTo>
                  <a:lnTo>
                    <a:pt x="860056" y="296240"/>
                  </a:lnTo>
                  <a:lnTo>
                    <a:pt x="853782" y="317334"/>
                  </a:lnTo>
                  <a:lnTo>
                    <a:pt x="941933" y="317334"/>
                  </a:lnTo>
                  <a:lnTo>
                    <a:pt x="947889" y="296240"/>
                  </a:lnTo>
                  <a:lnTo>
                    <a:pt x="958443" y="258889"/>
                  </a:lnTo>
                  <a:lnTo>
                    <a:pt x="979335" y="184886"/>
                  </a:lnTo>
                  <a:lnTo>
                    <a:pt x="989088" y="150317"/>
                  </a:lnTo>
                  <a:lnTo>
                    <a:pt x="1014755" y="5938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150" y="6374789"/>
              <a:ext cx="223342" cy="197764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1123168" y="6309779"/>
              <a:ext cx="281940" cy="258445"/>
            </a:xfrm>
            <a:custGeom>
              <a:avLst/>
              <a:gdLst/>
              <a:ahLst/>
              <a:cxnLst/>
              <a:rect l="l" t="t" r="r" b="b"/>
              <a:pathLst>
                <a:path w="281940" h="258445">
                  <a:moveTo>
                    <a:pt x="162725" y="12"/>
                  </a:moveTo>
                  <a:lnTo>
                    <a:pt x="72821" y="12"/>
                  </a:lnTo>
                  <a:lnTo>
                    <a:pt x="0" y="257962"/>
                  </a:lnTo>
                  <a:lnTo>
                    <a:pt x="89903" y="257962"/>
                  </a:lnTo>
                  <a:lnTo>
                    <a:pt x="162725" y="12"/>
                  </a:lnTo>
                  <a:close/>
                </a:path>
                <a:path w="281940" h="258445">
                  <a:moveTo>
                    <a:pt x="261962" y="69494"/>
                  </a:moveTo>
                  <a:lnTo>
                    <a:pt x="172072" y="69494"/>
                  </a:lnTo>
                  <a:lnTo>
                    <a:pt x="118757" y="257949"/>
                  </a:lnTo>
                  <a:lnTo>
                    <a:pt x="208661" y="257949"/>
                  </a:lnTo>
                  <a:lnTo>
                    <a:pt x="261962" y="69494"/>
                  </a:lnTo>
                  <a:close/>
                </a:path>
                <a:path w="281940" h="258445">
                  <a:moveTo>
                    <a:pt x="281470" y="0"/>
                  </a:moveTo>
                  <a:lnTo>
                    <a:pt x="191579" y="0"/>
                  </a:lnTo>
                  <a:lnTo>
                    <a:pt x="176949" y="51523"/>
                  </a:lnTo>
                  <a:lnTo>
                    <a:pt x="266839" y="51523"/>
                  </a:lnTo>
                  <a:lnTo>
                    <a:pt x="2814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2186" y="6337429"/>
              <a:ext cx="187261" cy="23030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318293" y="6379286"/>
              <a:ext cx="1447165" cy="266065"/>
            </a:xfrm>
            <a:custGeom>
              <a:avLst/>
              <a:gdLst/>
              <a:ahLst/>
              <a:cxnLst/>
              <a:rect l="l" t="t" r="r" b="b"/>
              <a:pathLst>
                <a:path w="1447165" h="266065">
                  <a:moveTo>
                    <a:pt x="36614" y="217398"/>
                  </a:moveTo>
                  <a:lnTo>
                    <a:pt x="14211" y="217424"/>
                  </a:lnTo>
                  <a:lnTo>
                    <a:pt x="0" y="263804"/>
                  </a:lnTo>
                  <a:lnTo>
                    <a:pt x="22339" y="263791"/>
                  </a:lnTo>
                  <a:lnTo>
                    <a:pt x="36614" y="217398"/>
                  </a:lnTo>
                  <a:close/>
                </a:path>
                <a:path w="1447165" h="266065">
                  <a:moveTo>
                    <a:pt x="162750" y="217398"/>
                  </a:moveTo>
                  <a:lnTo>
                    <a:pt x="143306" y="217436"/>
                  </a:lnTo>
                  <a:lnTo>
                    <a:pt x="133807" y="248373"/>
                  </a:lnTo>
                  <a:lnTo>
                    <a:pt x="133591" y="248373"/>
                  </a:lnTo>
                  <a:lnTo>
                    <a:pt x="125183" y="217436"/>
                  </a:lnTo>
                  <a:lnTo>
                    <a:pt x="92405" y="217462"/>
                  </a:lnTo>
                  <a:lnTo>
                    <a:pt x="78371" y="263753"/>
                  </a:lnTo>
                  <a:lnTo>
                    <a:pt x="97815" y="263740"/>
                  </a:lnTo>
                  <a:lnTo>
                    <a:pt x="107772" y="230746"/>
                  </a:lnTo>
                  <a:lnTo>
                    <a:pt x="107924" y="230746"/>
                  </a:lnTo>
                  <a:lnTo>
                    <a:pt x="117005" y="263804"/>
                  </a:lnTo>
                  <a:lnTo>
                    <a:pt x="148374" y="263702"/>
                  </a:lnTo>
                  <a:lnTo>
                    <a:pt x="162750" y="217398"/>
                  </a:lnTo>
                  <a:close/>
                </a:path>
                <a:path w="1447165" h="266065">
                  <a:moveTo>
                    <a:pt x="279615" y="217411"/>
                  </a:moveTo>
                  <a:lnTo>
                    <a:pt x="256781" y="217436"/>
                  </a:lnTo>
                  <a:lnTo>
                    <a:pt x="234226" y="246621"/>
                  </a:lnTo>
                  <a:lnTo>
                    <a:pt x="229908" y="217462"/>
                  </a:lnTo>
                  <a:lnTo>
                    <a:pt x="205232" y="217474"/>
                  </a:lnTo>
                  <a:lnTo>
                    <a:pt x="214579" y="263753"/>
                  </a:lnTo>
                  <a:lnTo>
                    <a:pt x="241973" y="263715"/>
                  </a:lnTo>
                  <a:lnTo>
                    <a:pt x="279615" y="217411"/>
                  </a:lnTo>
                  <a:close/>
                </a:path>
                <a:path w="1447165" h="266065">
                  <a:moveTo>
                    <a:pt x="373545" y="217462"/>
                  </a:moveTo>
                  <a:lnTo>
                    <a:pt x="322580" y="217500"/>
                  </a:lnTo>
                  <a:lnTo>
                    <a:pt x="308330" y="263893"/>
                  </a:lnTo>
                  <a:lnTo>
                    <a:pt x="359575" y="263855"/>
                  </a:lnTo>
                  <a:lnTo>
                    <a:pt x="362559" y="254482"/>
                  </a:lnTo>
                  <a:lnTo>
                    <a:pt x="332955" y="254495"/>
                  </a:lnTo>
                  <a:lnTo>
                    <a:pt x="335788" y="245313"/>
                  </a:lnTo>
                  <a:lnTo>
                    <a:pt x="363258" y="245300"/>
                  </a:lnTo>
                  <a:lnTo>
                    <a:pt x="366001" y="236359"/>
                  </a:lnTo>
                  <a:lnTo>
                    <a:pt x="338531" y="236385"/>
                  </a:lnTo>
                  <a:lnTo>
                    <a:pt x="341363" y="226872"/>
                  </a:lnTo>
                  <a:lnTo>
                    <a:pt x="370687" y="226847"/>
                  </a:lnTo>
                  <a:lnTo>
                    <a:pt x="373545" y="217462"/>
                  </a:lnTo>
                  <a:close/>
                </a:path>
                <a:path w="1447165" h="266065">
                  <a:moveTo>
                    <a:pt x="479945" y="224917"/>
                  </a:moveTo>
                  <a:lnTo>
                    <a:pt x="476377" y="220624"/>
                  </a:lnTo>
                  <a:lnTo>
                    <a:pt x="468185" y="217881"/>
                  </a:lnTo>
                  <a:lnTo>
                    <a:pt x="454444" y="216941"/>
                  </a:lnTo>
                  <a:lnTo>
                    <a:pt x="440194" y="217817"/>
                  </a:lnTo>
                  <a:lnTo>
                    <a:pt x="417068" y="237477"/>
                  </a:lnTo>
                  <a:lnTo>
                    <a:pt x="419265" y="239661"/>
                  </a:lnTo>
                  <a:lnTo>
                    <a:pt x="426339" y="243179"/>
                  </a:lnTo>
                  <a:lnTo>
                    <a:pt x="436702" y="245846"/>
                  </a:lnTo>
                  <a:lnTo>
                    <a:pt x="446430" y="248043"/>
                  </a:lnTo>
                  <a:lnTo>
                    <a:pt x="451599" y="250164"/>
                  </a:lnTo>
                  <a:lnTo>
                    <a:pt x="452018" y="250736"/>
                  </a:lnTo>
                  <a:lnTo>
                    <a:pt x="452170" y="251447"/>
                  </a:lnTo>
                  <a:lnTo>
                    <a:pt x="450799" y="256006"/>
                  </a:lnTo>
                  <a:lnTo>
                    <a:pt x="445477" y="256959"/>
                  </a:lnTo>
                  <a:lnTo>
                    <a:pt x="437883" y="256959"/>
                  </a:lnTo>
                  <a:lnTo>
                    <a:pt x="434047" y="256336"/>
                  </a:lnTo>
                  <a:lnTo>
                    <a:pt x="431914" y="253898"/>
                  </a:lnTo>
                  <a:lnTo>
                    <a:pt x="431914" y="252044"/>
                  </a:lnTo>
                  <a:lnTo>
                    <a:pt x="432498" y="250850"/>
                  </a:lnTo>
                  <a:lnTo>
                    <a:pt x="411734" y="250875"/>
                  </a:lnTo>
                  <a:lnTo>
                    <a:pt x="410845" y="256197"/>
                  </a:lnTo>
                  <a:lnTo>
                    <a:pt x="413067" y="260896"/>
                  </a:lnTo>
                  <a:lnTo>
                    <a:pt x="421106" y="264248"/>
                  </a:lnTo>
                  <a:lnTo>
                    <a:pt x="437629" y="265518"/>
                  </a:lnTo>
                  <a:lnTo>
                    <a:pt x="453402" y="264439"/>
                  </a:lnTo>
                  <a:lnTo>
                    <a:pt x="464718" y="261404"/>
                  </a:lnTo>
                  <a:lnTo>
                    <a:pt x="472008" y="256667"/>
                  </a:lnTo>
                  <a:lnTo>
                    <a:pt x="475742" y="250469"/>
                  </a:lnTo>
                  <a:lnTo>
                    <a:pt x="477113" y="245986"/>
                  </a:lnTo>
                  <a:lnTo>
                    <a:pt x="475754" y="243497"/>
                  </a:lnTo>
                  <a:lnTo>
                    <a:pt x="474179" y="241909"/>
                  </a:lnTo>
                  <a:lnTo>
                    <a:pt x="467283" y="238366"/>
                  </a:lnTo>
                  <a:lnTo>
                    <a:pt x="457161" y="235724"/>
                  </a:lnTo>
                  <a:lnTo>
                    <a:pt x="447560" y="233578"/>
                  </a:lnTo>
                  <a:lnTo>
                    <a:pt x="442226" y="231521"/>
                  </a:lnTo>
                  <a:lnTo>
                    <a:pt x="441731" y="231000"/>
                  </a:lnTo>
                  <a:lnTo>
                    <a:pt x="441718" y="230111"/>
                  </a:lnTo>
                  <a:lnTo>
                    <a:pt x="442645" y="227050"/>
                  </a:lnTo>
                  <a:lnTo>
                    <a:pt x="445617" y="225501"/>
                  </a:lnTo>
                  <a:lnTo>
                    <a:pt x="453123" y="225488"/>
                  </a:lnTo>
                  <a:lnTo>
                    <a:pt x="457415" y="225806"/>
                  </a:lnTo>
                  <a:lnTo>
                    <a:pt x="459955" y="227711"/>
                  </a:lnTo>
                  <a:lnTo>
                    <a:pt x="460375" y="229146"/>
                  </a:lnTo>
                  <a:lnTo>
                    <a:pt x="459917" y="230530"/>
                  </a:lnTo>
                  <a:lnTo>
                    <a:pt x="479755" y="230530"/>
                  </a:lnTo>
                  <a:lnTo>
                    <a:pt x="479945" y="224917"/>
                  </a:lnTo>
                  <a:close/>
                </a:path>
                <a:path w="1447165" h="266065">
                  <a:moveTo>
                    <a:pt x="584784" y="217500"/>
                  </a:moveTo>
                  <a:lnTo>
                    <a:pt x="527494" y="217551"/>
                  </a:lnTo>
                  <a:lnTo>
                    <a:pt x="524040" y="228803"/>
                  </a:lnTo>
                  <a:lnTo>
                    <a:pt x="541489" y="228790"/>
                  </a:lnTo>
                  <a:lnTo>
                    <a:pt x="530809" y="263702"/>
                  </a:lnTo>
                  <a:lnTo>
                    <a:pt x="553186" y="263677"/>
                  </a:lnTo>
                  <a:lnTo>
                    <a:pt x="563880" y="228777"/>
                  </a:lnTo>
                  <a:lnTo>
                    <a:pt x="581342" y="228752"/>
                  </a:lnTo>
                  <a:lnTo>
                    <a:pt x="584784" y="217500"/>
                  </a:lnTo>
                  <a:close/>
                </a:path>
                <a:path w="1447165" h="266065">
                  <a:moveTo>
                    <a:pt x="721207" y="217360"/>
                  </a:moveTo>
                  <a:lnTo>
                    <a:pt x="687120" y="217398"/>
                  </a:lnTo>
                  <a:lnTo>
                    <a:pt x="666877" y="248373"/>
                  </a:lnTo>
                  <a:lnTo>
                    <a:pt x="666724" y="248373"/>
                  </a:lnTo>
                  <a:lnTo>
                    <a:pt x="665086" y="217411"/>
                  </a:lnTo>
                  <a:lnTo>
                    <a:pt x="631139" y="217436"/>
                  </a:lnTo>
                  <a:lnTo>
                    <a:pt x="616991" y="263728"/>
                  </a:lnTo>
                  <a:lnTo>
                    <a:pt x="635990" y="263715"/>
                  </a:lnTo>
                  <a:lnTo>
                    <a:pt x="646633" y="228879"/>
                  </a:lnTo>
                  <a:lnTo>
                    <a:pt x="646836" y="228879"/>
                  </a:lnTo>
                  <a:lnTo>
                    <a:pt x="649909" y="263804"/>
                  </a:lnTo>
                  <a:lnTo>
                    <a:pt x="671550" y="263791"/>
                  </a:lnTo>
                  <a:lnTo>
                    <a:pt x="696772" y="228828"/>
                  </a:lnTo>
                  <a:lnTo>
                    <a:pt x="696937" y="228828"/>
                  </a:lnTo>
                  <a:lnTo>
                    <a:pt x="686295" y="263779"/>
                  </a:lnTo>
                  <a:lnTo>
                    <a:pt x="707047" y="263766"/>
                  </a:lnTo>
                  <a:lnTo>
                    <a:pt x="721207" y="217360"/>
                  </a:lnTo>
                  <a:close/>
                </a:path>
                <a:path w="1447165" h="266065">
                  <a:moveTo>
                    <a:pt x="817778" y="217474"/>
                  </a:moveTo>
                  <a:lnTo>
                    <a:pt x="766813" y="217512"/>
                  </a:lnTo>
                  <a:lnTo>
                    <a:pt x="752563" y="263906"/>
                  </a:lnTo>
                  <a:lnTo>
                    <a:pt x="803808" y="263867"/>
                  </a:lnTo>
                  <a:lnTo>
                    <a:pt x="806792" y="254495"/>
                  </a:lnTo>
                  <a:lnTo>
                    <a:pt x="777189" y="254508"/>
                  </a:lnTo>
                  <a:lnTo>
                    <a:pt x="780021" y="245325"/>
                  </a:lnTo>
                  <a:lnTo>
                    <a:pt x="807491" y="245313"/>
                  </a:lnTo>
                  <a:lnTo>
                    <a:pt x="810234" y="236372"/>
                  </a:lnTo>
                  <a:lnTo>
                    <a:pt x="782764" y="236385"/>
                  </a:lnTo>
                  <a:lnTo>
                    <a:pt x="785596" y="226885"/>
                  </a:lnTo>
                  <a:lnTo>
                    <a:pt x="814920" y="226860"/>
                  </a:lnTo>
                  <a:lnTo>
                    <a:pt x="817778" y="217474"/>
                  </a:lnTo>
                  <a:close/>
                </a:path>
                <a:path w="1447165" h="266065">
                  <a:moveTo>
                    <a:pt x="934161" y="217398"/>
                  </a:moveTo>
                  <a:lnTo>
                    <a:pt x="914730" y="217424"/>
                  </a:lnTo>
                  <a:lnTo>
                    <a:pt x="905243" y="248373"/>
                  </a:lnTo>
                  <a:lnTo>
                    <a:pt x="905027" y="248373"/>
                  </a:lnTo>
                  <a:lnTo>
                    <a:pt x="896581" y="217436"/>
                  </a:lnTo>
                  <a:lnTo>
                    <a:pt x="863841" y="217462"/>
                  </a:lnTo>
                  <a:lnTo>
                    <a:pt x="849566" y="263753"/>
                  </a:lnTo>
                  <a:lnTo>
                    <a:pt x="869035" y="263740"/>
                  </a:lnTo>
                  <a:lnTo>
                    <a:pt x="879208" y="230746"/>
                  </a:lnTo>
                  <a:lnTo>
                    <a:pt x="879348" y="230746"/>
                  </a:lnTo>
                  <a:lnTo>
                    <a:pt x="888174" y="263715"/>
                  </a:lnTo>
                  <a:lnTo>
                    <a:pt x="919937" y="263804"/>
                  </a:lnTo>
                  <a:lnTo>
                    <a:pt x="934161" y="217398"/>
                  </a:lnTo>
                  <a:close/>
                </a:path>
                <a:path w="1447165" h="266065">
                  <a:moveTo>
                    <a:pt x="1031176" y="217436"/>
                  </a:moveTo>
                  <a:lnTo>
                    <a:pt x="973874" y="217474"/>
                  </a:lnTo>
                  <a:lnTo>
                    <a:pt x="970432" y="228739"/>
                  </a:lnTo>
                  <a:lnTo>
                    <a:pt x="987894" y="228727"/>
                  </a:lnTo>
                  <a:lnTo>
                    <a:pt x="977176" y="263753"/>
                  </a:lnTo>
                  <a:lnTo>
                    <a:pt x="999578" y="263728"/>
                  </a:lnTo>
                  <a:lnTo>
                    <a:pt x="1010272" y="228714"/>
                  </a:lnTo>
                  <a:lnTo>
                    <a:pt x="1027734" y="228688"/>
                  </a:lnTo>
                  <a:lnTo>
                    <a:pt x="1031176" y="217436"/>
                  </a:lnTo>
                  <a:close/>
                </a:path>
                <a:path w="1447165" h="266065">
                  <a:moveTo>
                    <a:pt x="1127010" y="224802"/>
                  </a:moveTo>
                  <a:lnTo>
                    <a:pt x="1123454" y="220510"/>
                  </a:lnTo>
                  <a:lnTo>
                    <a:pt x="1115250" y="217766"/>
                  </a:lnTo>
                  <a:lnTo>
                    <a:pt x="1101509" y="216827"/>
                  </a:lnTo>
                  <a:lnTo>
                    <a:pt x="1087272" y="217703"/>
                  </a:lnTo>
                  <a:lnTo>
                    <a:pt x="1064145" y="237363"/>
                  </a:lnTo>
                  <a:lnTo>
                    <a:pt x="1066342" y="239547"/>
                  </a:lnTo>
                  <a:lnTo>
                    <a:pt x="1073416" y="243065"/>
                  </a:lnTo>
                  <a:lnTo>
                    <a:pt x="1083779" y="245732"/>
                  </a:lnTo>
                  <a:lnTo>
                    <a:pt x="1093508" y="247929"/>
                  </a:lnTo>
                  <a:lnTo>
                    <a:pt x="1098677" y="250050"/>
                  </a:lnTo>
                  <a:lnTo>
                    <a:pt x="1099096" y="250621"/>
                  </a:lnTo>
                  <a:lnTo>
                    <a:pt x="1099248" y="251333"/>
                  </a:lnTo>
                  <a:lnTo>
                    <a:pt x="1097876" y="255892"/>
                  </a:lnTo>
                  <a:lnTo>
                    <a:pt x="1092555" y="256844"/>
                  </a:lnTo>
                  <a:lnTo>
                    <a:pt x="1084961" y="256844"/>
                  </a:lnTo>
                  <a:lnTo>
                    <a:pt x="1081125" y="256222"/>
                  </a:lnTo>
                  <a:lnTo>
                    <a:pt x="1078992" y="253784"/>
                  </a:lnTo>
                  <a:lnTo>
                    <a:pt x="1078992" y="251929"/>
                  </a:lnTo>
                  <a:lnTo>
                    <a:pt x="1079576" y="250736"/>
                  </a:lnTo>
                  <a:lnTo>
                    <a:pt x="1058811" y="250761"/>
                  </a:lnTo>
                  <a:lnTo>
                    <a:pt x="1057910" y="256082"/>
                  </a:lnTo>
                  <a:lnTo>
                    <a:pt x="1060145" y="260781"/>
                  </a:lnTo>
                  <a:lnTo>
                    <a:pt x="1068184" y="264134"/>
                  </a:lnTo>
                  <a:lnTo>
                    <a:pt x="1084707" y="265404"/>
                  </a:lnTo>
                  <a:lnTo>
                    <a:pt x="1100480" y="264325"/>
                  </a:lnTo>
                  <a:lnTo>
                    <a:pt x="1111796" y="261302"/>
                  </a:lnTo>
                  <a:lnTo>
                    <a:pt x="1119085" y="256565"/>
                  </a:lnTo>
                  <a:lnTo>
                    <a:pt x="1122819" y="250355"/>
                  </a:lnTo>
                  <a:lnTo>
                    <a:pt x="1124191" y="245872"/>
                  </a:lnTo>
                  <a:lnTo>
                    <a:pt x="1122832" y="243382"/>
                  </a:lnTo>
                  <a:lnTo>
                    <a:pt x="1121257" y="241808"/>
                  </a:lnTo>
                  <a:lnTo>
                    <a:pt x="1114361" y="238264"/>
                  </a:lnTo>
                  <a:lnTo>
                    <a:pt x="1104239" y="235623"/>
                  </a:lnTo>
                  <a:lnTo>
                    <a:pt x="1094638" y="233464"/>
                  </a:lnTo>
                  <a:lnTo>
                    <a:pt x="1089304" y="231406"/>
                  </a:lnTo>
                  <a:lnTo>
                    <a:pt x="1088809" y="230886"/>
                  </a:lnTo>
                  <a:lnTo>
                    <a:pt x="1088796" y="229997"/>
                  </a:lnTo>
                  <a:lnTo>
                    <a:pt x="1089723" y="226936"/>
                  </a:lnTo>
                  <a:lnTo>
                    <a:pt x="1092695" y="225386"/>
                  </a:lnTo>
                  <a:lnTo>
                    <a:pt x="1100201" y="225374"/>
                  </a:lnTo>
                  <a:lnTo>
                    <a:pt x="1104493" y="225691"/>
                  </a:lnTo>
                  <a:lnTo>
                    <a:pt x="1107033" y="227596"/>
                  </a:lnTo>
                  <a:lnTo>
                    <a:pt x="1107452" y="229031"/>
                  </a:lnTo>
                  <a:lnTo>
                    <a:pt x="1106995" y="230416"/>
                  </a:lnTo>
                  <a:lnTo>
                    <a:pt x="1126832" y="230416"/>
                  </a:lnTo>
                  <a:lnTo>
                    <a:pt x="1127010" y="224802"/>
                  </a:lnTo>
                  <a:close/>
                </a:path>
                <a:path w="1447165" h="266065">
                  <a:moveTo>
                    <a:pt x="1387462" y="187248"/>
                  </a:moveTo>
                  <a:lnTo>
                    <a:pt x="1381099" y="177012"/>
                  </a:lnTo>
                  <a:lnTo>
                    <a:pt x="1380871" y="176657"/>
                  </a:lnTo>
                  <a:lnTo>
                    <a:pt x="1384325" y="176237"/>
                  </a:lnTo>
                  <a:lnTo>
                    <a:pt x="1386928" y="174129"/>
                  </a:lnTo>
                  <a:lnTo>
                    <a:pt x="1386928" y="173126"/>
                  </a:lnTo>
                  <a:lnTo>
                    <a:pt x="1386928" y="166243"/>
                  </a:lnTo>
                  <a:lnTo>
                    <a:pt x="1386928" y="164947"/>
                  </a:lnTo>
                  <a:lnTo>
                    <a:pt x="1384084" y="162242"/>
                  </a:lnTo>
                  <a:lnTo>
                    <a:pt x="1382293" y="162242"/>
                  </a:lnTo>
                  <a:lnTo>
                    <a:pt x="1382293" y="166243"/>
                  </a:lnTo>
                  <a:lnTo>
                    <a:pt x="1382293" y="172948"/>
                  </a:lnTo>
                  <a:lnTo>
                    <a:pt x="1379156" y="173126"/>
                  </a:lnTo>
                  <a:lnTo>
                    <a:pt x="1372933" y="173126"/>
                  </a:lnTo>
                  <a:lnTo>
                    <a:pt x="1372933" y="166243"/>
                  </a:lnTo>
                  <a:lnTo>
                    <a:pt x="1382293" y="166243"/>
                  </a:lnTo>
                  <a:lnTo>
                    <a:pt x="1382293" y="162242"/>
                  </a:lnTo>
                  <a:lnTo>
                    <a:pt x="1368539" y="162242"/>
                  </a:lnTo>
                  <a:lnTo>
                    <a:pt x="1368539" y="187248"/>
                  </a:lnTo>
                  <a:lnTo>
                    <a:pt x="1372933" y="187248"/>
                  </a:lnTo>
                  <a:lnTo>
                    <a:pt x="1372933" y="177012"/>
                  </a:lnTo>
                  <a:lnTo>
                    <a:pt x="1376311" y="177012"/>
                  </a:lnTo>
                  <a:lnTo>
                    <a:pt x="1382598" y="187248"/>
                  </a:lnTo>
                  <a:lnTo>
                    <a:pt x="1387462" y="187248"/>
                  </a:lnTo>
                  <a:close/>
                </a:path>
                <a:path w="1447165" h="266065">
                  <a:moveTo>
                    <a:pt x="1401572" y="174802"/>
                  </a:moveTo>
                  <a:lnTo>
                    <a:pt x="1399641" y="165379"/>
                  </a:lnTo>
                  <a:lnTo>
                    <a:pt x="1397241" y="161861"/>
                  </a:lnTo>
                  <a:lnTo>
                    <a:pt x="1397241" y="174802"/>
                  </a:lnTo>
                  <a:lnTo>
                    <a:pt x="1395653" y="182562"/>
                  </a:lnTo>
                  <a:lnTo>
                    <a:pt x="1391348" y="188912"/>
                  </a:lnTo>
                  <a:lnTo>
                    <a:pt x="1384960" y="193179"/>
                  </a:lnTo>
                  <a:lnTo>
                    <a:pt x="1377137" y="194754"/>
                  </a:lnTo>
                  <a:lnTo>
                    <a:pt x="1369301" y="193179"/>
                  </a:lnTo>
                  <a:lnTo>
                    <a:pt x="1362913" y="188912"/>
                  </a:lnTo>
                  <a:lnTo>
                    <a:pt x="1358607" y="182562"/>
                  </a:lnTo>
                  <a:lnTo>
                    <a:pt x="1357033" y="174802"/>
                  </a:lnTo>
                  <a:lnTo>
                    <a:pt x="1358607" y="167030"/>
                  </a:lnTo>
                  <a:lnTo>
                    <a:pt x="1362913" y="160693"/>
                  </a:lnTo>
                  <a:lnTo>
                    <a:pt x="1369301" y="156413"/>
                  </a:lnTo>
                  <a:lnTo>
                    <a:pt x="1377137" y="154851"/>
                  </a:lnTo>
                  <a:lnTo>
                    <a:pt x="1384960" y="156413"/>
                  </a:lnTo>
                  <a:lnTo>
                    <a:pt x="1391348" y="160693"/>
                  </a:lnTo>
                  <a:lnTo>
                    <a:pt x="1395653" y="167030"/>
                  </a:lnTo>
                  <a:lnTo>
                    <a:pt x="1397241" y="174802"/>
                  </a:lnTo>
                  <a:lnTo>
                    <a:pt x="1397241" y="161861"/>
                  </a:lnTo>
                  <a:lnTo>
                    <a:pt x="1394396" y="157670"/>
                  </a:lnTo>
                  <a:lnTo>
                    <a:pt x="1390192" y="154851"/>
                  </a:lnTo>
                  <a:lnTo>
                    <a:pt x="1386624" y="152463"/>
                  </a:lnTo>
                  <a:lnTo>
                    <a:pt x="1377137" y="150558"/>
                  </a:lnTo>
                  <a:lnTo>
                    <a:pt x="1367637" y="152463"/>
                  </a:lnTo>
                  <a:lnTo>
                    <a:pt x="1359865" y="157670"/>
                  </a:lnTo>
                  <a:lnTo>
                    <a:pt x="1354620" y="165379"/>
                  </a:lnTo>
                  <a:lnTo>
                    <a:pt x="1352702" y="174802"/>
                  </a:lnTo>
                  <a:lnTo>
                    <a:pt x="1354620" y="184226"/>
                  </a:lnTo>
                  <a:lnTo>
                    <a:pt x="1359865" y="191935"/>
                  </a:lnTo>
                  <a:lnTo>
                    <a:pt x="1367637" y="197142"/>
                  </a:lnTo>
                  <a:lnTo>
                    <a:pt x="1377137" y="199059"/>
                  </a:lnTo>
                  <a:lnTo>
                    <a:pt x="1386624" y="197142"/>
                  </a:lnTo>
                  <a:lnTo>
                    <a:pt x="1390205" y="194754"/>
                  </a:lnTo>
                  <a:lnTo>
                    <a:pt x="1394396" y="191935"/>
                  </a:lnTo>
                  <a:lnTo>
                    <a:pt x="1399641" y="184226"/>
                  </a:lnTo>
                  <a:lnTo>
                    <a:pt x="1401572" y="174802"/>
                  </a:lnTo>
                  <a:close/>
                </a:path>
                <a:path w="1447165" h="266065">
                  <a:moveTo>
                    <a:pt x="1446657" y="0"/>
                  </a:moveTo>
                  <a:lnTo>
                    <a:pt x="1354683" y="0"/>
                  </a:lnTo>
                  <a:lnTo>
                    <a:pt x="1305902" y="104432"/>
                  </a:lnTo>
                  <a:lnTo>
                    <a:pt x="1307299" y="0"/>
                  </a:lnTo>
                  <a:lnTo>
                    <a:pt x="1216355" y="0"/>
                  </a:lnTo>
                  <a:lnTo>
                    <a:pt x="1233779" y="188455"/>
                  </a:lnTo>
                  <a:lnTo>
                    <a:pt x="1231557" y="199491"/>
                  </a:lnTo>
                  <a:lnTo>
                    <a:pt x="1196263" y="211442"/>
                  </a:lnTo>
                  <a:lnTo>
                    <a:pt x="1188834" y="211264"/>
                  </a:lnTo>
                  <a:lnTo>
                    <a:pt x="1174496" y="262470"/>
                  </a:lnTo>
                  <a:lnTo>
                    <a:pt x="1235862" y="262534"/>
                  </a:lnTo>
                  <a:lnTo>
                    <a:pt x="1279677" y="248475"/>
                  </a:lnTo>
                  <a:lnTo>
                    <a:pt x="1315656" y="204355"/>
                  </a:lnTo>
                  <a:lnTo>
                    <a:pt x="144665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45" name="object 4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Windfall</a:t>
            </a:r>
            <a:r>
              <a:rPr dirty="0" spc="-75"/>
              <a:t> </a:t>
            </a:r>
            <a:r>
              <a:rPr dirty="0"/>
              <a:t>Elimination</a:t>
            </a:r>
            <a:r>
              <a:rPr dirty="0" spc="-65"/>
              <a:t> </a:t>
            </a:r>
            <a:r>
              <a:rPr dirty="0"/>
              <a:t>Provision</a:t>
            </a:r>
            <a:r>
              <a:rPr dirty="0" spc="-65"/>
              <a:t> </a:t>
            </a:r>
            <a:r>
              <a:rPr dirty="0" spc="-10"/>
              <a:t>(WEP)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Important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for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large</a:t>
            </a:r>
            <a:r>
              <a:rPr dirty="0" sz="20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differences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</a:t>
            </a:r>
            <a:r>
              <a:rPr dirty="0" sz="20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amounts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and/or</a:t>
            </a:r>
            <a:r>
              <a:rPr dirty="0" sz="20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life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expectancies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650024" y="1413418"/>
            <a:ext cx="244983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Who</a:t>
            </a:r>
            <a:r>
              <a:rPr dirty="0" sz="18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may</a:t>
            </a:r>
            <a:r>
              <a:rPr dirty="0" sz="18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be</a:t>
            </a:r>
            <a:r>
              <a:rPr dirty="0" sz="18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affected?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1853183"/>
            <a:ext cx="5842000" cy="3996054"/>
            <a:chOff x="0" y="1853183"/>
            <a:chExt cx="5842000" cy="3996054"/>
          </a:xfrm>
        </p:grpSpPr>
        <p:sp>
          <p:nvSpPr>
            <p:cNvPr id="5" name="object 5" descr=""/>
            <p:cNvSpPr/>
            <p:nvPr/>
          </p:nvSpPr>
          <p:spPr>
            <a:xfrm>
              <a:off x="0" y="1853183"/>
              <a:ext cx="5842000" cy="3996054"/>
            </a:xfrm>
            <a:custGeom>
              <a:avLst/>
              <a:gdLst/>
              <a:ahLst/>
              <a:cxnLst/>
              <a:rect l="l" t="t" r="r" b="b"/>
              <a:pathLst>
                <a:path w="5842000" h="3996054">
                  <a:moveTo>
                    <a:pt x="5841492" y="0"/>
                  </a:moveTo>
                  <a:lnTo>
                    <a:pt x="0" y="0"/>
                  </a:lnTo>
                  <a:lnTo>
                    <a:pt x="0" y="3995928"/>
                  </a:lnTo>
                  <a:lnTo>
                    <a:pt x="5841492" y="3995928"/>
                  </a:lnTo>
                  <a:lnTo>
                    <a:pt x="5841492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6" y="2157729"/>
              <a:ext cx="262639" cy="262639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206" y="3331209"/>
              <a:ext cx="262639" cy="261115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06" y="4373626"/>
              <a:ext cx="262639" cy="261106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6" y="5018277"/>
              <a:ext cx="262639" cy="26263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996326" y="2169649"/>
            <a:ext cx="4200525" cy="20554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89535">
              <a:lnSpc>
                <a:spcPct val="11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Individuals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who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earned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pension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did </a:t>
            </a:r>
            <a:r>
              <a:rPr dirty="0" sz="1600" b="1">
                <a:latin typeface="Arial"/>
                <a:cs typeface="Arial"/>
              </a:rPr>
              <a:t>not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pay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Security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taxes,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are </a:t>
            </a:r>
            <a:r>
              <a:rPr dirty="0" sz="1600" b="1">
                <a:latin typeface="Arial"/>
                <a:cs typeface="Arial"/>
              </a:rPr>
              <a:t>eligible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Security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benefits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(based </a:t>
            </a:r>
            <a:r>
              <a:rPr dirty="0" sz="1600" b="1">
                <a:latin typeface="Arial"/>
                <a:cs typeface="Arial"/>
              </a:rPr>
              <a:t>on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their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earnings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work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history)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10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modified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formula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used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to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calculate</a:t>
            </a:r>
            <a:r>
              <a:rPr dirty="0" sz="1600" spc="-25" b="1">
                <a:latin typeface="Arial"/>
                <a:cs typeface="Arial"/>
              </a:rPr>
              <a:t> PIA</a:t>
            </a:r>
            <a:endParaRPr sz="1600">
              <a:latin typeface="Arial"/>
              <a:cs typeface="Arial"/>
            </a:endParaRPr>
          </a:p>
          <a:p>
            <a:pPr marL="179705" marR="940435" indent="-167640">
              <a:lnSpc>
                <a:spcPct val="110000"/>
              </a:lnSpc>
              <a:spcBef>
                <a:spcPts val="600"/>
              </a:spcBef>
              <a:buClr>
                <a:srgbClr val="368627"/>
              </a:buClr>
              <a:buChar char="•"/>
              <a:tabLst>
                <a:tab pos="179705" algn="l"/>
              </a:tabLst>
            </a:pPr>
            <a:r>
              <a:rPr dirty="0" sz="1600">
                <a:latin typeface="Arial"/>
                <a:cs typeface="Arial"/>
              </a:rPr>
              <a:t>Reduces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replacement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rate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90%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first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$1,024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40%*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96326" y="4351628"/>
            <a:ext cx="3563620" cy="98234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Maximum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reduction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2023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$557 </a:t>
            </a:r>
            <a:r>
              <a:rPr dirty="0" sz="1600" b="1">
                <a:latin typeface="Arial"/>
                <a:cs typeface="Arial"/>
              </a:rPr>
              <a:t>or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50%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pension,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whichever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less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90"/>
              </a:spcBef>
            </a:pPr>
            <a:r>
              <a:rPr dirty="0" sz="1600" b="1">
                <a:latin typeface="Arial"/>
                <a:cs typeface="Arial"/>
              </a:rPr>
              <a:t>WEP</a:t>
            </a:r>
            <a:r>
              <a:rPr dirty="0" sz="1600" spc="-6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reduction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may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low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as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$0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8000551" y="1932094"/>
            <a:ext cx="19945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CALCULATING</a:t>
            </a:r>
            <a:r>
              <a:rPr dirty="0" sz="1600" spc="-7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WEP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8485631" y="2328672"/>
            <a:ext cx="1099185" cy="349250"/>
          </a:xfrm>
          <a:custGeom>
            <a:avLst/>
            <a:gdLst/>
            <a:ahLst/>
            <a:cxnLst/>
            <a:rect l="l" t="t" r="r" b="b"/>
            <a:pathLst>
              <a:path w="1099184" h="349250">
                <a:moveTo>
                  <a:pt x="1098803" y="0"/>
                </a:moveTo>
                <a:lnTo>
                  <a:pt x="0" y="0"/>
                </a:lnTo>
                <a:lnTo>
                  <a:pt x="0" y="348996"/>
                </a:lnTo>
                <a:lnTo>
                  <a:pt x="1098803" y="348996"/>
                </a:lnTo>
                <a:lnTo>
                  <a:pt x="1098803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8790273" y="2374997"/>
            <a:ext cx="4889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WEP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8860535" y="2595372"/>
            <a:ext cx="338455" cy="408940"/>
          </a:xfrm>
          <a:custGeom>
            <a:avLst/>
            <a:gdLst/>
            <a:ahLst/>
            <a:cxnLst/>
            <a:rect l="l" t="t" r="r" b="b"/>
            <a:pathLst>
              <a:path w="338454" h="408939">
                <a:moveTo>
                  <a:pt x="253746" y="0"/>
                </a:moveTo>
                <a:lnTo>
                  <a:pt x="84582" y="0"/>
                </a:lnTo>
                <a:lnTo>
                  <a:pt x="84582" y="205435"/>
                </a:lnTo>
                <a:lnTo>
                  <a:pt x="0" y="205435"/>
                </a:lnTo>
                <a:lnTo>
                  <a:pt x="169164" y="408431"/>
                </a:lnTo>
                <a:lnTo>
                  <a:pt x="338328" y="205435"/>
                </a:lnTo>
                <a:lnTo>
                  <a:pt x="253746" y="205435"/>
                </a:lnTo>
                <a:lnTo>
                  <a:pt x="25374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7169657" y="3077717"/>
            <a:ext cx="3694429" cy="2468880"/>
          </a:xfrm>
          <a:prstGeom prst="rect">
            <a:avLst/>
          </a:prstGeom>
          <a:ln w="38100">
            <a:solidFill>
              <a:srgbClr val="D9D9D9"/>
            </a:solidFill>
          </a:ln>
        </p:spPr>
        <p:txBody>
          <a:bodyPr wrap="square" lIns="0" tIns="109855" rIns="0" bIns="0" rtlCol="0" vert="horz">
            <a:spAutoFit/>
          </a:bodyPr>
          <a:lstStyle/>
          <a:p>
            <a:pPr marL="243840" marR="238760" indent="373380">
              <a:lnSpc>
                <a:spcPct val="100000"/>
              </a:lnSpc>
              <a:spcBef>
                <a:spcPts val="865"/>
              </a:spcBef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40%–90% of</a:t>
            </a:r>
            <a:r>
              <a:rPr dirty="0" sz="14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the</a:t>
            </a:r>
            <a:r>
              <a:rPr dirty="0" sz="14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first</a:t>
            </a:r>
            <a:r>
              <a:rPr dirty="0" sz="1400" spc="-9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Average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Index</a:t>
            </a:r>
            <a:r>
              <a:rPr dirty="0" sz="14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Monthly</a:t>
            </a:r>
            <a:r>
              <a:rPr dirty="0" sz="1400" spc="-8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Earnings</a:t>
            </a:r>
            <a:r>
              <a:rPr dirty="0" sz="14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(AIME)</a:t>
            </a:r>
            <a:r>
              <a:rPr dirty="0" sz="14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$1,024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55"/>
              </a:spcBef>
            </a:pPr>
            <a:r>
              <a:rPr dirty="0" sz="3200" spc="-50" b="1">
                <a:solidFill>
                  <a:srgbClr val="368627"/>
                </a:solidFill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32%</a:t>
            </a:r>
            <a:r>
              <a:rPr dirty="0" sz="14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400" spc="-8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AIME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 $1,024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through</a:t>
            </a:r>
            <a:r>
              <a:rPr dirty="0" sz="1400" spc="-6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$6,172</a:t>
            </a:r>
            <a:endParaRPr sz="1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45"/>
              </a:spcBef>
            </a:pPr>
            <a:r>
              <a:rPr dirty="0" sz="3200" spc="-50" b="1">
                <a:solidFill>
                  <a:srgbClr val="368627"/>
                </a:solidFill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15%</a:t>
            </a:r>
            <a:r>
              <a:rPr dirty="0" sz="14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400" spc="-8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AIME</a:t>
            </a:r>
            <a:r>
              <a:rPr dirty="0" sz="14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over</a:t>
            </a:r>
            <a:r>
              <a:rPr dirty="0" sz="14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$6,172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0" y="1840801"/>
            <a:ext cx="12192000" cy="4013200"/>
            <a:chOff x="0" y="1840801"/>
            <a:chExt cx="12192000" cy="4013200"/>
          </a:xfrm>
        </p:grpSpPr>
        <p:sp>
          <p:nvSpPr>
            <p:cNvPr id="18" name="object 18" descr=""/>
            <p:cNvSpPr/>
            <p:nvPr/>
          </p:nvSpPr>
          <p:spPr>
            <a:xfrm>
              <a:off x="0" y="184556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0" y="5849111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44572" y="5891415"/>
            <a:ext cx="5514340" cy="596900"/>
          </a:xfrm>
          <a:prstGeom prst="rect">
            <a:avLst/>
          </a:prstGeom>
        </p:spPr>
        <p:txBody>
          <a:bodyPr wrap="square" lIns="0" tIns="508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dirty="0" sz="1000">
                <a:latin typeface="Arial"/>
                <a:cs typeface="Arial"/>
              </a:rPr>
              <a:t>Hypothetical</a:t>
            </a:r>
            <a:r>
              <a:rPr dirty="0" sz="1000" spc="-7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example.</a:t>
            </a:r>
            <a:endParaRPr sz="1000">
              <a:latin typeface="Arial"/>
              <a:cs typeface="Arial"/>
            </a:endParaRPr>
          </a:p>
          <a:p>
            <a:pPr marL="12700" marR="5080">
              <a:lnSpc>
                <a:spcPct val="125000"/>
              </a:lnSpc>
            </a:pPr>
            <a:r>
              <a:rPr dirty="0" sz="1000">
                <a:latin typeface="Arial"/>
                <a:cs typeface="Arial"/>
              </a:rPr>
              <a:t>*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each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year</a:t>
            </a:r>
            <a:r>
              <a:rPr dirty="0" sz="1000" spc="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over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“substantial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earnings,”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receives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5%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top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first</a:t>
            </a:r>
            <a:r>
              <a:rPr dirty="0" sz="1000" spc="-20">
                <a:latin typeface="Arial"/>
                <a:cs typeface="Arial"/>
              </a:rPr>
              <a:t> 40%. </a:t>
            </a: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Social</a:t>
            </a:r>
            <a:r>
              <a:rPr dirty="0" u="sng" sz="1000" spc="-25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Security</a:t>
            </a:r>
            <a:r>
              <a:rPr dirty="0" u="sng" sz="1000" spc="-3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 spc="-1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Administration</a:t>
            </a:r>
            <a:r>
              <a:rPr dirty="0" u="none" sz="1000" spc="-25">
                <a:solidFill>
                  <a:srgbClr val="227CA9"/>
                </a:solidFill>
                <a:latin typeface="Arial"/>
                <a:cs typeface="Arial"/>
              </a:rPr>
              <a:t> </a:t>
            </a:r>
            <a:r>
              <a:rPr dirty="0" u="none" sz="1000" spc="-20">
                <a:latin typeface="Arial"/>
                <a:cs typeface="Arial"/>
              </a:rPr>
              <a:t>2023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22" name="object 22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19</a:t>
            </a:fld>
          </a:p>
        </p:txBody>
      </p:sp>
      <p:sp>
        <p:nvSpPr>
          <p:cNvPr id="28" name="object 2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dirty="0" spc="-55"/>
              <a:t> </a:t>
            </a:r>
            <a:r>
              <a:rPr dirty="0"/>
              <a:t>Security</a:t>
            </a:r>
            <a:r>
              <a:rPr dirty="0" spc="-35"/>
              <a:t> </a:t>
            </a:r>
            <a:r>
              <a:rPr dirty="0"/>
              <a:t>disability</a:t>
            </a:r>
            <a:r>
              <a:rPr dirty="0" spc="-45"/>
              <a:t> </a:t>
            </a:r>
            <a:r>
              <a:rPr dirty="0"/>
              <a:t>eligibility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40"/>
              <a:t> </a:t>
            </a:r>
            <a:r>
              <a:rPr dirty="0" spc="-10"/>
              <a:t>benefits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35848"/>
            <a:ext cx="4392168" cy="32765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758184" y="1735835"/>
            <a:ext cx="8434070" cy="3278504"/>
          </a:xfrm>
          <a:prstGeom prst="rect">
            <a:avLst/>
          </a:prstGeom>
          <a:solidFill>
            <a:srgbClr val="F1F1F1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600">
              <a:latin typeface="Times New Roman"/>
              <a:cs typeface="Times New Roman"/>
            </a:endParaRPr>
          </a:p>
          <a:p>
            <a:pPr marL="255270">
              <a:lnSpc>
                <a:spcPct val="100000"/>
              </a:lnSpc>
            </a:pP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Eligibility</a:t>
            </a:r>
            <a:endParaRPr sz="1600">
              <a:latin typeface="Arial"/>
              <a:cs typeface="Arial"/>
            </a:endParaRPr>
          </a:p>
          <a:p>
            <a:pPr marL="369570" marR="1270635" indent="-114935">
              <a:lnSpc>
                <a:spcPct val="114399"/>
              </a:lnSpc>
              <a:spcBef>
                <a:spcPts val="585"/>
              </a:spcBef>
              <a:buClr>
                <a:srgbClr val="368627"/>
              </a:buClr>
              <a:buChar char="•"/>
              <a:tabLst>
                <a:tab pos="369570" algn="l"/>
              </a:tabLst>
            </a:pPr>
            <a:r>
              <a:rPr dirty="0" sz="1600">
                <a:latin typeface="Arial"/>
                <a:cs typeface="Arial"/>
              </a:rPr>
              <a:t>Social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Security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benefits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people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can’t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work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because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have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 spc="-50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medical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condition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that’s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expected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last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least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year 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result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death.</a:t>
            </a:r>
            <a:endParaRPr sz="1600">
              <a:latin typeface="Arial"/>
              <a:cs typeface="Arial"/>
            </a:endParaRPr>
          </a:p>
          <a:p>
            <a:pPr marL="369570" marR="1409065" indent="-114935">
              <a:lnSpc>
                <a:spcPct val="114399"/>
              </a:lnSpc>
              <a:spcBef>
                <a:spcPts val="590"/>
              </a:spcBef>
              <a:buClr>
                <a:srgbClr val="368627"/>
              </a:buClr>
              <a:buChar char="•"/>
              <a:tabLst>
                <a:tab pos="369570" algn="l"/>
              </a:tabLst>
            </a:pPr>
            <a:r>
              <a:rPr dirty="0" sz="1600">
                <a:latin typeface="Arial"/>
                <a:cs typeface="Arial"/>
              </a:rPr>
              <a:t>Social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Security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disability</a:t>
            </a:r>
            <a:r>
              <a:rPr dirty="0" sz="1600" spc="-7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through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Security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Disability </a:t>
            </a:r>
            <a:r>
              <a:rPr dirty="0" sz="1600" b="1">
                <a:latin typeface="Arial"/>
                <a:cs typeface="Arial"/>
              </a:rPr>
              <a:t>Insurance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(SSDI).</a:t>
            </a:r>
            <a:endParaRPr sz="1600">
              <a:latin typeface="Arial"/>
              <a:cs typeface="Arial"/>
            </a:endParaRPr>
          </a:p>
          <a:p>
            <a:pPr marL="369570" marR="1400175" indent="-114935">
              <a:lnSpc>
                <a:spcPct val="113700"/>
              </a:lnSpc>
              <a:spcBef>
                <a:spcPts val="600"/>
              </a:spcBef>
              <a:buClr>
                <a:srgbClr val="368627"/>
              </a:buClr>
              <a:buChar char="•"/>
              <a:tabLst>
                <a:tab pos="369570" algn="l"/>
              </a:tabLst>
            </a:pPr>
            <a:r>
              <a:rPr dirty="0" sz="1600">
                <a:latin typeface="Arial"/>
                <a:cs typeface="Arial"/>
              </a:rPr>
              <a:t>SSDI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available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workers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who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have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accumulated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sufficient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number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of </a:t>
            </a:r>
            <a:r>
              <a:rPr dirty="0" sz="1600">
                <a:latin typeface="Arial"/>
                <a:cs typeface="Arial"/>
              </a:rPr>
              <a:t>work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credits.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44572" y="6311121"/>
            <a:ext cx="220345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7" name="object 7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3" name="object 1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971" y="273158"/>
            <a:ext cx="7939405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35"/>
              <a:t> </a:t>
            </a:r>
            <a:r>
              <a:rPr dirty="0"/>
              <a:t>do</a:t>
            </a:r>
            <a:r>
              <a:rPr dirty="0" spc="-25"/>
              <a:t> </a:t>
            </a:r>
            <a:r>
              <a:rPr dirty="0"/>
              <a:t>I</a:t>
            </a:r>
            <a:r>
              <a:rPr dirty="0" spc="-15"/>
              <a:t> </a:t>
            </a:r>
            <a:r>
              <a:rPr dirty="0"/>
              <a:t>meet</a:t>
            </a:r>
            <a:r>
              <a:rPr dirty="0" spc="-15"/>
              <a:t> </a:t>
            </a:r>
            <a:r>
              <a:rPr dirty="0"/>
              <a:t>earnings</a:t>
            </a:r>
            <a:r>
              <a:rPr dirty="0" spc="-45"/>
              <a:t> </a:t>
            </a:r>
            <a:r>
              <a:rPr dirty="0"/>
              <a:t>requirement</a:t>
            </a:r>
            <a:r>
              <a:rPr dirty="0" spc="-45"/>
              <a:t> </a:t>
            </a:r>
            <a:r>
              <a:rPr dirty="0"/>
              <a:t>for </a:t>
            </a:r>
            <a:r>
              <a:rPr dirty="0" spc="-10"/>
              <a:t>SSDI?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69136"/>
            <a:ext cx="12192000" cy="4555490"/>
            <a:chOff x="0" y="1469136"/>
            <a:chExt cx="12192000" cy="4555490"/>
          </a:xfrm>
        </p:grpSpPr>
        <p:sp>
          <p:nvSpPr>
            <p:cNvPr id="4" name="object 4" descr=""/>
            <p:cNvSpPr/>
            <p:nvPr/>
          </p:nvSpPr>
          <p:spPr>
            <a:xfrm>
              <a:off x="0" y="1472184"/>
              <a:ext cx="12192000" cy="4552315"/>
            </a:xfrm>
            <a:custGeom>
              <a:avLst/>
              <a:gdLst/>
              <a:ahLst/>
              <a:cxnLst/>
              <a:rect l="l" t="t" r="r" b="b"/>
              <a:pathLst>
                <a:path w="12192000" h="4552315">
                  <a:moveTo>
                    <a:pt x="12192000" y="0"/>
                  </a:moveTo>
                  <a:lnTo>
                    <a:pt x="0" y="0"/>
                  </a:lnTo>
                  <a:lnTo>
                    <a:pt x="0" y="4552188"/>
                  </a:lnTo>
                  <a:lnTo>
                    <a:pt x="12192000" y="45521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931414" y="1488186"/>
              <a:ext cx="1118235" cy="0"/>
            </a:xfrm>
            <a:custGeom>
              <a:avLst/>
              <a:gdLst/>
              <a:ahLst/>
              <a:cxnLst/>
              <a:rect l="l" t="t" r="r" b="b"/>
              <a:pathLst>
                <a:path w="1118235" h="0">
                  <a:moveTo>
                    <a:pt x="0" y="0"/>
                  </a:moveTo>
                  <a:lnTo>
                    <a:pt x="1118019" y="0"/>
                  </a:lnTo>
                </a:path>
              </a:pathLst>
            </a:custGeom>
            <a:ln w="38100">
              <a:solidFill>
                <a:srgbClr val="004F6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3348271" y="854378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004F6B"/>
                </a:solidFill>
                <a:latin typeface="Arial"/>
                <a:cs typeface="Arial"/>
              </a:rPr>
              <a:t>1</a:t>
            </a:r>
            <a:endParaRPr sz="3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876442" y="1559934"/>
            <a:ext cx="316928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74320" marR="5080" indent="-26225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A</a:t>
            </a:r>
            <a:r>
              <a:rPr dirty="0" sz="1400" spc="-8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recent</a:t>
            </a:r>
            <a:r>
              <a:rPr dirty="0" sz="1400" spc="-3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work</a:t>
            </a:r>
            <a:r>
              <a:rPr dirty="0" sz="1400" spc="-6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test</a:t>
            </a:r>
            <a:r>
              <a:rPr dirty="0" sz="1400" spc="-5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based</a:t>
            </a:r>
            <a:r>
              <a:rPr dirty="0" sz="1400" spc="-4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on</a:t>
            </a:r>
            <a:r>
              <a:rPr dirty="0" sz="1400" spc="-3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your</a:t>
            </a:r>
            <a:r>
              <a:rPr dirty="0" sz="1400" spc="1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004F6B"/>
                </a:solidFill>
                <a:latin typeface="Arial"/>
                <a:cs typeface="Arial"/>
              </a:rPr>
              <a:t>age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and</a:t>
            </a:r>
            <a:r>
              <a:rPr dirty="0" sz="1400" spc="-4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when</a:t>
            </a:r>
            <a:r>
              <a:rPr dirty="0" sz="1400" spc="-7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you</a:t>
            </a:r>
            <a:r>
              <a:rPr dirty="0" sz="1400" spc="-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become</a:t>
            </a:r>
            <a:r>
              <a:rPr dirty="0" sz="1400" spc="-4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004F6B"/>
                </a:solidFill>
                <a:latin typeface="Arial"/>
                <a:cs typeface="Arial"/>
              </a:rPr>
              <a:t>disabled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8" name="object 8" descr=""/>
          <p:cNvGraphicFramePr>
            <a:graphicFrameLocks noGrp="1"/>
          </p:cNvGraphicFramePr>
          <p:nvPr/>
        </p:nvGraphicFramePr>
        <p:xfrm>
          <a:off x="596755" y="2052330"/>
          <a:ext cx="5860415" cy="39604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37485"/>
                <a:gridCol w="3036569"/>
              </a:tblGrid>
              <a:tr h="3733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become</a:t>
                      </a:r>
                      <a:r>
                        <a:rPr dirty="0" sz="12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disabled</a:t>
                      </a:r>
                      <a:r>
                        <a:rPr dirty="0" sz="12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4F6B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generally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004F6B"/>
                    </a:solidFill>
                  </a:tcPr>
                </a:tc>
              </a:tr>
              <a:tr h="76073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 turn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24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038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1.5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3-year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ending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disability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began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1912620">
                <a:tc>
                  <a:txBody>
                    <a:bodyPr/>
                    <a:lstStyle/>
                    <a:p>
                      <a:pPr marL="90805" marR="257810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turn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24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but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 turn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31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254635">
                        <a:lnSpc>
                          <a:spcPct val="100000"/>
                        </a:lnSpc>
                        <a:spcBef>
                          <a:spcPts val="685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half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period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beginning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100" spc="-6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turned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21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and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ending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 the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became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disabled.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Example: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became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disabled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turned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27,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you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would need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three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six-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ending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you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became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disabled.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699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91376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In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 turn</a:t>
                      </a:r>
                      <a:r>
                        <a:rPr dirty="0" sz="11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31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later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08279">
                        <a:lnSpc>
                          <a:spcPct val="100000"/>
                        </a:lnSpc>
                        <a:spcBef>
                          <a:spcPts val="690"/>
                        </a:spcBef>
                      </a:pPr>
                      <a:r>
                        <a:rPr dirty="0" sz="1100">
                          <a:latin typeface="Arial"/>
                          <a:cs typeface="Arial"/>
                        </a:rPr>
                        <a:t>Work</a:t>
                      </a:r>
                      <a:r>
                        <a:rPr dirty="0" sz="1100" spc="-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during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five</a:t>
                      </a:r>
                      <a:r>
                        <a:rPr dirty="0" sz="110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10-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year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period</a:t>
                      </a:r>
                      <a:r>
                        <a:rPr dirty="0" sz="11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ending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with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100" spc="-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quarter</a:t>
                      </a:r>
                      <a:r>
                        <a:rPr dirty="0" sz="11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>
                          <a:latin typeface="Arial"/>
                          <a:cs typeface="Arial"/>
                        </a:rPr>
                        <a:t>your</a:t>
                      </a:r>
                      <a:r>
                        <a:rPr dirty="0" sz="110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100" spc="-10">
                          <a:latin typeface="Arial"/>
                          <a:cs typeface="Arial"/>
                        </a:rPr>
                        <a:t>disability </a:t>
                      </a:r>
                      <a:r>
                        <a:rPr dirty="0" sz="1100" spc="-20">
                          <a:latin typeface="Arial"/>
                          <a:cs typeface="Arial"/>
                        </a:rPr>
                        <a:t>began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B="0" marT="8763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object 9" descr=""/>
          <p:cNvSpPr txBox="1"/>
          <p:nvPr/>
        </p:nvSpPr>
        <p:spPr>
          <a:xfrm>
            <a:off x="9054919" y="854378"/>
            <a:ext cx="28003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 spc="-50" b="1">
                <a:solidFill>
                  <a:srgbClr val="368627"/>
                </a:solidFill>
                <a:latin typeface="Arial"/>
                <a:cs typeface="Arial"/>
              </a:rPr>
              <a:t>2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8637269" y="1488186"/>
            <a:ext cx="1118235" cy="0"/>
          </a:xfrm>
          <a:custGeom>
            <a:avLst/>
            <a:gdLst/>
            <a:ahLst/>
            <a:cxnLst/>
            <a:rect l="l" t="t" r="r" b="b"/>
            <a:pathLst>
              <a:path w="1118234" h="0">
                <a:moveTo>
                  <a:pt x="0" y="0"/>
                </a:moveTo>
                <a:lnTo>
                  <a:pt x="1118019" y="0"/>
                </a:lnTo>
              </a:path>
            </a:pathLst>
          </a:custGeom>
          <a:ln w="38100">
            <a:solidFill>
              <a:srgbClr val="368627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7238178" y="1559934"/>
            <a:ext cx="3874135" cy="4533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66370" marR="5080" indent="-154305">
              <a:lnSpc>
                <a:spcPct val="100000"/>
              </a:lnSpc>
              <a:spcBef>
                <a:spcPts val="105"/>
              </a:spcBef>
            </a:pP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A</a:t>
            </a:r>
            <a:r>
              <a:rPr dirty="0" sz="14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68627"/>
                </a:solidFill>
                <a:latin typeface="Arial"/>
                <a:cs typeface="Arial"/>
              </a:rPr>
              <a:t>duration-</a:t>
            </a:r>
            <a:r>
              <a:rPr dirty="0" sz="1400" spc="-20" b="1">
                <a:solidFill>
                  <a:srgbClr val="368627"/>
                </a:solidFill>
                <a:latin typeface="Arial"/>
                <a:cs typeface="Arial"/>
              </a:rPr>
              <a:t>of-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work</a:t>
            </a:r>
            <a:r>
              <a:rPr dirty="0" sz="14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test</a:t>
            </a:r>
            <a:r>
              <a:rPr dirty="0" sz="14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14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show</a:t>
            </a:r>
            <a:r>
              <a:rPr dirty="0" sz="14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that</a:t>
            </a:r>
            <a:r>
              <a:rPr dirty="0" sz="14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1400" spc="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368627"/>
                </a:solidFill>
                <a:latin typeface="Arial"/>
                <a:cs typeface="Arial"/>
              </a:rPr>
              <a:t>have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worked</a:t>
            </a:r>
            <a:r>
              <a:rPr dirty="0" sz="14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long</a:t>
            </a:r>
            <a:r>
              <a:rPr dirty="0" sz="14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enough</a:t>
            </a:r>
            <a:r>
              <a:rPr dirty="0" sz="14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under</a:t>
            </a:r>
            <a:r>
              <a:rPr dirty="0" sz="14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14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12" name="object 12" descr=""/>
          <p:cNvGraphicFramePr>
            <a:graphicFrameLocks noGrp="1"/>
          </p:cNvGraphicFramePr>
          <p:nvPr/>
        </p:nvGraphicFramePr>
        <p:xfrm>
          <a:off x="6767174" y="2061810"/>
          <a:ext cx="4904740" cy="39477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09190"/>
                <a:gridCol w="2409190"/>
              </a:tblGrid>
              <a:tr h="36512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200" spc="-1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became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disabled</a:t>
                      </a:r>
                      <a:r>
                        <a:rPr dirty="0" sz="12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68627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680"/>
                        </a:spcBef>
                      </a:pP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Then</a:t>
                      </a:r>
                      <a:r>
                        <a:rPr dirty="0" sz="12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</a:t>
                      </a:r>
                      <a:r>
                        <a:rPr dirty="0" sz="12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generally</a:t>
                      </a:r>
                      <a:r>
                        <a:rPr dirty="0" sz="12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need: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8636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368627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050" spc="-4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35">
                          <a:latin typeface="Arial"/>
                          <a:cs typeface="Arial"/>
                        </a:rPr>
                        <a:t>28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1.5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years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0">
                          <a:latin typeface="Arial"/>
                          <a:cs typeface="Arial"/>
                        </a:rPr>
                        <a:t>work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30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34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38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4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42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5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44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5.5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46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48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6.5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50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7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52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7.5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54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910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56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7.5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58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9</a:t>
                      </a:r>
                      <a:r>
                        <a:rPr dirty="0" sz="1050" spc="-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  <a:tr h="255904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Age</a:t>
                      </a:r>
                      <a:r>
                        <a:rPr dirty="0" sz="105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60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dirty="0" sz="1050">
                          <a:latin typeface="Arial"/>
                          <a:cs typeface="Arial"/>
                        </a:rPr>
                        <a:t>9.5</a:t>
                      </a:r>
                      <a:r>
                        <a:rPr dirty="0" sz="1050" spc="-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050" spc="-10">
                          <a:latin typeface="Arial"/>
                          <a:cs typeface="Arial"/>
                        </a:rPr>
                        <a:t>years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L w="9525">
                      <a:solidFill>
                        <a:srgbClr val="BEBEBE"/>
                      </a:solidFill>
                      <a:prstDash val="solid"/>
                    </a:lnL>
                    <a:lnR w="9525">
                      <a:solidFill>
                        <a:srgbClr val="BEBEBE"/>
                      </a:solidFill>
                      <a:prstDash val="solid"/>
                    </a:lnR>
                    <a:lnT w="9525">
                      <a:solidFill>
                        <a:srgbClr val="BEBEBE"/>
                      </a:solidFill>
                      <a:prstDash val="solid"/>
                    </a:lnT>
                    <a:lnB w="9525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13" name="object 13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4" name="object 14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0" name="object 20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dirty="0" spc="-30"/>
              <a:t> </a:t>
            </a:r>
            <a:r>
              <a:rPr dirty="0"/>
              <a:t>decides</a:t>
            </a:r>
            <a:r>
              <a:rPr dirty="0" spc="-35"/>
              <a:t> </a:t>
            </a:r>
            <a:r>
              <a:rPr dirty="0"/>
              <a:t>if</a:t>
            </a:r>
            <a:r>
              <a:rPr dirty="0" spc="-30"/>
              <a:t> </a:t>
            </a:r>
            <a:r>
              <a:rPr dirty="0"/>
              <a:t>I’m</a:t>
            </a:r>
            <a:r>
              <a:rPr dirty="0" spc="-15"/>
              <a:t> </a:t>
            </a:r>
            <a:r>
              <a:rPr dirty="0" spc="-10"/>
              <a:t>disabled?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65897"/>
            <a:ext cx="12192000" cy="4485640"/>
            <a:chOff x="0" y="1465897"/>
            <a:chExt cx="12192000" cy="4485640"/>
          </a:xfrm>
        </p:grpSpPr>
        <p:sp>
          <p:nvSpPr>
            <p:cNvPr id="4" name="object 4" descr=""/>
            <p:cNvSpPr/>
            <p:nvPr/>
          </p:nvSpPr>
          <p:spPr>
            <a:xfrm>
              <a:off x="0" y="1472184"/>
              <a:ext cx="12192000" cy="4471670"/>
            </a:xfrm>
            <a:custGeom>
              <a:avLst/>
              <a:gdLst/>
              <a:ahLst/>
              <a:cxnLst/>
              <a:rect l="l" t="t" r="r" b="b"/>
              <a:pathLst>
                <a:path w="12192000" h="4471670">
                  <a:moveTo>
                    <a:pt x="12192000" y="0"/>
                  </a:moveTo>
                  <a:lnTo>
                    <a:pt x="0" y="0"/>
                  </a:lnTo>
                  <a:lnTo>
                    <a:pt x="0" y="4471416"/>
                  </a:lnTo>
                  <a:lnTo>
                    <a:pt x="12192000" y="4471416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47066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594664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6055" marR="184785" indent="-173990">
              <a:lnSpc>
                <a:spcPct val="110000"/>
              </a:lnSpc>
              <a:spcBef>
                <a:spcPts val="100"/>
              </a:spcBef>
              <a:buClr>
                <a:srgbClr val="368627"/>
              </a:buClr>
              <a:buFont typeface="Arial"/>
              <a:buChar char="•"/>
              <a:tabLst>
                <a:tab pos="186055" algn="l"/>
              </a:tabLst>
            </a:pPr>
            <a:r>
              <a:rPr dirty="0"/>
              <a:t>The</a:t>
            </a:r>
            <a:r>
              <a:rPr dirty="0" spc="-114"/>
              <a:t> </a:t>
            </a:r>
            <a:r>
              <a:rPr dirty="0" spc="-20"/>
              <a:t>Social</a:t>
            </a:r>
            <a:r>
              <a:rPr dirty="0" spc="-90"/>
              <a:t> </a:t>
            </a:r>
            <a:r>
              <a:rPr dirty="0" spc="-30"/>
              <a:t>Security</a:t>
            </a:r>
            <a:r>
              <a:rPr dirty="0" spc="-85"/>
              <a:t> </a:t>
            </a:r>
            <a:r>
              <a:rPr dirty="0" spc="-25"/>
              <a:t>Administration</a:t>
            </a:r>
            <a:r>
              <a:rPr dirty="0" spc="-45"/>
              <a:t> </a:t>
            </a:r>
            <a:r>
              <a:rPr dirty="0" spc="-10"/>
              <a:t>(SSA)</a:t>
            </a:r>
            <a:r>
              <a:rPr dirty="0" spc="-50"/>
              <a:t> </a:t>
            </a:r>
            <a:r>
              <a:rPr dirty="0" spc="-10"/>
              <a:t>will</a:t>
            </a:r>
            <a:r>
              <a:rPr dirty="0" spc="-105"/>
              <a:t> </a:t>
            </a:r>
            <a:r>
              <a:rPr dirty="0" spc="-10"/>
              <a:t>review</a:t>
            </a:r>
            <a:r>
              <a:rPr dirty="0" spc="-35"/>
              <a:t> </a:t>
            </a:r>
            <a:r>
              <a:rPr dirty="0" spc="-10"/>
              <a:t>your</a:t>
            </a:r>
            <a:r>
              <a:rPr dirty="0" spc="-45"/>
              <a:t> </a:t>
            </a:r>
            <a:r>
              <a:rPr dirty="0" spc="-25"/>
              <a:t>application</a:t>
            </a:r>
            <a:r>
              <a:rPr dirty="0" spc="-45"/>
              <a:t> </a:t>
            </a:r>
            <a:r>
              <a:rPr dirty="0"/>
              <a:t>to</a:t>
            </a:r>
            <a:r>
              <a:rPr dirty="0" spc="-80"/>
              <a:t> </a:t>
            </a:r>
            <a:r>
              <a:rPr dirty="0" spc="-20"/>
              <a:t>make </a:t>
            </a:r>
            <a:r>
              <a:rPr dirty="0"/>
              <a:t>sure</a:t>
            </a:r>
            <a:r>
              <a:rPr dirty="0" spc="-114"/>
              <a:t> </a:t>
            </a:r>
            <a:r>
              <a:rPr dirty="0"/>
              <a:t>you</a:t>
            </a:r>
            <a:r>
              <a:rPr dirty="0" spc="-75"/>
              <a:t> </a:t>
            </a:r>
            <a:r>
              <a:rPr dirty="0" spc="-10"/>
              <a:t>meet</a:t>
            </a:r>
            <a:r>
              <a:rPr dirty="0" spc="-85"/>
              <a:t> </a:t>
            </a:r>
            <a:r>
              <a:rPr dirty="0" spc="-10"/>
              <a:t>some</a:t>
            </a:r>
            <a:r>
              <a:rPr dirty="0" spc="-75"/>
              <a:t> </a:t>
            </a:r>
            <a:r>
              <a:rPr dirty="0" spc="-10"/>
              <a:t>basic</a:t>
            </a:r>
            <a:r>
              <a:rPr dirty="0" spc="-70"/>
              <a:t> </a:t>
            </a:r>
            <a:r>
              <a:rPr dirty="0" spc="-25"/>
              <a:t>requirements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75"/>
              <a:t> </a:t>
            </a:r>
            <a:r>
              <a:rPr dirty="0" spc="-35"/>
              <a:t>disability.</a:t>
            </a:r>
            <a:r>
              <a:rPr dirty="0" spc="-55"/>
              <a:t> </a:t>
            </a:r>
            <a:r>
              <a:rPr dirty="0" spc="-25" b="0">
                <a:latin typeface="Arial"/>
                <a:cs typeface="Arial"/>
              </a:rPr>
              <a:t>SSA</a:t>
            </a:r>
            <a:r>
              <a:rPr dirty="0" spc="-1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will</a:t>
            </a:r>
            <a:r>
              <a:rPr dirty="0" spc="-95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check</a:t>
            </a:r>
            <a:r>
              <a:rPr dirty="0" spc="-9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whether </a:t>
            </a:r>
            <a:r>
              <a:rPr dirty="0" b="0">
                <a:latin typeface="Arial"/>
                <a:cs typeface="Arial"/>
              </a:rPr>
              <a:t>you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worked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enough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years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to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qualify</a:t>
            </a:r>
            <a:r>
              <a:rPr dirty="0" spc="-8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and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evaluate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any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current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work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activities.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If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basic</a:t>
            </a:r>
          </a:p>
          <a:p>
            <a:pPr marL="186055" marR="5080">
              <a:lnSpc>
                <a:spcPct val="110000"/>
              </a:lnSpc>
            </a:pPr>
            <a:r>
              <a:rPr dirty="0" spc="-20" b="0">
                <a:latin typeface="Arial"/>
                <a:cs typeface="Arial"/>
              </a:rPr>
              <a:t>criteria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are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met,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your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application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will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be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forwarded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to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the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spc="-20" b="0">
                <a:latin typeface="Arial"/>
                <a:cs typeface="Arial"/>
              </a:rPr>
              <a:t>Disability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Determination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office </a:t>
            </a:r>
            <a:r>
              <a:rPr dirty="0" b="0">
                <a:latin typeface="Arial"/>
                <a:cs typeface="Arial"/>
              </a:rPr>
              <a:t>in</a:t>
            </a:r>
            <a:r>
              <a:rPr dirty="0" spc="-9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your</a:t>
            </a:r>
            <a:r>
              <a:rPr dirty="0" spc="-6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state.</a:t>
            </a:r>
          </a:p>
          <a:p>
            <a:pPr marL="187325" indent="-174625">
              <a:lnSpc>
                <a:spcPct val="100000"/>
              </a:lnSpc>
              <a:spcBef>
                <a:spcPts val="790"/>
              </a:spcBef>
              <a:buClr>
                <a:srgbClr val="368627"/>
              </a:buClr>
              <a:buFont typeface="Arial"/>
              <a:buChar char="•"/>
              <a:tabLst>
                <a:tab pos="187325" algn="l"/>
              </a:tabLst>
            </a:pPr>
            <a:r>
              <a:rPr dirty="0"/>
              <a:t>The</a:t>
            </a:r>
            <a:r>
              <a:rPr dirty="0" spc="-90"/>
              <a:t> </a:t>
            </a:r>
            <a:r>
              <a:rPr dirty="0" spc="-10"/>
              <a:t>state</a:t>
            </a:r>
            <a:r>
              <a:rPr dirty="0" spc="-75"/>
              <a:t> </a:t>
            </a:r>
            <a:r>
              <a:rPr dirty="0" spc="-10"/>
              <a:t>agency</a:t>
            </a:r>
            <a:r>
              <a:rPr dirty="0" spc="-90"/>
              <a:t> </a:t>
            </a:r>
            <a:r>
              <a:rPr dirty="0" spc="-20"/>
              <a:t>completes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90"/>
              <a:t> </a:t>
            </a:r>
            <a:r>
              <a:rPr dirty="0" spc="-20"/>
              <a:t>initial</a:t>
            </a:r>
            <a:r>
              <a:rPr dirty="0" spc="-50"/>
              <a:t> </a:t>
            </a:r>
            <a:r>
              <a:rPr dirty="0" spc="-25"/>
              <a:t>disability</a:t>
            </a:r>
            <a:r>
              <a:rPr dirty="0" spc="-60"/>
              <a:t> </a:t>
            </a:r>
            <a:r>
              <a:rPr dirty="0" spc="-30"/>
              <a:t>determination</a:t>
            </a:r>
            <a:r>
              <a:rPr dirty="0" spc="-65"/>
              <a:t> </a:t>
            </a:r>
            <a:r>
              <a:rPr dirty="0" spc="-20"/>
              <a:t>decision</a:t>
            </a:r>
            <a:r>
              <a:rPr dirty="0" spc="-50"/>
              <a:t> </a:t>
            </a:r>
            <a:r>
              <a:rPr dirty="0"/>
              <a:t>for</a:t>
            </a:r>
            <a:r>
              <a:rPr dirty="0" spc="-80"/>
              <a:t> </a:t>
            </a:r>
            <a:r>
              <a:rPr dirty="0" spc="-20"/>
              <a:t>SSA.</a:t>
            </a:r>
          </a:p>
          <a:p>
            <a:pPr marL="186055" marR="52705" indent="-173990">
              <a:lnSpc>
                <a:spcPct val="110000"/>
              </a:lnSpc>
              <a:spcBef>
                <a:spcPts val="600"/>
              </a:spcBef>
              <a:buClr>
                <a:srgbClr val="368627"/>
              </a:buClr>
              <a:buFont typeface="Arial"/>
              <a:buChar char="•"/>
              <a:tabLst>
                <a:tab pos="186055" algn="l"/>
              </a:tabLst>
            </a:pPr>
            <a:r>
              <a:rPr dirty="0"/>
              <a:t>The</a:t>
            </a:r>
            <a:r>
              <a:rPr dirty="0" spc="-90"/>
              <a:t> </a:t>
            </a:r>
            <a:r>
              <a:rPr dirty="0" spc="-20"/>
              <a:t>amount</a:t>
            </a:r>
            <a:r>
              <a:rPr dirty="0" spc="-65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10"/>
              <a:t>your</a:t>
            </a:r>
            <a:r>
              <a:rPr dirty="0" spc="-45"/>
              <a:t> </a:t>
            </a:r>
            <a:r>
              <a:rPr dirty="0" spc="-10"/>
              <a:t>SSDI</a:t>
            </a:r>
            <a:r>
              <a:rPr dirty="0" spc="-100"/>
              <a:t> </a:t>
            </a:r>
            <a:r>
              <a:rPr dirty="0" spc="-20"/>
              <a:t>benefit</a:t>
            </a:r>
            <a:r>
              <a:rPr dirty="0" spc="-50"/>
              <a:t> </a:t>
            </a:r>
            <a:r>
              <a:rPr dirty="0"/>
              <a:t>is</a:t>
            </a:r>
            <a:r>
              <a:rPr dirty="0" spc="-90"/>
              <a:t> </a:t>
            </a:r>
            <a:r>
              <a:rPr dirty="0"/>
              <a:t>not</a:t>
            </a:r>
            <a:r>
              <a:rPr dirty="0" spc="-85"/>
              <a:t> </a:t>
            </a:r>
            <a:r>
              <a:rPr dirty="0" spc="-10"/>
              <a:t>based</a:t>
            </a:r>
            <a:r>
              <a:rPr dirty="0" spc="-75"/>
              <a:t> </a:t>
            </a:r>
            <a:r>
              <a:rPr dirty="0"/>
              <a:t>on</a:t>
            </a:r>
            <a:r>
              <a:rPr dirty="0" spc="-95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 spc="-20"/>
              <a:t>severity</a:t>
            </a:r>
            <a:r>
              <a:rPr dirty="0" spc="-55"/>
              <a:t> </a:t>
            </a:r>
            <a:r>
              <a:rPr dirty="0"/>
              <a:t>of</a:t>
            </a:r>
            <a:r>
              <a:rPr dirty="0" spc="-85"/>
              <a:t> </a:t>
            </a:r>
            <a:r>
              <a:rPr dirty="0" spc="-10"/>
              <a:t>your</a:t>
            </a:r>
            <a:r>
              <a:rPr dirty="0" spc="-45"/>
              <a:t> </a:t>
            </a:r>
            <a:r>
              <a:rPr dirty="0" spc="-10"/>
              <a:t>disability, </a:t>
            </a:r>
            <a:r>
              <a:rPr dirty="0"/>
              <a:t>but</a:t>
            </a:r>
            <a:r>
              <a:rPr dirty="0" spc="-85"/>
              <a:t> </a:t>
            </a:r>
            <a:r>
              <a:rPr dirty="0" spc="-20"/>
              <a:t>rather</a:t>
            </a:r>
            <a:r>
              <a:rPr dirty="0" spc="-60"/>
              <a:t> </a:t>
            </a:r>
            <a:r>
              <a:rPr dirty="0"/>
              <a:t>on</a:t>
            </a:r>
            <a:r>
              <a:rPr dirty="0" spc="-90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 spc="-20"/>
              <a:t>amount</a:t>
            </a:r>
            <a:r>
              <a:rPr dirty="0" spc="-60"/>
              <a:t> </a:t>
            </a:r>
            <a:r>
              <a:rPr dirty="0"/>
              <a:t>of</a:t>
            </a:r>
            <a:r>
              <a:rPr dirty="0" spc="-80"/>
              <a:t> </a:t>
            </a:r>
            <a:r>
              <a:rPr dirty="0" spc="-20"/>
              <a:t>income</a:t>
            </a:r>
            <a:r>
              <a:rPr dirty="0" spc="-65"/>
              <a:t> </a:t>
            </a:r>
            <a:r>
              <a:rPr dirty="0"/>
              <a:t>on</a:t>
            </a:r>
            <a:r>
              <a:rPr dirty="0" spc="-90"/>
              <a:t> </a:t>
            </a:r>
            <a:r>
              <a:rPr dirty="0" spc="-10"/>
              <a:t>which</a:t>
            </a:r>
            <a:r>
              <a:rPr dirty="0" spc="-95"/>
              <a:t> </a:t>
            </a:r>
            <a:r>
              <a:rPr dirty="0" spc="-20"/>
              <a:t>you’ve</a:t>
            </a:r>
            <a:r>
              <a:rPr dirty="0" spc="-55"/>
              <a:t> </a:t>
            </a:r>
            <a:r>
              <a:rPr dirty="0"/>
              <a:t>paid</a:t>
            </a:r>
            <a:r>
              <a:rPr dirty="0" spc="-70"/>
              <a:t> </a:t>
            </a:r>
            <a:r>
              <a:rPr dirty="0" spc="-20"/>
              <a:t>Social</a:t>
            </a:r>
            <a:r>
              <a:rPr dirty="0" spc="-75"/>
              <a:t> </a:t>
            </a:r>
            <a:r>
              <a:rPr dirty="0" spc="-20"/>
              <a:t>Security</a:t>
            </a:r>
            <a:r>
              <a:rPr dirty="0" spc="-65"/>
              <a:t> </a:t>
            </a:r>
            <a:r>
              <a:rPr dirty="0" spc="-10"/>
              <a:t>taxes.</a:t>
            </a:r>
          </a:p>
          <a:p>
            <a:pPr marL="186055" marR="64135" indent="-173990">
              <a:lnSpc>
                <a:spcPct val="110000"/>
              </a:lnSpc>
              <a:spcBef>
                <a:spcPts val="600"/>
              </a:spcBef>
              <a:buClr>
                <a:srgbClr val="368627"/>
              </a:buClr>
              <a:buFont typeface="Arial"/>
              <a:buChar char="•"/>
              <a:tabLst>
                <a:tab pos="186055" algn="l"/>
              </a:tabLst>
            </a:pPr>
            <a:r>
              <a:rPr dirty="0" spc="-25"/>
              <a:t>Factors</a:t>
            </a:r>
            <a:r>
              <a:rPr dirty="0" spc="-85"/>
              <a:t> </a:t>
            </a:r>
            <a:r>
              <a:rPr dirty="0"/>
              <a:t>the</a:t>
            </a:r>
            <a:r>
              <a:rPr dirty="0" spc="-75"/>
              <a:t> </a:t>
            </a:r>
            <a:r>
              <a:rPr dirty="0" spc="-10"/>
              <a:t>agency</a:t>
            </a:r>
            <a:r>
              <a:rPr dirty="0" spc="-80"/>
              <a:t> </a:t>
            </a:r>
            <a:r>
              <a:rPr dirty="0" spc="-10"/>
              <a:t>will</a:t>
            </a:r>
            <a:r>
              <a:rPr dirty="0" spc="-100"/>
              <a:t> </a:t>
            </a:r>
            <a:r>
              <a:rPr dirty="0" spc="-25"/>
              <a:t>consider:</a:t>
            </a:r>
            <a:r>
              <a:rPr dirty="0" spc="-45"/>
              <a:t> </a:t>
            </a:r>
            <a:r>
              <a:rPr dirty="0" spc="-10"/>
              <a:t>your</a:t>
            </a:r>
            <a:r>
              <a:rPr dirty="0" spc="-40"/>
              <a:t> </a:t>
            </a:r>
            <a:r>
              <a:rPr dirty="0" spc="-20"/>
              <a:t>medical</a:t>
            </a:r>
            <a:r>
              <a:rPr dirty="0" spc="-55"/>
              <a:t> </a:t>
            </a:r>
            <a:r>
              <a:rPr dirty="0" spc="-25"/>
              <a:t>condition,</a:t>
            </a:r>
            <a:r>
              <a:rPr dirty="0" spc="-45"/>
              <a:t> </a:t>
            </a:r>
            <a:r>
              <a:rPr dirty="0" spc="-10"/>
              <a:t>when</a:t>
            </a:r>
            <a:r>
              <a:rPr dirty="0" spc="-100"/>
              <a:t> </a:t>
            </a:r>
            <a:r>
              <a:rPr dirty="0" spc="-10"/>
              <a:t>your</a:t>
            </a:r>
            <a:r>
              <a:rPr dirty="0" spc="-40"/>
              <a:t> </a:t>
            </a:r>
            <a:r>
              <a:rPr dirty="0" spc="-10"/>
              <a:t>medical </a:t>
            </a:r>
            <a:r>
              <a:rPr dirty="0" spc="-25"/>
              <a:t>condition</a:t>
            </a:r>
            <a:r>
              <a:rPr dirty="0" spc="-65"/>
              <a:t> </a:t>
            </a:r>
            <a:r>
              <a:rPr dirty="0" spc="-10"/>
              <a:t>began,</a:t>
            </a:r>
            <a:r>
              <a:rPr dirty="0" spc="-75"/>
              <a:t> </a:t>
            </a:r>
            <a:r>
              <a:rPr dirty="0"/>
              <a:t>how</a:t>
            </a:r>
            <a:r>
              <a:rPr dirty="0" spc="-95"/>
              <a:t> </a:t>
            </a:r>
            <a:r>
              <a:rPr dirty="0" spc="-10"/>
              <a:t>your</a:t>
            </a:r>
            <a:r>
              <a:rPr dirty="0" spc="-55"/>
              <a:t> </a:t>
            </a:r>
            <a:r>
              <a:rPr dirty="0" spc="-20"/>
              <a:t>medical</a:t>
            </a:r>
            <a:r>
              <a:rPr dirty="0" spc="-65"/>
              <a:t> </a:t>
            </a:r>
            <a:r>
              <a:rPr dirty="0" spc="-25"/>
              <a:t>conditions</a:t>
            </a:r>
            <a:r>
              <a:rPr dirty="0" spc="-65"/>
              <a:t> </a:t>
            </a:r>
            <a:r>
              <a:rPr dirty="0" spc="-10"/>
              <a:t>limit</a:t>
            </a:r>
            <a:r>
              <a:rPr dirty="0" spc="-60"/>
              <a:t> </a:t>
            </a:r>
            <a:r>
              <a:rPr dirty="0" spc="-10"/>
              <a:t>your</a:t>
            </a:r>
            <a:r>
              <a:rPr dirty="0" spc="-70"/>
              <a:t> </a:t>
            </a:r>
            <a:r>
              <a:rPr dirty="0" spc="-25"/>
              <a:t>activities,</a:t>
            </a:r>
            <a:r>
              <a:rPr dirty="0" spc="-70"/>
              <a:t> </a:t>
            </a:r>
            <a:r>
              <a:rPr dirty="0" spc="-20"/>
              <a:t>medical</a:t>
            </a:r>
            <a:r>
              <a:rPr dirty="0" spc="-65"/>
              <a:t> </a:t>
            </a:r>
            <a:r>
              <a:rPr dirty="0" spc="-20"/>
              <a:t>test results,</a:t>
            </a:r>
            <a:r>
              <a:rPr dirty="0" spc="-80"/>
              <a:t> </a:t>
            </a:r>
            <a:r>
              <a:rPr dirty="0" spc="-10"/>
              <a:t>what</a:t>
            </a:r>
            <a:r>
              <a:rPr dirty="0" spc="-105"/>
              <a:t> </a:t>
            </a:r>
            <a:r>
              <a:rPr dirty="0" spc="-25"/>
              <a:t>treatment</a:t>
            </a:r>
            <a:r>
              <a:rPr dirty="0" spc="-60"/>
              <a:t> </a:t>
            </a:r>
            <a:r>
              <a:rPr dirty="0"/>
              <a:t>you</a:t>
            </a:r>
            <a:r>
              <a:rPr dirty="0" spc="-75"/>
              <a:t> </a:t>
            </a:r>
            <a:r>
              <a:rPr dirty="0"/>
              <a:t>have</a:t>
            </a:r>
            <a:r>
              <a:rPr dirty="0" spc="-60"/>
              <a:t> </a:t>
            </a:r>
            <a:r>
              <a:rPr dirty="0" spc="-10"/>
              <a:t>received.</a:t>
            </a:r>
          </a:p>
          <a:p>
            <a:pPr marL="186055" marR="31750" indent="-173990">
              <a:lnSpc>
                <a:spcPct val="110000"/>
              </a:lnSpc>
              <a:spcBef>
                <a:spcPts val="600"/>
              </a:spcBef>
              <a:buClr>
                <a:srgbClr val="368627"/>
              </a:buClr>
              <a:buFont typeface="Arial"/>
              <a:buChar char="•"/>
              <a:tabLst>
                <a:tab pos="186055" algn="l"/>
              </a:tabLst>
            </a:pPr>
            <a:r>
              <a:rPr dirty="0"/>
              <a:t>If</a:t>
            </a:r>
            <a:r>
              <a:rPr dirty="0" spc="-85"/>
              <a:t> </a:t>
            </a:r>
            <a:r>
              <a:rPr dirty="0" spc="-10"/>
              <a:t>your</a:t>
            </a:r>
            <a:r>
              <a:rPr dirty="0" spc="-60"/>
              <a:t> </a:t>
            </a:r>
            <a:r>
              <a:rPr dirty="0" spc="-20"/>
              <a:t>medical</a:t>
            </a:r>
            <a:r>
              <a:rPr dirty="0" spc="-50"/>
              <a:t> </a:t>
            </a:r>
            <a:r>
              <a:rPr dirty="0" spc="-20"/>
              <a:t>sources</a:t>
            </a:r>
            <a:r>
              <a:rPr dirty="0" spc="-75"/>
              <a:t> </a:t>
            </a:r>
            <a:r>
              <a:rPr dirty="0" spc="-10"/>
              <a:t>can’t</a:t>
            </a:r>
            <a:r>
              <a:rPr dirty="0" spc="-75"/>
              <a:t> </a:t>
            </a:r>
            <a:r>
              <a:rPr dirty="0" spc="-20"/>
              <a:t>provide</a:t>
            </a:r>
            <a:r>
              <a:rPr dirty="0" spc="-45"/>
              <a:t> </a:t>
            </a:r>
            <a:r>
              <a:rPr dirty="0" spc="-10"/>
              <a:t>needed</a:t>
            </a:r>
            <a:r>
              <a:rPr dirty="0" spc="-80"/>
              <a:t> </a:t>
            </a:r>
            <a:r>
              <a:rPr dirty="0" spc="-25"/>
              <a:t>information,</a:t>
            </a:r>
            <a:r>
              <a:rPr dirty="0" spc="-50"/>
              <a:t> </a:t>
            </a:r>
            <a:r>
              <a:rPr dirty="0"/>
              <a:t>the</a:t>
            </a:r>
            <a:r>
              <a:rPr dirty="0" spc="-80"/>
              <a:t> </a:t>
            </a:r>
            <a:r>
              <a:rPr dirty="0" spc="-20"/>
              <a:t>state</a:t>
            </a:r>
            <a:r>
              <a:rPr dirty="0" spc="-80"/>
              <a:t> </a:t>
            </a:r>
            <a:r>
              <a:rPr dirty="0" spc="-10"/>
              <a:t>agency</a:t>
            </a:r>
            <a:r>
              <a:rPr dirty="0" spc="-75"/>
              <a:t> </a:t>
            </a:r>
            <a:r>
              <a:rPr dirty="0" spc="-25"/>
              <a:t>may </a:t>
            </a:r>
            <a:r>
              <a:rPr dirty="0" spc="-20"/>
              <a:t>request</a:t>
            </a:r>
            <a:r>
              <a:rPr dirty="0" spc="-70"/>
              <a:t> </a:t>
            </a:r>
            <a:r>
              <a:rPr dirty="0"/>
              <a:t>an</a:t>
            </a:r>
            <a:r>
              <a:rPr dirty="0" spc="-90"/>
              <a:t> </a:t>
            </a:r>
            <a:r>
              <a:rPr dirty="0" spc="-35"/>
              <a:t>in-</a:t>
            </a:r>
            <a:r>
              <a:rPr dirty="0" spc="-10"/>
              <a:t>person</a:t>
            </a:r>
            <a:r>
              <a:rPr dirty="0" spc="-45"/>
              <a:t> </a:t>
            </a:r>
            <a:r>
              <a:rPr dirty="0" spc="-20"/>
              <a:t>medical</a:t>
            </a:r>
            <a:r>
              <a:rPr dirty="0" spc="-55"/>
              <a:t> </a:t>
            </a:r>
            <a:r>
              <a:rPr dirty="0" spc="-10"/>
              <a:t>examination.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8668511" y="3176016"/>
            <a:ext cx="3150235" cy="106235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31445" rIns="0" bIns="0" rtlCol="0" vert="horz">
            <a:spAutoFit/>
          </a:bodyPr>
          <a:lstStyle/>
          <a:p>
            <a:pPr algn="ctr" marL="290830" marR="283210" indent="1905">
              <a:lnSpc>
                <a:spcPct val="100000"/>
              </a:lnSpc>
              <a:spcBef>
                <a:spcPts val="1035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If</a:t>
            </a:r>
            <a:r>
              <a:rPr dirty="0" sz="1800" spc="-9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1800" spc="-7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68627"/>
                </a:solidFill>
                <a:latin typeface="Arial"/>
                <a:cs typeface="Arial"/>
              </a:rPr>
              <a:t>disagree</a:t>
            </a:r>
            <a:r>
              <a:rPr dirty="0" sz="1800" spc="-9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with</a:t>
            </a:r>
            <a:r>
              <a:rPr dirty="0" sz="1800" spc="-10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368627"/>
                </a:solidFill>
                <a:latin typeface="Arial"/>
                <a:cs typeface="Arial"/>
              </a:rPr>
              <a:t>a </a:t>
            </a:r>
            <a:r>
              <a:rPr dirty="0" sz="1800" spc="-20" b="1">
                <a:solidFill>
                  <a:srgbClr val="368627"/>
                </a:solidFill>
                <a:latin typeface="Arial"/>
                <a:cs typeface="Arial"/>
              </a:rPr>
              <a:t>decision</a:t>
            </a:r>
            <a:r>
              <a:rPr dirty="0" sz="1800" spc="-8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made</a:t>
            </a:r>
            <a:r>
              <a:rPr dirty="0" sz="1800" spc="-9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on</a:t>
            </a:r>
            <a:r>
              <a:rPr dirty="0" sz="1800" spc="-9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368627"/>
                </a:solidFill>
                <a:latin typeface="Arial"/>
                <a:cs typeface="Arial"/>
              </a:rPr>
              <a:t>your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claim,</a:t>
            </a:r>
            <a:r>
              <a:rPr dirty="0" sz="1800" spc="-10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1800" spc="-10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can</a:t>
            </a:r>
            <a:r>
              <a:rPr dirty="0" sz="1800" spc="-1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appeal</a:t>
            </a:r>
            <a:r>
              <a:rPr dirty="0" sz="1800" spc="-10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68627"/>
                </a:solidFill>
                <a:latin typeface="Arial"/>
                <a:cs typeface="Arial"/>
              </a:rPr>
              <a:t>it.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0" name="object 10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-30"/>
              <a:t> </a:t>
            </a:r>
            <a:r>
              <a:rPr dirty="0"/>
              <a:t>does</a:t>
            </a:r>
            <a:r>
              <a:rPr dirty="0" spc="-30"/>
              <a:t> </a:t>
            </a:r>
            <a:r>
              <a:rPr dirty="0"/>
              <a:t>work</a:t>
            </a:r>
            <a:r>
              <a:rPr dirty="0" spc="-20"/>
              <a:t> </a:t>
            </a:r>
            <a:r>
              <a:rPr dirty="0"/>
              <a:t>affect my</a:t>
            </a:r>
            <a:r>
              <a:rPr dirty="0" spc="-5"/>
              <a:t> </a:t>
            </a:r>
            <a:r>
              <a:rPr dirty="0"/>
              <a:t>SSDI</a:t>
            </a:r>
            <a:r>
              <a:rPr dirty="0" spc="-10"/>
              <a:t> benefit?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465897"/>
            <a:ext cx="12192000" cy="2751455"/>
            <a:chOff x="0" y="1465897"/>
            <a:chExt cx="12192000" cy="2751455"/>
          </a:xfrm>
        </p:grpSpPr>
        <p:sp>
          <p:nvSpPr>
            <p:cNvPr id="4" name="object 4" descr=""/>
            <p:cNvSpPr/>
            <p:nvPr/>
          </p:nvSpPr>
          <p:spPr>
            <a:xfrm>
              <a:off x="0" y="1472184"/>
              <a:ext cx="12192000" cy="2740660"/>
            </a:xfrm>
            <a:custGeom>
              <a:avLst/>
              <a:gdLst/>
              <a:ahLst/>
              <a:cxnLst/>
              <a:rect l="l" t="t" r="r" b="b"/>
              <a:pathLst>
                <a:path w="12192000" h="2740660">
                  <a:moveTo>
                    <a:pt x="12192000" y="0"/>
                  </a:moveTo>
                  <a:lnTo>
                    <a:pt x="0" y="0"/>
                  </a:lnTo>
                  <a:lnTo>
                    <a:pt x="0" y="2740152"/>
                  </a:lnTo>
                  <a:lnTo>
                    <a:pt x="12192000" y="2740152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1470660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21233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499915" y="1841466"/>
            <a:ext cx="4593590" cy="10648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84785" marR="96520" indent="-172720">
              <a:lnSpc>
                <a:spcPct val="110000"/>
              </a:lnSpc>
              <a:spcBef>
                <a:spcPts val="95"/>
              </a:spcBef>
              <a:buClr>
                <a:srgbClr val="368627"/>
              </a:buClr>
              <a:buSzPct val="139285"/>
              <a:buFont typeface="Arial"/>
              <a:buChar char="•"/>
              <a:tabLst>
                <a:tab pos="186055" algn="l"/>
              </a:tabLst>
            </a:pPr>
            <a:r>
              <a:rPr dirty="0" sz="1400" spc="-25" b="1">
                <a:latin typeface="Arial"/>
                <a:cs typeface="Arial"/>
              </a:rPr>
              <a:t>You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cannot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collect</a:t>
            </a:r>
            <a:r>
              <a:rPr dirty="0" sz="1400" spc="-7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SSDI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if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you</a:t>
            </a:r>
            <a:r>
              <a:rPr dirty="0" sz="1400" spc="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are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engaged</a:t>
            </a:r>
            <a:r>
              <a:rPr dirty="0" sz="1400" spc="-6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0" b="1">
                <a:latin typeface="Arial"/>
                <a:cs typeface="Arial"/>
              </a:rPr>
              <a:t>what </a:t>
            </a:r>
            <a:r>
              <a:rPr dirty="0" sz="1400" spc="-20" b="1">
                <a:latin typeface="Arial"/>
                <a:cs typeface="Arial"/>
              </a:rPr>
              <a:t>	</a:t>
            </a:r>
            <a:r>
              <a:rPr dirty="0" sz="1400" b="1">
                <a:latin typeface="Arial"/>
                <a:cs typeface="Arial"/>
              </a:rPr>
              <a:t>SSA</a:t>
            </a:r>
            <a:r>
              <a:rPr dirty="0" sz="1400" spc="-9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deems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Substantial</a:t>
            </a:r>
            <a:r>
              <a:rPr dirty="0" sz="1400" spc="-6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Gainful</a:t>
            </a:r>
            <a:r>
              <a:rPr dirty="0" sz="1400" spc="-8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Activity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(SGA).</a:t>
            </a:r>
            <a:endParaRPr sz="1400">
              <a:latin typeface="Arial"/>
              <a:cs typeface="Arial"/>
            </a:endParaRPr>
          </a:p>
          <a:p>
            <a:pPr marL="184785" marR="5080" indent="-172720">
              <a:lnSpc>
                <a:spcPct val="110000"/>
              </a:lnSpc>
              <a:spcBef>
                <a:spcPts val="795"/>
              </a:spcBef>
              <a:buClr>
                <a:srgbClr val="368627"/>
              </a:buClr>
              <a:buSzPct val="139285"/>
              <a:buFont typeface="Arial"/>
              <a:buChar char="•"/>
              <a:tabLst>
                <a:tab pos="186055" algn="l"/>
              </a:tabLst>
            </a:pPr>
            <a:r>
              <a:rPr dirty="0" sz="1400" spc="-25" b="1">
                <a:latin typeface="Arial"/>
                <a:cs typeface="Arial"/>
              </a:rPr>
              <a:t>You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cannot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receive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SSDI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benefit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in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any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month</a:t>
            </a:r>
            <a:r>
              <a:rPr dirty="0" sz="1400" spc="-40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in </a:t>
            </a:r>
            <a:r>
              <a:rPr dirty="0" sz="1400" spc="-25" b="1">
                <a:latin typeface="Arial"/>
                <a:cs typeface="Arial"/>
              </a:rPr>
              <a:t>	</a:t>
            </a:r>
            <a:r>
              <a:rPr dirty="0" sz="1400" b="1">
                <a:latin typeface="Arial"/>
                <a:cs typeface="Arial"/>
              </a:rPr>
              <a:t>which</a:t>
            </a:r>
            <a:r>
              <a:rPr dirty="0" sz="1400" spc="-7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you</a:t>
            </a:r>
            <a:r>
              <a:rPr dirty="0" sz="1400" spc="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earn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over</a:t>
            </a:r>
            <a:r>
              <a:rPr dirty="0" sz="1400" spc="-1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certain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limit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($1,470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for</a:t>
            </a:r>
            <a:r>
              <a:rPr dirty="0" sz="1400" spc="-2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2023).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083337" y="1812149"/>
            <a:ext cx="5050155" cy="20320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400" spc="-10" b="1">
                <a:latin typeface="Arial"/>
                <a:cs typeface="Arial"/>
              </a:rPr>
              <a:t>Nine-</a:t>
            </a:r>
            <a:r>
              <a:rPr dirty="0" sz="1400" b="1">
                <a:latin typeface="Arial"/>
                <a:cs typeface="Arial"/>
              </a:rPr>
              <a:t>month</a:t>
            </a:r>
            <a:r>
              <a:rPr dirty="0" sz="1400" spc="-3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trial</a:t>
            </a:r>
            <a:r>
              <a:rPr dirty="0" sz="1400" spc="-2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work</a:t>
            </a:r>
            <a:r>
              <a:rPr dirty="0" sz="1400" spc="-35" b="1">
                <a:latin typeface="Arial"/>
                <a:cs typeface="Arial"/>
              </a:rPr>
              <a:t> </a:t>
            </a:r>
            <a:r>
              <a:rPr dirty="0" sz="1400" spc="-10" b="1">
                <a:latin typeface="Arial"/>
                <a:cs typeface="Arial"/>
              </a:rPr>
              <a:t>exception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latin typeface="Arial"/>
                <a:cs typeface="Arial"/>
              </a:rPr>
              <a:t>SSDI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recipients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entitled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test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their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ability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 </a:t>
            </a:r>
            <a:r>
              <a:rPr dirty="0" sz="1400" spc="-25">
                <a:latin typeface="Arial"/>
                <a:cs typeface="Arial"/>
              </a:rPr>
              <a:t>and </a:t>
            </a:r>
            <a:r>
              <a:rPr dirty="0" sz="1400">
                <a:latin typeface="Arial"/>
                <a:cs typeface="Arial"/>
              </a:rPr>
              <a:t>continue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receive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full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benefits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regardless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whether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they</a:t>
            </a:r>
            <a:r>
              <a:rPr dirty="0" sz="1400" spc="50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make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SGA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amount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nine-</a:t>
            </a:r>
            <a:r>
              <a:rPr dirty="0" sz="1400">
                <a:latin typeface="Arial"/>
                <a:cs typeface="Arial"/>
              </a:rPr>
              <a:t>month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trial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work </a:t>
            </a:r>
            <a:r>
              <a:rPr dirty="0" sz="1400">
                <a:latin typeface="Arial"/>
                <a:cs typeface="Arial"/>
              </a:rPr>
              <a:t>period.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2023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SSA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considered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any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month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which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person </a:t>
            </a:r>
            <a:r>
              <a:rPr dirty="0" sz="1400">
                <a:latin typeface="Arial"/>
                <a:cs typeface="Arial"/>
              </a:rPr>
              <a:t>had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monthly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income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more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than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$1,050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trial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 </a:t>
            </a:r>
            <a:r>
              <a:rPr dirty="0" sz="1400" spc="-10">
                <a:latin typeface="Arial"/>
                <a:cs typeface="Arial"/>
              </a:rPr>
              <a:t>month. </a:t>
            </a:r>
            <a:r>
              <a:rPr dirty="0" sz="1400">
                <a:latin typeface="Arial"/>
                <a:cs typeface="Arial"/>
              </a:rPr>
              <a:t>Once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have</a:t>
            </a:r>
            <a:r>
              <a:rPr dirty="0" sz="1400" spc="-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completed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nine-</a:t>
            </a:r>
            <a:r>
              <a:rPr dirty="0" sz="1400">
                <a:latin typeface="Arial"/>
                <a:cs typeface="Arial"/>
              </a:rPr>
              <a:t>month</a:t>
            </a:r>
            <a:r>
              <a:rPr dirty="0" sz="1400" spc="-5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trial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work period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 spc="-25">
                <a:latin typeface="Arial"/>
                <a:cs typeface="Arial"/>
              </a:rPr>
              <a:t>you </a:t>
            </a:r>
            <a:r>
              <a:rPr dirty="0" sz="1400">
                <a:latin typeface="Arial"/>
                <a:cs typeface="Arial"/>
              </a:rPr>
              <a:t>can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still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receive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SSDI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for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any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month</a:t>
            </a:r>
            <a:r>
              <a:rPr dirty="0" sz="1400" spc="-4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in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which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your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earnings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fall </a:t>
            </a:r>
            <a:r>
              <a:rPr dirty="0" sz="1400">
                <a:latin typeface="Arial"/>
                <a:cs typeface="Arial"/>
              </a:rPr>
              <a:t>below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the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SGA</a:t>
            </a:r>
            <a:r>
              <a:rPr dirty="0" sz="1400" spc="-8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level for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a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period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of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36</a:t>
            </a:r>
            <a:r>
              <a:rPr dirty="0" sz="1400" spc="-2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months.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0" name="object 10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6" name="object 1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-15"/>
              <a:t> </a:t>
            </a:r>
            <a:r>
              <a:rPr dirty="0"/>
              <a:t>happens</a:t>
            </a:r>
            <a:r>
              <a:rPr dirty="0" spc="-40"/>
              <a:t> </a:t>
            </a:r>
            <a:r>
              <a:rPr dirty="0"/>
              <a:t>to</a:t>
            </a:r>
            <a:r>
              <a:rPr dirty="0" spc="-10"/>
              <a:t> </a:t>
            </a:r>
            <a:r>
              <a:rPr dirty="0"/>
              <a:t>my</a:t>
            </a:r>
            <a:r>
              <a:rPr dirty="0" spc="-5"/>
              <a:t> </a:t>
            </a:r>
            <a:r>
              <a:rPr dirty="0"/>
              <a:t>SSDI</a:t>
            </a:r>
            <a:r>
              <a:rPr dirty="0" spc="-15"/>
              <a:t> </a:t>
            </a:r>
            <a:r>
              <a:rPr dirty="0"/>
              <a:t>benefit</a:t>
            </a:r>
            <a:r>
              <a:rPr dirty="0" spc="-35"/>
              <a:t> </a:t>
            </a:r>
            <a:r>
              <a:rPr dirty="0"/>
              <a:t>when</a:t>
            </a:r>
            <a:r>
              <a:rPr dirty="0" spc="-30"/>
              <a:t> </a:t>
            </a:r>
            <a:r>
              <a:rPr dirty="0"/>
              <a:t>I</a:t>
            </a:r>
            <a:r>
              <a:rPr dirty="0" spc="-5"/>
              <a:t> </a:t>
            </a:r>
            <a:r>
              <a:rPr dirty="0"/>
              <a:t>reach</a:t>
            </a:r>
            <a:r>
              <a:rPr dirty="0" spc="-30"/>
              <a:t> </a:t>
            </a:r>
            <a:r>
              <a:rPr dirty="0" spc="-20"/>
              <a:t>FRA?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055685"/>
            <a:ext cx="12192000" cy="2964815"/>
            <a:chOff x="0" y="2055685"/>
            <a:chExt cx="12192000" cy="2964815"/>
          </a:xfrm>
        </p:grpSpPr>
        <p:sp>
          <p:nvSpPr>
            <p:cNvPr id="4" name="object 4" descr=""/>
            <p:cNvSpPr/>
            <p:nvPr/>
          </p:nvSpPr>
          <p:spPr>
            <a:xfrm>
              <a:off x="0" y="2061972"/>
              <a:ext cx="12192000" cy="2958465"/>
            </a:xfrm>
            <a:custGeom>
              <a:avLst/>
              <a:gdLst/>
              <a:ahLst/>
              <a:cxnLst/>
              <a:rect l="l" t="t" r="r" b="b"/>
              <a:pathLst>
                <a:path w="12192000" h="2958465">
                  <a:moveTo>
                    <a:pt x="12192000" y="0"/>
                  </a:moveTo>
                  <a:lnTo>
                    <a:pt x="0" y="0"/>
                  </a:lnTo>
                  <a:lnTo>
                    <a:pt x="0" y="2958084"/>
                  </a:lnTo>
                  <a:lnTo>
                    <a:pt x="12192000" y="295808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060448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5015483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1118616" y="2449067"/>
            <a:ext cx="3154680" cy="2209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108585" marR="100330" indent="-635">
              <a:lnSpc>
                <a:spcPct val="100000"/>
              </a:lnSpc>
            </a:pP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Once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1600" spc="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reach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FRA</a:t>
            </a:r>
            <a:r>
              <a:rPr dirty="0" sz="1600" spc="-9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your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payment</a:t>
            </a:r>
            <a:r>
              <a:rPr dirty="0" sz="1600" spc="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will</a:t>
            </a:r>
            <a:r>
              <a:rPr dirty="0" sz="16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switch</a:t>
            </a:r>
            <a:r>
              <a:rPr dirty="0" sz="16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from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an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SSDI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1600" spc="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an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SSA</a:t>
            </a:r>
            <a:r>
              <a:rPr dirty="0" sz="1600" spc="-8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“Old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Age”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or</a:t>
            </a:r>
            <a:r>
              <a:rPr dirty="0" sz="16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retirement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benefit,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the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difference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being</a:t>
            </a:r>
            <a:r>
              <a:rPr dirty="0" sz="16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that</a:t>
            </a:r>
            <a:r>
              <a:rPr dirty="0" sz="16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your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is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being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paid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from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50" b="1">
                <a:solidFill>
                  <a:srgbClr val="368627"/>
                </a:solidFill>
                <a:latin typeface="Arial"/>
                <a:cs typeface="Arial"/>
              </a:rPr>
              <a:t>a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different</a:t>
            </a:r>
            <a:r>
              <a:rPr dirty="0" sz="16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fund.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518659" y="2449067"/>
            <a:ext cx="3154680" cy="2209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75"/>
              </a:spcBef>
            </a:pPr>
            <a:endParaRPr sz="1600">
              <a:latin typeface="Times New Roman"/>
              <a:cs typeface="Times New Roman"/>
            </a:endParaRPr>
          </a:p>
          <a:p>
            <a:pPr marL="123189" marR="114300" indent="527050">
              <a:lnSpc>
                <a:spcPct val="100000"/>
              </a:lnSpc>
            </a:pP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The</a:t>
            </a:r>
            <a:r>
              <a:rPr dirty="0" sz="16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switch</a:t>
            </a:r>
            <a:r>
              <a:rPr dirty="0" sz="16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from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an</a:t>
            </a:r>
            <a:r>
              <a:rPr dirty="0" sz="1600" spc="50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SSDI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1600" spc="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a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retirement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happens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automatically</a:t>
            </a:r>
            <a:endParaRPr sz="1600">
              <a:latin typeface="Arial"/>
              <a:cs typeface="Arial"/>
            </a:endParaRPr>
          </a:p>
          <a:p>
            <a:pPr marL="821055" marR="393700" indent="-422275">
              <a:lnSpc>
                <a:spcPct val="100000"/>
              </a:lnSpc>
            </a:pP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and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does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not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affect</a:t>
            </a:r>
            <a:r>
              <a:rPr dirty="0" sz="1600" spc="-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your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benefit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amount.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932419" y="2449067"/>
            <a:ext cx="3154680" cy="2209800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4"/>
              </a:spcBef>
            </a:pPr>
            <a:endParaRPr sz="1600">
              <a:latin typeface="Times New Roman"/>
              <a:cs typeface="Times New Roman"/>
            </a:endParaRPr>
          </a:p>
          <a:p>
            <a:pPr algn="ctr" marL="424180" marR="420370" indent="1270">
              <a:lnSpc>
                <a:spcPct val="100000"/>
              </a:lnSpc>
            </a:pP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Upon</a:t>
            </a:r>
            <a:r>
              <a:rPr dirty="0" sz="16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reaching</a:t>
            </a:r>
            <a:r>
              <a:rPr dirty="0" sz="16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FRA</a:t>
            </a:r>
            <a:r>
              <a:rPr dirty="0" sz="1600" spc="-9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you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are</a:t>
            </a:r>
            <a:r>
              <a:rPr dirty="0" sz="16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no</a:t>
            </a:r>
            <a:r>
              <a:rPr dirty="0" sz="16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longer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subject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to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the</a:t>
            </a:r>
            <a:r>
              <a:rPr dirty="0" sz="16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earnings</a:t>
            </a:r>
            <a:r>
              <a:rPr dirty="0" sz="16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test.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1" name="object 11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7" name="object 1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Government</a:t>
            </a:r>
            <a:r>
              <a:rPr dirty="0" spc="-45"/>
              <a:t> </a:t>
            </a:r>
            <a:r>
              <a:rPr dirty="0"/>
              <a:t>Pension</a:t>
            </a:r>
            <a:r>
              <a:rPr dirty="0" spc="-70"/>
              <a:t> </a:t>
            </a:r>
            <a:r>
              <a:rPr dirty="0"/>
              <a:t>Offset</a:t>
            </a:r>
            <a:r>
              <a:rPr dirty="0" spc="-20"/>
              <a:t> </a:t>
            </a:r>
            <a:r>
              <a:rPr dirty="0" spc="-10"/>
              <a:t>(GPO)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reduction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spousal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or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survivor</a:t>
            </a:r>
            <a:r>
              <a:rPr dirty="0" sz="20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66370" y="1748147"/>
            <a:ext cx="18522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Who</a:t>
            </a:r>
            <a:r>
              <a:rPr dirty="0" sz="18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is</a:t>
            </a:r>
            <a:r>
              <a:rPr dirty="0" sz="18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affected?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0" y="2183701"/>
            <a:ext cx="12192000" cy="2315845"/>
            <a:chOff x="0" y="2183701"/>
            <a:chExt cx="12192000" cy="2315845"/>
          </a:xfrm>
        </p:grpSpPr>
        <p:sp>
          <p:nvSpPr>
            <p:cNvPr id="5" name="object 5" descr=""/>
            <p:cNvSpPr/>
            <p:nvPr/>
          </p:nvSpPr>
          <p:spPr>
            <a:xfrm>
              <a:off x="0" y="2189988"/>
              <a:ext cx="12192000" cy="2304415"/>
            </a:xfrm>
            <a:custGeom>
              <a:avLst/>
              <a:gdLst/>
              <a:ahLst/>
              <a:cxnLst/>
              <a:rect l="l" t="t" r="r" b="b"/>
              <a:pathLst>
                <a:path w="12192000" h="2304415">
                  <a:moveTo>
                    <a:pt x="12192000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12192000" y="2304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218846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0" y="449427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6" y="2581402"/>
              <a:ext cx="262639" cy="261115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206" y="3203194"/>
              <a:ext cx="262639" cy="262639"/>
            </a:xfrm>
            <a:prstGeom prst="rect">
              <a:avLst/>
            </a:prstGeom>
          </p:spPr>
        </p:pic>
      </p:grpSp>
      <p:sp>
        <p:nvSpPr>
          <p:cNvPr id="10" name="object 10" descr=""/>
          <p:cNvSpPr txBox="1"/>
          <p:nvPr/>
        </p:nvSpPr>
        <p:spPr>
          <a:xfrm>
            <a:off x="0" y="2581986"/>
            <a:ext cx="12192000" cy="1442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002665" marR="7609205">
              <a:lnSpc>
                <a:spcPct val="110000"/>
              </a:lnSpc>
              <a:spcBef>
                <a:spcPts val="100"/>
              </a:spcBef>
            </a:pPr>
            <a:r>
              <a:rPr dirty="0" sz="1600" b="1">
                <a:latin typeface="Arial"/>
                <a:cs typeface="Arial"/>
              </a:rPr>
              <a:t>Individuals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with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pension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from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job </a:t>
            </a:r>
            <a:r>
              <a:rPr dirty="0" sz="1600" b="1">
                <a:latin typeface="Arial"/>
                <a:cs typeface="Arial"/>
              </a:rPr>
              <a:t>not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covered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by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Security,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1002665" marR="6899275">
              <a:lnSpc>
                <a:spcPct val="110000"/>
              </a:lnSpc>
              <a:spcBef>
                <a:spcPts val="600"/>
              </a:spcBef>
            </a:pPr>
            <a:r>
              <a:rPr dirty="0" sz="1600" b="1">
                <a:latin typeface="Arial"/>
                <a:cs typeface="Arial"/>
              </a:rPr>
              <a:t>Those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eligible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Security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spousal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or </a:t>
            </a:r>
            <a:r>
              <a:rPr dirty="0" sz="1600" b="1">
                <a:latin typeface="Arial"/>
                <a:cs typeface="Arial"/>
              </a:rPr>
              <a:t>survivor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benefits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(based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on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someone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else's </a:t>
            </a:r>
            <a:r>
              <a:rPr dirty="0" sz="1600" b="1">
                <a:latin typeface="Arial"/>
                <a:cs typeface="Arial"/>
              </a:rPr>
              <a:t>earnings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work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history)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6254496" y="2514600"/>
            <a:ext cx="3075940" cy="1655445"/>
          </a:xfrm>
          <a:prstGeom prst="rect">
            <a:avLst/>
          </a:prstGeom>
          <a:solidFill>
            <a:srgbClr val="FFFFFF"/>
          </a:solidFill>
        </p:spPr>
        <p:txBody>
          <a:bodyPr wrap="square" lIns="0" tIns="101600" rIns="0" bIns="0" rtlCol="0" vert="horz">
            <a:spAutoFit/>
          </a:bodyPr>
          <a:lstStyle/>
          <a:p>
            <a:pPr algn="ctr" marL="812800" marR="799465" indent="-5080">
              <a:lnSpc>
                <a:spcPct val="110000"/>
              </a:lnSpc>
              <a:spcBef>
                <a:spcPts val="800"/>
              </a:spcBef>
            </a:pPr>
            <a:r>
              <a:rPr dirty="0" sz="1600" b="1">
                <a:latin typeface="Arial"/>
                <a:cs typeface="Arial"/>
              </a:rPr>
              <a:t>GPO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reduces </a:t>
            </a:r>
            <a:r>
              <a:rPr dirty="0" sz="1600" b="1">
                <a:latin typeface="Arial"/>
                <a:cs typeface="Arial"/>
              </a:rPr>
              <a:t>Social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Security </a:t>
            </a:r>
            <a:r>
              <a:rPr dirty="0" sz="1600" b="1">
                <a:latin typeface="Arial"/>
                <a:cs typeface="Arial"/>
              </a:rPr>
              <a:t>benefit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by</a:t>
            </a:r>
            <a:endParaRPr sz="1600">
              <a:latin typeface="Arial"/>
              <a:cs typeface="Arial"/>
            </a:endParaRPr>
          </a:p>
          <a:p>
            <a:pPr algn="ctr" marL="641985" marR="634365">
              <a:lnSpc>
                <a:spcPts val="2380"/>
              </a:lnSpc>
              <a:spcBef>
                <a:spcPts val="95"/>
              </a:spcBef>
            </a:pP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two-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thirds</a:t>
            </a:r>
            <a:r>
              <a:rPr dirty="0" sz="18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of</a:t>
            </a:r>
            <a:r>
              <a:rPr dirty="0" sz="18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25" b="1">
                <a:solidFill>
                  <a:srgbClr val="368627"/>
                </a:solidFill>
                <a:latin typeface="Arial"/>
                <a:cs typeface="Arial"/>
              </a:rPr>
              <a:t>the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pension</a:t>
            </a:r>
            <a:r>
              <a:rPr dirty="0" sz="18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amount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3" name="object 13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9" name="object 19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Other</a:t>
            </a:r>
            <a:r>
              <a:rPr dirty="0" spc="-40"/>
              <a:t> </a:t>
            </a:r>
            <a:r>
              <a:rPr dirty="0" spc="-10"/>
              <a:t>beneficiaries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-4762" y="2183701"/>
            <a:ext cx="12201525" cy="2315845"/>
            <a:chOff x="-4762" y="2183701"/>
            <a:chExt cx="12201525" cy="2315845"/>
          </a:xfrm>
        </p:grpSpPr>
        <p:sp>
          <p:nvSpPr>
            <p:cNvPr id="4" name="object 4" descr=""/>
            <p:cNvSpPr/>
            <p:nvPr/>
          </p:nvSpPr>
          <p:spPr>
            <a:xfrm>
              <a:off x="0" y="2189988"/>
              <a:ext cx="12192000" cy="2304415"/>
            </a:xfrm>
            <a:custGeom>
              <a:avLst/>
              <a:gdLst/>
              <a:ahLst/>
              <a:cxnLst/>
              <a:rect l="l" t="t" r="r" b="b"/>
              <a:pathLst>
                <a:path w="12192000" h="2304415">
                  <a:moveTo>
                    <a:pt x="12192000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12192000" y="2304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18846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49427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4206" y="2489962"/>
              <a:ext cx="262639" cy="262639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4206" y="2874010"/>
              <a:ext cx="262639" cy="262639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06" y="3475990"/>
              <a:ext cx="262639" cy="26110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206" y="3832606"/>
              <a:ext cx="262639" cy="261115"/>
            </a:xfrm>
            <a:prstGeom prst="rect">
              <a:avLst/>
            </a:prstGeom>
          </p:spPr>
        </p:pic>
      </p:grpSp>
      <p:sp>
        <p:nvSpPr>
          <p:cNvPr id="11" name="object 11" descr=""/>
          <p:cNvSpPr txBox="1"/>
          <p:nvPr/>
        </p:nvSpPr>
        <p:spPr>
          <a:xfrm>
            <a:off x="566370" y="1748147"/>
            <a:ext cx="5025390" cy="23583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Who</a:t>
            </a:r>
            <a:r>
              <a:rPr dirty="0" sz="18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may</a:t>
            </a:r>
            <a:r>
              <a:rPr dirty="0" sz="18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qualify</a:t>
            </a:r>
            <a:r>
              <a:rPr dirty="0" sz="18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to</a:t>
            </a:r>
            <a:r>
              <a:rPr dirty="0" sz="18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receive</a:t>
            </a:r>
            <a:r>
              <a:rPr dirty="0" sz="1800" spc="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your</a:t>
            </a:r>
            <a:r>
              <a:rPr dirty="0" sz="18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benefits?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70"/>
              </a:spcBef>
            </a:pPr>
            <a:endParaRPr sz="1800">
              <a:latin typeface="Arial"/>
              <a:cs typeface="Arial"/>
            </a:endParaRPr>
          </a:p>
          <a:p>
            <a:pPr marL="456565">
              <a:lnSpc>
                <a:spcPct val="100000"/>
              </a:lnSpc>
            </a:pP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10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62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years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of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age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or</a:t>
            </a:r>
            <a:r>
              <a:rPr dirty="0" sz="1600" spc="-20" b="1">
                <a:latin typeface="Arial"/>
                <a:cs typeface="Arial"/>
              </a:rPr>
              <a:t> older</a:t>
            </a:r>
            <a:endParaRPr sz="1600">
              <a:latin typeface="Arial"/>
              <a:cs typeface="Arial"/>
            </a:endParaRPr>
          </a:p>
          <a:p>
            <a:pPr marL="456565" marR="5080">
              <a:lnSpc>
                <a:spcPct val="110000"/>
              </a:lnSpc>
              <a:spcBef>
                <a:spcPts val="600"/>
              </a:spcBef>
            </a:pP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9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at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any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age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if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that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spouse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is</a:t>
            </a:r>
            <a:r>
              <a:rPr dirty="0" sz="1600" spc="-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caring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for </a:t>
            </a:r>
            <a:r>
              <a:rPr dirty="0" sz="1600" b="1">
                <a:latin typeface="Arial"/>
                <a:cs typeface="Arial"/>
              </a:rPr>
              <a:t>your child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(younger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than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age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16</a:t>
            </a:r>
            <a:r>
              <a:rPr dirty="0" sz="1600" spc="-4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or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disabled)</a:t>
            </a:r>
            <a:endParaRPr sz="1600">
              <a:latin typeface="Arial"/>
              <a:cs typeface="Arial"/>
            </a:endParaRPr>
          </a:p>
          <a:p>
            <a:pPr marL="456565" marR="1232535">
              <a:lnSpc>
                <a:spcPct val="141200"/>
              </a:lnSpc>
            </a:pPr>
            <a:r>
              <a:rPr dirty="0" sz="1600" b="1">
                <a:latin typeface="Arial"/>
                <a:cs typeface="Arial"/>
              </a:rPr>
              <a:t>Former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spouses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age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62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or</a:t>
            </a:r>
            <a:r>
              <a:rPr dirty="0" sz="1600" spc="-20" b="1">
                <a:latin typeface="Arial"/>
                <a:cs typeface="Arial"/>
              </a:rPr>
              <a:t> older </a:t>
            </a:r>
            <a:r>
              <a:rPr dirty="0" sz="1600" b="1">
                <a:latin typeface="Arial"/>
                <a:cs typeface="Arial"/>
              </a:rPr>
              <a:t>Parents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dependent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on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your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clients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14030" y="2489961"/>
            <a:ext cx="261115" cy="26263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414477" y="2445426"/>
            <a:ext cx="4304665" cy="1569720"/>
          </a:xfrm>
          <a:prstGeom prst="rect">
            <a:avLst/>
          </a:prstGeom>
        </p:spPr>
        <p:txBody>
          <a:bodyPr wrap="square" lIns="0" tIns="996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85"/>
              </a:spcBef>
            </a:pPr>
            <a:r>
              <a:rPr dirty="0" sz="1600" b="1">
                <a:latin typeface="Arial"/>
                <a:cs typeface="Arial"/>
              </a:rPr>
              <a:t>Unmarried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children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younger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than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age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18,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or:</a:t>
            </a:r>
            <a:endParaRPr sz="1600">
              <a:latin typeface="Arial"/>
              <a:cs typeface="Arial"/>
            </a:endParaRPr>
          </a:p>
          <a:p>
            <a:pPr marL="123825" marR="600075" indent="-111760">
              <a:lnSpc>
                <a:spcPct val="113700"/>
              </a:lnSpc>
              <a:spcBef>
                <a:spcPts val="420"/>
              </a:spcBef>
              <a:buClr>
                <a:srgbClr val="368627"/>
              </a:buClr>
              <a:buChar char="•"/>
              <a:tabLst>
                <a:tab pos="123825" algn="l"/>
              </a:tabLst>
            </a:pPr>
            <a:r>
              <a:rPr dirty="0" sz="1600">
                <a:latin typeface="Arial"/>
                <a:cs typeface="Arial"/>
              </a:rPr>
              <a:t>Up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 age 18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19 if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full-</a:t>
            </a:r>
            <a:r>
              <a:rPr dirty="0" sz="1600">
                <a:latin typeface="Arial"/>
                <a:cs typeface="Arial"/>
              </a:rPr>
              <a:t>time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student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or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yet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graduated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from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high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school</a:t>
            </a:r>
            <a:endParaRPr sz="1600">
              <a:latin typeface="Arial"/>
              <a:cs typeface="Arial"/>
            </a:endParaRPr>
          </a:p>
          <a:p>
            <a:pPr marL="123825" marR="287655" indent="-111760">
              <a:lnSpc>
                <a:spcPct val="113700"/>
              </a:lnSpc>
              <a:spcBef>
                <a:spcPts val="400"/>
              </a:spcBef>
              <a:buClr>
                <a:srgbClr val="368627"/>
              </a:buClr>
              <a:buChar char="•"/>
              <a:tabLst>
                <a:tab pos="123825" algn="l"/>
              </a:tabLst>
            </a:pP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18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older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severely</a:t>
            </a:r>
            <a:r>
              <a:rPr dirty="0" sz="1600" spc="-10">
                <a:latin typeface="Arial"/>
                <a:cs typeface="Arial"/>
              </a:rPr>
              <a:t> disabled</a:t>
            </a:r>
            <a:r>
              <a:rPr dirty="0" sz="1600" spc="50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(with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disability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started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before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age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5">
                <a:latin typeface="Arial"/>
                <a:cs typeface="Arial"/>
              </a:rPr>
              <a:t>22)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5" name="object 15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21" name="object 21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Same-</a:t>
            </a:r>
            <a:r>
              <a:rPr dirty="0"/>
              <a:t>sex</a:t>
            </a:r>
            <a:r>
              <a:rPr dirty="0" spc="15"/>
              <a:t> </a:t>
            </a:r>
            <a:r>
              <a:rPr dirty="0" spc="-10"/>
              <a:t>marriages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Married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same-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sex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couples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now</a:t>
            </a:r>
            <a:r>
              <a:rPr dirty="0" sz="20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get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183701"/>
            <a:ext cx="12192000" cy="2315845"/>
            <a:chOff x="0" y="2183701"/>
            <a:chExt cx="12192000" cy="2315845"/>
          </a:xfrm>
        </p:grpSpPr>
        <p:sp>
          <p:nvSpPr>
            <p:cNvPr id="4" name="object 4" descr=""/>
            <p:cNvSpPr/>
            <p:nvPr/>
          </p:nvSpPr>
          <p:spPr>
            <a:xfrm>
              <a:off x="0" y="2189988"/>
              <a:ext cx="12192000" cy="2304415"/>
            </a:xfrm>
            <a:custGeom>
              <a:avLst/>
              <a:gdLst/>
              <a:ahLst/>
              <a:cxnLst/>
              <a:rect l="l" t="t" r="r" b="b"/>
              <a:pathLst>
                <a:path w="12192000" h="2304415">
                  <a:moveTo>
                    <a:pt x="12192000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12192000" y="2304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18846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49427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571333" y="2533138"/>
            <a:ext cx="47034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 b="1">
                <a:latin typeface="Arial"/>
                <a:cs typeface="Arial"/>
              </a:rPr>
              <a:t>Same-</a:t>
            </a:r>
            <a:r>
              <a:rPr dirty="0" sz="1600" b="1">
                <a:latin typeface="Arial"/>
                <a:cs typeface="Arial"/>
              </a:rPr>
              <a:t>sex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married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couples</a:t>
            </a:r>
            <a:r>
              <a:rPr dirty="0" sz="1600" spc="-2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are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eligible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Social </a:t>
            </a:r>
            <a:r>
              <a:rPr dirty="0" sz="1600" b="1">
                <a:latin typeface="Arial"/>
                <a:cs typeface="Arial"/>
              </a:rPr>
              <a:t>Security</a:t>
            </a:r>
            <a:r>
              <a:rPr dirty="0" sz="1600" spc="-4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spousal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and</a:t>
            </a:r>
            <a:r>
              <a:rPr dirty="0" sz="1600" spc="-5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survivor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71333" y="3229790"/>
            <a:ext cx="5741035" cy="857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31445" marR="488315" indent="-119380">
              <a:lnSpc>
                <a:spcPct val="100000"/>
              </a:lnSpc>
              <a:spcBef>
                <a:spcPts val="95"/>
              </a:spcBef>
              <a:buClr>
                <a:srgbClr val="368627"/>
              </a:buClr>
              <a:buChar char="•"/>
              <a:tabLst>
                <a:tab pos="131445" algn="l"/>
              </a:tabLst>
            </a:pPr>
            <a:r>
              <a:rPr dirty="0" sz="1600">
                <a:latin typeface="Arial"/>
                <a:cs typeface="Arial"/>
              </a:rPr>
              <a:t>Couples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living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state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previously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did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recognize same-</a:t>
            </a:r>
            <a:r>
              <a:rPr dirty="0" sz="1600">
                <a:latin typeface="Arial"/>
                <a:cs typeface="Arial"/>
              </a:rPr>
              <a:t>sex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marriages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apply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10">
                <a:latin typeface="Arial"/>
                <a:cs typeface="Arial"/>
              </a:rPr>
              <a:t> benefits</a:t>
            </a:r>
            <a:endParaRPr sz="1600">
              <a:latin typeface="Arial"/>
              <a:cs typeface="Arial"/>
            </a:endParaRPr>
          </a:p>
          <a:p>
            <a:pPr marL="131445" indent="-118745">
              <a:lnSpc>
                <a:spcPct val="100000"/>
              </a:lnSpc>
              <a:spcBef>
                <a:spcPts val="790"/>
              </a:spcBef>
              <a:buClr>
                <a:srgbClr val="368627"/>
              </a:buClr>
              <a:buChar char="•"/>
              <a:tabLst>
                <a:tab pos="131445" algn="l"/>
              </a:tabLst>
            </a:pPr>
            <a:r>
              <a:rPr dirty="0" sz="1600" spc="-10">
                <a:latin typeface="Arial"/>
                <a:cs typeface="Arial"/>
              </a:rPr>
              <a:t>Non-</a:t>
            </a:r>
            <a:r>
              <a:rPr dirty="0" sz="1600">
                <a:latin typeface="Arial"/>
                <a:cs typeface="Arial"/>
              </a:rPr>
              <a:t>married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spouses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also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may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eligible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for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spousal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benefits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07874" y="2533138"/>
            <a:ext cx="347154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A</a:t>
            </a:r>
            <a:r>
              <a:rPr dirty="0" sz="1600" spc="-1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surviving</a:t>
            </a:r>
            <a:r>
              <a:rPr dirty="0" sz="1600" spc="1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spouse</a:t>
            </a:r>
            <a:r>
              <a:rPr dirty="0" sz="1600" spc="-3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qualifies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25" b="1">
                <a:latin typeface="Arial"/>
                <a:cs typeface="Arial"/>
              </a:rPr>
              <a:t> the </a:t>
            </a:r>
            <a:r>
              <a:rPr dirty="0" sz="1600" spc="-20" b="1">
                <a:latin typeface="Arial"/>
                <a:cs typeface="Arial"/>
              </a:rPr>
              <a:t>one-</a:t>
            </a:r>
            <a:r>
              <a:rPr dirty="0" sz="1600" b="1">
                <a:latin typeface="Arial"/>
                <a:cs typeface="Arial"/>
              </a:rPr>
              <a:t>time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spc="-20" b="1">
                <a:latin typeface="Arial"/>
                <a:cs typeface="Arial"/>
              </a:rPr>
              <a:t>lump-</a:t>
            </a:r>
            <a:r>
              <a:rPr dirty="0" sz="1600" b="1">
                <a:latin typeface="Arial"/>
                <a:cs typeface="Arial"/>
              </a:rPr>
              <a:t>sum</a:t>
            </a:r>
            <a:r>
              <a:rPr dirty="0" sz="1600" spc="15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death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benefit</a:t>
            </a:r>
            <a:r>
              <a:rPr dirty="0" sz="1600" spc="5" b="1">
                <a:latin typeface="Arial"/>
                <a:cs typeface="Arial"/>
              </a:rPr>
              <a:t> </a:t>
            </a:r>
            <a:r>
              <a:rPr dirty="0" sz="1600" spc="-35" b="1">
                <a:latin typeface="Arial"/>
                <a:cs typeface="Arial"/>
              </a:rPr>
              <a:t>to </a:t>
            </a:r>
            <a:r>
              <a:rPr dirty="0" sz="1600" b="1">
                <a:latin typeface="Arial"/>
                <a:cs typeface="Arial"/>
              </a:rPr>
              <a:t>help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pay</a:t>
            </a:r>
            <a:r>
              <a:rPr dirty="0" sz="1600" spc="-2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for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expenses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376420" y="5011783"/>
            <a:ext cx="343916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More</a:t>
            </a:r>
            <a:r>
              <a:rPr dirty="0" sz="1800" spc="-5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information</a:t>
            </a:r>
            <a:r>
              <a:rPr dirty="0" sz="1800" spc="-30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  <a:hlinkClick r:id="rId2"/>
              </a:rPr>
              <a:t>www.ssa.gov/same-sexcouples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2" name="object 12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dirty="0" spc="-50"/>
              <a:t> </a:t>
            </a:r>
            <a:r>
              <a:rPr dirty="0"/>
              <a:t>Security</a:t>
            </a:r>
            <a:r>
              <a:rPr dirty="0" spc="-30"/>
              <a:t> </a:t>
            </a:r>
            <a:r>
              <a:rPr dirty="0"/>
              <a:t>eligibility</a:t>
            </a:r>
            <a:r>
              <a:rPr dirty="0" spc="-50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sustainability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1735835"/>
            <a:ext cx="12192000" cy="2920365"/>
            <a:chOff x="0" y="1735835"/>
            <a:chExt cx="12192000" cy="292036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735835"/>
              <a:ext cx="3758184" cy="291997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758184" y="1735835"/>
              <a:ext cx="8434070" cy="2920365"/>
            </a:xfrm>
            <a:custGeom>
              <a:avLst/>
              <a:gdLst/>
              <a:ahLst/>
              <a:cxnLst/>
              <a:rect l="l" t="t" r="r" b="b"/>
              <a:pathLst>
                <a:path w="8434070" h="2920365">
                  <a:moveTo>
                    <a:pt x="8433816" y="0"/>
                  </a:moveTo>
                  <a:lnTo>
                    <a:pt x="0" y="0"/>
                  </a:lnTo>
                  <a:lnTo>
                    <a:pt x="0" y="2919984"/>
                  </a:lnTo>
                  <a:lnTo>
                    <a:pt x="8433816" y="2919984"/>
                  </a:lnTo>
                  <a:lnTo>
                    <a:pt x="8433816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000898" y="1803676"/>
            <a:ext cx="7427595" cy="2626995"/>
          </a:xfrm>
          <a:prstGeom prst="rect">
            <a:avLst/>
          </a:prstGeom>
        </p:spPr>
        <p:txBody>
          <a:bodyPr wrap="square" lIns="0" tIns="1225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Eligibility</a:t>
            </a:r>
            <a:endParaRPr sz="1600">
              <a:latin typeface="Arial"/>
              <a:cs typeface="Arial"/>
            </a:endParaRPr>
          </a:p>
          <a:p>
            <a:pPr marL="127000" marR="289560" indent="-114935">
              <a:lnSpc>
                <a:spcPct val="114399"/>
              </a:lnSpc>
              <a:spcBef>
                <a:spcPts val="585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Requirements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include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having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40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quarters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wages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that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were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subject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Social </a:t>
            </a:r>
            <a:r>
              <a:rPr dirty="0" sz="1600">
                <a:latin typeface="Arial"/>
                <a:cs typeface="Arial"/>
              </a:rPr>
              <a:t>Security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payroll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taxes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(quarters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do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not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need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to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consecutive)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865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Benefits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calculated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based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on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average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35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highest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years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earnings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75"/>
              </a:spcBef>
            </a:pPr>
            <a:r>
              <a:rPr dirty="0" sz="1600" spc="-10" b="1">
                <a:solidFill>
                  <a:srgbClr val="368627"/>
                </a:solidFill>
                <a:latin typeface="Arial"/>
                <a:cs typeface="Arial"/>
              </a:rPr>
              <a:t>Sustainability</a:t>
            </a:r>
            <a:endParaRPr sz="1600">
              <a:latin typeface="Arial"/>
              <a:cs typeface="Arial"/>
            </a:endParaRPr>
          </a:p>
          <a:p>
            <a:pPr marL="127000" marR="5080" indent="-114935">
              <a:lnSpc>
                <a:spcPct val="100000"/>
              </a:lnSpc>
              <a:spcBef>
                <a:spcPts val="780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Trust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fund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assets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are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invested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special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issue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U.S.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bonds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backed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full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faith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credit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the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U.S.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government</a:t>
            </a:r>
            <a:endParaRPr sz="1600">
              <a:latin typeface="Arial"/>
              <a:cs typeface="Arial"/>
            </a:endParaRPr>
          </a:p>
          <a:p>
            <a:pPr marL="127000" indent="-114300">
              <a:lnSpc>
                <a:spcPct val="100000"/>
              </a:lnSpc>
              <a:spcBef>
                <a:spcPts val="600"/>
              </a:spcBef>
              <a:buClr>
                <a:srgbClr val="368627"/>
              </a:buClr>
              <a:buChar char="•"/>
              <a:tabLst>
                <a:tab pos="127000" algn="l"/>
              </a:tabLst>
            </a:pPr>
            <a:r>
              <a:rPr dirty="0" sz="1600">
                <a:latin typeface="Arial"/>
                <a:cs typeface="Arial"/>
              </a:rPr>
              <a:t>By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2035,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payroll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taxes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collected</a:t>
            </a:r>
            <a:r>
              <a:rPr dirty="0" sz="1600" spc="-6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will</a:t>
            </a:r>
            <a:r>
              <a:rPr dirty="0" sz="1600" spc="-5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pay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approximately</a:t>
            </a:r>
            <a:r>
              <a:rPr dirty="0" sz="1600" spc="-3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80%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of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benefits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20">
                <a:latin typeface="Arial"/>
                <a:cs typeface="Arial"/>
              </a:rPr>
              <a:t>owed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44570" y="6311121"/>
            <a:ext cx="497713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Administration: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Fast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&amp;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about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Security,</a:t>
            </a:r>
            <a:r>
              <a:rPr dirty="0" sz="1000" spc="10">
                <a:latin typeface="Arial"/>
                <a:cs typeface="Arial"/>
              </a:rPr>
              <a:t> </a:t>
            </a:r>
            <a:r>
              <a:rPr dirty="0" sz="1000" spc="-20">
                <a:latin typeface="Arial"/>
                <a:cs typeface="Arial"/>
              </a:rPr>
              <a:t>2022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9" name="object 9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3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Online</a:t>
            </a:r>
            <a:r>
              <a:rPr dirty="0" spc="-55"/>
              <a:t> </a:t>
            </a:r>
            <a:r>
              <a:rPr dirty="0" spc="-10"/>
              <a:t>resources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20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Administration</a:t>
            </a:r>
            <a:r>
              <a:rPr dirty="0" sz="2000" spc="-7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website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0" y="2183701"/>
            <a:ext cx="12192000" cy="2315845"/>
            <a:chOff x="0" y="2183701"/>
            <a:chExt cx="12192000" cy="2315845"/>
          </a:xfrm>
        </p:grpSpPr>
        <p:sp>
          <p:nvSpPr>
            <p:cNvPr id="4" name="object 4" descr=""/>
            <p:cNvSpPr/>
            <p:nvPr/>
          </p:nvSpPr>
          <p:spPr>
            <a:xfrm>
              <a:off x="0" y="2189988"/>
              <a:ext cx="12192000" cy="2304415"/>
            </a:xfrm>
            <a:custGeom>
              <a:avLst/>
              <a:gdLst/>
              <a:ahLst/>
              <a:cxnLst/>
              <a:rect l="l" t="t" r="r" b="b"/>
              <a:pathLst>
                <a:path w="12192000" h="2304415">
                  <a:moveTo>
                    <a:pt x="12192000" y="0"/>
                  </a:moveTo>
                  <a:lnTo>
                    <a:pt x="0" y="0"/>
                  </a:lnTo>
                  <a:lnTo>
                    <a:pt x="0" y="2304288"/>
                  </a:lnTo>
                  <a:lnTo>
                    <a:pt x="12192000" y="2304288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2188464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0" y="449427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0"/>
                  </a:lnTo>
                </a:path>
              </a:pathLst>
            </a:custGeom>
            <a:ln w="9525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0" y="2274139"/>
            <a:ext cx="12192000" cy="1897380"/>
          </a:xfrm>
          <a:prstGeom prst="rect">
            <a:avLst/>
          </a:prstGeom>
        </p:spPr>
        <p:txBody>
          <a:bodyPr wrap="square" lIns="0" tIns="168275" rIns="0" bIns="0" rtlCol="0" vert="horz">
            <a:spAutoFit/>
          </a:bodyPr>
          <a:lstStyle/>
          <a:p>
            <a:pPr marL="672465">
              <a:lnSpc>
                <a:spcPct val="100000"/>
              </a:lnSpc>
              <a:spcBef>
                <a:spcPts val="1325"/>
              </a:spcBef>
            </a:pP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  <a:hlinkClick r:id="rId2"/>
              </a:rPr>
              <a:t>www.ssa.gov</a:t>
            </a:r>
            <a:endParaRPr sz="1800">
              <a:latin typeface="Arial"/>
              <a:cs typeface="Arial"/>
            </a:endParaRPr>
          </a:p>
          <a:p>
            <a:pPr marL="781050" indent="-117475">
              <a:lnSpc>
                <a:spcPct val="100000"/>
              </a:lnSpc>
              <a:spcBef>
                <a:spcPts val="1080"/>
              </a:spcBef>
              <a:buClr>
                <a:srgbClr val="368627"/>
              </a:buClr>
              <a:buChar char="•"/>
              <a:tabLst>
                <a:tab pos="781050" algn="l"/>
              </a:tabLst>
            </a:pPr>
            <a:r>
              <a:rPr dirty="0" sz="1600" spc="-10">
                <a:latin typeface="Arial"/>
                <a:cs typeface="Arial"/>
              </a:rPr>
              <a:t>Calculators</a:t>
            </a:r>
            <a:endParaRPr sz="1600">
              <a:latin typeface="Arial"/>
              <a:cs typeface="Arial"/>
            </a:endParaRPr>
          </a:p>
          <a:p>
            <a:pPr marL="781050" indent="-117475">
              <a:lnSpc>
                <a:spcPct val="100000"/>
              </a:lnSpc>
              <a:spcBef>
                <a:spcPts val="865"/>
              </a:spcBef>
              <a:buClr>
                <a:srgbClr val="368627"/>
              </a:buClr>
              <a:buChar char="•"/>
              <a:tabLst>
                <a:tab pos="781050" algn="l"/>
              </a:tabLst>
            </a:pPr>
            <a:r>
              <a:rPr dirty="0" sz="1600" spc="-10">
                <a:latin typeface="Arial"/>
                <a:cs typeface="Arial"/>
              </a:rPr>
              <a:t>Applications</a:t>
            </a:r>
            <a:endParaRPr sz="1600">
              <a:latin typeface="Arial"/>
              <a:cs typeface="Arial"/>
            </a:endParaRPr>
          </a:p>
          <a:p>
            <a:pPr marL="781050" indent="-117475">
              <a:lnSpc>
                <a:spcPct val="100000"/>
              </a:lnSpc>
              <a:spcBef>
                <a:spcPts val="865"/>
              </a:spcBef>
              <a:buClr>
                <a:srgbClr val="368627"/>
              </a:buClr>
              <a:buChar char="•"/>
              <a:tabLst>
                <a:tab pos="781050" algn="l"/>
              </a:tabLst>
            </a:pPr>
            <a:r>
              <a:rPr dirty="0" sz="1600">
                <a:latin typeface="Arial"/>
                <a:cs typeface="Arial"/>
              </a:rPr>
              <a:t>Latest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information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and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process</a:t>
            </a:r>
            <a:r>
              <a:rPr dirty="0" sz="1600" spc="-3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documents</a:t>
            </a:r>
            <a:endParaRPr sz="1600">
              <a:latin typeface="Arial"/>
              <a:cs typeface="Arial"/>
            </a:endParaRPr>
          </a:p>
          <a:p>
            <a:pPr marL="781050" indent="-117475">
              <a:lnSpc>
                <a:spcPct val="100000"/>
              </a:lnSpc>
              <a:spcBef>
                <a:spcPts val="860"/>
              </a:spcBef>
              <a:buClr>
                <a:srgbClr val="368627"/>
              </a:buClr>
              <a:buChar char="•"/>
              <a:tabLst>
                <a:tab pos="781050" algn="l"/>
              </a:tabLst>
            </a:pPr>
            <a:r>
              <a:rPr dirty="0" sz="1600">
                <a:latin typeface="Arial"/>
                <a:cs typeface="Arial"/>
              </a:rPr>
              <a:t>Social</a:t>
            </a:r>
            <a:r>
              <a:rPr dirty="0" sz="1600" spc="-4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Security</a:t>
            </a:r>
            <a:r>
              <a:rPr dirty="0" sz="1600" spc="-1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updates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9" name="object 9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22</a:t>
            </a:fld>
          </a:p>
        </p:txBody>
      </p:sp>
      <p:sp>
        <p:nvSpPr>
          <p:cNvPr id="15" name="object 1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53377" y="2383205"/>
            <a:ext cx="1356995" cy="327025"/>
          </a:xfrm>
          <a:custGeom>
            <a:avLst/>
            <a:gdLst/>
            <a:ahLst/>
            <a:cxnLst/>
            <a:rect l="l" t="t" r="r" b="b"/>
            <a:pathLst>
              <a:path w="1356995" h="327025">
                <a:moveTo>
                  <a:pt x="314553" y="170281"/>
                </a:moveTo>
                <a:lnTo>
                  <a:pt x="314007" y="137477"/>
                </a:lnTo>
                <a:lnTo>
                  <a:pt x="312826" y="132283"/>
                </a:lnTo>
                <a:lnTo>
                  <a:pt x="306793" y="105689"/>
                </a:lnTo>
                <a:lnTo>
                  <a:pt x="294855" y="79895"/>
                </a:lnTo>
                <a:lnTo>
                  <a:pt x="293192" y="76276"/>
                </a:lnTo>
                <a:lnTo>
                  <a:pt x="275640" y="52501"/>
                </a:lnTo>
                <a:lnTo>
                  <a:pt x="261200" y="39243"/>
                </a:lnTo>
                <a:lnTo>
                  <a:pt x="253834" y="32461"/>
                </a:lnTo>
                <a:lnTo>
                  <a:pt x="228942" y="16827"/>
                </a:lnTo>
                <a:lnTo>
                  <a:pt x="177063" y="1117"/>
                </a:lnTo>
                <a:lnTo>
                  <a:pt x="150609" y="0"/>
                </a:lnTo>
                <a:lnTo>
                  <a:pt x="124574" y="3022"/>
                </a:lnTo>
                <a:lnTo>
                  <a:pt x="72847" y="24307"/>
                </a:lnTo>
                <a:lnTo>
                  <a:pt x="26822" y="68516"/>
                </a:lnTo>
                <a:lnTo>
                  <a:pt x="3035" y="124548"/>
                </a:lnTo>
                <a:lnTo>
                  <a:pt x="0" y="155092"/>
                </a:lnTo>
                <a:lnTo>
                  <a:pt x="63" y="155778"/>
                </a:lnTo>
                <a:lnTo>
                  <a:pt x="11544" y="214490"/>
                </a:lnTo>
                <a:lnTo>
                  <a:pt x="46291" y="265823"/>
                </a:lnTo>
                <a:lnTo>
                  <a:pt x="98450" y="299859"/>
                </a:lnTo>
                <a:lnTo>
                  <a:pt x="119227" y="236626"/>
                </a:lnTo>
                <a:lnTo>
                  <a:pt x="132575" y="195973"/>
                </a:lnTo>
                <a:lnTo>
                  <a:pt x="208102" y="195973"/>
                </a:lnTo>
                <a:lnTo>
                  <a:pt x="191274" y="185140"/>
                </a:lnTo>
                <a:lnTo>
                  <a:pt x="134848" y="185140"/>
                </a:lnTo>
                <a:lnTo>
                  <a:pt x="157149" y="114668"/>
                </a:lnTo>
                <a:lnTo>
                  <a:pt x="119380" y="174294"/>
                </a:lnTo>
                <a:lnTo>
                  <a:pt x="130759" y="181978"/>
                </a:lnTo>
                <a:lnTo>
                  <a:pt x="114376" y="181978"/>
                </a:lnTo>
                <a:lnTo>
                  <a:pt x="100266" y="204558"/>
                </a:lnTo>
                <a:lnTo>
                  <a:pt x="39751" y="236181"/>
                </a:lnTo>
                <a:lnTo>
                  <a:pt x="38392" y="236626"/>
                </a:lnTo>
                <a:lnTo>
                  <a:pt x="38392" y="236181"/>
                </a:lnTo>
                <a:lnTo>
                  <a:pt x="101003" y="183324"/>
                </a:lnTo>
                <a:lnTo>
                  <a:pt x="114376" y="172034"/>
                </a:lnTo>
                <a:lnTo>
                  <a:pt x="17919" y="183324"/>
                </a:lnTo>
                <a:lnTo>
                  <a:pt x="17919" y="182422"/>
                </a:lnTo>
                <a:lnTo>
                  <a:pt x="111188" y="155321"/>
                </a:lnTo>
                <a:lnTo>
                  <a:pt x="17462" y="128219"/>
                </a:lnTo>
                <a:lnTo>
                  <a:pt x="17005" y="127774"/>
                </a:lnTo>
                <a:lnTo>
                  <a:pt x="17462" y="127317"/>
                </a:lnTo>
                <a:lnTo>
                  <a:pt x="114376" y="137706"/>
                </a:lnTo>
                <a:lnTo>
                  <a:pt x="101625" y="127317"/>
                </a:lnTo>
                <a:lnTo>
                  <a:pt x="38392" y="75831"/>
                </a:lnTo>
                <a:lnTo>
                  <a:pt x="38849" y="75374"/>
                </a:lnTo>
                <a:lnTo>
                  <a:pt x="124383" y="121894"/>
                </a:lnTo>
                <a:lnTo>
                  <a:pt x="99593" y="75374"/>
                </a:lnTo>
                <a:lnTo>
                  <a:pt x="78892" y="36525"/>
                </a:lnTo>
                <a:lnTo>
                  <a:pt x="79336" y="36080"/>
                </a:lnTo>
                <a:lnTo>
                  <a:pt x="79794" y="36080"/>
                </a:lnTo>
                <a:lnTo>
                  <a:pt x="139395" y="113322"/>
                </a:lnTo>
                <a:lnTo>
                  <a:pt x="139369" y="112864"/>
                </a:lnTo>
                <a:lnTo>
                  <a:pt x="133769" y="36080"/>
                </a:lnTo>
                <a:lnTo>
                  <a:pt x="132118" y="13487"/>
                </a:lnTo>
                <a:lnTo>
                  <a:pt x="133032" y="13487"/>
                </a:lnTo>
                <a:lnTo>
                  <a:pt x="158508" y="109702"/>
                </a:lnTo>
                <a:lnTo>
                  <a:pt x="187172" y="16205"/>
                </a:lnTo>
                <a:lnTo>
                  <a:pt x="187629" y="16205"/>
                </a:lnTo>
                <a:lnTo>
                  <a:pt x="187604" y="16827"/>
                </a:lnTo>
                <a:lnTo>
                  <a:pt x="175806" y="112864"/>
                </a:lnTo>
                <a:lnTo>
                  <a:pt x="238594" y="39687"/>
                </a:lnTo>
                <a:lnTo>
                  <a:pt x="239039" y="39243"/>
                </a:lnTo>
                <a:lnTo>
                  <a:pt x="239039" y="39687"/>
                </a:lnTo>
                <a:lnTo>
                  <a:pt x="190817" y="124155"/>
                </a:lnTo>
                <a:lnTo>
                  <a:pt x="277723" y="80340"/>
                </a:lnTo>
                <a:lnTo>
                  <a:pt x="278168" y="79895"/>
                </a:lnTo>
                <a:lnTo>
                  <a:pt x="278625" y="79895"/>
                </a:lnTo>
                <a:lnTo>
                  <a:pt x="278625" y="80340"/>
                </a:lnTo>
                <a:lnTo>
                  <a:pt x="201282" y="138607"/>
                </a:lnTo>
                <a:lnTo>
                  <a:pt x="300012" y="132283"/>
                </a:lnTo>
                <a:lnTo>
                  <a:pt x="300469" y="132283"/>
                </a:lnTo>
                <a:lnTo>
                  <a:pt x="300469" y="132740"/>
                </a:lnTo>
                <a:lnTo>
                  <a:pt x="300012" y="132740"/>
                </a:lnTo>
                <a:lnTo>
                  <a:pt x="203555" y="155778"/>
                </a:lnTo>
                <a:lnTo>
                  <a:pt x="296379" y="188302"/>
                </a:lnTo>
                <a:lnTo>
                  <a:pt x="296824" y="188747"/>
                </a:lnTo>
                <a:lnTo>
                  <a:pt x="296824" y="189204"/>
                </a:lnTo>
                <a:lnTo>
                  <a:pt x="296379" y="189204"/>
                </a:lnTo>
                <a:lnTo>
                  <a:pt x="198094" y="174294"/>
                </a:lnTo>
                <a:lnTo>
                  <a:pt x="274078" y="239344"/>
                </a:lnTo>
                <a:lnTo>
                  <a:pt x="274078" y="240245"/>
                </a:lnTo>
                <a:lnTo>
                  <a:pt x="273621" y="240245"/>
                </a:lnTo>
                <a:lnTo>
                  <a:pt x="215836" y="207721"/>
                </a:lnTo>
                <a:lnTo>
                  <a:pt x="257238" y="276834"/>
                </a:lnTo>
                <a:lnTo>
                  <a:pt x="274358" y="261188"/>
                </a:lnTo>
                <a:lnTo>
                  <a:pt x="288696" y="243179"/>
                </a:lnTo>
                <a:lnTo>
                  <a:pt x="290385" y="240245"/>
                </a:lnTo>
                <a:lnTo>
                  <a:pt x="300050" y="223469"/>
                </a:lnTo>
                <a:lnTo>
                  <a:pt x="308203" y="202755"/>
                </a:lnTo>
                <a:lnTo>
                  <a:pt x="310857" y="189204"/>
                </a:lnTo>
                <a:lnTo>
                  <a:pt x="310946" y="188747"/>
                </a:lnTo>
                <a:lnTo>
                  <a:pt x="311035" y="188302"/>
                </a:lnTo>
                <a:lnTo>
                  <a:pt x="314553" y="170281"/>
                </a:lnTo>
                <a:close/>
              </a:path>
              <a:path w="1356995" h="327025">
                <a:moveTo>
                  <a:pt x="355523" y="287667"/>
                </a:moveTo>
                <a:lnTo>
                  <a:pt x="337324" y="287667"/>
                </a:lnTo>
                <a:lnTo>
                  <a:pt x="325488" y="326517"/>
                </a:lnTo>
                <a:lnTo>
                  <a:pt x="343687" y="326517"/>
                </a:lnTo>
                <a:lnTo>
                  <a:pt x="355523" y="287667"/>
                </a:lnTo>
                <a:close/>
              </a:path>
              <a:path w="1356995" h="327025">
                <a:moveTo>
                  <a:pt x="460629" y="287667"/>
                </a:moveTo>
                <a:lnTo>
                  <a:pt x="444246" y="287667"/>
                </a:lnTo>
                <a:lnTo>
                  <a:pt x="436511" y="313410"/>
                </a:lnTo>
                <a:lnTo>
                  <a:pt x="429234" y="287667"/>
                </a:lnTo>
                <a:lnTo>
                  <a:pt x="401929" y="288124"/>
                </a:lnTo>
                <a:lnTo>
                  <a:pt x="390563" y="326517"/>
                </a:lnTo>
                <a:lnTo>
                  <a:pt x="406476" y="326517"/>
                </a:lnTo>
                <a:lnTo>
                  <a:pt x="414667" y="298958"/>
                </a:lnTo>
                <a:lnTo>
                  <a:pt x="415124" y="298958"/>
                </a:lnTo>
                <a:lnTo>
                  <a:pt x="422402" y="326517"/>
                </a:lnTo>
                <a:lnTo>
                  <a:pt x="448792" y="326517"/>
                </a:lnTo>
                <a:lnTo>
                  <a:pt x="460629" y="287667"/>
                </a:lnTo>
                <a:close/>
              </a:path>
              <a:path w="1356995" h="327025">
                <a:moveTo>
                  <a:pt x="553897" y="49174"/>
                </a:moveTo>
                <a:lnTo>
                  <a:pt x="399199" y="49174"/>
                </a:lnTo>
                <a:lnTo>
                  <a:pt x="338683" y="263728"/>
                </a:lnTo>
                <a:lnTo>
                  <a:pt x="414223" y="263728"/>
                </a:lnTo>
                <a:lnTo>
                  <a:pt x="436968" y="183781"/>
                </a:lnTo>
                <a:lnTo>
                  <a:pt x="515683" y="183781"/>
                </a:lnTo>
                <a:lnTo>
                  <a:pt x="529336" y="136804"/>
                </a:lnTo>
                <a:lnTo>
                  <a:pt x="450164" y="136804"/>
                </a:lnTo>
                <a:lnTo>
                  <a:pt x="460171" y="100215"/>
                </a:lnTo>
                <a:lnTo>
                  <a:pt x="539343" y="100215"/>
                </a:lnTo>
                <a:lnTo>
                  <a:pt x="553897" y="49174"/>
                </a:lnTo>
                <a:close/>
              </a:path>
              <a:path w="1356995" h="327025">
                <a:moveTo>
                  <a:pt x="557542" y="287667"/>
                </a:moveTo>
                <a:lnTo>
                  <a:pt x="538886" y="287667"/>
                </a:lnTo>
                <a:lnTo>
                  <a:pt x="519772" y="312064"/>
                </a:lnTo>
                <a:lnTo>
                  <a:pt x="516585" y="288124"/>
                </a:lnTo>
                <a:lnTo>
                  <a:pt x="495655" y="288124"/>
                </a:lnTo>
                <a:lnTo>
                  <a:pt x="503847" y="326517"/>
                </a:lnTo>
                <a:lnTo>
                  <a:pt x="526605" y="326517"/>
                </a:lnTo>
                <a:lnTo>
                  <a:pt x="557542" y="287667"/>
                </a:lnTo>
                <a:close/>
              </a:path>
              <a:path w="1356995" h="327025">
                <a:moveTo>
                  <a:pt x="633526" y="106997"/>
                </a:moveTo>
                <a:lnTo>
                  <a:pt x="558901" y="106997"/>
                </a:lnTo>
                <a:lnTo>
                  <a:pt x="514311" y="263728"/>
                </a:lnTo>
                <a:lnTo>
                  <a:pt x="588937" y="263728"/>
                </a:lnTo>
                <a:lnTo>
                  <a:pt x="633526" y="106997"/>
                </a:lnTo>
                <a:close/>
              </a:path>
              <a:path w="1356995" h="327025">
                <a:moveTo>
                  <a:pt x="635800" y="288124"/>
                </a:moveTo>
                <a:lnTo>
                  <a:pt x="593483" y="288124"/>
                </a:lnTo>
                <a:lnTo>
                  <a:pt x="581660" y="326517"/>
                </a:lnTo>
                <a:lnTo>
                  <a:pt x="623963" y="326517"/>
                </a:lnTo>
                <a:lnTo>
                  <a:pt x="626694" y="318833"/>
                </a:lnTo>
                <a:lnTo>
                  <a:pt x="602132" y="318833"/>
                </a:lnTo>
                <a:lnTo>
                  <a:pt x="604405" y="311162"/>
                </a:lnTo>
                <a:lnTo>
                  <a:pt x="627151" y="311162"/>
                </a:lnTo>
                <a:lnTo>
                  <a:pt x="629424" y="303479"/>
                </a:lnTo>
                <a:lnTo>
                  <a:pt x="606679" y="303479"/>
                </a:lnTo>
                <a:lnTo>
                  <a:pt x="608952" y="295795"/>
                </a:lnTo>
                <a:lnTo>
                  <a:pt x="633526" y="295795"/>
                </a:lnTo>
                <a:lnTo>
                  <a:pt x="635800" y="288124"/>
                </a:lnTo>
                <a:close/>
              </a:path>
              <a:path w="1356995" h="327025">
                <a:moveTo>
                  <a:pt x="649452" y="49174"/>
                </a:moveTo>
                <a:lnTo>
                  <a:pt x="574827" y="49174"/>
                </a:lnTo>
                <a:lnTo>
                  <a:pt x="562546" y="92087"/>
                </a:lnTo>
                <a:lnTo>
                  <a:pt x="637616" y="92087"/>
                </a:lnTo>
                <a:lnTo>
                  <a:pt x="649452" y="49174"/>
                </a:lnTo>
                <a:close/>
              </a:path>
              <a:path w="1356995" h="327025">
                <a:moveTo>
                  <a:pt x="811428" y="288124"/>
                </a:moveTo>
                <a:lnTo>
                  <a:pt x="763651" y="288124"/>
                </a:lnTo>
                <a:lnTo>
                  <a:pt x="760920" y="297154"/>
                </a:lnTo>
                <a:lnTo>
                  <a:pt x="775487" y="297154"/>
                </a:lnTo>
                <a:lnTo>
                  <a:pt x="766381" y="326517"/>
                </a:lnTo>
                <a:lnTo>
                  <a:pt x="785037" y="326517"/>
                </a:lnTo>
                <a:lnTo>
                  <a:pt x="794131" y="297154"/>
                </a:lnTo>
                <a:lnTo>
                  <a:pt x="808240" y="297154"/>
                </a:lnTo>
                <a:lnTo>
                  <a:pt x="811428" y="288124"/>
                </a:lnTo>
                <a:close/>
              </a:path>
              <a:path w="1356995" h="327025">
                <a:moveTo>
                  <a:pt x="843280" y="49174"/>
                </a:moveTo>
                <a:lnTo>
                  <a:pt x="768654" y="49174"/>
                </a:lnTo>
                <a:lnTo>
                  <a:pt x="747725" y="125056"/>
                </a:lnTo>
                <a:lnTo>
                  <a:pt x="741553" y="116865"/>
                </a:lnTo>
                <a:lnTo>
                  <a:pt x="738632" y="114820"/>
                </a:lnTo>
                <a:lnTo>
                  <a:pt x="738632" y="159842"/>
                </a:lnTo>
                <a:lnTo>
                  <a:pt x="723607" y="211328"/>
                </a:lnTo>
                <a:lnTo>
                  <a:pt x="720432" y="213588"/>
                </a:lnTo>
                <a:lnTo>
                  <a:pt x="716788" y="215404"/>
                </a:lnTo>
                <a:lnTo>
                  <a:pt x="703592" y="215404"/>
                </a:lnTo>
                <a:lnTo>
                  <a:pt x="699046" y="209981"/>
                </a:lnTo>
                <a:lnTo>
                  <a:pt x="699046" y="204101"/>
                </a:lnTo>
                <a:lnTo>
                  <a:pt x="709510" y="164807"/>
                </a:lnTo>
                <a:lnTo>
                  <a:pt x="719975" y="153517"/>
                </a:lnTo>
                <a:lnTo>
                  <a:pt x="731342" y="153517"/>
                </a:lnTo>
                <a:lnTo>
                  <a:pt x="735901" y="156222"/>
                </a:lnTo>
                <a:lnTo>
                  <a:pt x="738632" y="159842"/>
                </a:lnTo>
                <a:lnTo>
                  <a:pt x="738632" y="114820"/>
                </a:lnTo>
                <a:lnTo>
                  <a:pt x="732142" y="110274"/>
                </a:lnTo>
                <a:lnTo>
                  <a:pt x="719836" y="105879"/>
                </a:lnTo>
                <a:lnTo>
                  <a:pt x="704964" y="104279"/>
                </a:lnTo>
                <a:lnTo>
                  <a:pt x="687311" y="106311"/>
                </a:lnTo>
                <a:lnTo>
                  <a:pt x="648081" y="136347"/>
                </a:lnTo>
                <a:lnTo>
                  <a:pt x="628688" y="184340"/>
                </a:lnTo>
                <a:lnTo>
                  <a:pt x="623138" y="209981"/>
                </a:lnTo>
                <a:lnTo>
                  <a:pt x="623011" y="211328"/>
                </a:lnTo>
                <a:lnTo>
                  <a:pt x="631990" y="258648"/>
                </a:lnTo>
                <a:lnTo>
                  <a:pt x="660819" y="267347"/>
                </a:lnTo>
                <a:lnTo>
                  <a:pt x="677341" y="265811"/>
                </a:lnTo>
                <a:lnTo>
                  <a:pt x="691311" y="261467"/>
                </a:lnTo>
                <a:lnTo>
                  <a:pt x="703567" y="254762"/>
                </a:lnTo>
                <a:lnTo>
                  <a:pt x="714971" y="246113"/>
                </a:lnTo>
                <a:lnTo>
                  <a:pt x="709510" y="263728"/>
                </a:lnTo>
                <a:lnTo>
                  <a:pt x="782764" y="263728"/>
                </a:lnTo>
                <a:lnTo>
                  <a:pt x="787730" y="246113"/>
                </a:lnTo>
                <a:lnTo>
                  <a:pt x="796391" y="215404"/>
                </a:lnTo>
                <a:lnTo>
                  <a:pt x="813841" y="153517"/>
                </a:lnTo>
                <a:lnTo>
                  <a:pt x="821867" y="125056"/>
                </a:lnTo>
                <a:lnTo>
                  <a:pt x="843280" y="49174"/>
                </a:lnTo>
                <a:close/>
              </a:path>
              <a:path w="1356995" h="327025">
                <a:moveTo>
                  <a:pt x="924725" y="287667"/>
                </a:moveTo>
                <a:lnTo>
                  <a:pt x="896505" y="287667"/>
                </a:lnTo>
                <a:lnTo>
                  <a:pt x="879678" y="313410"/>
                </a:lnTo>
                <a:lnTo>
                  <a:pt x="879221" y="313410"/>
                </a:lnTo>
                <a:lnTo>
                  <a:pt x="877862" y="287667"/>
                </a:lnTo>
                <a:lnTo>
                  <a:pt x="849642" y="287667"/>
                </a:lnTo>
                <a:lnTo>
                  <a:pt x="838276" y="326517"/>
                </a:lnTo>
                <a:lnTo>
                  <a:pt x="853744" y="326517"/>
                </a:lnTo>
                <a:lnTo>
                  <a:pt x="862838" y="297611"/>
                </a:lnTo>
                <a:lnTo>
                  <a:pt x="865568" y="326517"/>
                </a:lnTo>
                <a:lnTo>
                  <a:pt x="883310" y="326517"/>
                </a:lnTo>
                <a:lnTo>
                  <a:pt x="904240" y="297154"/>
                </a:lnTo>
                <a:lnTo>
                  <a:pt x="904697" y="297154"/>
                </a:lnTo>
                <a:lnTo>
                  <a:pt x="895604" y="326517"/>
                </a:lnTo>
                <a:lnTo>
                  <a:pt x="912888" y="326517"/>
                </a:lnTo>
                <a:lnTo>
                  <a:pt x="924725" y="287667"/>
                </a:lnTo>
                <a:close/>
              </a:path>
              <a:path w="1356995" h="327025">
                <a:moveTo>
                  <a:pt x="1002068" y="152158"/>
                </a:moveTo>
                <a:lnTo>
                  <a:pt x="981252" y="113030"/>
                </a:lnTo>
                <a:lnTo>
                  <a:pt x="932002" y="103809"/>
                </a:lnTo>
                <a:lnTo>
                  <a:pt x="932002" y="145389"/>
                </a:lnTo>
                <a:lnTo>
                  <a:pt x="932002" y="156679"/>
                </a:lnTo>
                <a:lnTo>
                  <a:pt x="931087" y="161645"/>
                </a:lnTo>
                <a:lnTo>
                  <a:pt x="930186" y="164807"/>
                </a:lnTo>
                <a:lnTo>
                  <a:pt x="899236" y="164807"/>
                </a:lnTo>
                <a:lnTo>
                  <a:pt x="902754" y="154686"/>
                </a:lnTo>
                <a:lnTo>
                  <a:pt x="907199" y="147815"/>
                </a:lnTo>
                <a:lnTo>
                  <a:pt x="912672" y="143916"/>
                </a:lnTo>
                <a:lnTo>
                  <a:pt x="919264" y="142671"/>
                </a:lnTo>
                <a:lnTo>
                  <a:pt x="926998" y="142671"/>
                </a:lnTo>
                <a:lnTo>
                  <a:pt x="932002" y="145389"/>
                </a:lnTo>
                <a:lnTo>
                  <a:pt x="932002" y="103809"/>
                </a:lnTo>
                <a:lnTo>
                  <a:pt x="880579" y="110947"/>
                </a:lnTo>
                <a:lnTo>
                  <a:pt x="843737" y="136804"/>
                </a:lnTo>
                <a:lnTo>
                  <a:pt x="824280" y="177063"/>
                </a:lnTo>
                <a:lnTo>
                  <a:pt x="816432" y="219011"/>
                </a:lnTo>
                <a:lnTo>
                  <a:pt x="822528" y="244551"/>
                </a:lnTo>
                <a:lnTo>
                  <a:pt x="839241" y="259321"/>
                </a:lnTo>
                <a:lnTo>
                  <a:pt x="864222" y="266141"/>
                </a:lnTo>
                <a:lnTo>
                  <a:pt x="895146" y="267792"/>
                </a:lnTo>
                <a:lnTo>
                  <a:pt x="922540" y="264706"/>
                </a:lnTo>
                <a:lnTo>
                  <a:pt x="951560" y="254584"/>
                </a:lnTo>
                <a:lnTo>
                  <a:pt x="976147" y="236156"/>
                </a:lnTo>
                <a:lnTo>
                  <a:pt x="980694" y="227139"/>
                </a:lnTo>
                <a:lnTo>
                  <a:pt x="990244" y="208165"/>
                </a:lnTo>
                <a:lnTo>
                  <a:pt x="916990" y="208165"/>
                </a:lnTo>
                <a:lnTo>
                  <a:pt x="913739" y="217424"/>
                </a:lnTo>
                <a:lnTo>
                  <a:pt x="909815" y="223253"/>
                </a:lnTo>
                <a:lnTo>
                  <a:pt x="904697" y="226275"/>
                </a:lnTo>
                <a:lnTo>
                  <a:pt x="897877" y="227139"/>
                </a:lnTo>
                <a:lnTo>
                  <a:pt x="887412" y="227139"/>
                </a:lnTo>
                <a:lnTo>
                  <a:pt x="887310" y="226275"/>
                </a:lnTo>
                <a:lnTo>
                  <a:pt x="886498" y="219011"/>
                </a:lnTo>
                <a:lnTo>
                  <a:pt x="886498" y="209524"/>
                </a:lnTo>
                <a:lnTo>
                  <a:pt x="888771" y="203657"/>
                </a:lnTo>
                <a:lnTo>
                  <a:pt x="890600" y="195529"/>
                </a:lnTo>
                <a:lnTo>
                  <a:pt x="993876" y="195529"/>
                </a:lnTo>
                <a:lnTo>
                  <a:pt x="996886" y="184556"/>
                </a:lnTo>
                <a:lnTo>
                  <a:pt x="999515" y="172491"/>
                </a:lnTo>
                <a:lnTo>
                  <a:pt x="1000760" y="164807"/>
                </a:lnTo>
                <a:lnTo>
                  <a:pt x="1001369" y="161099"/>
                </a:lnTo>
                <a:lnTo>
                  <a:pt x="1002068" y="152158"/>
                </a:lnTo>
                <a:close/>
              </a:path>
              <a:path w="1356995" h="327025">
                <a:moveTo>
                  <a:pt x="1101712" y="287667"/>
                </a:moveTo>
                <a:lnTo>
                  <a:pt x="1085329" y="287667"/>
                </a:lnTo>
                <a:lnTo>
                  <a:pt x="1077595" y="313410"/>
                </a:lnTo>
                <a:lnTo>
                  <a:pt x="1070317" y="287667"/>
                </a:lnTo>
                <a:lnTo>
                  <a:pt x="1043012" y="288124"/>
                </a:lnTo>
                <a:lnTo>
                  <a:pt x="1031189" y="326517"/>
                </a:lnTo>
                <a:lnTo>
                  <a:pt x="1047572" y="326517"/>
                </a:lnTo>
                <a:lnTo>
                  <a:pt x="1056208" y="298958"/>
                </a:lnTo>
                <a:lnTo>
                  <a:pt x="1063498" y="326517"/>
                </a:lnTo>
                <a:lnTo>
                  <a:pt x="1089888" y="326517"/>
                </a:lnTo>
                <a:lnTo>
                  <a:pt x="1101712" y="287667"/>
                </a:lnTo>
                <a:close/>
              </a:path>
              <a:path w="1356995" h="327025">
                <a:moveTo>
                  <a:pt x="1129461" y="49174"/>
                </a:moveTo>
                <a:lnTo>
                  <a:pt x="1054849" y="49174"/>
                </a:lnTo>
                <a:lnTo>
                  <a:pt x="994333" y="263728"/>
                </a:lnTo>
                <a:lnTo>
                  <a:pt x="1068959" y="263728"/>
                </a:lnTo>
                <a:lnTo>
                  <a:pt x="1129461" y="49174"/>
                </a:lnTo>
                <a:close/>
              </a:path>
              <a:path w="1356995" h="327025">
                <a:moveTo>
                  <a:pt x="1182243" y="287667"/>
                </a:moveTo>
                <a:lnTo>
                  <a:pt x="1134478" y="288124"/>
                </a:lnTo>
                <a:lnTo>
                  <a:pt x="1131747" y="297154"/>
                </a:lnTo>
                <a:lnTo>
                  <a:pt x="1146302" y="297154"/>
                </a:lnTo>
                <a:lnTo>
                  <a:pt x="1137653" y="326517"/>
                </a:lnTo>
                <a:lnTo>
                  <a:pt x="1155852" y="326517"/>
                </a:lnTo>
                <a:lnTo>
                  <a:pt x="1164958" y="297154"/>
                </a:lnTo>
                <a:lnTo>
                  <a:pt x="1179512" y="297154"/>
                </a:lnTo>
                <a:lnTo>
                  <a:pt x="1182243" y="287667"/>
                </a:lnTo>
                <a:close/>
              </a:path>
              <a:path w="1356995" h="327025">
                <a:moveTo>
                  <a:pt x="1211821" y="106997"/>
                </a:moveTo>
                <a:lnTo>
                  <a:pt x="1137196" y="106997"/>
                </a:lnTo>
                <a:lnTo>
                  <a:pt x="1093063" y="263728"/>
                </a:lnTo>
                <a:lnTo>
                  <a:pt x="1167688" y="263728"/>
                </a:lnTo>
                <a:lnTo>
                  <a:pt x="1211821" y="106997"/>
                </a:lnTo>
                <a:close/>
              </a:path>
              <a:path w="1356995" h="327025">
                <a:moveTo>
                  <a:pt x="1228204" y="49174"/>
                </a:moveTo>
                <a:lnTo>
                  <a:pt x="1153579" y="49174"/>
                </a:lnTo>
                <a:lnTo>
                  <a:pt x="1141298" y="92087"/>
                </a:lnTo>
                <a:lnTo>
                  <a:pt x="1215910" y="92087"/>
                </a:lnTo>
                <a:lnTo>
                  <a:pt x="1228204" y="49174"/>
                </a:lnTo>
                <a:close/>
              </a:path>
              <a:path w="1356995" h="327025">
                <a:moveTo>
                  <a:pt x="1356969" y="142671"/>
                </a:moveTo>
                <a:lnTo>
                  <a:pt x="1350137" y="106997"/>
                </a:lnTo>
                <a:lnTo>
                  <a:pt x="1309649" y="106997"/>
                </a:lnTo>
                <a:lnTo>
                  <a:pt x="1319657" y="72212"/>
                </a:lnTo>
                <a:lnTo>
                  <a:pt x="1245031" y="72212"/>
                </a:lnTo>
                <a:lnTo>
                  <a:pt x="1204544" y="215404"/>
                </a:lnTo>
                <a:lnTo>
                  <a:pt x="1202270" y="223075"/>
                </a:lnTo>
                <a:lnTo>
                  <a:pt x="1201356" y="230301"/>
                </a:lnTo>
                <a:lnTo>
                  <a:pt x="1201356" y="237083"/>
                </a:lnTo>
                <a:lnTo>
                  <a:pt x="1202982" y="248107"/>
                </a:lnTo>
                <a:lnTo>
                  <a:pt x="1208176" y="256501"/>
                </a:lnTo>
                <a:lnTo>
                  <a:pt x="1217485" y="261848"/>
                </a:lnTo>
                <a:lnTo>
                  <a:pt x="1231392" y="263728"/>
                </a:lnTo>
                <a:lnTo>
                  <a:pt x="1298270" y="263728"/>
                </a:lnTo>
                <a:lnTo>
                  <a:pt x="1309192" y="225336"/>
                </a:lnTo>
                <a:lnTo>
                  <a:pt x="1283258" y="225336"/>
                </a:lnTo>
                <a:lnTo>
                  <a:pt x="1280071" y="223075"/>
                </a:lnTo>
                <a:lnTo>
                  <a:pt x="1280071" y="212242"/>
                </a:lnTo>
                <a:lnTo>
                  <a:pt x="1281430" y="206362"/>
                </a:lnTo>
                <a:lnTo>
                  <a:pt x="1282801" y="201853"/>
                </a:lnTo>
                <a:lnTo>
                  <a:pt x="1299629" y="142671"/>
                </a:lnTo>
                <a:lnTo>
                  <a:pt x="1356969" y="1426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2002701" y="2615310"/>
            <a:ext cx="41275" cy="41275"/>
          </a:xfrm>
          <a:custGeom>
            <a:avLst/>
            <a:gdLst/>
            <a:ahLst/>
            <a:cxnLst/>
            <a:rect l="l" t="t" r="r" b="b"/>
            <a:pathLst>
              <a:path w="41275" h="41275">
                <a:moveTo>
                  <a:pt x="29121" y="30721"/>
                </a:moveTo>
                <a:lnTo>
                  <a:pt x="23939" y="22136"/>
                </a:lnTo>
                <a:lnTo>
                  <a:pt x="23660" y="21691"/>
                </a:lnTo>
                <a:lnTo>
                  <a:pt x="26390" y="21691"/>
                </a:lnTo>
                <a:lnTo>
                  <a:pt x="28663" y="19875"/>
                </a:lnTo>
                <a:lnTo>
                  <a:pt x="28663" y="18973"/>
                </a:lnTo>
                <a:lnTo>
                  <a:pt x="28663" y="13106"/>
                </a:lnTo>
                <a:lnTo>
                  <a:pt x="28663" y="12204"/>
                </a:lnTo>
                <a:lnTo>
                  <a:pt x="26390" y="9944"/>
                </a:lnTo>
                <a:lnTo>
                  <a:pt x="25031" y="9944"/>
                </a:lnTo>
                <a:lnTo>
                  <a:pt x="25031" y="13106"/>
                </a:lnTo>
                <a:lnTo>
                  <a:pt x="25031" y="18973"/>
                </a:lnTo>
                <a:lnTo>
                  <a:pt x="16840" y="18973"/>
                </a:lnTo>
                <a:lnTo>
                  <a:pt x="16840" y="13106"/>
                </a:lnTo>
                <a:lnTo>
                  <a:pt x="25031" y="13106"/>
                </a:lnTo>
                <a:lnTo>
                  <a:pt x="25031" y="9944"/>
                </a:lnTo>
                <a:lnTo>
                  <a:pt x="13195" y="9944"/>
                </a:lnTo>
                <a:lnTo>
                  <a:pt x="13195" y="30721"/>
                </a:lnTo>
                <a:lnTo>
                  <a:pt x="16840" y="30721"/>
                </a:lnTo>
                <a:lnTo>
                  <a:pt x="16840" y="22136"/>
                </a:lnTo>
                <a:lnTo>
                  <a:pt x="20027" y="22136"/>
                </a:lnTo>
                <a:lnTo>
                  <a:pt x="25031" y="30721"/>
                </a:lnTo>
                <a:lnTo>
                  <a:pt x="29121" y="30721"/>
                </a:lnTo>
                <a:close/>
              </a:path>
              <a:path w="41275" h="41275">
                <a:moveTo>
                  <a:pt x="40957" y="20332"/>
                </a:moveTo>
                <a:lnTo>
                  <a:pt x="39357" y="12395"/>
                </a:lnTo>
                <a:lnTo>
                  <a:pt x="37312" y="9385"/>
                </a:lnTo>
                <a:lnTo>
                  <a:pt x="37312" y="11303"/>
                </a:lnTo>
                <a:lnTo>
                  <a:pt x="37312" y="29362"/>
                </a:lnTo>
                <a:lnTo>
                  <a:pt x="29578" y="37045"/>
                </a:lnTo>
                <a:lnTo>
                  <a:pt x="11379" y="37045"/>
                </a:lnTo>
                <a:lnTo>
                  <a:pt x="3644" y="29362"/>
                </a:lnTo>
                <a:lnTo>
                  <a:pt x="3644" y="11303"/>
                </a:lnTo>
                <a:lnTo>
                  <a:pt x="11379" y="3619"/>
                </a:lnTo>
                <a:lnTo>
                  <a:pt x="29578" y="3619"/>
                </a:lnTo>
                <a:lnTo>
                  <a:pt x="37312" y="11303"/>
                </a:lnTo>
                <a:lnTo>
                  <a:pt x="37312" y="9385"/>
                </a:lnTo>
                <a:lnTo>
                  <a:pt x="34975" y="5930"/>
                </a:lnTo>
                <a:lnTo>
                  <a:pt x="31508" y="3619"/>
                </a:lnTo>
                <a:lnTo>
                  <a:pt x="28473" y="1600"/>
                </a:lnTo>
                <a:lnTo>
                  <a:pt x="20485" y="0"/>
                </a:lnTo>
                <a:lnTo>
                  <a:pt x="12484" y="1600"/>
                </a:lnTo>
                <a:lnTo>
                  <a:pt x="5981" y="5930"/>
                </a:lnTo>
                <a:lnTo>
                  <a:pt x="1600" y="12395"/>
                </a:lnTo>
                <a:lnTo>
                  <a:pt x="0" y="20332"/>
                </a:lnTo>
                <a:lnTo>
                  <a:pt x="1600" y="28270"/>
                </a:lnTo>
                <a:lnTo>
                  <a:pt x="5981" y="34734"/>
                </a:lnTo>
                <a:lnTo>
                  <a:pt x="12484" y="39065"/>
                </a:lnTo>
                <a:lnTo>
                  <a:pt x="20485" y="40652"/>
                </a:lnTo>
                <a:lnTo>
                  <a:pt x="28473" y="39065"/>
                </a:lnTo>
                <a:lnTo>
                  <a:pt x="31508" y="37045"/>
                </a:lnTo>
                <a:lnTo>
                  <a:pt x="34975" y="34734"/>
                </a:lnTo>
                <a:lnTo>
                  <a:pt x="39357" y="28270"/>
                </a:lnTo>
                <a:lnTo>
                  <a:pt x="40957" y="203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220214" y="2670868"/>
            <a:ext cx="57785" cy="40640"/>
          </a:xfrm>
          <a:custGeom>
            <a:avLst/>
            <a:gdLst/>
            <a:ahLst/>
            <a:cxnLst/>
            <a:rect l="l" t="t" r="r" b="b"/>
            <a:pathLst>
              <a:path w="57784" h="40639">
                <a:moveTo>
                  <a:pt x="22202" y="40200"/>
                </a:moveTo>
                <a:lnTo>
                  <a:pt x="8431" y="39120"/>
                </a:lnTo>
                <a:lnTo>
                  <a:pt x="1784" y="36304"/>
                </a:lnTo>
                <a:lnTo>
                  <a:pt x="0" y="32387"/>
                </a:lnTo>
                <a:lnTo>
                  <a:pt x="817" y="28004"/>
                </a:lnTo>
                <a:lnTo>
                  <a:pt x="18107" y="28004"/>
                </a:lnTo>
                <a:lnTo>
                  <a:pt x="17652" y="28908"/>
                </a:lnTo>
                <a:lnTo>
                  <a:pt x="17652" y="30714"/>
                </a:lnTo>
                <a:lnTo>
                  <a:pt x="18107" y="31618"/>
                </a:lnTo>
                <a:lnTo>
                  <a:pt x="19017" y="32521"/>
                </a:lnTo>
                <a:lnTo>
                  <a:pt x="22202" y="32973"/>
                </a:lnTo>
                <a:lnTo>
                  <a:pt x="28572" y="32973"/>
                </a:lnTo>
                <a:lnTo>
                  <a:pt x="33122" y="32070"/>
                </a:lnTo>
                <a:lnTo>
                  <a:pt x="34032" y="29359"/>
                </a:lnTo>
                <a:lnTo>
                  <a:pt x="34487" y="28456"/>
                </a:lnTo>
                <a:lnTo>
                  <a:pt x="33577" y="27553"/>
                </a:lnTo>
                <a:lnTo>
                  <a:pt x="29446" y="25633"/>
                </a:lnTo>
                <a:lnTo>
                  <a:pt x="21349" y="23713"/>
                </a:lnTo>
                <a:lnTo>
                  <a:pt x="12654" y="21455"/>
                </a:lnTo>
                <a:lnTo>
                  <a:pt x="6732" y="18519"/>
                </a:lnTo>
                <a:lnTo>
                  <a:pt x="4912" y="16712"/>
                </a:lnTo>
                <a:lnTo>
                  <a:pt x="5367" y="14002"/>
                </a:lnTo>
                <a:lnTo>
                  <a:pt x="36307" y="0"/>
                </a:lnTo>
                <a:lnTo>
                  <a:pt x="47703" y="748"/>
                </a:lnTo>
                <a:lnTo>
                  <a:pt x="54449" y="2935"/>
                </a:lnTo>
                <a:lnTo>
                  <a:pt x="57357" y="6478"/>
                </a:lnTo>
                <a:lnTo>
                  <a:pt x="57236" y="11292"/>
                </a:lnTo>
                <a:lnTo>
                  <a:pt x="40857" y="11292"/>
                </a:lnTo>
                <a:lnTo>
                  <a:pt x="41312" y="9937"/>
                </a:lnTo>
                <a:lnTo>
                  <a:pt x="40857" y="8582"/>
                </a:lnTo>
                <a:lnTo>
                  <a:pt x="39492" y="8130"/>
                </a:lnTo>
                <a:lnTo>
                  <a:pt x="38582" y="7227"/>
                </a:lnTo>
                <a:lnTo>
                  <a:pt x="34942" y="6775"/>
                </a:lnTo>
                <a:lnTo>
                  <a:pt x="29027" y="6775"/>
                </a:lnTo>
                <a:lnTo>
                  <a:pt x="26297" y="8130"/>
                </a:lnTo>
                <a:lnTo>
                  <a:pt x="25842" y="10388"/>
                </a:lnTo>
                <a:lnTo>
                  <a:pt x="25387" y="10840"/>
                </a:lnTo>
                <a:lnTo>
                  <a:pt x="25387" y="11292"/>
                </a:lnTo>
                <a:lnTo>
                  <a:pt x="25842" y="11743"/>
                </a:lnTo>
                <a:lnTo>
                  <a:pt x="30356" y="13600"/>
                </a:lnTo>
                <a:lnTo>
                  <a:pt x="38411" y="15413"/>
                </a:lnTo>
                <a:lnTo>
                  <a:pt x="46892" y="17651"/>
                </a:lnTo>
                <a:lnTo>
                  <a:pt x="52686" y="20777"/>
                </a:lnTo>
                <a:lnTo>
                  <a:pt x="54051" y="21681"/>
                </a:lnTo>
                <a:lnTo>
                  <a:pt x="54961" y="23939"/>
                </a:lnTo>
                <a:lnTo>
                  <a:pt x="54051" y="27553"/>
                </a:lnTo>
                <a:lnTo>
                  <a:pt x="50738" y="32768"/>
                </a:lnTo>
                <a:lnTo>
                  <a:pt x="44610" y="36756"/>
                </a:lnTo>
                <a:lnTo>
                  <a:pt x="35240" y="39304"/>
                </a:lnTo>
                <a:lnTo>
                  <a:pt x="22202" y="402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504038" y="2671320"/>
            <a:ext cx="54610" cy="38735"/>
          </a:xfrm>
          <a:custGeom>
            <a:avLst/>
            <a:gdLst/>
            <a:ahLst/>
            <a:cxnLst/>
            <a:rect l="l" t="t" r="r" b="b"/>
            <a:pathLst>
              <a:path w="54609" h="38735">
                <a:moveTo>
                  <a:pt x="42769" y="38393"/>
                </a:moveTo>
                <a:lnTo>
                  <a:pt x="0" y="38393"/>
                </a:lnTo>
                <a:lnTo>
                  <a:pt x="11829" y="0"/>
                </a:lnTo>
                <a:lnTo>
                  <a:pt x="54144" y="0"/>
                </a:lnTo>
                <a:lnTo>
                  <a:pt x="51869" y="7678"/>
                </a:lnTo>
                <a:lnTo>
                  <a:pt x="27754" y="7678"/>
                </a:lnTo>
                <a:lnTo>
                  <a:pt x="25024" y="15357"/>
                </a:lnTo>
                <a:lnTo>
                  <a:pt x="48229" y="15357"/>
                </a:lnTo>
                <a:lnTo>
                  <a:pt x="45954" y="23036"/>
                </a:lnTo>
                <a:lnTo>
                  <a:pt x="22749" y="23036"/>
                </a:lnTo>
                <a:lnTo>
                  <a:pt x="20474" y="30714"/>
                </a:lnTo>
                <a:lnTo>
                  <a:pt x="45044" y="30714"/>
                </a:lnTo>
                <a:lnTo>
                  <a:pt x="42769" y="383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758010" y="2490203"/>
            <a:ext cx="323215" cy="220979"/>
          </a:xfrm>
          <a:custGeom>
            <a:avLst/>
            <a:gdLst/>
            <a:ahLst/>
            <a:cxnLst/>
            <a:rect l="l" t="t" r="r" b="b"/>
            <a:pathLst>
              <a:path w="323214" h="220980">
                <a:moveTo>
                  <a:pt x="57353" y="186893"/>
                </a:moveTo>
                <a:lnTo>
                  <a:pt x="54444" y="183324"/>
                </a:lnTo>
                <a:lnTo>
                  <a:pt x="47701" y="181025"/>
                </a:lnTo>
                <a:lnTo>
                  <a:pt x="36309" y="180225"/>
                </a:lnTo>
                <a:lnTo>
                  <a:pt x="24447" y="180987"/>
                </a:lnTo>
                <a:lnTo>
                  <a:pt x="4914" y="197383"/>
                </a:lnTo>
                <a:lnTo>
                  <a:pt x="6731" y="199186"/>
                </a:lnTo>
                <a:lnTo>
                  <a:pt x="12649" y="202133"/>
                </a:lnTo>
                <a:lnTo>
                  <a:pt x="21348" y="204381"/>
                </a:lnTo>
                <a:lnTo>
                  <a:pt x="29451" y="206311"/>
                </a:lnTo>
                <a:lnTo>
                  <a:pt x="33578" y="208229"/>
                </a:lnTo>
                <a:lnTo>
                  <a:pt x="34036" y="208673"/>
                </a:lnTo>
                <a:lnTo>
                  <a:pt x="34036" y="209575"/>
                </a:lnTo>
                <a:lnTo>
                  <a:pt x="33121" y="212737"/>
                </a:lnTo>
                <a:lnTo>
                  <a:pt x="28575" y="213639"/>
                </a:lnTo>
                <a:lnTo>
                  <a:pt x="22199" y="213639"/>
                </a:lnTo>
                <a:lnTo>
                  <a:pt x="19011" y="213194"/>
                </a:lnTo>
                <a:lnTo>
                  <a:pt x="18110" y="212293"/>
                </a:lnTo>
                <a:lnTo>
                  <a:pt x="17195" y="210934"/>
                </a:lnTo>
                <a:lnTo>
                  <a:pt x="17195" y="209575"/>
                </a:lnTo>
                <a:lnTo>
                  <a:pt x="18110" y="208673"/>
                </a:lnTo>
                <a:lnTo>
                  <a:pt x="812" y="208673"/>
                </a:lnTo>
                <a:lnTo>
                  <a:pt x="0" y="213055"/>
                </a:lnTo>
                <a:lnTo>
                  <a:pt x="1790" y="216979"/>
                </a:lnTo>
                <a:lnTo>
                  <a:pt x="8432" y="219786"/>
                </a:lnTo>
                <a:lnTo>
                  <a:pt x="22199" y="220878"/>
                </a:lnTo>
                <a:lnTo>
                  <a:pt x="35242" y="219976"/>
                </a:lnTo>
                <a:lnTo>
                  <a:pt x="44615" y="217424"/>
                </a:lnTo>
                <a:lnTo>
                  <a:pt x="50736" y="213436"/>
                </a:lnTo>
                <a:lnTo>
                  <a:pt x="54051" y="208229"/>
                </a:lnTo>
                <a:lnTo>
                  <a:pt x="54965" y="204609"/>
                </a:lnTo>
                <a:lnTo>
                  <a:pt x="54051" y="202349"/>
                </a:lnTo>
                <a:lnTo>
                  <a:pt x="52692" y="201002"/>
                </a:lnTo>
                <a:lnTo>
                  <a:pt x="46888" y="198069"/>
                </a:lnTo>
                <a:lnTo>
                  <a:pt x="38417" y="195859"/>
                </a:lnTo>
                <a:lnTo>
                  <a:pt x="30353" y="194068"/>
                </a:lnTo>
                <a:lnTo>
                  <a:pt x="25844" y="192417"/>
                </a:lnTo>
                <a:lnTo>
                  <a:pt x="25387" y="191960"/>
                </a:lnTo>
                <a:lnTo>
                  <a:pt x="25387" y="191516"/>
                </a:lnTo>
                <a:lnTo>
                  <a:pt x="25844" y="190614"/>
                </a:lnTo>
                <a:lnTo>
                  <a:pt x="26301" y="188798"/>
                </a:lnTo>
                <a:lnTo>
                  <a:pt x="29032" y="187452"/>
                </a:lnTo>
                <a:lnTo>
                  <a:pt x="34937" y="187452"/>
                </a:lnTo>
                <a:lnTo>
                  <a:pt x="38582" y="187896"/>
                </a:lnTo>
                <a:lnTo>
                  <a:pt x="39497" y="188353"/>
                </a:lnTo>
                <a:lnTo>
                  <a:pt x="40855" y="189255"/>
                </a:lnTo>
                <a:lnTo>
                  <a:pt x="40855" y="191516"/>
                </a:lnTo>
                <a:lnTo>
                  <a:pt x="57238" y="191516"/>
                </a:lnTo>
                <a:lnTo>
                  <a:pt x="57353" y="186893"/>
                </a:lnTo>
                <a:close/>
              </a:path>
              <a:path w="323214" h="220980">
                <a:moveTo>
                  <a:pt x="322948" y="0"/>
                </a:moveTo>
                <a:lnTo>
                  <a:pt x="246519" y="0"/>
                </a:lnTo>
                <a:lnTo>
                  <a:pt x="206019" y="86715"/>
                </a:lnTo>
                <a:lnTo>
                  <a:pt x="207391" y="0"/>
                </a:lnTo>
                <a:lnTo>
                  <a:pt x="131406" y="0"/>
                </a:lnTo>
                <a:lnTo>
                  <a:pt x="145961" y="156730"/>
                </a:lnTo>
                <a:lnTo>
                  <a:pt x="144145" y="165760"/>
                </a:lnTo>
                <a:lnTo>
                  <a:pt x="114833" y="175996"/>
                </a:lnTo>
                <a:lnTo>
                  <a:pt x="109562" y="175704"/>
                </a:lnTo>
                <a:lnTo>
                  <a:pt x="108648" y="175704"/>
                </a:lnTo>
                <a:lnTo>
                  <a:pt x="96824" y="218160"/>
                </a:lnTo>
                <a:lnTo>
                  <a:pt x="147777" y="218160"/>
                </a:lnTo>
                <a:lnTo>
                  <a:pt x="167817" y="215315"/>
                </a:lnTo>
                <a:lnTo>
                  <a:pt x="184238" y="206527"/>
                </a:lnTo>
                <a:lnTo>
                  <a:pt x="199034" y="191477"/>
                </a:lnTo>
                <a:lnTo>
                  <a:pt x="214210" y="169837"/>
                </a:lnTo>
                <a:lnTo>
                  <a:pt x="3229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520571" y="2785299"/>
            <a:ext cx="11255375" cy="337185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495"/>
              </a:spcBef>
            </a:pPr>
            <a:r>
              <a:rPr dirty="0" sz="1000" b="1">
                <a:latin typeface="Arial"/>
                <a:cs typeface="Arial"/>
              </a:rPr>
              <a:t>For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investor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spc="-20" b="1">
                <a:latin typeface="Arial"/>
                <a:cs typeface="Arial"/>
              </a:rPr>
              <a:t>use.</a:t>
            </a:r>
            <a:endParaRPr sz="1000">
              <a:latin typeface="Arial"/>
              <a:cs typeface="Arial"/>
            </a:endParaRPr>
          </a:p>
          <a:p>
            <a:pPr marL="38735" marR="401320">
              <a:lnSpc>
                <a:spcPct val="100000"/>
              </a:lnSpc>
              <a:spcBef>
                <a:spcPts val="390"/>
              </a:spcBef>
            </a:pPr>
            <a:r>
              <a:rPr dirty="0" sz="1000" spc="-10" b="1">
                <a:latin typeface="Arial"/>
                <a:cs typeface="Arial"/>
              </a:rPr>
              <a:t>Information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provided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in,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10" b="1">
                <a:latin typeface="Arial"/>
                <a:cs typeface="Arial"/>
              </a:rPr>
              <a:t> presentation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of,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this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document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are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for</a:t>
            </a:r>
            <a:r>
              <a:rPr dirty="0" sz="1000" spc="-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informational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educational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purposes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only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and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are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not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</a:t>
            </a:r>
            <a:r>
              <a:rPr dirty="0" sz="1000" spc="-10" b="1">
                <a:latin typeface="Arial"/>
                <a:cs typeface="Arial"/>
              </a:rPr>
              <a:t> recommendation </a:t>
            </a:r>
            <a:r>
              <a:rPr dirty="0" sz="1000" b="1">
                <a:latin typeface="Arial"/>
                <a:cs typeface="Arial"/>
              </a:rPr>
              <a:t>to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take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any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particular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action,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any </a:t>
            </a:r>
            <a:r>
              <a:rPr dirty="0" sz="1000" b="1">
                <a:latin typeface="Arial"/>
                <a:cs typeface="Arial"/>
              </a:rPr>
              <a:t>action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all,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nor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offer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10" b="1">
                <a:latin typeface="Arial"/>
                <a:cs typeface="Arial"/>
              </a:rPr>
              <a:t> solicitation</a:t>
            </a:r>
            <a:r>
              <a:rPr dirty="0" sz="1000" spc="-3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to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buy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sell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any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securities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services</a:t>
            </a:r>
            <a:r>
              <a:rPr dirty="0" sz="1000" spc="-4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presented.</a:t>
            </a:r>
            <a:r>
              <a:rPr dirty="0" sz="1000" spc="2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not</a:t>
            </a:r>
            <a:r>
              <a:rPr dirty="0" sz="1000" spc="-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investment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advice.</a:t>
            </a:r>
            <a:r>
              <a:rPr dirty="0" sz="1000" spc="-4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Fidelity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does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not</a:t>
            </a:r>
            <a:r>
              <a:rPr dirty="0" sz="1000" spc="-1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provide</a:t>
            </a:r>
            <a:r>
              <a:rPr dirty="0" sz="1000" spc="-3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legal</a:t>
            </a:r>
            <a:r>
              <a:rPr dirty="0" sz="1000" spc="-2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or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tax</a:t>
            </a:r>
            <a:r>
              <a:rPr dirty="0" sz="1000" spc="-2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advice.</a:t>
            </a:r>
            <a:endParaRPr sz="1000">
              <a:latin typeface="Arial"/>
              <a:cs typeface="Arial"/>
            </a:endParaRPr>
          </a:p>
          <a:p>
            <a:pPr marL="38735" marR="156845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latin typeface="Arial"/>
                <a:cs typeface="Arial"/>
              </a:rPr>
              <a:t>Before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making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decisions,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consult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own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professional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advisers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take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account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particular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facts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circumstances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situation.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Fidelity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 </a:t>
            </a:r>
            <a:r>
              <a:rPr dirty="0" sz="1000" spc="-10">
                <a:latin typeface="Arial"/>
                <a:cs typeface="Arial"/>
              </a:rPr>
              <a:t>representatives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conflict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mentioned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because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interest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them,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receive</a:t>
            </a:r>
            <a:r>
              <a:rPr dirty="0" sz="1000" spc="-10">
                <a:latin typeface="Arial"/>
                <a:cs typeface="Arial"/>
              </a:rPr>
              <a:t> compensation,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directly </a:t>
            </a:r>
            <a:r>
              <a:rPr dirty="0" sz="1000" spc="-25">
                <a:latin typeface="Arial"/>
                <a:cs typeface="Arial"/>
              </a:rPr>
              <a:t>or </a:t>
            </a:r>
            <a:r>
              <a:rPr dirty="0" sz="1000">
                <a:latin typeface="Arial"/>
                <a:cs typeface="Arial"/>
              </a:rPr>
              <a:t>indirectly,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connection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management,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distribution,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and/or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servicing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these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funds,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certain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third-</a:t>
            </a:r>
            <a:r>
              <a:rPr dirty="0" sz="1000">
                <a:latin typeface="Arial"/>
                <a:cs typeface="Arial"/>
              </a:rPr>
              <a:t>party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funds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certain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investment services.</a:t>
            </a:r>
            <a:endParaRPr sz="1000">
              <a:latin typeface="Arial"/>
              <a:cs typeface="Arial"/>
            </a:endParaRPr>
          </a:p>
          <a:p>
            <a:pPr marL="38735" marR="30480">
              <a:lnSpc>
                <a:spcPct val="100000"/>
              </a:lnSpc>
              <a:spcBef>
                <a:spcPts val="300"/>
              </a:spcBef>
            </a:pP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information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contained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herein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general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nature,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informational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purposes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only, 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construed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advice.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advice.</a:t>
            </a:r>
            <a:r>
              <a:rPr dirty="0" sz="1000" spc="50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cannot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guarantee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information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accurate,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complete,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timely.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Laws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particular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laws that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applicable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particular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situation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impact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applicability, </a:t>
            </a:r>
            <a:r>
              <a:rPr dirty="0" sz="1000">
                <a:latin typeface="Arial"/>
                <a:cs typeface="Arial"/>
              </a:rPr>
              <a:t>accuracy,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completeness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information.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Federal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state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laws and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regulations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complex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laws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regulations may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have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material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impact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on</a:t>
            </a:r>
            <a:r>
              <a:rPr dirty="0" sz="1000" spc="500">
                <a:latin typeface="Arial"/>
                <a:cs typeface="Arial"/>
              </a:rPr>
              <a:t>  </a:t>
            </a:r>
            <a:r>
              <a:rPr dirty="0" sz="1000">
                <a:latin typeface="Arial"/>
                <a:cs typeface="Arial"/>
              </a:rPr>
              <a:t>pre-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and/or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after-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results.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makes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warranties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 regard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information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results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obtained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 disclaims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liability</a:t>
            </a:r>
            <a:r>
              <a:rPr dirty="0" sz="1000" spc="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arising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out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use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of,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tax </a:t>
            </a:r>
            <a:r>
              <a:rPr dirty="0" sz="1000">
                <a:latin typeface="Arial"/>
                <a:cs typeface="Arial"/>
              </a:rPr>
              <a:t>position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taken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reliance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such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information.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Your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clients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should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consult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professional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regarding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specific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legal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situation.</a:t>
            </a:r>
            <a:endParaRPr sz="10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365"/>
              </a:spcBef>
            </a:pPr>
            <a:r>
              <a:rPr dirty="0" sz="1000">
                <a:latin typeface="Arial"/>
                <a:cs typeface="Arial"/>
              </a:rPr>
              <a:t>Not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NCUA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NCUSIF insured.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May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lose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value.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credit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union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guarantee.</a:t>
            </a:r>
            <a:endParaRPr sz="1000">
              <a:latin typeface="Arial"/>
              <a:cs typeface="Arial"/>
            </a:endParaRPr>
          </a:p>
          <a:p>
            <a:pPr marL="38735" marR="1148715">
              <a:lnSpc>
                <a:spcPct val="130000"/>
              </a:lnSpc>
            </a:pPr>
            <a:r>
              <a:rPr dirty="0" sz="1000" spc="-10">
                <a:latin typeface="Arial"/>
                <a:cs typeface="Arial"/>
              </a:rPr>
              <a:t>Third-</a:t>
            </a:r>
            <a:r>
              <a:rPr dirty="0" sz="1000">
                <a:latin typeface="Arial"/>
                <a:cs typeface="Arial"/>
              </a:rPr>
              <a:t>party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trademarks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property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their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respective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owners.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trademarks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marks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property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FMR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affiliated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company. </a:t>
            </a:r>
            <a:r>
              <a:rPr dirty="0" sz="1000">
                <a:latin typeface="Arial"/>
                <a:cs typeface="Arial"/>
              </a:rPr>
              <a:t>Past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performance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guarantee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future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results.</a:t>
            </a:r>
            <a:endParaRPr sz="10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355"/>
              </a:spcBef>
            </a:pPr>
            <a:r>
              <a:rPr dirty="0" sz="1000">
                <a:latin typeface="Arial"/>
                <a:cs typeface="Arial"/>
              </a:rPr>
              <a:t>Keep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mind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that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involves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risk,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including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risk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loss.</a:t>
            </a:r>
            <a:endParaRPr sz="1000">
              <a:latin typeface="Arial"/>
              <a:cs typeface="Arial"/>
            </a:endParaRPr>
          </a:p>
          <a:p>
            <a:pPr marL="38735" marR="437515" indent="-635">
              <a:lnSpc>
                <a:spcPct val="100000"/>
              </a:lnSpc>
              <a:spcBef>
                <a:spcPts val="360"/>
              </a:spcBef>
            </a:pP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Investments</a:t>
            </a:r>
            <a:r>
              <a:rPr dirty="0" baseline="25641" sz="975">
                <a:latin typeface="Arial"/>
                <a:cs typeface="Arial"/>
              </a:rPr>
              <a:t>®</a:t>
            </a:r>
            <a:r>
              <a:rPr dirty="0" baseline="25641" sz="975" spc="52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10">
                <a:latin typeface="Arial"/>
                <a:cs typeface="Arial"/>
              </a:rPr>
              <a:t> Distributors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Company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LLC;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clearing,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custody,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other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brokerage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through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National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Fidelity </a:t>
            </a:r>
            <a:r>
              <a:rPr dirty="0" sz="1000">
                <a:latin typeface="Arial"/>
                <a:cs typeface="Arial"/>
              </a:rPr>
              <a:t>Brokerage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(Members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NYSE,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SIPC).</a:t>
            </a:r>
            <a:endParaRPr sz="1000">
              <a:latin typeface="Arial"/>
              <a:cs typeface="Arial"/>
            </a:endParaRPr>
          </a:p>
          <a:p>
            <a:pPr marL="38735">
              <a:lnSpc>
                <a:spcPct val="100000"/>
              </a:lnSpc>
              <a:spcBef>
                <a:spcPts val="360"/>
              </a:spcBef>
            </a:pPr>
            <a:r>
              <a:rPr dirty="0" sz="1000">
                <a:latin typeface="Arial"/>
                <a:cs typeface="Arial"/>
              </a:rPr>
              <a:t>Personal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workplace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investment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products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provided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Brokerage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Services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LLC,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Member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NYSE,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SIPC.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5729" y="6441826"/>
            <a:ext cx="591820" cy="147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662964.34.0</a:t>
            </a:r>
            <a:endParaRPr sz="8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941855" y="6327464"/>
            <a:ext cx="703580" cy="269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800" spc="-10">
                <a:latin typeface="Arial"/>
                <a:cs typeface="Arial"/>
              </a:rPr>
              <a:t>1.9584501.126</a:t>
            </a:r>
            <a:endParaRPr sz="800">
              <a:latin typeface="Arial"/>
              <a:cs typeface="Arial"/>
            </a:endParaRPr>
          </a:p>
          <a:p>
            <a:pPr algn="r" marR="5080">
              <a:lnSpc>
                <a:spcPct val="100000"/>
              </a:lnSpc>
            </a:pPr>
            <a:r>
              <a:rPr dirty="0" sz="800" spc="-20">
                <a:latin typeface="Arial"/>
                <a:cs typeface="Arial"/>
              </a:rPr>
              <a:t>0124</a:t>
            </a:r>
            <a:endParaRPr sz="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dirty="0" spc="-40"/>
              <a:t> </a:t>
            </a:r>
            <a:r>
              <a:rPr dirty="0"/>
              <a:t>Security</a:t>
            </a:r>
            <a:r>
              <a:rPr dirty="0" spc="-25"/>
              <a:t> </a:t>
            </a:r>
            <a:r>
              <a:rPr dirty="0" spc="-10"/>
              <a:t>terms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47757" y="1144026"/>
            <a:ext cx="383222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500" b="1">
                <a:solidFill>
                  <a:srgbClr val="004F6B"/>
                </a:solidFill>
                <a:latin typeface="Arial"/>
                <a:cs typeface="Arial"/>
              </a:rPr>
              <a:t>Full</a:t>
            </a:r>
            <a:r>
              <a:rPr dirty="0" sz="1500" spc="-35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500" spc="-10" b="1">
                <a:solidFill>
                  <a:srgbClr val="004F6B"/>
                </a:solidFill>
                <a:latin typeface="Arial"/>
                <a:cs typeface="Arial"/>
              </a:rPr>
              <a:t>Retirement</a:t>
            </a:r>
            <a:r>
              <a:rPr dirty="0" sz="1500" spc="-7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500" b="1">
                <a:solidFill>
                  <a:srgbClr val="004F6B"/>
                </a:solidFill>
                <a:latin typeface="Arial"/>
                <a:cs typeface="Arial"/>
              </a:rPr>
              <a:t>Age</a:t>
            </a:r>
            <a:r>
              <a:rPr dirty="0" sz="1500" spc="4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F6B"/>
                </a:solidFill>
                <a:latin typeface="Arial"/>
                <a:cs typeface="Arial"/>
              </a:rPr>
              <a:t>(FRA)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is</a:t>
            </a:r>
            <a:r>
              <a:rPr dirty="0" sz="1600" spc="-3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the</a:t>
            </a:r>
            <a:r>
              <a:rPr dirty="0" sz="1600" spc="-1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age</a:t>
            </a:r>
            <a:r>
              <a:rPr dirty="0" sz="1600" spc="-10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when</a:t>
            </a:r>
            <a:r>
              <a:rPr dirty="0" sz="1600" spc="-1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you</a:t>
            </a:r>
            <a:r>
              <a:rPr dirty="0" sz="1600" spc="-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are</a:t>
            </a:r>
            <a:r>
              <a:rPr dirty="0" sz="1600" spc="-10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entitled</a:t>
            </a:r>
            <a:r>
              <a:rPr dirty="0" sz="1600" spc="-30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to</a:t>
            </a:r>
            <a:r>
              <a:rPr dirty="0" sz="1600" spc="-1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4F6B"/>
                </a:solidFill>
                <a:latin typeface="Arial"/>
                <a:cs typeface="Arial"/>
              </a:rPr>
              <a:t>receive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your full</a:t>
            </a:r>
            <a:r>
              <a:rPr dirty="0" sz="1600" spc="-3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Primary</a:t>
            </a:r>
            <a:r>
              <a:rPr dirty="0" sz="1600" spc="-1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4F6B"/>
                </a:solidFill>
                <a:latin typeface="Arial"/>
                <a:cs typeface="Arial"/>
              </a:rPr>
              <a:t>Insurance</a:t>
            </a:r>
            <a:r>
              <a:rPr dirty="0" sz="1600" spc="-9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004F6B"/>
                </a:solidFill>
                <a:latin typeface="Arial"/>
                <a:cs typeface="Arial"/>
              </a:rPr>
              <a:t>Amount</a:t>
            </a:r>
            <a:r>
              <a:rPr dirty="0" sz="1600" spc="-30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004F6B"/>
                </a:solidFill>
                <a:latin typeface="Arial"/>
                <a:cs typeface="Arial"/>
              </a:rPr>
              <a:t>(PIA)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47809" y="2092137"/>
            <a:ext cx="14478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Arial"/>
                <a:cs typeface="Arial"/>
              </a:rPr>
              <a:t>DETERMINING</a:t>
            </a:r>
            <a:r>
              <a:rPr dirty="0" sz="1200" spc="-40" b="1">
                <a:latin typeface="Arial"/>
                <a:cs typeface="Arial"/>
              </a:rPr>
              <a:t> </a:t>
            </a:r>
            <a:r>
              <a:rPr dirty="0" sz="1200" spc="-25" b="1">
                <a:latin typeface="Arial"/>
                <a:cs typeface="Arial"/>
              </a:rPr>
              <a:t>FRA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563816" y="2361145"/>
          <a:ext cx="5220970" cy="2965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94560"/>
                <a:gridCol w="2949575"/>
              </a:tblGrid>
              <a:tr h="37084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If</a:t>
                      </a:r>
                      <a:r>
                        <a:rPr dirty="0" sz="1400" spc="-3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you were</a:t>
                      </a:r>
                      <a:r>
                        <a:rPr dirty="0" sz="1400" spc="-4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born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in: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004F6B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Full</a:t>
                      </a:r>
                      <a:r>
                        <a:rPr dirty="0" sz="1400" spc="-3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retirement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age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004F6B"/>
                    </a:solidFill>
                  </a:tcPr>
                </a:tc>
              </a:tr>
              <a:tr h="34099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1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1943–1954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66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0005"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1955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1956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2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1957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6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1958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4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8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1959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66</a:t>
                      </a:r>
                      <a:r>
                        <a:rPr dirty="0" sz="14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+</a:t>
                      </a:r>
                      <a:r>
                        <a:rPr dirty="0" sz="14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10</a:t>
                      </a:r>
                      <a:r>
                        <a:rPr dirty="0" sz="14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 b="1">
                          <a:latin typeface="Arial"/>
                          <a:cs typeface="Arial"/>
                        </a:rPr>
                        <a:t>mos.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</a:tr>
              <a:tr h="39941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1960</a:t>
                      </a:r>
                      <a:r>
                        <a:rPr dirty="0" sz="1400" spc="-35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dirty="0" sz="1400" spc="-2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004F6B"/>
                          </a:solidFill>
                          <a:latin typeface="Arial"/>
                          <a:cs typeface="Arial"/>
                        </a:rPr>
                        <a:t>later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46863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dirty="0" sz="1400" spc="-25" b="1">
                          <a:latin typeface="Arial"/>
                          <a:cs typeface="Arial"/>
                        </a:rPr>
                        <a:t>67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69215"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6186040" y="1142480"/>
            <a:ext cx="313944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Primary</a:t>
            </a:r>
            <a:r>
              <a:rPr dirty="0" sz="1600" spc="-6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Insurance</a:t>
            </a:r>
            <a:r>
              <a:rPr dirty="0" sz="1600" spc="-10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004F6B"/>
                </a:solidFill>
                <a:latin typeface="Arial"/>
                <a:cs typeface="Arial"/>
              </a:rPr>
              <a:t>Amount</a:t>
            </a:r>
            <a:r>
              <a:rPr dirty="0" sz="1600" spc="-1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004F6B"/>
                </a:solidFill>
                <a:latin typeface="Arial"/>
                <a:cs typeface="Arial"/>
              </a:rPr>
              <a:t>(PIA)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184812" y="2092137"/>
            <a:ext cx="141287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Arial"/>
                <a:cs typeface="Arial"/>
              </a:rPr>
              <a:t>CALCULATING</a:t>
            </a:r>
            <a:r>
              <a:rPr dirty="0" sz="1200" spc="-25" b="1">
                <a:latin typeface="Arial"/>
                <a:cs typeface="Arial"/>
              </a:rPr>
              <a:t> PIA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193535" y="2368295"/>
            <a:ext cx="3697604" cy="2959735"/>
          </a:xfrm>
          <a:prstGeom prst="rect">
            <a:avLst/>
          </a:prstGeom>
          <a:solidFill>
            <a:srgbClr val="F1F1F1"/>
          </a:solidFill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600" spc="-20" b="1">
                <a:latin typeface="Arial"/>
                <a:cs typeface="Arial"/>
              </a:rPr>
              <a:t>Your</a:t>
            </a:r>
            <a:r>
              <a:rPr dirty="0" sz="1600" spc="-70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Earnings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40"/>
              </a:spcBef>
            </a:pPr>
            <a:r>
              <a:rPr dirty="0" sz="2800" spc="-50" b="1">
                <a:solidFill>
                  <a:srgbClr val="004F6B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dirty="0" sz="1500" spc="-10" b="1">
                <a:latin typeface="Arial"/>
                <a:cs typeface="Arial"/>
              </a:rPr>
              <a:t>Years</a:t>
            </a:r>
            <a:r>
              <a:rPr dirty="0" sz="1500" spc="-70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Worked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25"/>
              </a:spcBef>
            </a:pPr>
            <a:r>
              <a:rPr dirty="0" sz="2800" spc="-50" b="1">
                <a:solidFill>
                  <a:srgbClr val="004F6B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95"/>
              </a:spcBef>
            </a:pPr>
            <a:r>
              <a:rPr dirty="0" sz="1500" spc="-25" b="1">
                <a:latin typeface="Arial"/>
                <a:cs typeface="Arial"/>
              </a:rPr>
              <a:t>Age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2800" spc="-50" b="1">
                <a:solidFill>
                  <a:srgbClr val="004F6B"/>
                </a:solidFill>
                <a:latin typeface="Arial"/>
                <a:cs typeface="Arial"/>
              </a:rPr>
              <a:t>=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390"/>
              </a:spcBef>
            </a:pPr>
            <a:r>
              <a:rPr dirty="0" sz="1500" b="1">
                <a:latin typeface="Arial"/>
                <a:cs typeface="Arial"/>
              </a:rPr>
              <a:t>Primary</a:t>
            </a:r>
            <a:r>
              <a:rPr dirty="0" sz="1500" spc="-45" b="1">
                <a:latin typeface="Arial"/>
                <a:cs typeface="Arial"/>
              </a:rPr>
              <a:t> </a:t>
            </a:r>
            <a:r>
              <a:rPr dirty="0" sz="1500" b="1">
                <a:latin typeface="Arial"/>
                <a:cs typeface="Arial"/>
              </a:rPr>
              <a:t>Insurance</a:t>
            </a:r>
            <a:r>
              <a:rPr dirty="0" sz="1500" spc="-95" b="1">
                <a:latin typeface="Arial"/>
                <a:cs typeface="Arial"/>
              </a:rPr>
              <a:t> </a:t>
            </a:r>
            <a:r>
              <a:rPr dirty="0" sz="1500" spc="-10" b="1">
                <a:latin typeface="Arial"/>
                <a:cs typeface="Arial"/>
              </a:rPr>
              <a:t>Amount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47809" y="5546058"/>
            <a:ext cx="8357234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Collect</a:t>
            </a:r>
            <a:r>
              <a:rPr dirty="0" sz="18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Social</a:t>
            </a:r>
            <a:r>
              <a:rPr dirty="0" sz="18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Security</a:t>
            </a:r>
            <a:r>
              <a:rPr dirty="0" sz="18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before</a:t>
            </a:r>
            <a:r>
              <a:rPr dirty="0" sz="18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FRA</a:t>
            </a:r>
            <a:r>
              <a:rPr dirty="0" sz="1800" spc="-9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and</a:t>
            </a:r>
            <a:r>
              <a:rPr dirty="0" sz="18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you'll</a:t>
            </a:r>
            <a:r>
              <a:rPr dirty="0" sz="18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receive</a:t>
            </a:r>
            <a:r>
              <a:rPr dirty="0" sz="1800" spc="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8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400" b="1">
                <a:solidFill>
                  <a:srgbClr val="004F6B"/>
                </a:solidFill>
                <a:latin typeface="Arial"/>
                <a:cs typeface="Arial"/>
              </a:rPr>
              <a:t>reduced</a:t>
            </a:r>
            <a:r>
              <a:rPr dirty="0" sz="2400" spc="-5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2400" spc="-10" b="1">
                <a:solidFill>
                  <a:srgbClr val="004F6B"/>
                </a:solidFill>
                <a:latin typeface="Arial"/>
                <a:cs typeface="Arial"/>
              </a:rPr>
              <a:t>benefit.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1" name="object 11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44570" y="6323103"/>
            <a:ext cx="2203450" cy="34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Administration.</a:t>
            </a:r>
            <a:endParaRPr sz="10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90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investors.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The</a:t>
            </a:r>
            <a:r>
              <a:rPr dirty="0" spc="-20"/>
              <a:t> </a:t>
            </a:r>
            <a:r>
              <a:rPr dirty="0"/>
              <a:t>value</a:t>
            </a:r>
            <a:r>
              <a:rPr dirty="0" spc="-30"/>
              <a:t> </a:t>
            </a:r>
            <a:r>
              <a:rPr dirty="0"/>
              <a:t>of</a:t>
            </a:r>
            <a:r>
              <a:rPr dirty="0" spc="-10"/>
              <a:t> </a:t>
            </a:r>
            <a:r>
              <a:rPr dirty="0"/>
              <a:t>waiting:</a:t>
            </a:r>
            <a:r>
              <a:rPr dirty="0" spc="-40"/>
              <a:t> </a:t>
            </a:r>
            <a:r>
              <a:rPr dirty="0"/>
              <a:t>up</a:t>
            </a:r>
            <a:r>
              <a:rPr dirty="0" spc="-20"/>
              <a:t> </a:t>
            </a:r>
            <a:r>
              <a:rPr dirty="0"/>
              <a:t>to</a:t>
            </a:r>
            <a:r>
              <a:rPr dirty="0" spc="-5"/>
              <a:t> </a:t>
            </a:r>
            <a:r>
              <a:rPr dirty="0"/>
              <a:t>8%</a:t>
            </a:r>
            <a:r>
              <a:rPr dirty="0" spc="-10"/>
              <a:t> </a:t>
            </a:r>
            <a:r>
              <a:rPr dirty="0"/>
              <a:t>per</a:t>
            </a:r>
            <a:r>
              <a:rPr dirty="0" spc="-20"/>
              <a:t> year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Can</a:t>
            </a:r>
            <a:r>
              <a:rPr dirty="0" sz="20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you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wait?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1764538" y="2043683"/>
            <a:ext cx="7165340" cy="3456940"/>
            <a:chOff x="1764538" y="2043683"/>
            <a:chExt cx="7165340" cy="3456940"/>
          </a:xfrm>
        </p:grpSpPr>
        <p:sp>
          <p:nvSpPr>
            <p:cNvPr id="4" name="object 4" descr=""/>
            <p:cNvSpPr/>
            <p:nvPr/>
          </p:nvSpPr>
          <p:spPr>
            <a:xfrm>
              <a:off x="1770888" y="5494019"/>
              <a:ext cx="7152640" cy="0"/>
            </a:xfrm>
            <a:custGeom>
              <a:avLst/>
              <a:gdLst/>
              <a:ahLst/>
              <a:cxnLst/>
              <a:rect l="l" t="t" r="r" b="b"/>
              <a:pathLst>
                <a:path w="7152640" h="0">
                  <a:moveTo>
                    <a:pt x="0" y="0"/>
                  </a:moveTo>
                  <a:lnTo>
                    <a:pt x="7152132" y="0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598420" y="3549395"/>
              <a:ext cx="891540" cy="1945005"/>
            </a:xfrm>
            <a:custGeom>
              <a:avLst/>
              <a:gdLst/>
              <a:ahLst/>
              <a:cxnLst/>
              <a:rect l="l" t="t" r="r" b="b"/>
              <a:pathLst>
                <a:path w="891539" h="1945004">
                  <a:moveTo>
                    <a:pt x="891540" y="0"/>
                  </a:moveTo>
                  <a:lnTo>
                    <a:pt x="0" y="0"/>
                  </a:lnTo>
                  <a:lnTo>
                    <a:pt x="0" y="1944624"/>
                  </a:lnTo>
                  <a:lnTo>
                    <a:pt x="891540" y="1944624"/>
                  </a:lnTo>
                  <a:lnTo>
                    <a:pt x="891540" y="0"/>
                  </a:lnTo>
                  <a:close/>
                </a:path>
              </a:pathLst>
            </a:custGeom>
            <a:solidFill>
              <a:srgbClr val="77A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127747" y="2043683"/>
              <a:ext cx="896619" cy="3450590"/>
            </a:xfrm>
            <a:custGeom>
              <a:avLst/>
              <a:gdLst/>
              <a:ahLst/>
              <a:cxnLst/>
              <a:rect l="l" t="t" r="r" b="b"/>
              <a:pathLst>
                <a:path w="896620" h="3450590">
                  <a:moveTo>
                    <a:pt x="896111" y="0"/>
                  </a:moveTo>
                  <a:lnTo>
                    <a:pt x="0" y="0"/>
                  </a:lnTo>
                  <a:lnTo>
                    <a:pt x="0" y="3450336"/>
                  </a:lnTo>
                  <a:lnTo>
                    <a:pt x="896111" y="3450336"/>
                  </a:lnTo>
                  <a:lnTo>
                    <a:pt x="896111" y="0"/>
                  </a:lnTo>
                  <a:close/>
                </a:path>
              </a:pathLst>
            </a:custGeom>
            <a:solidFill>
              <a:srgbClr val="333E4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/>
          <p:nvPr/>
        </p:nvSpPr>
        <p:spPr>
          <a:xfrm>
            <a:off x="1810511" y="197967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350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810511" y="264871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350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1810511" y="332994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350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1810511" y="4026408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350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810511" y="472135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 h="0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6350">
            <a:solidFill>
              <a:srgbClr val="99999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8091208" y="1987295"/>
            <a:ext cx="3482340" cy="786765"/>
          </a:xfrm>
          <a:custGeom>
            <a:avLst/>
            <a:gdLst/>
            <a:ahLst/>
            <a:cxnLst/>
            <a:rect l="l" t="t" r="r" b="b"/>
            <a:pathLst>
              <a:path w="3482340" h="786764">
                <a:moveTo>
                  <a:pt x="3482048" y="0"/>
                </a:moveTo>
                <a:lnTo>
                  <a:pt x="304507" y="0"/>
                </a:lnTo>
                <a:lnTo>
                  <a:pt x="304507" y="354507"/>
                </a:lnTo>
                <a:lnTo>
                  <a:pt x="0" y="452272"/>
                </a:lnTo>
                <a:lnTo>
                  <a:pt x="304507" y="518312"/>
                </a:lnTo>
                <a:lnTo>
                  <a:pt x="304507" y="786396"/>
                </a:lnTo>
                <a:lnTo>
                  <a:pt x="3482048" y="786396"/>
                </a:lnTo>
                <a:lnTo>
                  <a:pt x="348204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/>
          <p:nvPr/>
        </p:nvSpPr>
        <p:spPr>
          <a:xfrm>
            <a:off x="3142488" y="1392935"/>
            <a:ext cx="2914015" cy="1080135"/>
          </a:xfrm>
          <a:custGeom>
            <a:avLst/>
            <a:gdLst/>
            <a:ahLst/>
            <a:cxnLst/>
            <a:rect l="l" t="t" r="r" b="b"/>
            <a:pathLst>
              <a:path w="2914015" h="1080135">
                <a:moveTo>
                  <a:pt x="2913888" y="0"/>
                </a:moveTo>
                <a:lnTo>
                  <a:pt x="0" y="0"/>
                </a:lnTo>
                <a:lnTo>
                  <a:pt x="0" y="755904"/>
                </a:lnTo>
                <a:lnTo>
                  <a:pt x="2450604" y="755904"/>
                </a:lnTo>
                <a:lnTo>
                  <a:pt x="2493124" y="1080008"/>
                </a:lnTo>
                <a:lnTo>
                  <a:pt x="2637205" y="755904"/>
                </a:lnTo>
                <a:lnTo>
                  <a:pt x="2913888" y="755904"/>
                </a:lnTo>
                <a:lnTo>
                  <a:pt x="29138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640206" y="3021880"/>
            <a:ext cx="224790" cy="134175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>
                <a:latin typeface="Arial"/>
                <a:cs typeface="Arial"/>
              </a:rPr>
              <a:t>Monthly</a:t>
            </a:r>
            <a:r>
              <a:rPr dirty="0" sz="1400" spc="-4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Benefits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1488620" y="5298457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$0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155719" y="3922098"/>
            <a:ext cx="570865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$1,000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1155719" y="3218851"/>
            <a:ext cx="570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$1,500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1179255" y="2540924"/>
            <a:ext cx="570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$2,000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155719" y="1886890"/>
            <a:ext cx="570865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10">
                <a:latin typeface="Arial"/>
                <a:cs typeface="Arial"/>
              </a:rPr>
              <a:t>$2,500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669394" y="3208807"/>
            <a:ext cx="721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$1,400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192702" y="1723135"/>
            <a:ext cx="721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$2,480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850695" y="2347671"/>
            <a:ext cx="721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Arial"/>
                <a:cs typeface="Arial"/>
              </a:rPr>
              <a:t>$2,000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1330282" y="4161585"/>
            <a:ext cx="1987550" cy="7080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Arial"/>
                <a:cs typeface="Arial"/>
              </a:rPr>
              <a:t>70%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dirty="0" sz="1400" spc="-20">
                <a:latin typeface="Arial"/>
                <a:cs typeface="Arial"/>
              </a:rPr>
              <a:t>$500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7230365" y="3310001"/>
            <a:ext cx="6775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124%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4786884" y="2685288"/>
            <a:ext cx="896619" cy="2809240"/>
          </a:xfrm>
          <a:custGeom>
            <a:avLst/>
            <a:gdLst/>
            <a:ahLst/>
            <a:cxnLst/>
            <a:rect l="l" t="t" r="r" b="b"/>
            <a:pathLst>
              <a:path w="896620" h="2809240">
                <a:moveTo>
                  <a:pt x="896112" y="0"/>
                </a:moveTo>
                <a:lnTo>
                  <a:pt x="0" y="0"/>
                </a:lnTo>
                <a:lnTo>
                  <a:pt x="0" y="2808732"/>
                </a:lnTo>
                <a:lnTo>
                  <a:pt x="896112" y="2808732"/>
                </a:lnTo>
                <a:lnTo>
                  <a:pt x="896112" y="0"/>
                </a:lnTo>
                <a:close/>
              </a:path>
            </a:pathLst>
          </a:custGeom>
          <a:solidFill>
            <a:srgbClr val="36862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4899167" y="3821502"/>
            <a:ext cx="6775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100%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337946" y="1534403"/>
            <a:ext cx="255651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Waiting</a:t>
            </a:r>
            <a:r>
              <a:rPr dirty="0" sz="16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4</a:t>
            </a:r>
            <a:r>
              <a:rPr dirty="0" sz="1600" spc="-6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years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provides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$600</a:t>
            </a:r>
            <a:r>
              <a:rPr dirty="0" sz="16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more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6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month for</a:t>
            </a:r>
            <a:r>
              <a:rPr dirty="0" sz="1600" spc="-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life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8618477" y="2130318"/>
            <a:ext cx="27260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Waiting</a:t>
            </a:r>
            <a:r>
              <a:rPr dirty="0" sz="16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8</a:t>
            </a:r>
            <a:r>
              <a:rPr dirty="0" sz="1600" spc="-6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years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provides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$1,080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more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a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month for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 life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2278760" y="4906136"/>
            <a:ext cx="5406390" cy="863600"/>
            <a:chOff x="2278760" y="4906136"/>
            <a:chExt cx="5406390" cy="863600"/>
          </a:xfrm>
        </p:grpSpPr>
        <p:sp>
          <p:nvSpPr>
            <p:cNvPr id="30" name="object 30" descr=""/>
            <p:cNvSpPr/>
            <p:nvPr/>
          </p:nvSpPr>
          <p:spPr>
            <a:xfrm>
              <a:off x="6848855" y="4934711"/>
              <a:ext cx="807720" cy="806450"/>
            </a:xfrm>
            <a:custGeom>
              <a:avLst/>
              <a:gdLst/>
              <a:ahLst/>
              <a:cxnLst/>
              <a:rect l="l" t="t" r="r" b="b"/>
              <a:pathLst>
                <a:path w="807720" h="806450">
                  <a:moveTo>
                    <a:pt x="403860" y="0"/>
                  </a:moveTo>
                  <a:lnTo>
                    <a:pt x="356760" y="2711"/>
                  </a:lnTo>
                  <a:lnTo>
                    <a:pt x="311257" y="10645"/>
                  </a:lnTo>
                  <a:lnTo>
                    <a:pt x="267652" y="23499"/>
                  </a:lnTo>
                  <a:lnTo>
                    <a:pt x="226250" y="40970"/>
                  </a:lnTo>
                  <a:lnTo>
                    <a:pt x="187353" y="62756"/>
                  </a:lnTo>
                  <a:lnTo>
                    <a:pt x="151264" y="88554"/>
                  </a:lnTo>
                  <a:lnTo>
                    <a:pt x="118286" y="118062"/>
                  </a:lnTo>
                  <a:lnTo>
                    <a:pt x="88722" y="150978"/>
                  </a:lnTo>
                  <a:lnTo>
                    <a:pt x="62875" y="186999"/>
                  </a:lnTo>
                  <a:lnTo>
                    <a:pt x="41048" y="225823"/>
                  </a:lnTo>
                  <a:lnTo>
                    <a:pt x="23544" y="267147"/>
                  </a:lnTo>
                  <a:lnTo>
                    <a:pt x="10666" y="310669"/>
                  </a:lnTo>
                  <a:lnTo>
                    <a:pt x="2716" y="356087"/>
                  </a:lnTo>
                  <a:lnTo>
                    <a:pt x="0" y="403097"/>
                  </a:lnTo>
                  <a:lnTo>
                    <a:pt x="2716" y="450108"/>
                  </a:lnTo>
                  <a:lnTo>
                    <a:pt x="10666" y="495526"/>
                  </a:lnTo>
                  <a:lnTo>
                    <a:pt x="23544" y="539048"/>
                  </a:lnTo>
                  <a:lnTo>
                    <a:pt x="41048" y="580372"/>
                  </a:lnTo>
                  <a:lnTo>
                    <a:pt x="62875" y="619196"/>
                  </a:lnTo>
                  <a:lnTo>
                    <a:pt x="88722" y="655217"/>
                  </a:lnTo>
                  <a:lnTo>
                    <a:pt x="118286" y="688133"/>
                  </a:lnTo>
                  <a:lnTo>
                    <a:pt x="151264" y="717641"/>
                  </a:lnTo>
                  <a:lnTo>
                    <a:pt x="187353" y="743439"/>
                  </a:lnTo>
                  <a:lnTo>
                    <a:pt x="226250" y="765225"/>
                  </a:lnTo>
                  <a:lnTo>
                    <a:pt x="267652" y="782696"/>
                  </a:lnTo>
                  <a:lnTo>
                    <a:pt x="311257" y="795550"/>
                  </a:lnTo>
                  <a:lnTo>
                    <a:pt x="356760" y="803484"/>
                  </a:lnTo>
                  <a:lnTo>
                    <a:pt x="403860" y="806195"/>
                  </a:lnTo>
                  <a:lnTo>
                    <a:pt x="450959" y="803484"/>
                  </a:lnTo>
                  <a:lnTo>
                    <a:pt x="496462" y="795550"/>
                  </a:lnTo>
                  <a:lnTo>
                    <a:pt x="540067" y="782696"/>
                  </a:lnTo>
                  <a:lnTo>
                    <a:pt x="581469" y="765225"/>
                  </a:lnTo>
                  <a:lnTo>
                    <a:pt x="620366" y="743439"/>
                  </a:lnTo>
                  <a:lnTo>
                    <a:pt x="656455" y="717641"/>
                  </a:lnTo>
                  <a:lnTo>
                    <a:pt x="689433" y="688133"/>
                  </a:lnTo>
                  <a:lnTo>
                    <a:pt x="718997" y="655217"/>
                  </a:lnTo>
                  <a:lnTo>
                    <a:pt x="744844" y="619196"/>
                  </a:lnTo>
                  <a:lnTo>
                    <a:pt x="766671" y="580372"/>
                  </a:lnTo>
                  <a:lnTo>
                    <a:pt x="784175" y="539048"/>
                  </a:lnTo>
                  <a:lnTo>
                    <a:pt x="797053" y="495526"/>
                  </a:lnTo>
                  <a:lnTo>
                    <a:pt x="805003" y="450108"/>
                  </a:lnTo>
                  <a:lnTo>
                    <a:pt x="807720" y="403097"/>
                  </a:lnTo>
                  <a:lnTo>
                    <a:pt x="805003" y="356087"/>
                  </a:lnTo>
                  <a:lnTo>
                    <a:pt x="797053" y="310669"/>
                  </a:lnTo>
                  <a:lnTo>
                    <a:pt x="784175" y="267147"/>
                  </a:lnTo>
                  <a:lnTo>
                    <a:pt x="766671" y="225823"/>
                  </a:lnTo>
                  <a:lnTo>
                    <a:pt x="744844" y="186999"/>
                  </a:lnTo>
                  <a:lnTo>
                    <a:pt x="718997" y="150978"/>
                  </a:lnTo>
                  <a:lnTo>
                    <a:pt x="689433" y="118062"/>
                  </a:lnTo>
                  <a:lnTo>
                    <a:pt x="656455" y="88554"/>
                  </a:lnTo>
                  <a:lnTo>
                    <a:pt x="620366" y="62756"/>
                  </a:lnTo>
                  <a:lnTo>
                    <a:pt x="581469" y="40970"/>
                  </a:lnTo>
                  <a:lnTo>
                    <a:pt x="540067" y="23499"/>
                  </a:lnTo>
                  <a:lnTo>
                    <a:pt x="496462" y="10645"/>
                  </a:lnTo>
                  <a:lnTo>
                    <a:pt x="450959" y="2711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848855" y="4934711"/>
              <a:ext cx="807720" cy="806450"/>
            </a:xfrm>
            <a:custGeom>
              <a:avLst/>
              <a:gdLst/>
              <a:ahLst/>
              <a:cxnLst/>
              <a:rect l="l" t="t" r="r" b="b"/>
              <a:pathLst>
                <a:path w="807720" h="806450">
                  <a:moveTo>
                    <a:pt x="0" y="403097"/>
                  </a:moveTo>
                  <a:lnTo>
                    <a:pt x="2716" y="356087"/>
                  </a:lnTo>
                  <a:lnTo>
                    <a:pt x="10666" y="310669"/>
                  </a:lnTo>
                  <a:lnTo>
                    <a:pt x="23544" y="267147"/>
                  </a:lnTo>
                  <a:lnTo>
                    <a:pt x="41048" y="225823"/>
                  </a:lnTo>
                  <a:lnTo>
                    <a:pt x="62875" y="186999"/>
                  </a:lnTo>
                  <a:lnTo>
                    <a:pt x="88722" y="150978"/>
                  </a:lnTo>
                  <a:lnTo>
                    <a:pt x="118286" y="118062"/>
                  </a:lnTo>
                  <a:lnTo>
                    <a:pt x="151264" y="88554"/>
                  </a:lnTo>
                  <a:lnTo>
                    <a:pt x="187353" y="62756"/>
                  </a:lnTo>
                  <a:lnTo>
                    <a:pt x="226250" y="40970"/>
                  </a:lnTo>
                  <a:lnTo>
                    <a:pt x="267652" y="23499"/>
                  </a:lnTo>
                  <a:lnTo>
                    <a:pt x="311257" y="10645"/>
                  </a:lnTo>
                  <a:lnTo>
                    <a:pt x="356760" y="2711"/>
                  </a:lnTo>
                  <a:lnTo>
                    <a:pt x="403860" y="0"/>
                  </a:lnTo>
                  <a:lnTo>
                    <a:pt x="450959" y="2711"/>
                  </a:lnTo>
                  <a:lnTo>
                    <a:pt x="496462" y="10645"/>
                  </a:lnTo>
                  <a:lnTo>
                    <a:pt x="540067" y="23499"/>
                  </a:lnTo>
                  <a:lnTo>
                    <a:pt x="581469" y="40970"/>
                  </a:lnTo>
                  <a:lnTo>
                    <a:pt x="620366" y="62756"/>
                  </a:lnTo>
                  <a:lnTo>
                    <a:pt x="656455" y="88554"/>
                  </a:lnTo>
                  <a:lnTo>
                    <a:pt x="689433" y="118062"/>
                  </a:lnTo>
                  <a:lnTo>
                    <a:pt x="718997" y="150978"/>
                  </a:lnTo>
                  <a:lnTo>
                    <a:pt x="744844" y="186999"/>
                  </a:lnTo>
                  <a:lnTo>
                    <a:pt x="766671" y="225823"/>
                  </a:lnTo>
                  <a:lnTo>
                    <a:pt x="784175" y="267147"/>
                  </a:lnTo>
                  <a:lnTo>
                    <a:pt x="797053" y="310669"/>
                  </a:lnTo>
                  <a:lnTo>
                    <a:pt x="805003" y="356087"/>
                  </a:lnTo>
                  <a:lnTo>
                    <a:pt x="807720" y="403097"/>
                  </a:lnTo>
                  <a:lnTo>
                    <a:pt x="805003" y="450108"/>
                  </a:lnTo>
                  <a:lnTo>
                    <a:pt x="797053" y="495526"/>
                  </a:lnTo>
                  <a:lnTo>
                    <a:pt x="784175" y="539048"/>
                  </a:lnTo>
                  <a:lnTo>
                    <a:pt x="766671" y="580372"/>
                  </a:lnTo>
                  <a:lnTo>
                    <a:pt x="744844" y="619196"/>
                  </a:lnTo>
                  <a:lnTo>
                    <a:pt x="718997" y="655217"/>
                  </a:lnTo>
                  <a:lnTo>
                    <a:pt x="689433" y="688133"/>
                  </a:lnTo>
                  <a:lnTo>
                    <a:pt x="656455" y="717641"/>
                  </a:lnTo>
                  <a:lnTo>
                    <a:pt x="620366" y="743439"/>
                  </a:lnTo>
                  <a:lnTo>
                    <a:pt x="581469" y="765225"/>
                  </a:lnTo>
                  <a:lnTo>
                    <a:pt x="540067" y="782696"/>
                  </a:lnTo>
                  <a:lnTo>
                    <a:pt x="496462" y="795550"/>
                  </a:lnTo>
                  <a:lnTo>
                    <a:pt x="450959" y="803484"/>
                  </a:lnTo>
                  <a:lnTo>
                    <a:pt x="403860" y="806195"/>
                  </a:lnTo>
                  <a:lnTo>
                    <a:pt x="356760" y="803484"/>
                  </a:lnTo>
                  <a:lnTo>
                    <a:pt x="311257" y="795550"/>
                  </a:lnTo>
                  <a:lnTo>
                    <a:pt x="267652" y="782696"/>
                  </a:lnTo>
                  <a:lnTo>
                    <a:pt x="226250" y="765225"/>
                  </a:lnTo>
                  <a:lnTo>
                    <a:pt x="187353" y="743439"/>
                  </a:lnTo>
                  <a:lnTo>
                    <a:pt x="151264" y="717641"/>
                  </a:lnTo>
                  <a:lnTo>
                    <a:pt x="118286" y="688133"/>
                  </a:lnTo>
                  <a:lnTo>
                    <a:pt x="88722" y="655217"/>
                  </a:lnTo>
                  <a:lnTo>
                    <a:pt x="62875" y="619196"/>
                  </a:lnTo>
                  <a:lnTo>
                    <a:pt x="41048" y="580372"/>
                  </a:lnTo>
                  <a:lnTo>
                    <a:pt x="23544" y="539048"/>
                  </a:lnTo>
                  <a:lnTo>
                    <a:pt x="10666" y="495526"/>
                  </a:lnTo>
                  <a:lnTo>
                    <a:pt x="2716" y="450108"/>
                  </a:lnTo>
                  <a:lnTo>
                    <a:pt x="0" y="403097"/>
                  </a:lnTo>
                  <a:close/>
                </a:path>
              </a:pathLst>
            </a:custGeom>
            <a:ln w="57149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307335" y="4934711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403098" y="0"/>
                  </a:moveTo>
                  <a:lnTo>
                    <a:pt x="356087" y="2711"/>
                  </a:lnTo>
                  <a:lnTo>
                    <a:pt x="310669" y="10645"/>
                  </a:lnTo>
                  <a:lnTo>
                    <a:pt x="267147" y="23499"/>
                  </a:lnTo>
                  <a:lnTo>
                    <a:pt x="225823" y="40970"/>
                  </a:lnTo>
                  <a:lnTo>
                    <a:pt x="186999" y="62756"/>
                  </a:lnTo>
                  <a:lnTo>
                    <a:pt x="150978" y="88554"/>
                  </a:lnTo>
                  <a:lnTo>
                    <a:pt x="118062" y="118062"/>
                  </a:lnTo>
                  <a:lnTo>
                    <a:pt x="88554" y="150978"/>
                  </a:lnTo>
                  <a:lnTo>
                    <a:pt x="62756" y="186999"/>
                  </a:lnTo>
                  <a:lnTo>
                    <a:pt x="40970" y="225823"/>
                  </a:lnTo>
                  <a:lnTo>
                    <a:pt x="23499" y="267147"/>
                  </a:lnTo>
                  <a:lnTo>
                    <a:pt x="10645" y="310669"/>
                  </a:lnTo>
                  <a:lnTo>
                    <a:pt x="2711" y="356087"/>
                  </a:lnTo>
                  <a:lnTo>
                    <a:pt x="0" y="403097"/>
                  </a:lnTo>
                  <a:lnTo>
                    <a:pt x="2711" y="450108"/>
                  </a:lnTo>
                  <a:lnTo>
                    <a:pt x="10645" y="495526"/>
                  </a:lnTo>
                  <a:lnTo>
                    <a:pt x="23499" y="539048"/>
                  </a:lnTo>
                  <a:lnTo>
                    <a:pt x="40970" y="580372"/>
                  </a:lnTo>
                  <a:lnTo>
                    <a:pt x="62756" y="619196"/>
                  </a:lnTo>
                  <a:lnTo>
                    <a:pt x="88554" y="655217"/>
                  </a:lnTo>
                  <a:lnTo>
                    <a:pt x="118062" y="688133"/>
                  </a:lnTo>
                  <a:lnTo>
                    <a:pt x="150978" y="717641"/>
                  </a:lnTo>
                  <a:lnTo>
                    <a:pt x="186999" y="743439"/>
                  </a:lnTo>
                  <a:lnTo>
                    <a:pt x="225823" y="765225"/>
                  </a:lnTo>
                  <a:lnTo>
                    <a:pt x="267147" y="782696"/>
                  </a:lnTo>
                  <a:lnTo>
                    <a:pt x="310669" y="795550"/>
                  </a:lnTo>
                  <a:lnTo>
                    <a:pt x="356087" y="803484"/>
                  </a:lnTo>
                  <a:lnTo>
                    <a:pt x="403098" y="806195"/>
                  </a:lnTo>
                  <a:lnTo>
                    <a:pt x="450108" y="803484"/>
                  </a:lnTo>
                  <a:lnTo>
                    <a:pt x="495526" y="795550"/>
                  </a:lnTo>
                  <a:lnTo>
                    <a:pt x="539048" y="782696"/>
                  </a:lnTo>
                  <a:lnTo>
                    <a:pt x="580372" y="765225"/>
                  </a:lnTo>
                  <a:lnTo>
                    <a:pt x="619196" y="743439"/>
                  </a:lnTo>
                  <a:lnTo>
                    <a:pt x="655217" y="717641"/>
                  </a:lnTo>
                  <a:lnTo>
                    <a:pt x="688133" y="688133"/>
                  </a:lnTo>
                  <a:lnTo>
                    <a:pt x="717641" y="655217"/>
                  </a:lnTo>
                  <a:lnTo>
                    <a:pt x="743439" y="619196"/>
                  </a:lnTo>
                  <a:lnTo>
                    <a:pt x="765225" y="580372"/>
                  </a:lnTo>
                  <a:lnTo>
                    <a:pt x="782696" y="539048"/>
                  </a:lnTo>
                  <a:lnTo>
                    <a:pt x="795550" y="495526"/>
                  </a:lnTo>
                  <a:lnTo>
                    <a:pt x="803484" y="450108"/>
                  </a:lnTo>
                  <a:lnTo>
                    <a:pt x="806196" y="403097"/>
                  </a:lnTo>
                  <a:lnTo>
                    <a:pt x="803484" y="356087"/>
                  </a:lnTo>
                  <a:lnTo>
                    <a:pt x="795550" y="310669"/>
                  </a:lnTo>
                  <a:lnTo>
                    <a:pt x="782696" y="267147"/>
                  </a:lnTo>
                  <a:lnTo>
                    <a:pt x="765225" y="225823"/>
                  </a:lnTo>
                  <a:lnTo>
                    <a:pt x="743439" y="186999"/>
                  </a:lnTo>
                  <a:lnTo>
                    <a:pt x="717641" y="150978"/>
                  </a:lnTo>
                  <a:lnTo>
                    <a:pt x="688133" y="118062"/>
                  </a:lnTo>
                  <a:lnTo>
                    <a:pt x="655217" y="88554"/>
                  </a:lnTo>
                  <a:lnTo>
                    <a:pt x="619196" y="62756"/>
                  </a:lnTo>
                  <a:lnTo>
                    <a:pt x="580372" y="40970"/>
                  </a:lnTo>
                  <a:lnTo>
                    <a:pt x="539048" y="23499"/>
                  </a:lnTo>
                  <a:lnTo>
                    <a:pt x="495526" y="10645"/>
                  </a:lnTo>
                  <a:lnTo>
                    <a:pt x="450108" y="2711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307335" y="4934711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497323" y="4934711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403098" y="0"/>
                  </a:moveTo>
                  <a:lnTo>
                    <a:pt x="356087" y="2711"/>
                  </a:lnTo>
                  <a:lnTo>
                    <a:pt x="310669" y="10645"/>
                  </a:lnTo>
                  <a:lnTo>
                    <a:pt x="267147" y="23499"/>
                  </a:lnTo>
                  <a:lnTo>
                    <a:pt x="225823" y="40970"/>
                  </a:lnTo>
                  <a:lnTo>
                    <a:pt x="186999" y="62756"/>
                  </a:lnTo>
                  <a:lnTo>
                    <a:pt x="150978" y="88554"/>
                  </a:lnTo>
                  <a:lnTo>
                    <a:pt x="118062" y="118062"/>
                  </a:lnTo>
                  <a:lnTo>
                    <a:pt x="88554" y="150978"/>
                  </a:lnTo>
                  <a:lnTo>
                    <a:pt x="62756" y="186999"/>
                  </a:lnTo>
                  <a:lnTo>
                    <a:pt x="40970" y="225823"/>
                  </a:lnTo>
                  <a:lnTo>
                    <a:pt x="23499" y="267147"/>
                  </a:lnTo>
                  <a:lnTo>
                    <a:pt x="10645" y="310669"/>
                  </a:lnTo>
                  <a:lnTo>
                    <a:pt x="2711" y="356087"/>
                  </a:lnTo>
                  <a:lnTo>
                    <a:pt x="0" y="403097"/>
                  </a:lnTo>
                  <a:lnTo>
                    <a:pt x="2711" y="450108"/>
                  </a:lnTo>
                  <a:lnTo>
                    <a:pt x="10645" y="495526"/>
                  </a:lnTo>
                  <a:lnTo>
                    <a:pt x="23499" y="539048"/>
                  </a:lnTo>
                  <a:lnTo>
                    <a:pt x="40970" y="580372"/>
                  </a:lnTo>
                  <a:lnTo>
                    <a:pt x="62756" y="619196"/>
                  </a:lnTo>
                  <a:lnTo>
                    <a:pt x="88554" y="655217"/>
                  </a:lnTo>
                  <a:lnTo>
                    <a:pt x="118062" y="688133"/>
                  </a:lnTo>
                  <a:lnTo>
                    <a:pt x="150978" y="717641"/>
                  </a:lnTo>
                  <a:lnTo>
                    <a:pt x="186999" y="743439"/>
                  </a:lnTo>
                  <a:lnTo>
                    <a:pt x="225823" y="765225"/>
                  </a:lnTo>
                  <a:lnTo>
                    <a:pt x="267147" y="782696"/>
                  </a:lnTo>
                  <a:lnTo>
                    <a:pt x="310669" y="795550"/>
                  </a:lnTo>
                  <a:lnTo>
                    <a:pt x="356087" y="803484"/>
                  </a:lnTo>
                  <a:lnTo>
                    <a:pt x="403098" y="806195"/>
                  </a:lnTo>
                  <a:lnTo>
                    <a:pt x="450108" y="803484"/>
                  </a:lnTo>
                  <a:lnTo>
                    <a:pt x="495526" y="795550"/>
                  </a:lnTo>
                  <a:lnTo>
                    <a:pt x="539048" y="782696"/>
                  </a:lnTo>
                  <a:lnTo>
                    <a:pt x="580372" y="765225"/>
                  </a:lnTo>
                  <a:lnTo>
                    <a:pt x="619196" y="743439"/>
                  </a:lnTo>
                  <a:lnTo>
                    <a:pt x="655217" y="717641"/>
                  </a:lnTo>
                  <a:lnTo>
                    <a:pt x="688133" y="688133"/>
                  </a:lnTo>
                  <a:lnTo>
                    <a:pt x="717641" y="655217"/>
                  </a:lnTo>
                  <a:lnTo>
                    <a:pt x="743439" y="619196"/>
                  </a:lnTo>
                  <a:lnTo>
                    <a:pt x="765225" y="580372"/>
                  </a:lnTo>
                  <a:lnTo>
                    <a:pt x="782696" y="539048"/>
                  </a:lnTo>
                  <a:lnTo>
                    <a:pt x="795550" y="495526"/>
                  </a:lnTo>
                  <a:lnTo>
                    <a:pt x="803484" y="450108"/>
                  </a:lnTo>
                  <a:lnTo>
                    <a:pt x="806196" y="403097"/>
                  </a:lnTo>
                  <a:lnTo>
                    <a:pt x="803484" y="356087"/>
                  </a:lnTo>
                  <a:lnTo>
                    <a:pt x="795550" y="310669"/>
                  </a:lnTo>
                  <a:lnTo>
                    <a:pt x="782696" y="267147"/>
                  </a:lnTo>
                  <a:lnTo>
                    <a:pt x="765225" y="225823"/>
                  </a:lnTo>
                  <a:lnTo>
                    <a:pt x="743439" y="186999"/>
                  </a:lnTo>
                  <a:lnTo>
                    <a:pt x="717641" y="150978"/>
                  </a:lnTo>
                  <a:lnTo>
                    <a:pt x="688133" y="118062"/>
                  </a:lnTo>
                  <a:lnTo>
                    <a:pt x="655217" y="88554"/>
                  </a:lnTo>
                  <a:lnTo>
                    <a:pt x="619196" y="62756"/>
                  </a:lnTo>
                  <a:lnTo>
                    <a:pt x="580372" y="40970"/>
                  </a:lnTo>
                  <a:lnTo>
                    <a:pt x="539048" y="23499"/>
                  </a:lnTo>
                  <a:lnTo>
                    <a:pt x="495526" y="10645"/>
                  </a:lnTo>
                  <a:lnTo>
                    <a:pt x="450108" y="2711"/>
                  </a:lnTo>
                  <a:lnTo>
                    <a:pt x="4030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497323" y="4934711"/>
              <a:ext cx="806450" cy="806450"/>
            </a:xfrm>
            <a:custGeom>
              <a:avLst/>
              <a:gdLst/>
              <a:ahLst/>
              <a:cxnLst/>
              <a:rect l="l" t="t" r="r" b="b"/>
              <a:pathLst>
                <a:path w="806450" h="806450">
                  <a:moveTo>
                    <a:pt x="0" y="403097"/>
                  </a:moveTo>
                  <a:lnTo>
                    <a:pt x="2711" y="356087"/>
                  </a:lnTo>
                  <a:lnTo>
                    <a:pt x="10645" y="310669"/>
                  </a:lnTo>
                  <a:lnTo>
                    <a:pt x="23499" y="267147"/>
                  </a:lnTo>
                  <a:lnTo>
                    <a:pt x="40970" y="225823"/>
                  </a:lnTo>
                  <a:lnTo>
                    <a:pt x="62756" y="186999"/>
                  </a:lnTo>
                  <a:lnTo>
                    <a:pt x="88554" y="150978"/>
                  </a:lnTo>
                  <a:lnTo>
                    <a:pt x="118062" y="118062"/>
                  </a:lnTo>
                  <a:lnTo>
                    <a:pt x="150978" y="88554"/>
                  </a:lnTo>
                  <a:lnTo>
                    <a:pt x="186999" y="62756"/>
                  </a:lnTo>
                  <a:lnTo>
                    <a:pt x="225823" y="40970"/>
                  </a:lnTo>
                  <a:lnTo>
                    <a:pt x="267147" y="23499"/>
                  </a:lnTo>
                  <a:lnTo>
                    <a:pt x="310669" y="10645"/>
                  </a:lnTo>
                  <a:lnTo>
                    <a:pt x="356087" y="2711"/>
                  </a:lnTo>
                  <a:lnTo>
                    <a:pt x="403098" y="0"/>
                  </a:lnTo>
                  <a:lnTo>
                    <a:pt x="450108" y="2711"/>
                  </a:lnTo>
                  <a:lnTo>
                    <a:pt x="495526" y="10645"/>
                  </a:lnTo>
                  <a:lnTo>
                    <a:pt x="539048" y="23499"/>
                  </a:lnTo>
                  <a:lnTo>
                    <a:pt x="580372" y="40970"/>
                  </a:lnTo>
                  <a:lnTo>
                    <a:pt x="619196" y="62756"/>
                  </a:lnTo>
                  <a:lnTo>
                    <a:pt x="655217" y="88554"/>
                  </a:lnTo>
                  <a:lnTo>
                    <a:pt x="688133" y="118062"/>
                  </a:lnTo>
                  <a:lnTo>
                    <a:pt x="717641" y="150978"/>
                  </a:lnTo>
                  <a:lnTo>
                    <a:pt x="743439" y="186999"/>
                  </a:lnTo>
                  <a:lnTo>
                    <a:pt x="765225" y="225823"/>
                  </a:lnTo>
                  <a:lnTo>
                    <a:pt x="782696" y="267147"/>
                  </a:lnTo>
                  <a:lnTo>
                    <a:pt x="795550" y="310669"/>
                  </a:lnTo>
                  <a:lnTo>
                    <a:pt x="803484" y="356087"/>
                  </a:lnTo>
                  <a:lnTo>
                    <a:pt x="806196" y="403097"/>
                  </a:lnTo>
                  <a:lnTo>
                    <a:pt x="803484" y="450108"/>
                  </a:lnTo>
                  <a:lnTo>
                    <a:pt x="795550" y="495526"/>
                  </a:lnTo>
                  <a:lnTo>
                    <a:pt x="782696" y="539048"/>
                  </a:lnTo>
                  <a:lnTo>
                    <a:pt x="765225" y="580372"/>
                  </a:lnTo>
                  <a:lnTo>
                    <a:pt x="743439" y="619196"/>
                  </a:lnTo>
                  <a:lnTo>
                    <a:pt x="717641" y="655217"/>
                  </a:lnTo>
                  <a:lnTo>
                    <a:pt x="688133" y="688133"/>
                  </a:lnTo>
                  <a:lnTo>
                    <a:pt x="655217" y="717641"/>
                  </a:lnTo>
                  <a:lnTo>
                    <a:pt x="619196" y="743439"/>
                  </a:lnTo>
                  <a:lnTo>
                    <a:pt x="580372" y="765225"/>
                  </a:lnTo>
                  <a:lnTo>
                    <a:pt x="539048" y="782696"/>
                  </a:lnTo>
                  <a:lnTo>
                    <a:pt x="495526" y="795550"/>
                  </a:lnTo>
                  <a:lnTo>
                    <a:pt x="450108" y="803484"/>
                  </a:lnTo>
                  <a:lnTo>
                    <a:pt x="403098" y="806195"/>
                  </a:lnTo>
                  <a:lnTo>
                    <a:pt x="356087" y="803484"/>
                  </a:lnTo>
                  <a:lnTo>
                    <a:pt x="310669" y="795550"/>
                  </a:lnTo>
                  <a:lnTo>
                    <a:pt x="267147" y="782696"/>
                  </a:lnTo>
                  <a:lnTo>
                    <a:pt x="225823" y="765225"/>
                  </a:lnTo>
                  <a:lnTo>
                    <a:pt x="186999" y="743439"/>
                  </a:lnTo>
                  <a:lnTo>
                    <a:pt x="150978" y="717641"/>
                  </a:lnTo>
                  <a:lnTo>
                    <a:pt x="118062" y="688133"/>
                  </a:lnTo>
                  <a:lnTo>
                    <a:pt x="88554" y="655217"/>
                  </a:lnTo>
                  <a:lnTo>
                    <a:pt x="62756" y="619196"/>
                  </a:lnTo>
                  <a:lnTo>
                    <a:pt x="40970" y="580372"/>
                  </a:lnTo>
                  <a:lnTo>
                    <a:pt x="23499" y="539048"/>
                  </a:lnTo>
                  <a:lnTo>
                    <a:pt x="10645" y="495526"/>
                  </a:lnTo>
                  <a:lnTo>
                    <a:pt x="2711" y="450108"/>
                  </a:lnTo>
                  <a:lnTo>
                    <a:pt x="0" y="403097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2513122" y="5058826"/>
            <a:ext cx="4948555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555"/>
              </a:lnSpc>
              <a:spcBef>
                <a:spcPts val="100"/>
              </a:spcBef>
              <a:tabLst>
                <a:tab pos="2201545" algn="l"/>
                <a:tab pos="4554220" algn="l"/>
              </a:tabLst>
            </a:pPr>
            <a:r>
              <a:rPr dirty="0" sz="1400" spc="-25" b="1">
                <a:solidFill>
                  <a:srgbClr val="004F6B"/>
                </a:solidFill>
                <a:latin typeface="Arial"/>
                <a:cs typeface="Arial"/>
              </a:rPr>
              <a:t>AGE</a:t>
            </a:r>
            <a:r>
              <a:rPr dirty="0" sz="1400" b="1">
                <a:solidFill>
                  <a:srgbClr val="004F6B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68627"/>
                </a:solidFill>
                <a:latin typeface="Arial"/>
                <a:cs typeface="Arial"/>
              </a:rPr>
              <a:t>AGE</a:t>
            </a:r>
            <a:r>
              <a:rPr dirty="0" sz="1400" b="1">
                <a:solidFill>
                  <a:srgbClr val="368627"/>
                </a:solidFill>
                <a:latin typeface="Arial"/>
                <a:cs typeface="Arial"/>
              </a:rPr>
              <a:t>	</a:t>
            </a:r>
            <a:r>
              <a:rPr dirty="0" sz="1400" spc="-25" b="1">
                <a:solidFill>
                  <a:srgbClr val="333E47"/>
                </a:solidFill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  <a:p>
            <a:pPr marL="33655">
              <a:lnSpc>
                <a:spcPts val="2755"/>
              </a:lnSpc>
              <a:tabLst>
                <a:tab pos="2223135" algn="l"/>
                <a:tab pos="4575175" algn="l"/>
              </a:tabLst>
            </a:pPr>
            <a:r>
              <a:rPr dirty="0" sz="2400" spc="-25" b="1">
                <a:solidFill>
                  <a:srgbClr val="004F6B"/>
                </a:solidFill>
                <a:latin typeface="Arial"/>
                <a:cs typeface="Arial"/>
              </a:rPr>
              <a:t>62</a:t>
            </a:r>
            <a:r>
              <a:rPr dirty="0" sz="2400" b="1">
                <a:solidFill>
                  <a:srgbClr val="004F6B"/>
                </a:solidFill>
                <a:latin typeface="Arial"/>
                <a:cs typeface="Arial"/>
              </a:rPr>
              <a:t>	</a:t>
            </a:r>
            <a:r>
              <a:rPr dirty="0" sz="2400" spc="-25" b="1">
                <a:solidFill>
                  <a:srgbClr val="368627"/>
                </a:solidFill>
                <a:latin typeface="Arial"/>
                <a:cs typeface="Arial"/>
              </a:rPr>
              <a:t>67</a:t>
            </a:r>
            <a:r>
              <a:rPr dirty="0" sz="2400" b="1">
                <a:solidFill>
                  <a:srgbClr val="368627"/>
                </a:solidFill>
                <a:latin typeface="Arial"/>
                <a:cs typeface="Arial"/>
              </a:rPr>
              <a:t>	</a:t>
            </a:r>
            <a:r>
              <a:rPr dirty="0" sz="2400" spc="-25" b="1">
                <a:solidFill>
                  <a:srgbClr val="333E47"/>
                </a:solidFill>
                <a:latin typeface="Arial"/>
                <a:cs typeface="Arial"/>
              </a:rPr>
              <a:t>70</a:t>
            </a:r>
            <a:endParaRPr sz="24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544570" y="5853921"/>
            <a:ext cx="8638540" cy="482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This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hypothetical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example,</a:t>
            </a:r>
            <a:r>
              <a:rPr dirty="0" sz="1000" spc="-5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which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assumes</a:t>
            </a:r>
            <a:r>
              <a:rPr dirty="0" sz="1000" spc="-6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individual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turning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62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2022,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Fidelity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Financial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Solutions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Team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5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data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and </a:t>
            </a:r>
            <a:r>
              <a:rPr dirty="0" sz="1000">
                <a:latin typeface="Arial"/>
                <a:cs typeface="Arial"/>
              </a:rPr>
              <a:t>methodology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published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March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2022.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All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calculated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today's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dollar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before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tax.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actual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benefit </a:t>
            </a:r>
            <a:r>
              <a:rPr dirty="0" sz="1000">
                <a:latin typeface="Arial"/>
                <a:cs typeface="Arial"/>
              </a:rPr>
              <a:t>would be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adjusted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inflation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might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subject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to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income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tax.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Lifetime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benefits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are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based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of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89.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lifetime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number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sensitive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 spc="-25">
                <a:latin typeface="Arial"/>
                <a:cs typeface="Arial"/>
              </a:rPr>
              <a:t>to,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8" name="object 38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39" name="object 39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4" name="object 44" descr=""/>
          <p:cNvSpPr txBox="1"/>
          <p:nvPr/>
        </p:nvSpPr>
        <p:spPr>
          <a:xfrm>
            <a:off x="543305" y="6323172"/>
            <a:ext cx="3143250" cy="34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3335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and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would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change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with,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the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4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assumption.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investors.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5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Longevity:</a:t>
            </a:r>
            <a:r>
              <a:rPr dirty="0" spc="-40"/>
              <a:t> </a:t>
            </a:r>
            <a:r>
              <a:rPr dirty="0"/>
              <a:t>We</a:t>
            </a:r>
            <a:r>
              <a:rPr dirty="0" spc="-5"/>
              <a:t> </a:t>
            </a:r>
            <a:r>
              <a:rPr dirty="0"/>
              <a:t>are</a:t>
            </a:r>
            <a:r>
              <a:rPr dirty="0" spc="-20"/>
              <a:t> </a:t>
            </a:r>
            <a:r>
              <a:rPr dirty="0"/>
              <a:t>living</a:t>
            </a:r>
            <a:r>
              <a:rPr dirty="0" spc="-40"/>
              <a:t> </a:t>
            </a:r>
            <a:r>
              <a:rPr dirty="0"/>
              <a:t>longer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20"/>
              <a:t> </a:t>
            </a:r>
            <a:r>
              <a:rPr dirty="0" spc="-10"/>
              <a:t>retirement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Retirement</a:t>
            </a:r>
            <a:r>
              <a:rPr dirty="0" sz="20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years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could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exceed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working</a:t>
            </a:r>
            <a:r>
              <a:rPr dirty="0" sz="2000" spc="-6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years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67554" y="1854789"/>
            <a:ext cx="396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 b="1">
                <a:latin typeface="Arial"/>
                <a:cs typeface="Arial"/>
              </a:rPr>
              <a:t>AVERAGE</a:t>
            </a:r>
            <a:r>
              <a:rPr dirty="0" sz="1800" spc="-4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LIFE</a:t>
            </a:r>
            <a:r>
              <a:rPr dirty="0" sz="1800" spc="-80" b="1">
                <a:latin typeface="Arial"/>
                <a:cs typeface="Arial"/>
              </a:rPr>
              <a:t> </a:t>
            </a:r>
            <a:r>
              <a:rPr dirty="0" sz="1800" spc="-25" b="1">
                <a:latin typeface="Arial"/>
                <a:cs typeface="Arial"/>
              </a:rPr>
              <a:t>EXPECTANCY</a:t>
            </a:r>
            <a:r>
              <a:rPr dirty="0" sz="1800" spc="-100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AT</a:t>
            </a:r>
            <a:r>
              <a:rPr dirty="0" sz="1800" spc="-25" b="1">
                <a:latin typeface="Arial"/>
                <a:cs typeface="Arial"/>
              </a:rPr>
              <a:t> 65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415783" y="1815083"/>
            <a:ext cx="4776470" cy="91186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07010" rIns="0" bIns="0" rtlCol="0" vert="horz">
            <a:spAutoFit/>
          </a:bodyPr>
          <a:lstStyle/>
          <a:p>
            <a:pPr marL="438150" marR="1745614">
              <a:lnSpc>
                <a:spcPct val="100000"/>
              </a:lnSpc>
              <a:spcBef>
                <a:spcPts val="1630"/>
              </a:spcBef>
            </a:pP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You</a:t>
            </a:r>
            <a:r>
              <a:rPr dirty="0" sz="1600" spc="-5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could</a:t>
            </a:r>
            <a:r>
              <a:rPr dirty="0" sz="16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spend</a:t>
            </a:r>
            <a:r>
              <a:rPr dirty="0" sz="16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33E47"/>
                </a:solidFill>
                <a:latin typeface="Arial"/>
                <a:cs typeface="Arial"/>
              </a:rPr>
              <a:t>more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than</a:t>
            </a:r>
            <a:r>
              <a:rPr dirty="0" sz="16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20</a:t>
            </a:r>
            <a:r>
              <a:rPr dirty="0" sz="1600" spc="-3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years</a:t>
            </a:r>
            <a:r>
              <a:rPr dirty="0" sz="1600" spc="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333E47"/>
                </a:solidFill>
                <a:latin typeface="Arial"/>
                <a:cs typeface="Arial"/>
              </a:rPr>
              <a:t>retirement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43257" y="5309624"/>
            <a:ext cx="476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Arial"/>
                <a:cs typeface="Arial"/>
              </a:rPr>
              <a:t>1960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631472" y="5309624"/>
            <a:ext cx="47625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0" b="1">
                <a:latin typeface="Arial"/>
                <a:cs typeface="Arial"/>
              </a:rPr>
              <a:t>2023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967649" y="5068258"/>
            <a:ext cx="4114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"/>
                <a:cs typeface="Arial"/>
              </a:rPr>
              <a:t>Male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036579" y="5068258"/>
            <a:ext cx="618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Female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82618" y="4175554"/>
            <a:ext cx="96583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b="1">
                <a:latin typeface="Arial"/>
                <a:cs typeface="Arial"/>
              </a:rPr>
              <a:t>FRA</a:t>
            </a:r>
            <a:r>
              <a:rPr dirty="0" sz="1600" spc="-8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to </a:t>
            </a:r>
            <a:r>
              <a:rPr dirty="0" sz="1600" spc="-25" b="1">
                <a:latin typeface="Arial"/>
                <a:cs typeface="Arial"/>
              </a:rPr>
              <a:t>70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283208" y="265023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/>
          <p:nvPr/>
        </p:nvSpPr>
        <p:spPr>
          <a:xfrm>
            <a:off x="1283208" y="3412235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6350">
            <a:solidFill>
              <a:srgbClr val="BEBEB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1813560" y="4465320"/>
            <a:ext cx="838200" cy="605155"/>
          </a:xfrm>
          <a:custGeom>
            <a:avLst/>
            <a:gdLst/>
            <a:ahLst/>
            <a:cxnLst/>
            <a:rect l="l" t="t" r="r" b="b"/>
            <a:pathLst>
              <a:path w="838200" h="605154">
                <a:moveTo>
                  <a:pt x="838200" y="0"/>
                </a:moveTo>
                <a:lnTo>
                  <a:pt x="0" y="0"/>
                </a:lnTo>
                <a:lnTo>
                  <a:pt x="0" y="605027"/>
                </a:lnTo>
                <a:lnTo>
                  <a:pt x="838200" y="605027"/>
                </a:lnTo>
                <a:lnTo>
                  <a:pt x="838200" y="0"/>
                </a:lnTo>
                <a:close/>
              </a:path>
            </a:pathLst>
          </a:custGeom>
          <a:solidFill>
            <a:srgbClr val="77A2B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967554" y="4913311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981819" y="3995559"/>
            <a:ext cx="224154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5">
                <a:latin typeface="Arial"/>
                <a:cs typeface="Arial"/>
              </a:rPr>
              <a:t>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967554" y="3280188"/>
            <a:ext cx="22415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67554" y="2519704"/>
            <a:ext cx="224154" cy="2393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400" spc="-25">
                <a:latin typeface="Arial"/>
                <a:cs typeface="Arial"/>
              </a:rPr>
              <a:t>90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2078441" y="4130127"/>
            <a:ext cx="3092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Arial"/>
                <a:cs typeface="Arial"/>
              </a:rPr>
              <a:t>66</a:t>
            </a:r>
            <a:endParaRPr sz="2000">
              <a:latin typeface="Arial"/>
              <a:cs typeface="Arial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178679" y="3605841"/>
            <a:ext cx="30924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latin typeface="Arial"/>
                <a:cs typeface="Arial"/>
              </a:rPr>
              <a:t>73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151880" y="2814066"/>
            <a:ext cx="3092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latin typeface="Arial"/>
                <a:cs typeface="Arial"/>
              </a:rPr>
              <a:t>84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250336" y="2664925"/>
            <a:ext cx="309245" cy="33083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25" b="1">
                <a:latin typeface="Arial"/>
                <a:cs typeface="Arial"/>
              </a:rPr>
              <a:t>87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274063" y="3006851"/>
            <a:ext cx="8084820" cy="2063750"/>
            <a:chOff x="1274063" y="3006851"/>
            <a:chExt cx="8084820" cy="2063750"/>
          </a:xfrm>
        </p:grpSpPr>
        <p:sp>
          <p:nvSpPr>
            <p:cNvPr id="22" name="object 22" descr=""/>
            <p:cNvSpPr/>
            <p:nvPr/>
          </p:nvSpPr>
          <p:spPr>
            <a:xfrm>
              <a:off x="4887467" y="3174491"/>
              <a:ext cx="838200" cy="1896110"/>
            </a:xfrm>
            <a:custGeom>
              <a:avLst/>
              <a:gdLst/>
              <a:ahLst/>
              <a:cxnLst/>
              <a:rect l="l" t="t" r="r" b="b"/>
              <a:pathLst>
                <a:path w="838200" h="1896110">
                  <a:moveTo>
                    <a:pt x="838200" y="0"/>
                  </a:moveTo>
                  <a:lnTo>
                    <a:pt x="0" y="0"/>
                  </a:lnTo>
                  <a:lnTo>
                    <a:pt x="0" y="1895856"/>
                  </a:lnTo>
                  <a:lnTo>
                    <a:pt x="838200" y="1895856"/>
                  </a:lnTo>
                  <a:lnTo>
                    <a:pt x="838200" y="0"/>
                  </a:lnTo>
                  <a:close/>
                </a:path>
              </a:pathLst>
            </a:custGeom>
            <a:solidFill>
              <a:srgbClr val="77A2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2913888" y="3006851"/>
              <a:ext cx="3910965" cy="2063750"/>
            </a:xfrm>
            <a:custGeom>
              <a:avLst/>
              <a:gdLst/>
              <a:ahLst/>
              <a:cxnLst/>
              <a:rect l="l" t="t" r="r" b="b"/>
              <a:pathLst>
                <a:path w="3910965" h="2063750">
                  <a:moveTo>
                    <a:pt x="838200" y="964692"/>
                  </a:moveTo>
                  <a:lnTo>
                    <a:pt x="0" y="964692"/>
                  </a:lnTo>
                  <a:lnTo>
                    <a:pt x="0" y="2063496"/>
                  </a:lnTo>
                  <a:lnTo>
                    <a:pt x="838200" y="2063496"/>
                  </a:lnTo>
                  <a:lnTo>
                    <a:pt x="838200" y="964692"/>
                  </a:lnTo>
                  <a:close/>
                </a:path>
                <a:path w="3910965" h="2063750">
                  <a:moveTo>
                    <a:pt x="3910584" y="0"/>
                  </a:moveTo>
                  <a:lnTo>
                    <a:pt x="3072384" y="0"/>
                  </a:lnTo>
                  <a:lnTo>
                    <a:pt x="3072384" y="2063496"/>
                  </a:lnTo>
                  <a:lnTo>
                    <a:pt x="3910584" y="2063496"/>
                  </a:lnTo>
                  <a:lnTo>
                    <a:pt x="3910584" y="0"/>
                  </a:lnTo>
                  <a:close/>
                </a:path>
              </a:pathLst>
            </a:custGeom>
            <a:solidFill>
              <a:srgbClr val="368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1283207" y="5059679"/>
              <a:ext cx="8075930" cy="0"/>
            </a:xfrm>
            <a:custGeom>
              <a:avLst/>
              <a:gdLst/>
              <a:ahLst/>
              <a:cxnLst/>
              <a:rect l="l" t="t" r="r" b="b"/>
              <a:pathLst>
                <a:path w="8075930" h="0">
                  <a:moveTo>
                    <a:pt x="0" y="0"/>
                  </a:moveTo>
                  <a:lnTo>
                    <a:pt x="8075676" y="0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201668" y="4965191"/>
              <a:ext cx="0" cy="88265"/>
            </a:xfrm>
            <a:custGeom>
              <a:avLst/>
              <a:gdLst/>
              <a:ahLst/>
              <a:cxnLst/>
              <a:rect l="l" t="t" r="r" b="b"/>
              <a:pathLst>
                <a:path w="0" h="88264">
                  <a:moveTo>
                    <a:pt x="0" y="0"/>
                  </a:moveTo>
                  <a:lnTo>
                    <a:pt x="0" y="87807"/>
                  </a:lnTo>
                </a:path>
              </a:pathLst>
            </a:custGeom>
            <a:ln w="12700">
              <a:solidFill>
                <a:srgbClr val="99999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274063" y="4465319"/>
              <a:ext cx="8071484" cy="0"/>
            </a:xfrm>
            <a:custGeom>
              <a:avLst/>
              <a:gdLst/>
              <a:ahLst/>
              <a:cxnLst/>
              <a:rect l="l" t="t" r="r" b="b"/>
              <a:pathLst>
                <a:path w="8071484" h="0">
                  <a:moveTo>
                    <a:pt x="0" y="0"/>
                  </a:moveTo>
                  <a:lnTo>
                    <a:pt x="8071104" y="0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283207" y="4145279"/>
              <a:ext cx="8059420" cy="0"/>
            </a:xfrm>
            <a:custGeom>
              <a:avLst/>
              <a:gdLst/>
              <a:ahLst/>
              <a:cxnLst/>
              <a:rect l="l" t="t" r="r" b="b"/>
              <a:pathLst>
                <a:path w="8059420" h="0">
                  <a:moveTo>
                    <a:pt x="0" y="0"/>
                  </a:moveTo>
                  <a:lnTo>
                    <a:pt x="8058911" y="0"/>
                  </a:lnTo>
                </a:path>
              </a:pathLst>
            </a:custGeom>
            <a:ln w="6350">
              <a:solidFill>
                <a:srgbClr val="000000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587728" y="3469885"/>
            <a:ext cx="224790" cy="342265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650"/>
              </a:lnSpc>
            </a:pPr>
            <a:r>
              <a:rPr dirty="0" sz="1400" spc="-25">
                <a:latin typeface="Arial"/>
                <a:cs typeface="Arial"/>
              </a:rPr>
              <a:t>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051799" y="5068258"/>
            <a:ext cx="41148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20">
                <a:latin typeface="Arial"/>
                <a:cs typeface="Arial"/>
              </a:rPr>
              <a:t>Male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120730" y="5068258"/>
            <a:ext cx="61849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>
                <a:latin typeface="Arial"/>
                <a:cs typeface="Arial"/>
              </a:rPr>
              <a:t>Female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32" name="object 32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544570" y="6323103"/>
            <a:ext cx="6530975" cy="3435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Life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Expectancy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Calculator,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2023.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Figure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assumes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a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person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is</a:t>
            </a:r>
            <a:r>
              <a:rPr dirty="0" sz="1000" spc="-2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in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good</a:t>
            </a:r>
            <a:r>
              <a:rPr dirty="0" sz="1000" spc="-3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health.</a:t>
            </a:r>
            <a:endParaRPr sz="1000">
              <a:latin typeface="Arial"/>
              <a:cs typeface="Arial"/>
            </a:endParaRPr>
          </a:p>
          <a:p>
            <a:pPr marL="17780">
              <a:lnSpc>
                <a:spcPct val="100000"/>
              </a:lnSpc>
              <a:spcBef>
                <a:spcPts val="190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investors.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6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571" y="273158"/>
            <a:ext cx="10694670" cy="10960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dirty="0" spc="-40"/>
              <a:t> </a:t>
            </a:r>
            <a:r>
              <a:rPr dirty="0"/>
              <a:t>Security</a:t>
            </a:r>
            <a:r>
              <a:rPr dirty="0" spc="-25"/>
              <a:t> </a:t>
            </a:r>
            <a:r>
              <a:rPr dirty="0"/>
              <a:t>by</a:t>
            </a:r>
            <a:r>
              <a:rPr dirty="0" spc="-20"/>
              <a:t> </a:t>
            </a:r>
            <a:r>
              <a:rPr dirty="0"/>
              <a:t>the</a:t>
            </a:r>
            <a:r>
              <a:rPr dirty="0" spc="-10"/>
              <a:t> numbers</a:t>
            </a:r>
          </a:p>
          <a:p>
            <a:pPr marL="38100" marR="3048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2023,</a:t>
            </a:r>
            <a:r>
              <a:rPr dirty="0" sz="20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over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63</a:t>
            </a:r>
            <a:r>
              <a:rPr dirty="0" sz="20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million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Americans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per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month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received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a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benefit,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totaling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over</a:t>
            </a:r>
            <a:r>
              <a:rPr dirty="0" sz="20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one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trillion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dollars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paid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during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the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year.</a:t>
            </a:r>
            <a:r>
              <a:rPr dirty="0" baseline="25641" sz="1950" spc="-15" b="1">
                <a:solidFill>
                  <a:srgbClr val="368627"/>
                </a:solidFill>
                <a:latin typeface="Arial"/>
                <a:cs typeface="Arial"/>
              </a:rPr>
              <a:t>1</a:t>
            </a:r>
            <a:endParaRPr baseline="25641" sz="19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26892" y="1980450"/>
            <a:ext cx="51612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Arial"/>
                <a:cs typeface="Arial"/>
              </a:rPr>
              <a:t>SO,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WHO’S</a:t>
            </a:r>
            <a:r>
              <a:rPr dirty="0" sz="1800" spc="-55" b="1">
                <a:latin typeface="Arial"/>
                <a:cs typeface="Arial"/>
              </a:rPr>
              <a:t> </a:t>
            </a:r>
            <a:r>
              <a:rPr dirty="0" sz="1800" spc="-20" b="1">
                <a:latin typeface="Arial"/>
                <a:cs typeface="Arial"/>
              </a:rPr>
              <a:t>TAKING</a:t>
            </a:r>
            <a:r>
              <a:rPr dirty="0" sz="1800" spc="-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THEIR</a:t>
            </a:r>
            <a:r>
              <a:rPr dirty="0" sz="1800" spc="-6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BENEFITS</a:t>
            </a:r>
            <a:r>
              <a:rPr dirty="0" sz="1800" spc="-5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WHEN?</a:t>
            </a:r>
            <a:r>
              <a:rPr dirty="0" baseline="25462" sz="1800" spc="-15" b="1">
                <a:latin typeface="Arial"/>
                <a:cs typeface="Arial"/>
              </a:rPr>
              <a:t>2</a:t>
            </a:r>
            <a:endParaRPr baseline="25462" sz="18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573023" y="2363723"/>
            <a:ext cx="5245735" cy="914400"/>
          </a:xfrm>
          <a:custGeom>
            <a:avLst/>
            <a:gdLst/>
            <a:ahLst/>
            <a:cxnLst/>
            <a:rect l="l" t="t" r="r" b="b"/>
            <a:pathLst>
              <a:path w="5245735" h="914400">
                <a:moveTo>
                  <a:pt x="5245608" y="0"/>
                </a:moveTo>
                <a:lnTo>
                  <a:pt x="0" y="0"/>
                </a:lnTo>
                <a:lnTo>
                  <a:pt x="0" y="914400"/>
                </a:lnTo>
                <a:lnTo>
                  <a:pt x="5245608" y="914400"/>
                </a:lnTo>
                <a:lnTo>
                  <a:pt x="524560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31522" y="2435901"/>
            <a:ext cx="1687830" cy="683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solidFill>
                  <a:srgbClr val="004F6B"/>
                </a:solidFill>
                <a:latin typeface="Arial"/>
                <a:cs typeface="Arial"/>
              </a:rPr>
              <a:t>36%</a:t>
            </a:r>
            <a:r>
              <a:rPr dirty="0" sz="1800" spc="-2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4F6B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4F6B"/>
                </a:solidFill>
                <a:latin typeface="Arial"/>
                <a:cs typeface="Arial"/>
              </a:rPr>
              <a:t>men</a:t>
            </a:r>
            <a:r>
              <a:rPr dirty="0" sz="1800" spc="-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4F6B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 b="1">
                <a:solidFill>
                  <a:srgbClr val="004F6B"/>
                </a:solidFill>
                <a:latin typeface="Arial"/>
                <a:cs typeface="Arial"/>
              </a:rPr>
              <a:t>38%</a:t>
            </a:r>
            <a:r>
              <a:rPr dirty="0" sz="1800" spc="-10" b="1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4F6B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004F6B"/>
                </a:solidFill>
                <a:latin typeface="Arial"/>
                <a:cs typeface="Arial"/>
              </a:rPr>
              <a:t>women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516327" y="2637755"/>
            <a:ext cx="1574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004F6B"/>
                </a:solidFill>
                <a:latin typeface="Arial"/>
                <a:cs typeface="Arial"/>
              </a:rPr>
              <a:t>take</a:t>
            </a:r>
            <a:r>
              <a:rPr dirty="0" sz="1800" spc="-3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004F6B"/>
                </a:solidFill>
                <a:latin typeface="Arial"/>
                <a:cs typeface="Arial"/>
              </a:rPr>
              <a:t>benefits</a:t>
            </a:r>
            <a:r>
              <a:rPr dirty="0" sz="1800" spc="-15">
                <a:solidFill>
                  <a:srgbClr val="004F6B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004F6B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313045" y="2280285"/>
            <a:ext cx="1045210" cy="1046480"/>
            <a:chOff x="5313045" y="2280285"/>
            <a:chExt cx="1045210" cy="1046480"/>
          </a:xfrm>
        </p:grpSpPr>
        <p:sp>
          <p:nvSpPr>
            <p:cNvPr id="8" name="object 8" descr=""/>
            <p:cNvSpPr/>
            <p:nvPr/>
          </p:nvSpPr>
          <p:spPr>
            <a:xfrm>
              <a:off x="5341620" y="2308860"/>
              <a:ext cx="988060" cy="989330"/>
            </a:xfrm>
            <a:custGeom>
              <a:avLst/>
              <a:gdLst/>
              <a:ahLst/>
              <a:cxnLst/>
              <a:rect l="l" t="t" r="r" b="b"/>
              <a:pathLst>
                <a:path w="988060" h="989329">
                  <a:moveTo>
                    <a:pt x="493776" y="0"/>
                  </a:moveTo>
                  <a:lnTo>
                    <a:pt x="446221" y="2263"/>
                  </a:lnTo>
                  <a:lnTo>
                    <a:pt x="399946" y="8917"/>
                  </a:lnTo>
                  <a:lnTo>
                    <a:pt x="355157" y="19752"/>
                  </a:lnTo>
                  <a:lnTo>
                    <a:pt x="312060" y="34563"/>
                  </a:lnTo>
                  <a:lnTo>
                    <a:pt x="270863" y="53142"/>
                  </a:lnTo>
                  <a:lnTo>
                    <a:pt x="231773" y="75281"/>
                  </a:lnTo>
                  <a:lnTo>
                    <a:pt x="194997" y="100773"/>
                  </a:lnTo>
                  <a:lnTo>
                    <a:pt x="160741" y="129412"/>
                  </a:lnTo>
                  <a:lnTo>
                    <a:pt x="129212" y="160989"/>
                  </a:lnTo>
                  <a:lnTo>
                    <a:pt x="100618" y="195298"/>
                  </a:lnTo>
                  <a:lnTo>
                    <a:pt x="75164" y="232132"/>
                  </a:lnTo>
                  <a:lnTo>
                    <a:pt x="53060" y="271282"/>
                  </a:lnTo>
                  <a:lnTo>
                    <a:pt x="34510" y="312542"/>
                  </a:lnTo>
                  <a:lnTo>
                    <a:pt x="19722" y="355705"/>
                  </a:lnTo>
                  <a:lnTo>
                    <a:pt x="8903" y="400564"/>
                  </a:lnTo>
                  <a:lnTo>
                    <a:pt x="2260" y="446910"/>
                  </a:lnTo>
                  <a:lnTo>
                    <a:pt x="0" y="494538"/>
                  </a:lnTo>
                  <a:lnTo>
                    <a:pt x="2260" y="542165"/>
                  </a:lnTo>
                  <a:lnTo>
                    <a:pt x="8903" y="588511"/>
                  </a:lnTo>
                  <a:lnTo>
                    <a:pt x="19722" y="633370"/>
                  </a:lnTo>
                  <a:lnTo>
                    <a:pt x="34510" y="676533"/>
                  </a:lnTo>
                  <a:lnTo>
                    <a:pt x="53060" y="717793"/>
                  </a:lnTo>
                  <a:lnTo>
                    <a:pt x="75164" y="756943"/>
                  </a:lnTo>
                  <a:lnTo>
                    <a:pt x="100618" y="793777"/>
                  </a:lnTo>
                  <a:lnTo>
                    <a:pt x="129212" y="828086"/>
                  </a:lnTo>
                  <a:lnTo>
                    <a:pt x="160741" y="859663"/>
                  </a:lnTo>
                  <a:lnTo>
                    <a:pt x="194997" y="888302"/>
                  </a:lnTo>
                  <a:lnTo>
                    <a:pt x="231773" y="913794"/>
                  </a:lnTo>
                  <a:lnTo>
                    <a:pt x="270863" y="935933"/>
                  </a:lnTo>
                  <a:lnTo>
                    <a:pt x="312060" y="954512"/>
                  </a:lnTo>
                  <a:lnTo>
                    <a:pt x="355157" y="969323"/>
                  </a:lnTo>
                  <a:lnTo>
                    <a:pt x="399946" y="980158"/>
                  </a:lnTo>
                  <a:lnTo>
                    <a:pt x="446221" y="986812"/>
                  </a:lnTo>
                  <a:lnTo>
                    <a:pt x="493776" y="989076"/>
                  </a:lnTo>
                  <a:lnTo>
                    <a:pt x="541330" y="986812"/>
                  </a:lnTo>
                  <a:lnTo>
                    <a:pt x="587605" y="980158"/>
                  </a:lnTo>
                  <a:lnTo>
                    <a:pt x="632394" y="969323"/>
                  </a:lnTo>
                  <a:lnTo>
                    <a:pt x="675491" y="954512"/>
                  </a:lnTo>
                  <a:lnTo>
                    <a:pt x="716688" y="935933"/>
                  </a:lnTo>
                  <a:lnTo>
                    <a:pt x="755778" y="913794"/>
                  </a:lnTo>
                  <a:lnTo>
                    <a:pt x="792554" y="888302"/>
                  </a:lnTo>
                  <a:lnTo>
                    <a:pt x="826810" y="859663"/>
                  </a:lnTo>
                  <a:lnTo>
                    <a:pt x="858339" y="828086"/>
                  </a:lnTo>
                  <a:lnTo>
                    <a:pt x="886933" y="793777"/>
                  </a:lnTo>
                  <a:lnTo>
                    <a:pt x="912387" y="756943"/>
                  </a:lnTo>
                  <a:lnTo>
                    <a:pt x="934491" y="717793"/>
                  </a:lnTo>
                  <a:lnTo>
                    <a:pt x="953041" y="676533"/>
                  </a:lnTo>
                  <a:lnTo>
                    <a:pt x="967829" y="633370"/>
                  </a:lnTo>
                  <a:lnTo>
                    <a:pt x="978648" y="588511"/>
                  </a:lnTo>
                  <a:lnTo>
                    <a:pt x="985291" y="542165"/>
                  </a:lnTo>
                  <a:lnTo>
                    <a:pt x="987552" y="494538"/>
                  </a:lnTo>
                  <a:lnTo>
                    <a:pt x="985291" y="446910"/>
                  </a:lnTo>
                  <a:lnTo>
                    <a:pt x="978648" y="400564"/>
                  </a:lnTo>
                  <a:lnTo>
                    <a:pt x="967829" y="355705"/>
                  </a:lnTo>
                  <a:lnTo>
                    <a:pt x="953041" y="312542"/>
                  </a:lnTo>
                  <a:lnTo>
                    <a:pt x="934491" y="271282"/>
                  </a:lnTo>
                  <a:lnTo>
                    <a:pt x="912387" y="232132"/>
                  </a:lnTo>
                  <a:lnTo>
                    <a:pt x="886933" y="195298"/>
                  </a:lnTo>
                  <a:lnTo>
                    <a:pt x="858339" y="160989"/>
                  </a:lnTo>
                  <a:lnTo>
                    <a:pt x="826810" y="129412"/>
                  </a:lnTo>
                  <a:lnTo>
                    <a:pt x="792554" y="100773"/>
                  </a:lnTo>
                  <a:lnTo>
                    <a:pt x="755778" y="75281"/>
                  </a:lnTo>
                  <a:lnTo>
                    <a:pt x="716688" y="53142"/>
                  </a:lnTo>
                  <a:lnTo>
                    <a:pt x="675491" y="34563"/>
                  </a:lnTo>
                  <a:lnTo>
                    <a:pt x="632394" y="19752"/>
                  </a:lnTo>
                  <a:lnTo>
                    <a:pt x="587605" y="8917"/>
                  </a:lnTo>
                  <a:lnTo>
                    <a:pt x="541330" y="2263"/>
                  </a:lnTo>
                  <a:lnTo>
                    <a:pt x="493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341620" y="2308860"/>
              <a:ext cx="988060" cy="989330"/>
            </a:xfrm>
            <a:custGeom>
              <a:avLst/>
              <a:gdLst/>
              <a:ahLst/>
              <a:cxnLst/>
              <a:rect l="l" t="t" r="r" b="b"/>
              <a:pathLst>
                <a:path w="988060" h="989329">
                  <a:moveTo>
                    <a:pt x="0" y="494538"/>
                  </a:moveTo>
                  <a:lnTo>
                    <a:pt x="2260" y="446910"/>
                  </a:lnTo>
                  <a:lnTo>
                    <a:pt x="8903" y="400564"/>
                  </a:lnTo>
                  <a:lnTo>
                    <a:pt x="19722" y="355705"/>
                  </a:lnTo>
                  <a:lnTo>
                    <a:pt x="34510" y="312542"/>
                  </a:lnTo>
                  <a:lnTo>
                    <a:pt x="53060" y="271282"/>
                  </a:lnTo>
                  <a:lnTo>
                    <a:pt x="75164" y="232132"/>
                  </a:lnTo>
                  <a:lnTo>
                    <a:pt x="100618" y="195298"/>
                  </a:lnTo>
                  <a:lnTo>
                    <a:pt x="129212" y="160989"/>
                  </a:lnTo>
                  <a:lnTo>
                    <a:pt x="160741" y="129412"/>
                  </a:lnTo>
                  <a:lnTo>
                    <a:pt x="194997" y="100773"/>
                  </a:lnTo>
                  <a:lnTo>
                    <a:pt x="231773" y="75281"/>
                  </a:lnTo>
                  <a:lnTo>
                    <a:pt x="270863" y="53142"/>
                  </a:lnTo>
                  <a:lnTo>
                    <a:pt x="312060" y="34563"/>
                  </a:lnTo>
                  <a:lnTo>
                    <a:pt x="355157" y="19752"/>
                  </a:lnTo>
                  <a:lnTo>
                    <a:pt x="399946" y="8917"/>
                  </a:lnTo>
                  <a:lnTo>
                    <a:pt x="446221" y="2263"/>
                  </a:lnTo>
                  <a:lnTo>
                    <a:pt x="493776" y="0"/>
                  </a:lnTo>
                  <a:lnTo>
                    <a:pt x="541330" y="2263"/>
                  </a:lnTo>
                  <a:lnTo>
                    <a:pt x="587605" y="8917"/>
                  </a:lnTo>
                  <a:lnTo>
                    <a:pt x="632394" y="19752"/>
                  </a:lnTo>
                  <a:lnTo>
                    <a:pt x="675491" y="34563"/>
                  </a:lnTo>
                  <a:lnTo>
                    <a:pt x="716688" y="53142"/>
                  </a:lnTo>
                  <a:lnTo>
                    <a:pt x="755778" y="75281"/>
                  </a:lnTo>
                  <a:lnTo>
                    <a:pt x="792554" y="100773"/>
                  </a:lnTo>
                  <a:lnTo>
                    <a:pt x="826810" y="129412"/>
                  </a:lnTo>
                  <a:lnTo>
                    <a:pt x="858339" y="160989"/>
                  </a:lnTo>
                  <a:lnTo>
                    <a:pt x="886933" y="195298"/>
                  </a:lnTo>
                  <a:lnTo>
                    <a:pt x="912387" y="232132"/>
                  </a:lnTo>
                  <a:lnTo>
                    <a:pt x="934491" y="271282"/>
                  </a:lnTo>
                  <a:lnTo>
                    <a:pt x="953041" y="312542"/>
                  </a:lnTo>
                  <a:lnTo>
                    <a:pt x="967829" y="355705"/>
                  </a:lnTo>
                  <a:lnTo>
                    <a:pt x="978648" y="400564"/>
                  </a:lnTo>
                  <a:lnTo>
                    <a:pt x="985291" y="446910"/>
                  </a:lnTo>
                  <a:lnTo>
                    <a:pt x="987552" y="494538"/>
                  </a:lnTo>
                  <a:lnTo>
                    <a:pt x="985291" y="542165"/>
                  </a:lnTo>
                  <a:lnTo>
                    <a:pt x="978648" y="588511"/>
                  </a:lnTo>
                  <a:lnTo>
                    <a:pt x="967829" y="633370"/>
                  </a:lnTo>
                  <a:lnTo>
                    <a:pt x="953041" y="676533"/>
                  </a:lnTo>
                  <a:lnTo>
                    <a:pt x="934491" y="717793"/>
                  </a:lnTo>
                  <a:lnTo>
                    <a:pt x="912387" y="756943"/>
                  </a:lnTo>
                  <a:lnTo>
                    <a:pt x="886933" y="793777"/>
                  </a:lnTo>
                  <a:lnTo>
                    <a:pt x="858339" y="828086"/>
                  </a:lnTo>
                  <a:lnTo>
                    <a:pt x="826810" y="859663"/>
                  </a:lnTo>
                  <a:lnTo>
                    <a:pt x="792554" y="888302"/>
                  </a:lnTo>
                  <a:lnTo>
                    <a:pt x="755778" y="913794"/>
                  </a:lnTo>
                  <a:lnTo>
                    <a:pt x="716688" y="935933"/>
                  </a:lnTo>
                  <a:lnTo>
                    <a:pt x="675491" y="954512"/>
                  </a:lnTo>
                  <a:lnTo>
                    <a:pt x="632394" y="969323"/>
                  </a:lnTo>
                  <a:lnTo>
                    <a:pt x="587605" y="980158"/>
                  </a:lnTo>
                  <a:lnTo>
                    <a:pt x="541330" y="986812"/>
                  </a:lnTo>
                  <a:lnTo>
                    <a:pt x="493776" y="989076"/>
                  </a:lnTo>
                  <a:lnTo>
                    <a:pt x="446221" y="986812"/>
                  </a:lnTo>
                  <a:lnTo>
                    <a:pt x="399946" y="980158"/>
                  </a:lnTo>
                  <a:lnTo>
                    <a:pt x="355157" y="969323"/>
                  </a:lnTo>
                  <a:lnTo>
                    <a:pt x="312060" y="954512"/>
                  </a:lnTo>
                  <a:lnTo>
                    <a:pt x="270863" y="935933"/>
                  </a:lnTo>
                  <a:lnTo>
                    <a:pt x="231773" y="913794"/>
                  </a:lnTo>
                  <a:lnTo>
                    <a:pt x="194997" y="888302"/>
                  </a:lnTo>
                  <a:lnTo>
                    <a:pt x="160741" y="859663"/>
                  </a:lnTo>
                  <a:lnTo>
                    <a:pt x="129212" y="828086"/>
                  </a:lnTo>
                  <a:lnTo>
                    <a:pt x="100618" y="793777"/>
                  </a:lnTo>
                  <a:lnTo>
                    <a:pt x="75164" y="756943"/>
                  </a:lnTo>
                  <a:lnTo>
                    <a:pt x="53060" y="717793"/>
                  </a:lnTo>
                  <a:lnTo>
                    <a:pt x="34510" y="676533"/>
                  </a:lnTo>
                  <a:lnTo>
                    <a:pt x="19722" y="633370"/>
                  </a:lnTo>
                  <a:lnTo>
                    <a:pt x="8903" y="588511"/>
                  </a:lnTo>
                  <a:lnTo>
                    <a:pt x="2260" y="542165"/>
                  </a:lnTo>
                  <a:lnTo>
                    <a:pt x="0" y="494538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5575171" y="2525857"/>
            <a:ext cx="458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004F6B"/>
                </a:solidFill>
                <a:latin typeface="Arial"/>
                <a:cs typeface="Arial"/>
              </a:rPr>
              <a:t>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466967" y="2733121"/>
            <a:ext cx="7397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" b="1">
                <a:solidFill>
                  <a:srgbClr val="004F6B"/>
                </a:solidFill>
                <a:latin typeface="Arial"/>
                <a:cs typeface="Arial"/>
              </a:rPr>
              <a:t>62-</a:t>
            </a:r>
            <a:r>
              <a:rPr dirty="0" sz="2200" spc="-35" b="1">
                <a:solidFill>
                  <a:srgbClr val="004F6B"/>
                </a:solidFill>
                <a:latin typeface="Arial"/>
                <a:cs typeface="Arial"/>
              </a:rPr>
              <a:t>64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573023" y="3494532"/>
            <a:ext cx="5356860" cy="940435"/>
          </a:xfrm>
          <a:custGeom>
            <a:avLst/>
            <a:gdLst/>
            <a:ahLst/>
            <a:cxnLst/>
            <a:rect l="l" t="t" r="r" b="b"/>
            <a:pathLst>
              <a:path w="5356860" h="940435">
                <a:moveTo>
                  <a:pt x="5356860" y="0"/>
                </a:moveTo>
                <a:lnTo>
                  <a:pt x="0" y="0"/>
                </a:lnTo>
                <a:lnTo>
                  <a:pt x="0" y="940308"/>
                </a:lnTo>
                <a:lnTo>
                  <a:pt x="5356860" y="940308"/>
                </a:lnTo>
                <a:lnTo>
                  <a:pt x="5356860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731522" y="3578902"/>
            <a:ext cx="1687830" cy="683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55%</a:t>
            </a:r>
            <a:r>
              <a:rPr dirty="0" sz="18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68627"/>
                </a:solidFill>
                <a:latin typeface="Arial"/>
                <a:cs typeface="Arial"/>
              </a:rPr>
              <a:t>of</a:t>
            </a:r>
            <a:r>
              <a:rPr dirty="0" sz="1800" spc="-25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68627"/>
                </a:solidFill>
                <a:latin typeface="Arial"/>
                <a:cs typeface="Arial"/>
              </a:rPr>
              <a:t>men</a:t>
            </a:r>
            <a:r>
              <a:rPr dirty="0" sz="1800" spc="-5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68627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solidFill>
                  <a:srgbClr val="368627"/>
                </a:solidFill>
                <a:latin typeface="Arial"/>
                <a:cs typeface="Arial"/>
              </a:rPr>
              <a:t>52%</a:t>
            </a:r>
            <a:r>
              <a:rPr dirty="0" sz="1800" spc="-1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68627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68627"/>
                </a:solidFill>
                <a:latin typeface="Arial"/>
                <a:cs typeface="Arial"/>
              </a:rPr>
              <a:t>women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516327" y="3757438"/>
            <a:ext cx="1574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68627"/>
                </a:solidFill>
                <a:latin typeface="Arial"/>
                <a:cs typeface="Arial"/>
              </a:rPr>
              <a:t>take</a:t>
            </a:r>
            <a:r>
              <a:rPr dirty="0" sz="1800" spc="-35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r>
              <a:rPr dirty="0" sz="1800" spc="-15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68627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313045" y="3415665"/>
            <a:ext cx="1050925" cy="1050925"/>
            <a:chOff x="5313045" y="3415665"/>
            <a:chExt cx="1050925" cy="1050925"/>
          </a:xfrm>
        </p:grpSpPr>
        <p:sp>
          <p:nvSpPr>
            <p:cNvPr id="16" name="object 16" descr=""/>
            <p:cNvSpPr/>
            <p:nvPr/>
          </p:nvSpPr>
          <p:spPr>
            <a:xfrm>
              <a:off x="5341620" y="3444240"/>
              <a:ext cx="993775" cy="993775"/>
            </a:xfrm>
            <a:custGeom>
              <a:avLst/>
              <a:gdLst/>
              <a:ahLst/>
              <a:cxnLst/>
              <a:rect l="l" t="t" r="r" b="b"/>
              <a:pathLst>
                <a:path w="993775" h="993775">
                  <a:moveTo>
                    <a:pt x="496823" y="0"/>
                  </a:moveTo>
                  <a:lnTo>
                    <a:pt x="448977" y="2274"/>
                  </a:lnTo>
                  <a:lnTo>
                    <a:pt x="402417" y="8958"/>
                  </a:lnTo>
                  <a:lnTo>
                    <a:pt x="357351" y="19844"/>
                  </a:lnTo>
                  <a:lnTo>
                    <a:pt x="313989" y="34724"/>
                  </a:lnTo>
                  <a:lnTo>
                    <a:pt x="272538" y="53388"/>
                  </a:lnTo>
                  <a:lnTo>
                    <a:pt x="233207" y="75630"/>
                  </a:lnTo>
                  <a:lnTo>
                    <a:pt x="196203" y="101241"/>
                  </a:lnTo>
                  <a:lnTo>
                    <a:pt x="161736" y="130012"/>
                  </a:lnTo>
                  <a:lnTo>
                    <a:pt x="130012" y="161736"/>
                  </a:lnTo>
                  <a:lnTo>
                    <a:pt x="101241" y="196203"/>
                  </a:lnTo>
                  <a:lnTo>
                    <a:pt x="75630" y="233207"/>
                  </a:lnTo>
                  <a:lnTo>
                    <a:pt x="53388" y="272538"/>
                  </a:lnTo>
                  <a:lnTo>
                    <a:pt x="34724" y="313989"/>
                  </a:lnTo>
                  <a:lnTo>
                    <a:pt x="19844" y="357351"/>
                  </a:lnTo>
                  <a:lnTo>
                    <a:pt x="8958" y="402417"/>
                  </a:lnTo>
                  <a:lnTo>
                    <a:pt x="2274" y="448977"/>
                  </a:lnTo>
                  <a:lnTo>
                    <a:pt x="0" y="496824"/>
                  </a:lnTo>
                  <a:lnTo>
                    <a:pt x="2274" y="544670"/>
                  </a:lnTo>
                  <a:lnTo>
                    <a:pt x="8958" y="591230"/>
                  </a:lnTo>
                  <a:lnTo>
                    <a:pt x="19844" y="636296"/>
                  </a:lnTo>
                  <a:lnTo>
                    <a:pt x="34724" y="679658"/>
                  </a:lnTo>
                  <a:lnTo>
                    <a:pt x="53388" y="721109"/>
                  </a:lnTo>
                  <a:lnTo>
                    <a:pt x="75630" y="760440"/>
                  </a:lnTo>
                  <a:lnTo>
                    <a:pt x="101241" y="797444"/>
                  </a:lnTo>
                  <a:lnTo>
                    <a:pt x="130012" y="831911"/>
                  </a:lnTo>
                  <a:lnTo>
                    <a:pt x="161736" y="863635"/>
                  </a:lnTo>
                  <a:lnTo>
                    <a:pt x="196203" y="892406"/>
                  </a:lnTo>
                  <a:lnTo>
                    <a:pt x="233207" y="918017"/>
                  </a:lnTo>
                  <a:lnTo>
                    <a:pt x="272538" y="940259"/>
                  </a:lnTo>
                  <a:lnTo>
                    <a:pt x="313989" y="958923"/>
                  </a:lnTo>
                  <a:lnTo>
                    <a:pt x="357351" y="973803"/>
                  </a:lnTo>
                  <a:lnTo>
                    <a:pt x="402417" y="984689"/>
                  </a:lnTo>
                  <a:lnTo>
                    <a:pt x="448977" y="991373"/>
                  </a:lnTo>
                  <a:lnTo>
                    <a:pt x="496823" y="993648"/>
                  </a:lnTo>
                  <a:lnTo>
                    <a:pt x="544670" y="991373"/>
                  </a:lnTo>
                  <a:lnTo>
                    <a:pt x="591230" y="984689"/>
                  </a:lnTo>
                  <a:lnTo>
                    <a:pt x="636296" y="973803"/>
                  </a:lnTo>
                  <a:lnTo>
                    <a:pt x="679658" y="958923"/>
                  </a:lnTo>
                  <a:lnTo>
                    <a:pt x="721109" y="940259"/>
                  </a:lnTo>
                  <a:lnTo>
                    <a:pt x="760440" y="918017"/>
                  </a:lnTo>
                  <a:lnTo>
                    <a:pt x="797444" y="892406"/>
                  </a:lnTo>
                  <a:lnTo>
                    <a:pt x="831911" y="863635"/>
                  </a:lnTo>
                  <a:lnTo>
                    <a:pt x="863635" y="831911"/>
                  </a:lnTo>
                  <a:lnTo>
                    <a:pt x="892406" y="797444"/>
                  </a:lnTo>
                  <a:lnTo>
                    <a:pt x="918017" y="760440"/>
                  </a:lnTo>
                  <a:lnTo>
                    <a:pt x="940259" y="721109"/>
                  </a:lnTo>
                  <a:lnTo>
                    <a:pt x="958923" y="679658"/>
                  </a:lnTo>
                  <a:lnTo>
                    <a:pt x="973803" y="636296"/>
                  </a:lnTo>
                  <a:lnTo>
                    <a:pt x="984689" y="591230"/>
                  </a:lnTo>
                  <a:lnTo>
                    <a:pt x="991373" y="544670"/>
                  </a:lnTo>
                  <a:lnTo>
                    <a:pt x="993647" y="496824"/>
                  </a:lnTo>
                  <a:lnTo>
                    <a:pt x="991373" y="448977"/>
                  </a:lnTo>
                  <a:lnTo>
                    <a:pt x="984689" y="402417"/>
                  </a:lnTo>
                  <a:lnTo>
                    <a:pt x="973803" y="357351"/>
                  </a:lnTo>
                  <a:lnTo>
                    <a:pt x="958923" y="313989"/>
                  </a:lnTo>
                  <a:lnTo>
                    <a:pt x="940259" y="272538"/>
                  </a:lnTo>
                  <a:lnTo>
                    <a:pt x="918017" y="233207"/>
                  </a:lnTo>
                  <a:lnTo>
                    <a:pt x="892406" y="196203"/>
                  </a:lnTo>
                  <a:lnTo>
                    <a:pt x="863635" y="161736"/>
                  </a:lnTo>
                  <a:lnTo>
                    <a:pt x="831911" y="130012"/>
                  </a:lnTo>
                  <a:lnTo>
                    <a:pt x="797444" y="101241"/>
                  </a:lnTo>
                  <a:lnTo>
                    <a:pt x="760440" y="75630"/>
                  </a:lnTo>
                  <a:lnTo>
                    <a:pt x="721109" y="53388"/>
                  </a:lnTo>
                  <a:lnTo>
                    <a:pt x="679658" y="34724"/>
                  </a:lnTo>
                  <a:lnTo>
                    <a:pt x="636296" y="19844"/>
                  </a:lnTo>
                  <a:lnTo>
                    <a:pt x="591230" y="8958"/>
                  </a:lnTo>
                  <a:lnTo>
                    <a:pt x="544670" y="2274"/>
                  </a:lnTo>
                  <a:lnTo>
                    <a:pt x="496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341620" y="3444240"/>
              <a:ext cx="993775" cy="993775"/>
            </a:xfrm>
            <a:custGeom>
              <a:avLst/>
              <a:gdLst/>
              <a:ahLst/>
              <a:cxnLst/>
              <a:rect l="l" t="t" r="r" b="b"/>
              <a:pathLst>
                <a:path w="993775" h="993775">
                  <a:moveTo>
                    <a:pt x="0" y="496824"/>
                  </a:moveTo>
                  <a:lnTo>
                    <a:pt x="2274" y="448977"/>
                  </a:lnTo>
                  <a:lnTo>
                    <a:pt x="8958" y="402417"/>
                  </a:lnTo>
                  <a:lnTo>
                    <a:pt x="19844" y="357351"/>
                  </a:lnTo>
                  <a:lnTo>
                    <a:pt x="34724" y="313989"/>
                  </a:lnTo>
                  <a:lnTo>
                    <a:pt x="53388" y="272538"/>
                  </a:lnTo>
                  <a:lnTo>
                    <a:pt x="75630" y="233207"/>
                  </a:lnTo>
                  <a:lnTo>
                    <a:pt x="101241" y="196203"/>
                  </a:lnTo>
                  <a:lnTo>
                    <a:pt x="130012" y="161736"/>
                  </a:lnTo>
                  <a:lnTo>
                    <a:pt x="161736" y="130012"/>
                  </a:lnTo>
                  <a:lnTo>
                    <a:pt x="196203" y="101241"/>
                  </a:lnTo>
                  <a:lnTo>
                    <a:pt x="233207" y="75630"/>
                  </a:lnTo>
                  <a:lnTo>
                    <a:pt x="272538" y="53388"/>
                  </a:lnTo>
                  <a:lnTo>
                    <a:pt x="313989" y="34724"/>
                  </a:lnTo>
                  <a:lnTo>
                    <a:pt x="357351" y="19844"/>
                  </a:lnTo>
                  <a:lnTo>
                    <a:pt x="402417" y="8958"/>
                  </a:lnTo>
                  <a:lnTo>
                    <a:pt x="448977" y="2274"/>
                  </a:lnTo>
                  <a:lnTo>
                    <a:pt x="496823" y="0"/>
                  </a:lnTo>
                  <a:lnTo>
                    <a:pt x="544670" y="2274"/>
                  </a:lnTo>
                  <a:lnTo>
                    <a:pt x="591230" y="8958"/>
                  </a:lnTo>
                  <a:lnTo>
                    <a:pt x="636296" y="19844"/>
                  </a:lnTo>
                  <a:lnTo>
                    <a:pt x="679658" y="34724"/>
                  </a:lnTo>
                  <a:lnTo>
                    <a:pt x="721109" y="53388"/>
                  </a:lnTo>
                  <a:lnTo>
                    <a:pt x="760440" y="75630"/>
                  </a:lnTo>
                  <a:lnTo>
                    <a:pt x="797444" y="101241"/>
                  </a:lnTo>
                  <a:lnTo>
                    <a:pt x="831911" y="130012"/>
                  </a:lnTo>
                  <a:lnTo>
                    <a:pt x="863635" y="161736"/>
                  </a:lnTo>
                  <a:lnTo>
                    <a:pt x="892406" y="196203"/>
                  </a:lnTo>
                  <a:lnTo>
                    <a:pt x="918017" y="233207"/>
                  </a:lnTo>
                  <a:lnTo>
                    <a:pt x="940259" y="272538"/>
                  </a:lnTo>
                  <a:lnTo>
                    <a:pt x="958923" y="313989"/>
                  </a:lnTo>
                  <a:lnTo>
                    <a:pt x="973803" y="357351"/>
                  </a:lnTo>
                  <a:lnTo>
                    <a:pt x="984689" y="402417"/>
                  </a:lnTo>
                  <a:lnTo>
                    <a:pt x="991373" y="448977"/>
                  </a:lnTo>
                  <a:lnTo>
                    <a:pt x="993647" y="496824"/>
                  </a:lnTo>
                  <a:lnTo>
                    <a:pt x="991373" y="544670"/>
                  </a:lnTo>
                  <a:lnTo>
                    <a:pt x="984689" y="591230"/>
                  </a:lnTo>
                  <a:lnTo>
                    <a:pt x="973803" y="636296"/>
                  </a:lnTo>
                  <a:lnTo>
                    <a:pt x="958923" y="679658"/>
                  </a:lnTo>
                  <a:lnTo>
                    <a:pt x="940259" y="721109"/>
                  </a:lnTo>
                  <a:lnTo>
                    <a:pt x="918017" y="760440"/>
                  </a:lnTo>
                  <a:lnTo>
                    <a:pt x="892406" y="797444"/>
                  </a:lnTo>
                  <a:lnTo>
                    <a:pt x="863635" y="831911"/>
                  </a:lnTo>
                  <a:lnTo>
                    <a:pt x="831911" y="863635"/>
                  </a:lnTo>
                  <a:lnTo>
                    <a:pt x="797444" y="892406"/>
                  </a:lnTo>
                  <a:lnTo>
                    <a:pt x="760440" y="918017"/>
                  </a:lnTo>
                  <a:lnTo>
                    <a:pt x="721109" y="940259"/>
                  </a:lnTo>
                  <a:lnTo>
                    <a:pt x="679658" y="958923"/>
                  </a:lnTo>
                  <a:lnTo>
                    <a:pt x="636296" y="973803"/>
                  </a:lnTo>
                  <a:lnTo>
                    <a:pt x="591230" y="984689"/>
                  </a:lnTo>
                  <a:lnTo>
                    <a:pt x="544670" y="991373"/>
                  </a:lnTo>
                  <a:lnTo>
                    <a:pt x="496823" y="993648"/>
                  </a:lnTo>
                  <a:lnTo>
                    <a:pt x="448977" y="991373"/>
                  </a:lnTo>
                  <a:lnTo>
                    <a:pt x="402417" y="984689"/>
                  </a:lnTo>
                  <a:lnTo>
                    <a:pt x="357351" y="973803"/>
                  </a:lnTo>
                  <a:lnTo>
                    <a:pt x="313989" y="958923"/>
                  </a:lnTo>
                  <a:lnTo>
                    <a:pt x="272538" y="940259"/>
                  </a:lnTo>
                  <a:lnTo>
                    <a:pt x="233207" y="918017"/>
                  </a:lnTo>
                  <a:lnTo>
                    <a:pt x="196203" y="892406"/>
                  </a:lnTo>
                  <a:lnTo>
                    <a:pt x="161736" y="863635"/>
                  </a:lnTo>
                  <a:lnTo>
                    <a:pt x="130012" y="831911"/>
                  </a:lnTo>
                  <a:lnTo>
                    <a:pt x="101241" y="797444"/>
                  </a:lnTo>
                  <a:lnTo>
                    <a:pt x="75630" y="760440"/>
                  </a:lnTo>
                  <a:lnTo>
                    <a:pt x="53388" y="721109"/>
                  </a:lnTo>
                  <a:lnTo>
                    <a:pt x="34724" y="679658"/>
                  </a:lnTo>
                  <a:lnTo>
                    <a:pt x="19844" y="636296"/>
                  </a:lnTo>
                  <a:lnTo>
                    <a:pt x="8958" y="591230"/>
                  </a:lnTo>
                  <a:lnTo>
                    <a:pt x="2274" y="544670"/>
                  </a:lnTo>
                  <a:lnTo>
                    <a:pt x="0" y="496824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5575049" y="3653410"/>
            <a:ext cx="458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68627"/>
                </a:solidFill>
                <a:latin typeface="Arial"/>
                <a:cs typeface="Arial"/>
              </a:rPr>
              <a:t>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5466845" y="3860674"/>
            <a:ext cx="73977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0" b="1">
                <a:solidFill>
                  <a:srgbClr val="368627"/>
                </a:solidFill>
                <a:latin typeface="Arial"/>
                <a:cs typeface="Arial"/>
              </a:rPr>
              <a:t>65-</a:t>
            </a:r>
            <a:r>
              <a:rPr dirty="0" sz="2200" spc="-35" b="1">
                <a:solidFill>
                  <a:srgbClr val="368627"/>
                </a:solidFill>
                <a:latin typeface="Arial"/>
                <a:cs typeface="Arial"/>
              </a:rPr>
              <a:t>69</a:t>
            </a:r>
            <a:endParaRPr sz="2200">
              <a:latin typeface="Arial"/>
              <a:cs typeface="Arial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573023" y="4655820"/>
            <a:ext cx="5085715" cy="932815"/>
          </a:xfrm>
          <a:custGeom>
            <a:avLst/>
            <a:gdLst/>
            <a:ahLst/>
            <a:cxnLst/>
            <a:rect l="l" t="t" r="r" b="b"/>
            <a:pathLst>
              <a:path w="5085715" h="932814">
                <a:moveTo>
                  <a:pt x="5085588" y="0"/>
                </a:moveTo>
                <a:lnTo>
                  <a:pt x="0" y="0"/>
                </a:lnTo>
                <a:lnTo>
                  <a:pt x="0" y="932687"/>
                </a:lnTo>
                <a:lnTo>
                  <a:pt x="5085588" y="932687"/>
                </a:lnTo>
                <a:lnTo>
                  <a:pt x="5085588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731522" y="4779052"/>
            <a:ext cx="1560195" cy="683895"/>
          </a:xfrm>
          <a:prstGeom prst="rect">
            <a:avLst/>
          </a:prstGeom>
        </p:spPr>
        <p:txBody>
          <a:bodyPr wrap="square" lIns="0" tIns="673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9%</a:t>
            </a:r>
            <a:r>
              <a:rPr dirty="0" sz="1800" spc="-2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men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and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solidFill>
                  <a:srgbClr val="333E47"/>
                </a:solidFill>
                <a:latin typeface="Arial"/>
                <a:cs typeface="Arial"/>
              </a:rPr>
              <a:t>10%</a:t>
            </a:r>
            <a:r>
              <a:rPr dirty="0" sz="1800" spc="-1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of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333E47"/>
                </a:solidFill>
                <a:latin typeface="Arial"/>
                <a:cs typeface="Arial"/>
              </a:rPr>
              <a:t>women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516327" y="4962846"/>
            <a:ext cx="15741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take</a:t>
            </a:r>
            <a:r>
              <a:rPr dirty="0" sz="1800" spc="-3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r>
              <a:rPr dirty="0" sz="1800" spc="-15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333E47"/>
                </a:solidFill>
                <a:latin typeface="Arial"/>
                <a:cs typeface="Arial"/>
              </a:rPr>
              <a:t>at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317616" y="4633340"/>
            <a:ext cx="1040130" cy="1040130"/>
            <a:chOff x="5317616" y="4633340"/>
            <a:chExt cx="1040130" cy="1040130"/>
          </a:xfrm>
        </p:grpSpPr>
        <p:sp>
          <p:nvSpPr>
            <p:cNvPr id="24" name="object 24" descr=""/>
            <p:cNvSpPr/>
            <p:nvPr/>
          </p:nvSpPr>
          <p:spPr>
            <a:xfrm>
              <a:off x="5346191" y="4661915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491490" y="0"/>
                  </a:moveTo>
                  <a:lnTo>
                    <a:pt x="444157" y="2249"/>
                  </a:lnTo>
                  <a:lnTo>
                    <a:pt x="398096" y="8862"/>
                  </a:lnTo>
                  <a:lnTo>
                    <a:pt x="353515" y="19631"/>
                  </a:lnTo>
                  <a:lnTo>
                    <a:pt x="310618" y="34351"/>
                  </a:lnTo>
                  <a:lnTo>
                    <a:pt x="269613" y="52815"/>
                  </a:lnTo>
                  <a:lnTo>
                    <a:pt x="230703" y="74818"/>
                  </a:lnTo>
                  <a:lnTo>
                    <a:pt x="194097" y="100154"/>
                  </a:lnTo>
                  <a:lnTo>
                    <a:pt x="159999" y="128616"/>
                  </a:lnTo>
                  <a:lnTo>
                    <a:pt x="128616" y="159999"/>
                  </a:lnTo>
                  <a:lnTo>
                    <a:pt x="100154" y="194097"/>
                  </a:lnTo>
                  <a:lnTo>
                    <a:pt x="74818" y="230703"/>
                  </a:lnTo>
                  <a:lnTo>
                    <a:pt x="52815" y="269613"/>
                  </a:lnTo>
                  <a:lnTo>
                    <a:pt x="34351" y="310618"/>
                  </a:lnTo>
                  <a:lnTo>
                    <a:pt x="19631" y="353515"/>
                  </a:lnTo>
                  <a:lnTo>
                    <a:pt x="8862" y="398096"/>
                  </a:lnTo>
                  <a:lnTo>
                    <a:pt x="2249" y="444157"/>
                  </a:lnTo>
                  <a:lnTo>
                    <a:pt x="0" y="491490"/>
                  </a:lnTo>
                  <a:lnTo>
                    <a:pt x="2249" y="538822"/>
                  </a:lnTo>
                  <a:lnTo>
                    <a:pt x="8862" y="584883"/>
                  </a:lnTo>
                  <a:lnTo>
                    <a:pt x="19631" y="629464"/>
                  </a:lnTo>
                  <a:lnTo>
                    <a:pt x="34351" y="672361"/>
                  </a:lnTo>
                  <a:lnTo>
                    <a:pt x="52815" y="713366"/>
                  </a:lnTo>
                  <a:lnTo>
                    <a:pt x="74818" y="752276"/>
                  </a:lnTo>
                  <a:lnTo>
                    <a:pt x="100154" y="788882"/>
                  </a:lnTo>
                  <a:lnTo>
                    <a:pt x="128616" y="822980"/>
                  </a:lnTo>
                  <a:lnTo>
                    <a:pt x="159999" y="854363"/>
                  </a:lnTo>
                  <a:lnTo>
                    <a:pt x="194097" y="882825"/>
                  </a:lnTo>
                  <a:lnTo>
                    <a:pt x="230703" y="908161"/>
                  </a:lnTo>
                  <a:lnTo>
                    <a:pt x="269613" y="930164"/>
                  </a:lnTo>
                  <a:lnTo>
                    <a:pt x="310618" y="948628"/>
                  </a:lnTo>
                  <a:lnTo>
                    <a:pt x="353515" y="963348"/>
                  </a:lnTo>
                  <a:lnTo>
                    <a:pt x="398096" y="974117"/>
                  </a:lnTo>
                  <a:lnTo>
                    <a:pt x="444157" y="980730"/>
                  </a:lnTo>
                  <a:lnTo>
                    <a:pt x="491490" y="982980"/>
                  </a:lnTo>
                  <a:lnTo>
                    <a:pt x="538822" y="980730"/>
                  </a:lnTo>
                  <a:lnTo>
                    <a:pt x="584883" y="974117"/>
                  </a:lnTo>
                  <a:lnTo>
                    <a:pt x="629464" y="963348"/>
                  </a:lnTo>
                  <a:lnTo>
                    <a:pt x="672361" y="948628"/>
                  </a:lnTo>
                  <a:lnTo>
                    <a:pt x="713366" y="930164"/>
                  </a:lnTo>
                  <a:lnTo>
                    <a:pt x="752276" y="908161"/>
                  </a:lnTo>
                  <a:lnTo>
                    <a:pt x="788882" y="882825"/>
                  </a:lnTo>
                  <a:lnTo>
                    <a:pt x="822980" y="854363"/>
                  </a:lnTo>
                  <a:lnTo>
                    <a:pt x="854363" y="822980"/>
                  </a:lnTo>
                  <a:lnTo>
                    <a:pt x="882825" y="788882"/>
                  </a:lnTo>
                  <a:lnTo>
                    <a:pt x="908161" y="752276"/>
                  </a:lnTo>
                  <a:lnTo>
                    <a:pt x="930164" y="713366"/>
                  </a:lnTo>
                  <a:lnTo>
                    <a:pt x="948628" y="672361"/>
                  </a:lnTo>
                  <a:lnTo>
                    <a:pt x="963348" y="629464"/>
                  </a:lnTo>
                  <a:lnTo>
                    <a:pt x="974117" y="584883"/>
                  </a:lnTo>
                  <a:lnTo>
                    <a:pt x="980730" y="538822"/>
                  </a:lnTo>
                  <a:lnTo>
                    <a:pt x="982980" y="491490"/>
                  </a:lnTo>
                  <a:lnTo>
                    <a:pt x="980730" y="444157"/>
                  </a:lnTo>
                  <a:lnTo>
                    <a:pt x="974117" y="398096"/>
                  </a:lnTo>
                  <a:lnTo>
                    <a:pt x="963348" y="353515"/>
                  </a:lnTo>
                  <a:lnTo>
                    <a:pt x="948628" y="310618"/>
                  </a:lnTo>
                  <a:lnTo>
                    <a:pt x="930164" y="269613"/>
                  </a:lnTo>
                  <a:lnTo>
                    <a:pt x="908161" y="230703"/>
                  </a:lnTo>
                  <a:lnTo>
                    <a:pt x="882825" y="194097"/>
                  </a:lnTo>
                  <a:lnTo>
                    <a:pt x="854363" y="159999"/>
                  </a:lnTo>
                  <a:lnTo>
                    <a:pt x="822980" y="128616"/>
                  </a:lnTo>
                  <a:lnTo>
                    <a:pt x="788882" y="100154"/>
                  </a:lnTo>
                  <a:lnTo>
                    <a:pt x="752276" y="74818"/>
                  </a:lnTo>
                  <a:lnTo>
                    <a:pt x="713366" y="52815"/>
                  </a:lnTo>
                  <a:lnTo>
                    <a:pt x="672361" y="34351"/>
                  </a:lnTo>
                  <a:lnTo>
                    <a:pt x="629464" y="19631"/>
                  </a:lnTo>
                  <a:lnTo>
                    <a:pt x="584883" y="8862"/>
                  </a:lnTo>
                  <a:lnTo>
                    <a:pt x="538822" y="2249"/>
                  </a:lnTo>
                  <a:lnTo>
                    <a:pt x="4914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5346191" y="4661915"/>
              <a:ext cx="982980" cy="982980"/>
            </a:xfrm>
            <a:custGeom>
              <a:avLst/>
              <a:gdLst/>
              <a:ahLst/>
              <a:cxnLst/>
              <a:rect l="l" t="t" r="r" b="b"/>
              <a:pathLst>
                <a:path w="982979" h="982979">
                  <a:moveTo>
                    <a:pt x="0" y="491490"/>
                  </a:moveTo>
                  <a:lnTo>
                    <a:pt x="2249" y="444157"/>
                  </a:lnTo>
                  <a:lnTo>
                    <a:pt x="8862" y="398096"/>
                  </a:lnTo>
                  <a:lnTo>
                    <a:pt x="19631" y="353515"/>
                  </a:lnTo>
                  <a:lnTo>
                    <a:pt x="34351" y="310618"/>
                  </a:lnTo>
                  <a:lnTo>
                    <a:pt x="52815" y="269613"/>
                  </a:lnTo>
                  <a:lnTo>
                    <a:pt x="74818" y="230703"/>
                  </a:lnTo>
                  <a:lnTo>
                    <a:pt x="100154" y="194097"/>
                  </a:lnTo>
                  <a:lnTo>
                    <a:pt x="128616" y="159999"/>
                  </a:lnTo>
                  <a:lnTo>
                    <a:pt x="159999" y="128616"/>
                  </a:lnTo>
                  <a:lnTo>
                    <a:pt x="194097" y="100154"/>
                  </a:lnTo>
                  <a:lnTo>
                    <a:pt x="230703" y="74818"/>
                  </a:lnTo>
                  <a:lnTo>
                    <a:pt x="269613" y="52815"/>
                  </a:lnTo>
                  <a:lnTo>
                    <a:pt x="310618" y="34351"/>
                  </a:lnTo>
                  <a:lnTo>
                    <a:pt x="353515" y="19631"/>
                  </a:lnTo>
                  <a:lnTo>
                    <a:pt x="398096" y="8862"/>
                  </a:lnTo>
                  <a:lnTo>
                    <a:pt x="444157" y="2249"/>
                  </a:lnTo>
                  <a:lnTo>
                    <a:pt x="491490" y="0"/>
                  </a:lnTo>
                  <a:lnTo>
                    <a:pt x="538822" y="2249"/>
                  </a:lnTo>
                  <a:lnTo>
                    <a:pt x="584883" y="8862"/>
                  </a:lnTo>
                  <a:lnTo>
                    <a:pt x="629464" y="19631"/>
                  </a:lnTo>
                  <a:lnTo>
                    <a:pt x="672361" y="34351"/>
                  </a:lnTo>
                  <a:lnTo>
                    <a:pt x="713366" y="52815"/>
                  </a:lnTo>
                  <a:lnTo>
                    <a:pt x="752276" y="74818"/>
                  </a:lnTo>
                  <a:lnTo>
                    <a:pt x="788882" y="100154"/>
                  </a:lnTo>
                  <a:lnTo>
                    <a:pt x="822980" y="128616"/>
                  </a:lnTo>
                  <a:lnTo>
                    <a:pt x="854363" y="159999"/>
                  </a:lnTo>
                  <a:lnTo>
                    <a:pt x="882825" y="194097"/>
                  </a:lnTo>
                  <a:lnTo>
                    <a:pt x="908161" y="230703"/>
                  </a:lnTo>
                  <a:lnTo>
                    <a:pt x="930164" y="269613"/>
                  </a:lnTo>
                  <a:lnTo>
                    <a:pt x="948628" y="310618"/>
                  </a:lnTo>
                  <a:lnTo>
                    <a:pt x="963348" y="353515"/>
                  </a:lnTo>
                  <a:lnTo>
                    <a:pt x="974117" y="398096"/>
                  </a:lnTo>
                  <a:lnTo>
                    <a:pt x="980730" y="444157"/>
                  </a:lnTo>
                  <a:lnTo>
                    <a:pt x="982980" y="491490"/>
                  </a:lnTo>
                  <a:lnTo>
                    <a:pt x="980730" y="538822"/>
                  </a:lnTo>
                  <a:lnTo>
                    <a:pt x="974117" y="584883"/>
                  </a:lnTo>
                  <a:lnTo>
                    <a:pt x="963348" y="629464"/>
                  </a:lnTo>
                  <a:lnTo>
                    <a:pt x="948628" y="672361"/>
                  </a:lnTo>
                  <a:lnTo>
                    <a:pt x="930164" y="713366"/>
                  </a:lnTo>
                  <a:lnTo>
                    <a:pt x="908161" y="752276"/>
                  </a:lnTo>
                  <a:lnTo>
                    <a:pt x="882825" y="788882"/>
                  </a:lnTo>
                  <a:lnTo>
                    <a:pt x="854363" y="822980"/>
                  </a:lnTo>
                  <a:lnTo>
                    <a:pt x="822980" y="854363"/>
                  </a:lnTo>
                  <a:lnTo>
                    <a:pt x="788882" y="882825"/>
                  </a:lnTo>
                  <a:lnTo>
                    <a:pt x="752276" y="908161"/>
                  </a:lnTo>
                  <a:lnTo>
                    <a:pt x="713366" y="930164"/>
                  </a:lnTo>
                  <a:lnTo>
                    <a:pt x="672361" y="948628"/>
                  </a:lnTo>
                  <a:lnTo>
                    <a:pt x="629464" y="963348"/>
                  </a:lnTo>
                  <a:lnTo>
                    <a:pt x="584883" y="974117"/>
                  </a:lnTo>
                  <a:lnTo>
                    <a:pt x="538822" y="980730"/>
                  </a:lnTo>
                  <a:lnTo>
                    <a:pt x="491490" y="982980"/>
                  </a:lnTo>
                  <a:lnTo>
                    <a:pt x="444157" y="980730"/>
                  </a:lnTo>
                  <a:lnTo>
                    <a:pt x="398096" y="974117"/>
                  </a:lnTo>
                  <a:lnTo>
                    <a:pt x="353515" y="963348"/>
                  </a:lnTo>
                  <a:lnTo>
                    <a:pt x="310618" y="948628"/>
                  </a:lnTo>
                  <a:lnTo>
                    <a:pt x="269613" y="930164"/>
                  </a:lnTo>
                  <a:lnTo>
                    <a:pt x="230703" y="908161"/>
                  </a:lnTo>
                  <a:lnTo>
                    <a:pt x="194097" y="882825"/>
                  </a:lnTo>
                  <a:lnTo>
                    <a:pt x="159999" y="854363"/>
                  </a:lnTo>
                  <a:lnTo>
                    <a:pt x="128616" y="822980"/>
                  </a:lnTo>
                  <a:lnTo>
                    <a:pt x="100154" y="788882"/>
                  </a:lnTo>
                  <a:lnTo>
                    <a:pt x="74818" y="752276"/>
                  </a:lnTo>
                  <a:lnTo>
                    <a:pt x="52815" y="713366"/>
                  </a:lnTo>
                  <a:lnTo>
                    <a:pt x="34351" y="672361"/>
                  </a:lnTo>
                  <a:lnTo>
                    <a:pt x="19631" y="629464"/>
                  </a:lnTo>
                  <a:lnTo>
                    <a:pt x="8862" y="584883"/>
                  </a:lnTo>
                  <a:lnTo>
                    <a:pt x="2249" y="538822"/>
                  </a:lnTo>
                  <a:lnTo>
                    <a:pt x="0" y="491490"/>
                  </a:lnTo>
                  <a:close/>
                </a:path>
              </a:pathLst>
            </a:custGeom>
            <a:ln w="57150">
              <a:solidFill>
                <a:srgbClr val="D9D9D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5568820" y="4869565"/>
            <a:ext cx="45847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25" b="1">
                <a:solidFill>
                  <a:srgbClr val="333E47"/>
                </a:solidFill>
                <a:latin typeface="Arial"/>
                <a:cs typeface="Arial"/>
              </a:rPr>
              <a:t>AGE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5579488" y="5076830"/>
            <a:ext cx="4997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25" b="1">
                <a:solidFill>
                  <a:srgbClr val="333E47"/>
                </a:solidFill>
                <a:latin typeface="Arial"/>
                <a:cs typeface="Arial"/>
              </a:rPr>
              <a:t>70+</a:t>
            </a:r>
            <a:endParaRPr sz="2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427976" y="2651760"/>
            <a:ext cx="4764405" cy="182626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222250" rIns="0" bIns="0" rtlCol="0" vert="horz">
            <a:spAutoFit/>
          </a:bodyPr>
          <a:lstStyle/>
          <a:p>
            <a:pPr marL="439420" marR="1243965">
              <a:lnSpc>
                <a:spcPct val="110000"/>
              </a:lnSpc>
              <a:spcBef>
                <a:spcPts val="1750"/>
              </a:spcBef>
            </a:pP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Delaying</a:t>
            </a:r>
            <a:r>
              <a:rPr dirty="0" sz="20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benefits</a:t>
            </a:r>
            <a:r>
              <a:rPr dirty="0" sz="2000" spc="-8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33E47"/>
                </a:solidFill>
                <a:latin typeface="Arial"/>
                <a:cs typeface="Arial"/>
              </a:rPr>
              <a:t>beyond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FRA</a:t>
            </a:r>
            <a:r>
              <a:rPr dirty="0" sz="20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could</a:t>
            </a:r>
            <a:r>
              <a:rPr dirty="0" sz="20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result</a:t>
            </a:r>
            <a:r>
              <a:rPr dirty="0" sz="2000" spc="-4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in</a:t>
            </a:r>
            <a:r>
              <a:rPr dirty="0" sz="2000" spc="-3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33E47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439420" marR="1061085">
              <a:lnSpc>
                <a:spcPct val="110000"/>
              </a:lnSpc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8%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increase</a:t>
            </a:r>
            <a:r>
              <a:rPr dirty="0" sz="2000" spc="-5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year over</a:t>
            </a:r>
            <a:r>
              <a:rPr dirty="0" sz="2000" spc="-20" b="1">
                <a:solidFill>
                  <a:srgbClr val="333E47"/>
                </a:solidFill>
                <a:latin typeface="Arial"/>
                <a:cs typeface="Arial"/>
              </a:rPr>
              <a:t> year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until</a:t>
            </a:r>
            <a:r>
              <a:rPr dirty="0" sz="2000" spc="-2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33E47"/>
                </a:solidFill>
                <a:latin typeface="Arial"/>
                <a:cs typeface="Arial"/>
              </a:rPr>
              <a:t>age</a:t>
            </a:r>
            <a:r>
              <a:rPr dirty="0" sz="2000" spc="-1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333E47"/>
                </a:solidFill>
                <a:latin typeface="Arial"/>
                <a:cs typeface="Arial"/>
              </a:rPr>
              <a:t>70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519176" y="6158115"/>
            <a:ext cx="4516120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baseline="25641" sz="975">
                <a:latin typeface="Arial"/>
                <a:cs typeface="Arial"/>
              </a:rPr>
              <a:t>1</a:t>
            </a:r>
            <a:r>
              <a:rPr dirty="0" baseline="25641" sz="975" spc="104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10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Administration,</a:t>
            </a:r>
            <a:r>
              <a:rPr dirty="0" sz="1000" spc="-15"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Monthly</a:t>
            </a:r>
            <a:r>
              <a:rPr dirty="0" u="sng" sz="1000" spc="-1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Statistical </a:t>
            </a:r>
            <a:r>
              <a:rPr dirty="0" u="sng" sz="1000" spc="-1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Snapshot</a:t>
            </a:r>
            <a:r>
              <a:rPr dirty="0" u="none" sz="1000" spc="-10">
                <a:latin typeface="Arial"/>
                <a:cs typeface="Arial"/>
              </a:rPr>
              <a:t>,</a:t>
            </a:r>
            <a:r>
              <a:rPr dirty="0" u="none" sz="1000" spc="-40">
                <a:latin typeface="Arial"/>
                <a:cs typeface="Arial"/>
              </a:rPr>
              <a:t> </a:t>
            </a:r>
            <a:r>
              <a:rPr dirty="0" u="none" sz="1000">
                <a:latin typeface="Arial"/>
                <a:cs typeface="Arial"/>
              </a:rPr>
              <a:t>September</a:t>
            </a:r>
            <a:r>
              <a:rPr dirty="0" u="none" sz="1000" spc="-20">
                <a:latin typeface="Arial"/>
                <a:cs typeface="Arial"/>
              </a:rPr>
              <a:t> </a:t>
            </a:r>
            <a:r>
              <a:rPr dirty="0" u="none" sz="1000" spc="-10">
                <a:latin typeface="Arial"/>
                <a:cs typeface="Arial"/>
              </a:rPr>
              <a:t>2023.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31" name="object 31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548286" y="6321647"/>
            <a:ext cx="3869054" cy="344170"/>
          </a:xfrm>
          <a:prstGeom prst="rect">
            <a:avLst/>
          </a:prstGeom>
        </p:spPr>
        <p:txBody>
          <a:bodyPr wrap="square" lIns="0" tIns="6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baseline="25641" sz="975">
                <a:latin typeface="Arial"/>
                <a:cs typeface="Arial"/>
              </a:rPr>
              <a:t>2</a:t>
            </a:r>
            <a:r>
              <a:rPr dirty="0" baseline="25641" sz="975" spc="82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Administration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Annual</a:t>
            </a:r>
            <a:r>
              <a:rPr dirty="0" u="sng" sz="1000" spc="-4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Statistical</a:t>
            </a:r>
            <a:r>
              <a:rPr dirty="0" u="sng" sz="1000" spc="-25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5"/>
              </a:rPr>
              <a:t>Supplement</a:t>
            </a:r>
            <a:r>
              <a:rPr dirty="0" u="none" sz="1000">
                <a:latin typeface="Arial"/>
                <a:cs typeface="Arial"/>
              </a:rPr>
              <a:t>,</a:t>
            </a:r>
            <a:r>
              <a:rPr dirty="0" u="none" sz="1000" spc="-40">
                <a:latin typeface="Arial"/>
                <a:cs typeface="Arial"/>
              </a:rPr>
              <a:t> </a:t>
            </a:r>
            <a:r>
              <a:rPr dirty="0" u="none" sz="1000" spc="-10">
                <a:latin typeface="Arial"/>
                <a:cs typeface="Arial"/>
              </a:rPr>
              <a:t>2023.</a:t>
            </a:r>
            <a:endParaRPr sz="1000">
              <a:latin typeface="Arial"/>
              <a:cs typeface="Arial"/>
            </a:endParaRPr>
          </a:p>
          <a:p>
            <a:pPr marL="13970">
              <a:lnSpc>
                <a:spcPct val="100000"/>
              </a:lnSpc>
              <a:spcBef>
                <a:spcPts val="190"/>
              </a:spcBef>
            </a:pPr>
            <a:r>
              <a:rPr dirty="0" sz="1000">
                <a:latin typeface="Arial"/>
                <a:cs typeface="Arial"/>
              </a:rPr>
              <a:t>For</a:t>
            </a:r>
            <a:r>
              <a:rPr dirty="0" sz="1000" spc="-30">
                <a:latin typeface="Arial"/>
                <a:cs typeface="Arial"/>
              </a:rPr>
              <a:t> </a:t>
            </a:r>
            <a:r>
              <a:rPr dirty="0" sz="1000" spc="-10">
                <a:latin typeface="Arial"/>
                <a:cs typeface="Arial"/>
              </a:rPr>
              <a:t>investors.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7950">
              <a:lnSpc>
                <a:spcPct val="100000"/>
              </a:lnSpc>
            </a:pPr>
            <a:fld id="{81D60167-4931-47E6-BA6A-407CBD079E47}" type="slidenum">
              <a:rPr dirty="0" spc="-50"/>
              <a:t>7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Social</a:t>
            </a:r>
            <a:r>
              <a:rPr dirty="0" spc="-40"/>
              <a:t> </a:t>
            </a:r>
            <a:r>
              <a:rPr dirty="0"/>
              <a:t>Security</a:t>
            </a:r>
            <a:r>
              <a:rPr dirty="0" spc="-25"/>
              <a:t> </a:t>
            </a:r>
            <a:r>
              <a:rPr dirty="0"/>
              <a:t>and</a:t>
            </a:r>
            <a:r>
              <a:rPr dirty="0" spc="-30"/>
              <a:t> </a:t>
            </a:r>
            <a:r>
              <a:rPr dirty="0" spc="-10"/>
              <a:t>working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Working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while</a:t>
            </a:r>
            <a:r>
              <a:rPr dirty="0" sz="2000" spc="-5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taking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Social</a:t>
            </a:r>
            <a:r>
              <a:rPr dirty="0" sz="2000" spc="-2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Security</a:t>
            </a:r>
            <a:r>
              <a:rPr dirty="0" sz="2000" spc="-4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has</a:t>
            </a:r>
            <a:r>
              <a:rPr dirty="0" sz="2000" spc="-2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its</a:t>
            </a:r>
            <a:r>
              <a:rPr dirty="0" sz="2000" spc="-3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drawbacks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603007" y="2285961"/>
          <a:ext cx="10796270" cy="2130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3145"/>
                <a:gridCol w="3573145"/>
                <a:gridCol w="3573145"/>
              </a:tblGrid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When</a:t>
                      </a:r>
                      <a:r>
                        <a:rPr dirty="0" sz="16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Retiring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Limits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marL="106553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Consequences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</a:tr>
              <a:tr h="584835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0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Before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FRA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65100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  <a:spcBef>
                          <a:spcPts val="65"/>
                        </a:spcBef>
                      </a:pPr>
                      <a:r>
                        <a:rPr dirty="0" sz="2000" spc="-1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$22,320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2024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82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258445" indent="-635">
                        <a:lnSpc>
                          <a:spcPct val="91200"/>
                        </a:lnSpc>
                        <a:spcBef>
                          <a:spcPts val="27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3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every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$2</a:t>
                      </a:r>
                      <a:r>
                        <a:rPr dirty="0" sz="2000" spc="-14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limit,</a:t>
                      </a:r>
                      <a:r>
                        <a:rPr dirty="0" sz="1600" spc="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$1</a:t>
                      </a:r>
                      <a:r>
                        <a:rPr dirty="0" sz="2000" spc="-55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is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withheld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492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804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600" spc="-8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turning</a:t>
                      </a:r>
                      <a:r>
                        <a:rPr dirty="0" sz="1600" spc="-5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FRA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127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10"/>
                        </a:lnSpc>
                        <a:spcBef>
                          <a:spcPts val="925"/>
                        </a:spcBef>
                      </a:pPr>
                      <a:r>
                        <a:rPr dirty="0" sz="2000" spc="-1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$59,520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830"/>
                        </a:lnSpc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per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year</a:t>
                      </a:r>
                      <a:r>
                        <a:rPr dirty="0" sz="1600" spc="-1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2024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11747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 marR="495934" indent="-635">
                        <a:lnSpc>
                          <a:spcPct val="90600"/>
                        </a:lnSpc>
                        <a:spcBef>
                          <a:spcPts val="290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For</a:t>
                      </a:r>
                      <a:r>
                        <a:rPr dirty="0" sz="16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every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$3</a:t>
                      </a:r>
                      <a:r>
                        <a:rPr dirty="0" sz="2000" spc="-140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over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limit,</a:t>
                      </a:r>
                      <a:r>
                        <a:rPr dirty="0" sz="1600" spc="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25" b="1">
                          <a:solidFill>
                            <a:srgbClr val="368627"/>
                          </a:solidFill>
                          <a:latin typeface="Arial"/>
                          <a:cs typeface="Arial"/>
                        </a:rPr>
                        <a:t>$1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is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withheld</a:t>
                      </a:r>
                      <a:r>
                        <a:rPr dirty="0" sz="1600" spc="-4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benefits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until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6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month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they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reach</a:t>
                      </a:r>
                      <a:r>
                        <a:rPr dirty="0" sz="1600" spc="-4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FRA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36830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459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6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FRA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58419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spc="-20" b="1">
                          <a:latin typeface="Arial"/>
                          <a:cs typeface="Arial"/>
                        </a:rPr>
                        <a:t>None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dirty="0" sz="1600" b="1">
                          <a:latin typeface="Arial"/>
                          <a:cs typeface="Arial"/>
                        </a:rPr>
                        <a:t>No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limit</a:t>
                      </a:r>
                      <a:r>
                        <a:rPr dirty="0" sz="1600" spc="-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b="1">
                          <a:latin typeface="Arial"/>
                          <a:cs typeface="Arial"/>
                        </a:rPr>
                        <a:t>on</a:t>
                      </a:r>
                      <a:r>
                        <a:rPr dirty="0" sz="1600" spc="-2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earnings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4635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4" name="object 4" descr=""/>
          <p:cNvSpPr txBox="1"/>
          <p:nvPr/>
        </p:nvSpPr>
        <p:spPr>
          <a:xfrm>
            <a:off x="544570" y="6311121"/>
            <a:ext cx="319849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Social</a:t>
            </a:r>
            <a:r>
              <a:rPr dirty="0" sz="1000" spc="-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Security</a:t>
            </a:r>
            <a:r>
              <a:rPr dirty="0" sz="1000" spc="-10">
                <a:latin typeface="Arial"/>
                <a:cs typeface="Arial"/>
              </a:rPr>
              <a:t> Administration, </a:t>
            </a:r>
            <a:r>
              <a:rPr dirty="0" sz="1000">
                <a:latin typeface="Arial"/>
                <a:cs typeface="Arial"/>
              </a:rPr>
              <a:t>Fact</a:t>
            </a:r>
            <a:r>
              <a:rPr dirty="0" sz="1000" spc="-25">
                <a:latin typeface="Arial"/>
                <a:cs typeface="Arial"/>
              </a:rPr>
              <a:t> </a:t>
            </a:r>
            <a:r>
              <a:rPr dirty="0" sz="1000">
                <a:latin typeface="Arial"/>
                <a:cs typeface="Arial"/>
              </a:rPr>
              <a:t>Sheet</a:t>
            </a:r>
            <a:r>
              <a:rPr dirty="0" sz="1000" spc="-10">
                <a:latin typeface="Arial"/>
                <a:cs typeface="Arial"/>
              </a:rPr>
              <a:t> 2024.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6" name="object 6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53062" y="6494626"/>
            <a:ext cx="95885" cy="1670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000" spc="-50" b="1">
                <a:latin typeface="Arial"/>
                <a:cs typeface="Arial"/>
              </a:rPr>
              <a:t>8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Provisional</a:t>
            </a:r>
            <a:r>
              <a:rPr dirty="0" spc="-50"/>
              <a:t> </a:t>
            </a:r>
            <a:r>
              <a:rPr dirty="0" spc="-10"/>
              <a:t>income</a:t>
            </a: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Federal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tax</a:t>
            </a:r>
            <a:r>
              <a:rPr dirty="0" sz="2000" spc="-4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68627"/>
                </a:solidFill>
                <a:latin typeface="Arial"/>
                <a:cs typeface="Arial"/>
              </a:rPr>
              <a:t>on</a:t>
            </a:r>
            <a:r>
              <a:rPr dirty="0" sz="2000" spc="-1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68627"/>
                </a:solidFill>
                <a:latin typeface="Arial"/>
                <a:cs typeface="Arial"/>
              </a:rPr>
              <a:t>benefits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56259" y="1812035"/>
            <a:ext cx="3583304" cy="784860"/>
          </a:xfrm>
          <a:prstGeom prst="rect">
            <a:avLst/>
          </a:prstGeom>
          <a:solidFill>
            <a:srgbClr val="F1F1F1"/>
          </a:solidFill>
        </p:spPr>
        <p:txBody>
          <a:bodyPr wrap="square" lIns="0" tIns="317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250"/>
              </a:spcBef>
            </a:pPr>
            <a:endParaRPr sz="1600">
              <a:latin typeface="Times New Roman"/>
              <a:cs typeface="Times New Roman"/>
            </a:endParaRPr>
          </a:p>
          <a:p>
            <a:pPr marL="667385">
              <a:lnSpc>
                <a:spcPct val="100000"/>
              </a:lnSpc>
            </a:pP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Provisional</a:t>
            </a:r>
            <a:r>
              <a:rPr dirty="0" sz="1600" spc="-35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368627"/>
                </a:solidFill>
                <a:latin typeface="Arial"/>
                <a:cs typeface="Arial"/>
              </a:rPr>
              <a:t>Income</a:t>
            </a:r>
            <a:r>
              <a:rPr dirty="0" sz="1600" spc="-60" b="1">
                <a:solidFill>
                  <a:srgbClr val="368627"/>
                </a:solidFill>
                <a:latin typeface="Arial"/>
                <a:cs typeface="Arial"/>
              </a:rPr>
              <a:t> </a:t>
            </a:r>
            <a:r>
              <a:rPr dirty="0" sz="1600" spc="-20" b="1">
                <a:solidFill>
                  <a:srgbClr val="368627"/>
                </a:solidFill>
                <a:latin typeface="Arial"/>
                <a:cs typeface="Arial"/>
              </a:rPr>
              <a:t>(PI)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139184" y="2039111"/>
            <a:ext cx="407034" cy="340360"/>
          </a:xfrm>
          <a:custGeom>
            <a:avLst/>
            <a:gdLst/>
            <a:ahLst/>
            <a:cxnLst/>
            <a:rect l="l" t="t" r="r" b="b"/>
            <a:pathLst>
              <a:path w="407035" h="340360">
                <a:moveTo>
                  <a:pt x="202996" y="0"/>
                </a:moveTo>
                <a:lnTo>
                  <a:pt x="202996" y="84962"/>
                </a:lnTo>
                <a:lnTo>
                  <a:pt x="0" y="84962"/>
                </a:lnTo>
                <a:lnTo>
                  <a:pt x="0" y="254888"/>
                </a:lnTo>
                <a:lnTo>
                  <a:pt x="202996" y="254888"/>
                </a:lnTo>
                <a:lnTo>
                  <a:pt x="202996" y="339851"/>
                </a:lnTo>
                <a:lnTo>
                  <a:pt x="406907" y="169925"/>
                </a:lnTo>
                <a:lnTo>
                  <a:pt x="20299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4799838" y="1780794"/>
            <a:ext cx="4959350" cy="817244"/>
          </a:xfrm>
          <a:custGeom>
            <a:avLst/>
            <a:gdLst/>
            <a:ahLst/>
            <a:cxnLst/>
            <a:rect l="l" t="t" r="r" b="b"/>
            <a:pathLst>
              <a:path w="4959350" h="817244">
                <a:moveTo>
                  <a:pt x="0" y="0"/>
                </a:moveTo>
                <a:lnTo>
                  <a:pt x="4959096" y="0"/>
                </a:lnTo>
                <a:lnTo>
                  <a:pt x="4959096" y="816863"/>
                </a:lnTo>
                <a:lnTo>
                  <a:pt x="0" y="816863"/>
                </a:lnTo>
                <a:lnTo>
                  <a:pt x="0" y="0"/>
                </a:lnTo>
                <a:close/>
              </a:path>
            </a:pathLst>
          </a:custGeom>
          <a:ln w="38100">
            <a:solidFill>
              <a:srgbClr val="E8EAE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5520456" y="1879757"/>
            <a:ext cx="1198880" cy="62357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algn="ctr" marR="5080">
              <a:lnSpc>
                <a:spcPts val="1510"/>
              </a:lnSpc>
              <a:spcBef>
                <a:spcPts val="295"/>
              </a:spcBef>
            </a:pP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Modified Adjusted </a:t>
            </a: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Gross</a:t>
            </a:r>
            <a:r>
              <a:rPr dirty="0" sz="1400" spc="-40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Income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55482" y="1954472"/>
            <a:ext cx="22034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dirty="0" sz="2800" spc="-50" b="1">
                <a:solidFill>
                  <a:srgbClr val="368627"/>
                </a:solidFill>
                <a:latin typeface="Arial"/>
                <a:cs typeface="Arial"/>
              </a:rPr>
              <a:t>+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14620" y="1755035"/>
            <a:ext cx="1288415" cy="7778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1430">
              <a:lnSpc>
                <a:spcPts val="2805"/>
              </a:lnSpc>
              <a:spcBef>
                <a:spcPts val="100"/>
              </a:spcBef>
            </a:pPr>
            <a:r>
              <a:rPr dirty="0" sz="2400" spc="-50" b="1">
                <a:solidFill>
                  <a:srgbClr val="333E47"/>
                </a:solidFill>
                <a:latin typeface="Arial"/>
                <a:cs typeface="Arial"/>
              </a:rPr>
              <a:t>½</a:t>
            </a:r>
            <a:endParaRPr sz="2400">
              <a:latin typeface="Arial"/>
              <a:cs typeface="Arial"/>
            </a:endParaRPr>
          </a:p>
          <a:p>
            <a:pPr algn="ctr" marR="5080">
              <a:lnSpc>
                <a:spcPts val="1510"/>
              </a:lnSpc>
              <a:spcBef>
                <a:spcPts val="114"/>
              </a:spcBef>
            </a:pPr>
            <a:r>
              <a:rPr dirty="0" sz="1400" b="1">
                <a:solidFill>
                  <a:srgbClr val="333E47"/>
                </a:solidFill>
                <a:latin typeface="Arial"/>
                <a:cs typeface="Arial"/>
              </a:rPr>
              <a:t>Social</a:t>
            </a:r>
            <a:r>
              <a:rPr dirty="0" sz="1400" spc="-55" b="1">
                <a:solidFill>
                  <a:srgbClr val="333E47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333E47"/>
                </a:solidFill>
                <a:latin typeface="Arial"/>
                <a:cs typeface="Arial"/>
              </a:rPr>
              <a:t>Security Benefits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9" name="object 9" descr=""/>
          <p:cNvGraphicFramePr>
            <a:graphicFrameLocks noGrp="1"/>
          </p:cNvGraphicFramePr>
          <p:nvPr/>
        </p:nvGraphicFramePr>
        <p:xfrm>
          <a:off x="556347" y="2955670"/>
          <a:ext cx="9279255" cy="2146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7685"/>
                <a:gridCol w="3067685"/>
                <a:gridCol w="3067685"/>
              </a:tblGrid>
              <a:tr h="536575">
                <a:tc>
                  <a:txBody>
                    <a:bodyPr/>
                    <a:lstStyle/>
                    <a:p>
                      <a:pPr marL="560705" marR="554355" indent="38671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Percentage</a:t>
                      </a:r>
                      <a:r>
                        <a:rPr dirty="0" sz="14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Benefits</a:t>
                      </a:r>
                      <a:r>
                        <a:rPr dirty="0" sz="1400" spc="-5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Subject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4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Tax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49530"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Single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Filers’</a:t>
                      </a:r>
                      <a:r>
                        <a:rPr dirty="0" sz="1400" spc="-9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30"/>
                        </a:spcBef>
                      </a:pPr>
                      <a:r>
                        <a:rPr dirty="0" sz="140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Married</a:t>
                      </a:r>
                      <a:r>
                        <a:rPr dirty="0" sz="1400" spc="-2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Filers’</a:t>
                      </a:r>
                      <a:r>
                        <a:rPr dirty="0" sz="1400" spc="-8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5" b="1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PI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156210">
                    <a:lnL w="9525">
                      <a:solidFill>
                        <a:srgbClr val="FFFFFF"/>
                      </a:solidFill>
                      <a:prstDash val="solid"/>
                    </a:lnL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333E47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spc="-25" b="1">
                          <a:latin typeface="Arial"/>
                          <a:cs typeface="Arial"/>
                        </a:rPr>
                        <a:t>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$25,000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$32,000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50%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$25,000–$34,000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spc="-10" b="1">
                          <a:latin typeface="Arial"/>
                          <a:cs typeface="Arial"/>
                        </a:rPr>
                        <a:t>$32,000–$44,000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F1F1F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Up</a:t>
                      </a:r>
                      <a:r>
                        <a:rPr dirty="0" sz="1800" spc="-2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b="1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800" spc="-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25" b="1">
                          <a:latin typeface="Arial"/>
                          <a:cs typeface="Arial"/>
                        </a:rPr>
                        <a:t>85%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$34,000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9525">
                      <a:solidFill>
                        <a:srgbClr val="FFFFFF"/>
                      </a:solidFill>
                      <a:prstDash val="solid"/>
                    </a:lnL>
                    <a:lnR w="9525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</a:pPr>
                      <a:r>
                        <a:rPr dirty="0" sz="1800" b="1">
                          <a:latin typeface="Arial"/>
                          <a:cs typeface="Arial"/>
                        </a:rPr>
                        <a:t>Above</a:t>
                      </a:r>
                      <a:r>
                        <a:rPr dirty="0" sz="1800" spc="-5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800" spc="-10" b="1">
                          <a:latin typeface="Arial"/>
                          <a:cs typeface="Arial"/>
                        </a:rPr>
                        <a:t>$44,000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B="0" marT="125095">
                    <a:lnL w="9525">
                      <a:solidFill>
                        <a:srgbClr val="FFFFFF"/>
                      </a:solidFill>
                      <a:prstDash val="solid"/>
                    </a:lnL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1F1F1"/>
                    </a:solidFill>
                  </a:tcPr>
                </a:tc>
              </a:tr>
            </a:tbl>
          </a:graphicData>
        </a:graphic>
      </p:graphicFrame>
      <p:sp>
        <p:nvSpPr>
          <p:cNvPr id="10" name="object 10" descr=""/>
          <p:cNvSpPr txBox="1"/>
          <p:nvPr/>
        </p:nvSpPr>
        <p:spPr>
          <a:xfrm>
            <a:off x="544576" y="6311125"/>
            <a:ext cx="254698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latin typeface="Arial"/>
                <a:cs typeface="Arial"/>
              </a:rPr>
              <a:t>Source:</a:t>
            </a:r>
            <a:r>
              <a:rPr dirty="0" sz="1000" spc="-45">
                <a:latin typeface="Arial"/>
                <a:cs typeface="Arial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Social</a:t>
            </a:r>
            <a:r>
              <a:rPr dirty="0" u="sng" sz="1000" spc="-25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00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Security</a:t>
            </a:r>
            <a:r>
              <a:rPr dirty="0" u="sng" sz="1000" spc="-3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 </a:t>
            </a:r>
            <a:r>
              <a:rPr dirty="0" u="sng" sz="1000" spc="-10">
                <a:solidFill>
                  <a:srgbClr val="227CA9"/>
                </a:solidFill>
                <a:uFill>
                  <a:solidFill>
                    <a:srgbClr val="227CA9"/>
                  </a:solidFill>
                </a:uFill>
                <a:latin typeface="Arial"/>
                <a:cs typeface="Arial"/>
                <a:hlinkClick r:id="rId2"/>
              </a:rPr>
              <a:t>Administration</a:t>
            </a:r>
            <a:r>
              <a:rPr dirty="0" u="none" sz="1000" spc="-10">
                <a:latin typeface="Arial"/>
                <a:cs typeface="Arial"/>
              </a:rPr>
              <a:t>,</a:t>
            </a:r>
            <a:r>
              <a:rPr dirty="0" u="none" sz="1000" spc="-30">
                <a:latin typeface="Arial"/>
                <a:cs typeface="Arial"/>
              </a:rPr>
              <a:t> </a:t>
            </a:r>
            <a:r>
              <a:rPr dirty="0" u="none" sz="1000" spc="-10">
                <a:latin typeface="Arial"/>
                <a:cs typeface="Arial"/>
              </a:rPr>
              <a:t>2023.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9926124" y="6249070"/>
            <a:ext cx="1840230" cy="396240"/>
            <a:chOff x="9926124" y="6249070"/>
            <a:chExt cx="1840230" cy="396240"/>
          </a:xfrm>
        </p:grpSpPr>
        <p:sp>
          <p:nvSpPr>
            <p:cNvPr id="12" name="object 12" descr=""/>
            <p:cNvSpPr/>
            <p:nvPr/>
          </p:nvSpPr>
          <p:spPr>
            <a:xfrm>
              <a:off x="9926117" y="6249073"/>
              <a:ext cx="1016000" cy="362585"/>
            </a:xfrm>
            <a:custGeom>
              <a:avLst/>
              <a:gdLst/>
              <a:ahLst/>
              <a:cxnLst/>
              <a:rect l="l" t="t" r="r" b="b"/>
              <a:pathLst>
                <a:path w="1016000" h="362584">
                  <a:moveTo>
                    <a:pt x="378891" y="205714"/>
                  </a:moveTo>
                  <a:lnTo>
                    <a:pt x="378231" y="166077"/>
                  </a:lnTo>
                  <a:lnTo>
                    <a:pt x="376809" y="159804"/>
                  </a:lnTo>
                  <a:lnTo>
                    <a:pt x="369544" y="127685"/>
                  </a:lnTo>
                  <a:lnTo>
                    <a:pt x="353148" y="92151"/>
                  </a:lnTo>
                  <a:lnTo>
                    <a:pt x="314629" y="47409"/>
                  </a:lnTo>
                  <a:lnTo>
                    <a:pt x="275780" y="20332"/>
                  </a:lnTo>
                  <a:lnTo>
                    <a:pt x="273875" y="19583"/>
                  </a:lnTo>
                  <a:lnTo>
                    <a:pt x="265607" y="16306"/>
                  </a:lnTo>
                  <a:lnTo>
                    <a:pt x="243547" y="7569"/>
                  </a:lnTo>
                  <a:lnTo>
                    <a:pt x="213271" y="1358"/>
                  </a:lnTo>
                  <a:lnTo>
                    <a:pt x="181406" y="0"/>
                  </a:lnTo>
                  <a:lnTo>
                    <a:pt x="150050" y="3657"/>
                  </a:lnTo>
                  <a:lnTo>
                    <a:pt x="87744" y="29362"/>
                  </a:lnTo>
                  <a:lnTo>
                    <a:pt x="57404" y="53403"/>
                  </a:lnTo>
                  <a:lnTo>
                    <a:pt x="32308" y="82765"/>
                  </a:lnTo>
                  <a:lnTo>
                    <a:pt x="3657" y="150469"/>
                  </a:lnTo>
                  <a:lnTo>
                    <a:pt x="0" y="187363"/>
                  </a:lnTo>
                  <a:lnTo>
                    <a:pt x="76" y="188175"/>
                  </a:lnTo>
                  <a:lnTo>
                    <a:pt x="3429" y="224256"/>
                  </a:lnTo>
                  <a:lnTo>
                    <a:pt x="31267" y="291884"/>
                  </a:lnTo>
                  <a:lnTo>
                    <a:pt x="55765" y="321119"/>
                  </a:lnTo>
                  <a:lnTo>
                    <a:pt x="85509" y="345135"/>
                  </a:lnTo>
                  <a:lnTo>
                    <a:pt x="118579" y="362242"/>
                  </a:lnTo>
                  <a:lnTo>
                    <a:pt x="143611" y="285851"/>
                  </a:lnTo>
                  <a:lnTo>
                    <a:pt x="159689" y="236740"/>
                  </a:lnTo>
                  <a:lnTo>
                    <a:pt x="250672" y="236740"/>
                  </a:lnTo>
                  <a:lnTo>
                    <a:pt x="230390" y="223647"/>
                  </a:lnTo>
                  <a:lnTo>
                    <a:pt x="162433" y="223647"/>
                  </a:lnTo>
                  <a:lnTo>
                    <a:pt x="189280" y="138531"/>
                  </a:lnTo>
                  <a:lnTo>
                    <a:pt x="143802" y="210553"/>
                  </a:lnTo>
                  <a:lnTo>
                    <a:pt x="157492" y="219824"/>
                  </a:lnTo>
                  <a:lnTo>
                    <a:pt x="137769" y="219824"/>
                  </a:lnTo>
                  <a:lnTo>
                    <a:pt x="120777" y="247116"/>
                  </a:lnTo>
                  <a:lnTo>
                    <a:pt x="47891" y="285305"/>
                  </a:lnTo>
                  <a:lnTo>
                    <a:pt x="46240" y="285851"/>
                  </a:lnTo>
                  <a:lnTo>
                    <a:pt x="46240" y="285305"/>
                  </a:lnTo>
                  <a:lnTo>
                    <a:pt x="121653" y="221462"/>
                  </a:lnTo>
                  <a:lnTo>
                    <a:pt x="137769" y="207822"/>
                  </a:lnTo>
                  <a:lnTo>
                    <a:pt x="21577" y="221462"/>
                  </a:lnTo>
                  <a:lnTo>
                    <a:pt x="21577" y="220370"/>
                  </a:lnTo>
                  <a:lnTo>
                    <a:pt x="133934" y="187642"/>
                  </a:lnTo>
                  <a:lnTo>
                    <a:pt x="21031" y="154901"/>
                  </a:lnTo>
                  <a:lnTo>
                    <a:pt x="20485" y="154355"/>
                  </a:lnTo>
                  <a:lnTo>
                    <a:pt x="21031" y="153809"/>
                  </a:lnTo>
                  <a:lnTo>
                    <a:pt x="137769" y="166357"/>
                  </a:lnTo>
                  <a:lnTo>
                    <a:pt x="122402" y="153809"/>
                  </a:lnTo>
                  <a:lnTo>
                    <a:pt x="46240" y="91605"/>
                  </a:lnTo>
                  <a:lnTo>
                    <a:pt x="46786" y="91059"/>
                  </a:lnTo>
                  <a:lnTo>
                    <a:pt x="149821" y="147256"/>
                  </a:lnTo>
                  <a:lnTo>
                    <a:pt x="119951" y="91059"/>
                  </a:lnTo>
                  <a:lnTo>
                    <a:pt x="95021" y="44132"/>
                  </a:lnTo>
                  <a:lnTo>
                    <a:pt x="95567" y="43586"/>
                  </a:lnTo>
                  <a:lnTo>
                    <a:pt x="96113" y="43586"/>
                  </a:lnTo>
                  <a:lnTo>
                    <a:pt x="167906" y="136893"/>
                  </a:lnTo>
                  <a:lnTo>
                    <a:pt x="167868" y="136347"/>
                  </a:lnTo>
                  <a:lnTo>
                    <a:pt x="161124" y="43586"/>
                  </a:lnTo>
                  <a:lnTo>
                    <a:pt x="159143" y="16306"/>
                  </a:lnTo>
                  <a:lnTo>
                    <a:pt x="160235" y="16306"/>
                  </a:lnTo>
                  <a:lnTo>
                    <a:pt x="190931" y="132524"/>
                  </a:lnTo>
                  <a:lnTo>
                    <a:pt x="225450" y="19583"/>
                  </a:lnTo>
                  <a:lnTo>
                    <a:pt x="226009" y="19583"/>
                  </a:lnTo>
                  <a:lnTo>
                    <a:pt x="225983" y="20332"/>
                  </a:lnTo>
                  <a:lnTo>
                    <a:pt x="211759" y="136347"/>
                  </a:lnTo>
                  <a:lnTo>
                    <a:pt x="287388" y="47955"/>
                  </a:lnTo>
                  <a:lnTo>
                    <a:pt x="287934" y="47409"/>
                  </a:lnTo>
                  <a:lnTo>
                    <a:pt x="287934" y="47955"/>
                  </a:lnTo>
                  <a:lnTo>
                    <a:pt x="229844" y="149987"/>
                  </a:lnTo>
                  <a:lnTo>
                    <a:pt x="334518" y="97066"/>
                  </a:lnTo>
                  <a:lnTo>
                    <a:pt x="335064" y="96520"/>
                  </a:lnTo>
                  <a:lnTo>
                    <a:pt x="335610" y="96520"/>
                  </a:lnTo>
                  <a:lnTo>
                    <a:pt x="335610" y="97066"/>
                  </a:lnTo>
                  <a:lnTo>
                    <a:pt x="242443" y="167449"/>
                  </a:lnTo>
                  <a:lnTo>
                    <a:pt x="361378" y="159804"/>
                  </a:lnTo>
                  <a:lnTo>
                    <a:pt x="361924" y="159804"/>
                  </a:lnTo>
                  <a:lnTo>
                    <a:pt x="361924" y="160350"/>
                  </a:lnTo>
                  <a:lnTo>
                    <a:pt x="361378" y="160350"/>
                  </a:lnTo>
                  <a:lnTo>
                    <a:pt x="245186" y="188175"/>
                  </a:lnTo>
                  <a:lnTo>
                    <a:pt x="356984" y="227469"/>
                  </a:lnTo>
                  <a:lnTo>
                    <a:pt x="357543" y="228015"/>
                  </a:lnTo>
                  <a:lnTo>
                    <a:pt x="357543" y="228561"/>
                  </a:lnTo>
                  <a:lnTo>
                    <a:pt x="356984" y="228561"/>
                  </a:lnTo>
                  <a:lnTo>
                    <a:pt x="238607" y="210553"/>
                  </a:lnTo>
                  <a:lnTo>
                    <a:pt x="330136" y="289128"/>
                  </a:lnTo>
                  <a:lnTo>
                    <a:pt x="330136" y="290220"/>
                  </a:lnTo>
                  <a:lnTo>
                    <a:pt x="329590" y="290220"/>
                  </a:lnTo>
                  <a:lnTo>
                    <a:pt x="259981" y="250926"/>
                  </a:lnTo>
                  <a:lnTo>
                    <a:pt x="309854" y="334416"/>
                  </a:lnTo>
                  <a:lnTo>
                    <a:pt x="347738" y="293763"/>
                  </a:lnTo>
                  <a:lnTo>
                    <a:pt x="371233" y="244932"/>
                  </a:lnTo>
                  <a:lnTo>
                    <a:pt x="374535" y="228015"/>
                  </a:lnTo>
                  <a:lnTo>
                    <a:pt x="374650" y="227469"/>
                  </a:lnTo>
                  <a:lnTo>
                    <a:pt x="378891" y="205714"/>
                  </a:lnTo>
                  <a:close/>
                </a:path>
                <a:path w="1016000" h="362584">
                  <a:moveTo>
                    <a:pt x="667181" y="59410"/>
                  </a:moveTo>
                  <a:lnTo>
                    <a:pt x="480847" y="59410"/>
                  </a:lnTo>
                  <a:lnTo>
                    <a:pt x="407962" y="318592"/>
                  </a:lnTo>
                  <a:lnTo>
                    <a:pt x="498932" y="318592"/>
                  </a:lnTo>
                  <a:lnTo>
                    <a:pt x="526338" y="222008"/>
                  </a:lnTo>
                  <a:lnTo>
                    <a:pt x="621144" y="222008"/>
                  </a:lnTo>
                  <a:lnTo>
                    <a:pt x="637590" y="165265"/>
                  </a:lnTo>
                  <a:lnTo>
                    <a:pt x="542226" y="165265"/>
                  </a:lnTo>
                  <a:lnTo>
                    <a:pt x="554291" y="121069"/>
                  </a:lnTo>
                  <a:lnTo>
                    <a:pt x="649643" y="121069"/>
                  </a:lnTo>
                  <a:lnTo>
                    <a:pt x="667181" y="59410"/>
                  </a:lnTo>
                  <a:close/>
                </a:path>
                <a:path w="1016000" h="362584">
                  <a:moveTo>
                    <a:pt x="763092" y="129247"/>
                  </a:moveTo>
                  <a:lnTo>
                    <a:pt x="673214" y="129247"/>
                  </a:lnTo>
                  <a:lnTo>
                    <a:pt x="619506" y="318592"/>
                  </a:lnTo>
                  <a:lnTo>
                    <a:pt x="709383" y="318592"/>
                  </a:lnTo>
                  <a:lnTo>
                    <a:pt x="763092" y="129247"/>
                  </a:lnTo>
                  <a:close/>
                </a:path>
                <a:path w="1016000" h="362584">
                  <a:moveTo>
                    <a:pt x="782281" y="59410"/>
                  </a:moveTo>
                  <a:lnTo>
                    <a:pt x="692391" y="59410"/>
                  </a:lnTo>
                  <a:lnTo>
                    <a:pt x="677595" y="111252"/>
                  </a:lnTo>
                  <a:lnTo>
                    <a:pt x="768032" y="111252"/>
                  </a:lnTo>
                  <a:lnTo>
                    <a:pt x="782281" y="59410"/>
                  </a:lnTo>
                  <a:close/>
                </a:path>
                <a:path w="1016000" h="362584">
                  <a:moveTo>
                    <a:pt x="1015746" y="59410"/>
                  </a:moveTo>
                  <a:lnTo>
                    <a:pt x="925868" y="59410"/>
                  </a:lnTo>
                  <a:lnTo>
                    <a:pt x="900658" y="151079"/>
                  </a:lnTo>
                  <a:lnTo>
                    <a:pt x="893229" y="141173"/>
                  </a:lnTo>
                  <a:lnTo>
                    <a:pt x="889698" y="138696"/>
                  </a:lnTo>
                  <a:lnTo>
                    <a:pt x="889698" y="193090"/>
                  </a:lnTo>
                  <a:lnTo>
                    <a:pt x="871613" y="255295"/>
                  </a:lnTo>
                  <a:lnTo>
                    <a:pt x="867778" y="258025"/>
                  </a:lnTo>
                  <a:lnTo>
                    <a:pt x="863384" y="260210"/>
                  </a:lnTo>
                  <a:lnTo>
                    <a:pt x="847496" y="260210"/>
                  </a:lnTo>
                  <a:lnTo>
                    <a:pt x="842010" y="253657"/>
                  </a:lnTo>
                  <a:lnTo>
                    <a:pt x="842010" y="246570"/>
                  </a:lnTo>
                  <a:lnTo>
                    <a:pt x="843064" y="234696"/>
                  </a:lnTo>
                  <a:lnTo>
                    <a:pt x="845845" y="222834"/>
                  </a:lnTo>
                  <a:lnTo>
                    <a:pt x="845896" y="222694"/>
                  </a:lnTo>
                  <a:lnTo>
                    <a:pt x="849871" y="210959"/>
                  </a:lnTo>
                  <a:lnTo>
                    <a:pt x="854621" y="199097"/>
                  </a:lnTo>
                  <a:lnTo>
                    <a:pt x="859548" y="188175"/>
                  </a:lnTo>
                  <a:lnTo>
                    <a:pt x="867219" y="185458"/>
                  </a:lnTo>
                  <a:lnTo>
                    <a:pt x="880922" y="185458"/>
                  </a:lnTo>
                  <a:lnTo>
                    <a:pt x="886409" y="188722"/>
                  </a:lnTo>
                  <a:lnTo>
                    <a:pt x="889698" y="193090"/>
                  </a:lnTo>
                  <a:lnTo>
                    <a:pt x="889698" y="138696"/>
                  </a:lnTo>
                  <a:lnTo>
                    <a:pt x="881888" y="133210"/>
                  </a:lnTo>
                  <a:lnTo>
                    <a:pt x="867054" y="127901"/>
                  </a:lnTo>
                  <a:lnTo>
                    <a:pt x="849134" y="125984"/>
                  </a:lnTo>
                  <a:lnTo>
                    <a:pt x="827874" y="128422"/>
                  </a:lnTo>
                  <a:lnTo>
                    <a:pt x="792949" y="147853"/>
                  </a:lnTo>
                  <a:lnTo>
                    <a:pt x="767486" y="192379"/>
                  </a:lnTo>
                  <a:lnTo>
                    <a:pt x="750658" y="252806"/>
                  </a:lnTo>
                  <a:lnTo>
                    <a:pt x="748296" y="279844"/>
                  </a:lnTo>
                  <a:lnTo>
                    <a:pt x="751662" y="299021"/>
                  </a:lnTo>
                  <a:lnTo>
                    <a:pt x="761250" y="312458"/>
                  </a:lnTo>
                  <a:lnTo>
                    <a:pt x="776274" y="320357"/>
                  </a:lnTo>
                  <a:lnTo>
                    <a:pt x="795972" y="322961"/>
                  </a:lnTo>
                  <a:lnTo>
                    <a:pt x="815873" y="321094"/>
                  </a:lnTo>
                  <a:lnTo>
                    <a:pt x="832700" y="315861"/>
                  </a:lnTo>
                  <a:lnTo>
                    <a:pt x="847458" y="307759"/>
                  </a:lnTo>
                  <a:lnTo>
                    <a:pt x="861199" y="297307"/>
                  </a:lnTo>
                  <a:lnTo>
                    <a:pt x="854621" y="318592"/>
                  </a:lnTo>
                  <a:lnTo>
                    <a:pt x="942860" y="318592"/>
                  </a:lnTo>
                  <a:lnTo>
                    <a:pt x="948842" y="297307"/>
                  </a:lnTo>
                  <a:lnTo>
                    <a:pt x="959281" y="260210"/>
                  </a:lnTo>
                  <a:lnTo>
                    <a:pt x="980300" y="185458"/>
                  </a:lnTo>
                  <a:lnTo>
                    <a:pt x="989965" y="151079"/>
                  </a:lnTo>
                  <a:lnTo>
                    <a:pt x="1015746" y="5941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9535" y="6373954"/>
              <a:ext cx="223605" cy="19861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1123815" y="6308483"/>
              <a:ext cx="281940" cy="259715"/>
            </a:xfrm>
            <a:custGeom>
              <a:avLst/>
              <a:gdLst/>
              <a:ahLst/>
              <a:cxnLst/>
              <a:rect l="l" t="t" r="r" b="b"/>
              <a:pathLst>
                <a:path w="281940" h="259715">
                  <a:moveTo>
                    <a:pt x="162775" y="0"/>
                  </a:moveTo>
                  <a:lnTo>
                    <a:pt x="72898" y="0"/>
                  </a:lnTo>
                  <a:lnTo>
                    <a:pt x="0" y="259181"/>
                  </a:lnTo>
                  <a:lnTo>
                    <a:pt x="89877" y="259181"/>
                  </a:lnTo>
                  <a:lnTo>
                    <a:pt x="162775" y="0"/>
                  </a:lnTo>
                  <a:close/>
                </a:path>
                <a:path w="281940" h="259715">
                  <a:moveTo>
                    <a:pt x="261975" y="69837"/>
                  </a:moveTo>
                  <a:lnTo>
                    <a:pt x="172085" y="69837"/>
                  </a:lnTo>
                  <a:lnTo>
                    <a:pt x="118922" y="259181"/>
                  </a:lnTo>
                  <a:lnTo>
                    <a:pt x="208813" y="259181"/>
                  </a:lnTo>
                  <a:lnTo>
                    <a:pt x="261975" y="69837"/>
                  </a:lnTo>
                  <a:close/>
                </a:path>
                <a:path w="281940" h="259715">
                  <a:moveTo>
                    <a:pt x="281698" y="0"/>
                  </a:moveTo>
                  <a:lnTo>
                    <a:pt x="191820" y="0"/>
                  </a:lnTo>
                  <a:lnTo>
                    <a:pt x="177025" y="51841"/>
                  </a:lnTo>
                  <a:lnTo>
                    <a:pt x="266903" y="51841"/>
                  </a:lnTo>
                  <a:lnTo>
                    <a:pt x="2816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73186" y="6336304"/>
              <a:ext cx="187433" cy="231352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0318178" y="6378320"/>
              <a:ext cx="1448435" cy="267335"/>
            </a:xfrm>
            <a:custGeom>
              <a:avLst/>
              <a:gdLst/>
              <a:ahLst/>
              <a:cxnLst/>
              <a:rect l="l" t="t" r="r" b="b"/>
              <a:pathLst>
                <a:path w="1448434" h="267334">
                  <a:moveTo>
                    <a:pt x="36169" y="218262"/>
                  </a:moveTo>
                  <a:lnTo>
                    <a:pt x="14249" y="218262"/>
                  </a:lnTo>
                  <a:lnTo>
                    <a:pt x="0" y="265188"/>
                  </a:lnTo>
                  <a:lnTo>
                    <a:pt x="21920" y="265188"/>
                  </a:lnTo>
                  <a:lnTo>
                    <a:pt x="36169" y="218262"/>
                  </a:lnTo>
                  <a:close/>
                </a:path>
                <a:path w="1448434" h="267334">
                  <a:moveTo>
                    <a:pt x="162775" y="218262"/>
                  </a:moveTo>
                  <a:lnTo>
                    <a:pt x="143040" y="218262"/>
                  </a:lnTo>
                  <a:lnTo>
                    <a:pt x="133731" y="249364"/>
                  </a:lnTo>
                  <a:lnTo>
                    <a:pt x="124955" y="218262"/>
                  </a:lnTo>
                  <a:lnTo>
                    <a:pt x="92075" y="218808"/>
                  </a:lnTo>
                  <a:lnTo>
                    <a:pt x="78371" y="265188"/>
                  </a:lnTo>
                  <a:lnTo>
                    <a:pt x="97561" y="265188"/>
                  </a:lnTo>
                  <a:lnTo>
                    <a:pt x="107416" y="231902"/>
                  </a:lnTo>
                  <a:lnTo>
                    <a:pt x="107962" y="231902"/>
                  </a:lnTo>
                  <a:lnTo>
                    <a:pt x="116738" y="265188"/>
                  </a:lnTo>
                  <a:lnTo>
                    <a:pt x="148526" y="265188"/>
                  </a:lnTo>
                  <a:lnTo>
                    <a:pt x="162775" y="218262"/>
                  </a:lnTo>
                  <a:close/>
                </a:path>
                <a:path w="1448434" h="267334">
                  <a:moveTo>
                    <a:pt x="279514" y="218262"/>
                  </a:moveTo>
                  <a:lnTo>
                    <a:pt x="257035" y="218262"/>
                  </a:lnTo>
                  <a:lnTo>
                    <a:pt x="234022" y="247726"/>
                  </a:lnTo>
                  <a:lnTo>
                    <a:pt x="230187" y="218808"/>
                  </a:lnTo>
                  <a:lnTo>
                    <a:pt x="204978" y="218808"/>
                  </a:lnTo>
                  <a:lnTo>
                    <a:pt x="214833" y="265188"/>
                  </a:lnTo>
                  <a:lnTo>
                    <a:pt x="242239" y="265188"/>
                  </a:lnTo>
                  <a:lnTo>
                    <a:pt x="279514" y="218262"/>
                  </a:lnTo>
                  <a:close/>
                </a:path>
                <a:path w="1448434" h="267334">
                  <a:moveTo>
                    <a:pt x="373773" y="218808"/>
                  </a:moveTo>
                  <a:lnTo>
                    <a:pt x="322808" y="218808"/>
                  </a:lnTo>
                  <a:lnTo>
                    <a:pt x="308559" y="265188"/>
                  </a:lnTo>
                  <a:lnTo>
                    <a:pt x="359524" y="265188"/>
                  </a:lnTo>
                  <a:lnTo>
                    <a:pt x="362813" y="255905"/>
                  </a:lnTo>
                  <a:lnTo>
                    <a:pt x="333222" y="255905"/>
                  </a:lnTo>
                  <a:lnTo>
                    <a:pt x="335953" y="246634"/>
                  </a:lnTo>
                  <a:lnTo>
                    <a:pt x="363359" y="246634"/>
                  </a:lnTo>
                  <a:lnTo>
                    <a:pt x="366102" y="237363"/>
                  </a:lnTo>
                  <a:lnTo>
                    <a:pt x="338696" y="237363"/>
                  </a:lnTo>
                  <a:lnTo>
                    <a:pt x="341439" y="228079"/>
                  </a:lnTo>
                  <a:lnTo>
                    <a:pt x="371030" y="228079"/>
                  </a:lnTo>
                  <a:lnTo>
                    <a:pt x="373773" y="218808"/>
                  </a:lnTo>
                  <a:close/>
                </a:path>
                <a:path w="1448434" h="267334">
                  <a:moveTo>
                    <a:pt x="480237" y="226085"/>
                  </a:moveTo>
                  <a:lnTo>
                    <a:pt x="476745" y="221805"/>
                  </a:lnTo>
                  <a:lnTo>
                    <a:pt x="468617" y="219163"/>
                  </a:lnTo>
                  <a:lnTo>
                    <a:pt x="454888" y="218262"/>
                  </a:lnTo>
                  <a:lnTo>
                    <a:pt x="440588" y="219100"/>
                  </a:lnTo>
                  <a:lnTo>
                    <a:pt x="417068" y="238455"/>
                  </a:lnTo>
                  <a:lnTo>
                    <a:pt x="419265" y="240626"/>
                  </a:lnTo>
                  <a:lnTo>
                    <a:pt x="426389" y="244182"/>
                  </a:lnTo>
                  <a:lnTo>
                    <a:pt x="436867" y="246913"/>
                  </a:lnTo>
                  <a:lnTo>
                    <a:pt x="446620" y="249224"/>
                  </a:lnTo>
                  <a:lnTo>
                    <a:pt x="451599" y="251548"/>
                  </a:lnTo>
                  <a:lnTo>
                    <a:pt x="452691" y="252641"/>
                  </a:lnTo>
                  <a:lnTo>
                    <a:pt x="452145" y="253733"/>
                  </a:lnTo>
                  <a:lnTo>
                    <a:pt x="451053" y="256997"/>
                  </a:lnTo>
                  <a:lnTo>
                    <a:pt x="445566" y="258089"/>
                  </a:lnTo>
                  <a:lnTo>
                    <a:pt x="437896" y="258089"/>
                  </a:lnTo>
                  <a:lnTo>
                    <a:pt x="434060" y="257543"/>
                  </a:lnTo>
                  <a:lnTo>
                    <a:pt x="432968" y="256451"/>
                  </a:lnTo>
                  <a:lnTo>
                    <a:pt x="432409" y="255358"/>
                  </a:lnTo>
                  <a:lnTo>
                    <a:pt x="432409" y="253187"/>
                  </a:lnTo>
                  <a:lnTo>
                    <a:pt x="432968" y="252095"/>
                  </a:lnTo>
                  <a:lnTo>
                    <a:pt x="412140" y="252095"/>
                  </a:lnTo>
                  <a:lnTo>
                    <a:pt x="411149" y="257390"/>
                  </a:lnTo>
                  <a:lnTo>
                    <a:pt x="413296" y="262115"/>
                  </a:lnTo>
                  <a:lnTo>
                    <a:pt x="421309" y="265518"/>
                  </a:lnTo>
                  <a:lnTo>
                    <a:pt x="437896" y="266827"/>
                  </a:lnTo>
                  <a:lnTo>
                    <a:pt x="453605" y="265734"/>
                  </a:lnTo>
                  <a:lnTo>
                    <a:pt x="464883" y="262661"/>
                  </a:lnTo>
                  <a:lnTo>
                    <a:pt x="472274" y="257848"/>
                  </a:lnTo>
                  <a:lnTo>
                    <a:pt x="476262" y="251548"/>
                  </a:lnTo>
                  <a:lnTo>
                    <a:pt x="477354" y="247180"/>
                  </a:lnTo>
                  <a:lnTo>
                    <a:pt x="476262" y="244449"/>
                  </a:lnTo>
                  <a:lnTo>
                    <a:pt x="474611" y="243357"/>
                  </a:lnTo>
                  <a:lnTo>
                    <a:pt x="467639" y="239585"/>
                  </a:lnTo>
                  <a:lnTo>
                    <a:pt x="457415" y="236880"/>
                  </a:lnTo>
                  <a:lnTo>
                    <a:pt x="447713" y="234696"/>
                  </a:lnTo>
                  <a:lnTo>
                    <a:pt x="442277" y="232448"/>
                  </a:lnTo>
                  <a:lnTo>
                    <a:pt x="441731" y="231902"/>
                  </a:lnTo>
                  <a:lnTo>
                    <a:pt x="441731" y="231355"/>
                  </a:lnTo>
                  <a:lnTo>
                    <a:pt x="442277" y="230809"/>
                  </a:lnTo>
                  <a:lnTo>
                    <a:pt x="442823" y="228079"/>
                  </a:lnTo>
                  <a:lnTo>
                    <a:pt x="446112" y="226441"/>
                  </a:lnTo>
                  <a:lnTo>
                    <a:pt x="453237" y="226441"/>
                  </a:lnTo>
                  <a:lnTo>
                    <a:pt x="457631" y="226987"/>
                  </a:lnTo>
                  <a:lnTo>
                    <a:pt x="458724" y="228079"/>
                  </a:lnTo>
                  <a:lnTo>
                    <a:pt x="460362" y="228625"/>
                  </a:lnTo>
                  <a:lnTo>
                    <a:pt x="460908" y="230263"/>
                  </a:lnTo>
                  <a:lnTo>
                    <a:pt x="460362" y="231902"/>
                  </a:lnTo>
                  <a:lnTo>
                    <a:pt x="480098" y="231902"/>
                  </a:lnTo>
                  <a:lnTo>
                    <a:pt x="480237" y="226085"/>
                  </a:lnTo>
                  <a:close/>
                </a:path>
                <a:path w="1448434" h="267334">
                  <a:moveTo>
                    <a:pt x="585317" y="218808"/>
                  </a:moveTo>
                  <a:lnTo>
                    <a:pt x="527773" y="218808"/>
                  </a:lnTo>
                  <a:lnTo>
                    <a:pt x="524484" y="229717"/>
                  </a:lnTo>
                  <a:lnTo>
                    <a:pt x="542023" y="229717"/>
                  </a:lnTo>
                  <a:lnTo>
                    <a:pt x="531063" y="265188"/>
                  </a:lnTo>
                  <a:lnTo>
                    <a:pt x="553529" y="265188"/>
                  </a:lnTo>
                  <a:lnTo>
                    <a:pt x="564502" y="229717"/>
                  </a:lnTo>
                  <a:lnTo>
                    <a:pt x="581482" y="229717"/>
                  </a:lnTo>
                  <a:lnTo>
                    <a:pt x="585317" y="218808"/>
                  </a:lnTo>
                  <a:close/>
                </a:path>
                <a:path w="1448434" h="267334">
                  <a:moveTo>
                    <a:pt x="721791" y="218262"/>
                  </a:moveTo>
                  <a:lnTo>
                    <a:pt x="687806" y="218262"/>
                  </a:lnTo>
                  <a:lnTo>
                    <a:pt x="667524" y="249364"/>
                  </a:lnTo>
                  <a:lnTo>
                    <a:pt x="666978" y="249364"/>
                  </a:lnTo>
                  <a:lnTo>
                    <a:pt x="665340" y="218262"/>
                  </a:lnTo>
                  <a:lnTo>
                    <a:pt x="631355" y="218262"/>
                  </a:lnTo>
                  <a:lnTo>
                    <a:pt x="617651" y="265188"/>
                  </a:lnTo>
                  <a:lnTo>
                    <a:pt x="636295" y="265188"/>
                  </a:lnTo>
                  <a:lnTo>
                    <a:pt x="647255" y="230263"/>
                  </a:lnTo>
                  <a:lnTo>
                    <a:pt x="650544" y="265188"/>
                  </a:lnTo>
                  <a:lnTo>
                    <a:pt x="671918" y="265188"/>
                  </a:lnTo>
                  <a:lnTo>
                    <a:pt x="697128" y="229717"/>
                  </a:lnTo>
                  <a:lnTo>
                    <a:pt x="697674" y="229717"/>
                  </a:lnTo>
                  <a:lnTo>
                    <a:pt x="686714" y="265188"/>
                  </a:lnTo>
                  <a:lnTo>
                    <a:pt x="707542" y="265188"/>
                  </a:lnTo>
                  <a:lnTo>
                    <a:pt x="721791" y="218262"/>
                  </a:lnTo>
                  <a:close/>
                </a:path>
                <a:path w="1448434" h="267334">
                  <a:moveTo>
                    <a:pt x="818248" y="218808"/>
                  </a:moveTo>
                  <a:lnTo>
                    <a:pt x="767270" y="218808"/>
                  </a:lnTo>
                  <a:lnTo>
                    <a:pt x="753021" y="265188"/>
                  </a:lnTo>
                  <a:lnTo>
                    <a:pt x="804545" y="265188"/>
                  </a:lnTo>
                  <a:lnTo>
                    <a:pt x="807288" y="255905"/>
                  </a:lnTo>
                  <a:lnTo>
                    <a:pt x="777684" y="255905"/>
                  </a:lnTo>
                  <a:lnTo>
                    <a:pt x="780427" y="246634"/>
                  </a:lnTo>
                  <a:lnTo>
                    <a:pt x="808380" y="246634"/>
                  </a:lnTo>
                  <a:lnTo>
                    <a:pt x="811123" y="237363"/>
                  </a:lnTo>
                  <a:lnTo>
                    <a:pt x="783170" y="237363"/>
                  </a:lnTo>
                  <a:lnTo>
                    <a:pt x="786460" y="228079"/>
                  </a:lnTo>
                  <a:lnTo>
                    <a:pt x="815505" y="228079"/>
                  </a:lnTo>
                  <a:lnTo>
                    <a:pt x="818248" y="218808"/>
                  </a:lnTo>
                  <a:close/>
                </a:path>
                <a:path w="1448434" h="267334">
                  <a:moveTo>
                    <a:pt x="934974" y="218262"/>
                  </a:moveTo>
                  <a:lnTo>
                    <a:pt x="915250" y="218262"/>
                  </a:lnTo>
                  <a:lnTo>
                    <a:pt x="905929" y="249364"/>
                  </a:lnTo>
                  <a:lnTo>
                    <a:pt x="897166" y="218262"/>
                  </a:lnTo>
                  <a:lnTo>
                    <a:pt x="864285" y="218808"/>
                  </a:lnTo>
                  <a:lnTo>
                    <a:pt x="850036" y="265188"/>
                  </a:lnTo>
                  <a:lnTo>
                    <a:pt x="869759" y="265188"/>
                  </a:lnTo>
                  <a:lnTo>
                    <a:pt x="880173" y="231902"/>
                  </a:lnTo>
                  <a:lnTo>
                    <a:pt x="888936" y="265188"/>
                  </a:lnTo>
                  <a:lnTo>
                    <a:pt x="920724" y="265188"/>
                  </a:lnTo>
                  <a:lnTo>
                    <a:pt x="934974" y="218262"/>
                  </a:lnTo>
                  <a:close/>
                </a:path>
                <a:path w="1448434" h="267334">
                  <a:moveTo>
                    <a:pt x="1031989" y="218262"/>
                  </a:moveTo>
                  <a:lnTo>
                    <a:pt x="974432" y="218808"/>
                  </a:lnTo>
                  <a:lnTo>
                    <a:pt x="971156" y="229717"/>
                  </a:lnTo>
                  <a:lnTo>
                    <a:pt x="988682" y="229717"/>
                  </a:lnTo>
                  <a:lnTo>
                    <a:pt x="978281" y="265188"/>
                  </a:lnTo>
                  <a:lnTo>
                    <a:pt x="1000201" y="265188"/>
                  </a:lnTo>
                  <a:lnTo>
                    <a:pt x="1011161" y="229717"/>
                  </a:lnTo>
                  <a:lnTo>
                    <a:pt x="1028700" y="229717"/>
                  </a:lnTo>
                  <a:lnTo>
                    <a:pt x="1031989" y="218262"/>
                  </a:lnTo>
                  <a:close/>
                </a:path>
                <a:path w="1448434" h="267334">
                  <a:moveTo>
                    <a:pt x="1128039" y="225767"/>
                  </a:moveTo>
                  <a:lnTo>
                    <a:pt x="1124534" y="221462"/>
                  </a:lnTo>
                  <a:lnTo>
                    <a:pt x="1116406" y="218694"/>
                  </a:lnTo>
                  <a:lnTo>
                    <a:pt x="1102677" y="217716"/>
                  </a:lnTo>
                  <a:lnTo>
                    <a:pt x="1088390" y="218630"/>
                  </a:lnTo>
                  <a:lnTo>
                    <a:pt x="1064869" y="238455"/>
                  </a:lnTo>
                  <a:lnTo>
                    <a:pt x="1067054" y="240626"/>
                  </a:lnTo>
                  <a:lnTo>
                    <a:pt x="1074191" y="244182"/>
                  </a:lnTo>
                  <a:lnTo>
                    <a:pt x="1084668" y="246913"/>
                  </a:lnTo>
                  <a:lnTo>
                    <a:pt x="1094422" y="249224"/>
                  </a:lnTo>
                  <a:lnTo>
                    <a:pt x="1099388" y="251548"/>
                  </a:lnTo>
                  <a:lnTo>
                    <a:pt x="1099947" y="252095"/>
                  </a:lnTo>
                  <a:lnTo>
                    <a:pt x="1099947" y="253187"/>
                  </a:lnTo>
                  <a:lnTo>
                    <a:pt x="1098842" y="256997"/>
                  </a:lnTo>
                  <a:lnTo>
                    <a:pt x="1093368" y="258089"/>
                  </a:lnTo>
                  <a:lnTo>
                    <a:pt x="1085697" y="258089"/>
                  </a:lnTo>
                  <a:lnTo>
                    <a:pt x="1081862" y="257543"/>
                  </a:lnTo>
                  <a:lnTo>
                    <a:pt x="1080757" y="256451"/>
                  </a:lnTo>
                  <a:lnTo>
                    <a:pt x="1079665" y="254825"/>
                  </a:lnTo>
                  <a:lnTo>
                    <a:pt x="1079665" y="253187"/>
                  </a:lnTo>
                  <a:lnTo>
                    <a:pt x="1080757" y="252095"/>
                  </a:lnTo>
                  <a:lnTo>
                    <a:pt x="1059929" y="252095"/>
                  </a:lnTo>
                  <a:lnTo>
                    <a:pt x="1058951" y="257390"/>
                  </a:lnTo>
                  <a:lnTo>
                    <a:pt x="1061097" y="262115"/>
                  </a:lnTo>
                  <a:lnTo>
                    <a:pt x="1069111" y="265518"/>
                  </a:lnTo>
                  <a:lnTo>
                    <a:pt x="1085697" y="266827"/>
                  </a:lnTo>
                  <a:lnTo>
                    <a:pt x="1101394" y="265734"/>
                  </a:lnTo>
                  <a:lnTo>
                    <a:pt x="1112685" y="262661"/>
                  </a:lnTo>
                  <a:lnTo>
                    <a:pt x="1120063" y="257848"/>
                  </a:lnTo>
                  <a:lnTo>
                    <a:pt x="1124051" y="251548"/>
                  </a:lnTo>
                  <a:lnTo>
                    <a:pt x="1125156" y="247180"/>
                  </a:lnTo>
                  <a:lnTo>
                    <a:pt x="1124051" y="244449"/>
                  </a:lnTo>
                  <a:lnTo>
                    <a:pt x="1122413" y="242811"/>
                  </a:lnTo>
                  <a:lnTo>
                    <a:pt x="1115428" y="239280"/>
                  </a:lnTo>
                  <a:lnTo>
                    <a:pt x="1105217" y="236613"/>
                  </a:lnTo>
                  <a:lnTo>
                    <a:pt x="1095514" y="234454"/>
                  </a:lnTo>
                  <a:lnTo>
                    <a:pt x="1090079" y="232448"/>
                  </a:lnTo>
                  <a:lnTo>
                    <a:pt x="1089533" y="231902"/>
                  </a:lnTo>
                  <a:lnTo>
                    <a:pt x="1089533" y="231355"/>
                  </a:lnTo>
                  <a:lnTo>
                    <a:pt x="1090079" y="230263"/>
                  </a:lnTo>
                  <a:lnTo>
                    <a:pt x="1090625" y="228079"/>
                  </a:lnTo>
                  <a:lnTo>
                    <a:pt x="1093914" y="226441"/>
                  </a:lnTo>
                  <a:lnTo>
                    <a:pt x="1101039" y="226441"/>
                  </a:lnTo>
                  <a:lnTo>
                    <a:pt x="1105420" y="226987"/>
                  </a:lnTo>
                  <a:lnTo>
                    <a:pt x="1106512" y="227533"/>
                  </a:lnTo>
                  <a:lnTo>
                    <a:pt x="1108163" y="228625"/>
                  </a:lnTo>
                  <a:lnTo>
                    <a:pt x="1108163" y="231355"/>
                  </a:lnTo>
                  <a:lnTo>
                    <a:pt x="1127887" y="231355"/>
                  </a:lnTo>
                  <a:lnTo>
                    <a:pt x="1128039" y="225767"/>
                  </a:lnTo>
                  <a:close/>
                </a:path>
                <a:path w="1448434" h="267334">
                  <a:moveTo>
                    <a:pt x="1388770" y="188252"/>
                  </a:moveTo>
                  <a:lnTo>
                    <a:pt x="1382522" y="177888"/>
                  </a:lnTo>
                  <a:lnTo>
                    <a:pt x="1382191" y="177342"/>
                  </a:lnTo>
                  <a:lnTo>
                    <a:pt x="1385481" y="177342"/>
                  </a:lnTo>
                  <a:lnTo>
                    <a:pt x="1388211" y="175158"/>
                  </a:lnTo>
                  <a:lnTo>
                    <a:pt x="1388211" y="174066"/>
                  </a:lnTo>
                  <a:lnTo>
                    <a:pt x="1388211" y="166966"/>
                  </a:lnTo>
                  <a:lnTo>
                    <a:pt x="1388211" y="165874"/>
                  </a:lnTo>
                  <a:lnTo>
                    <a:pt x="1385481" y="163156"/>
                  </a:lnTo>
                  <a:lnTo>
                    <a:pt x="1383830" y="163156"/>
                  </a:lnTo>
                  <a:lnTo>
                    <a:pt x="1383830" y="166966"/>
                  </a:lnTo>
                  <a:lnTo>
                    <a:pt x="1383830" y="174066"/>
                  </a:lnTo>
                  <a:lnTo>
                    <a:pt x="1373974" y="174066"/>
                  </a:lnTo>
                  <a:lnTo>
                    <a:pt x="1373974" y="166966"/>
                  </a:lnTo>
                  <a:lnTo>
                    <a:pt x="1383830" y="166966"/>
                  </a:lnTo>
                  <a:lnTo>
                    <a:pt x="1383830" y="163156"/>
                  </a:lnTo>
                  <a:lnTo>
                    <a:pt x="1369580" y="163156"/>
                  </a:lnTo>
                  <a:lnTo>
                    <a:pt x="1369580" y="188252"/>
                  </a:lnTo>
                  <a:lnTo>
                    <a:pt x="1373974" y="188252"/>
                  </a:lnTo>
                  <a:lnTo>
                    <a:pt x="1373974" y="177888"/>
                  </a:lnTo>
                  <a:lnTo>
                    <a:pt x="1377810" y="177888"/>
                  </a:lnTo>
                  <a:lnTo>
                    <a:pt x="1383830" y="188252"/>
                  </a:lnTo>
                  <a:lnTo>
                    <a:pt x="1388770" y="188252"/>
                  </a:lnTo>
                  <a:close/>
                </a:path>
                <a:path w="1448434" h="267334">
                  <a:moveTo>
                    <a:pt x="1403019" y="175704"/>
                  </a:moveTo>
                  <a:lnTo>
                    <a:pt x="1401089" y="166116"/>
                  </a:lnTo>
                  <a:lnTo>
                    <a:pt x="1398625" y="162471"/>
                  </a:lnTo>
                  <a:lnTo>
                    <a:pt x="1398625" y="175704"/>
                  </a:lnTo>
                  <a:lnTo>
                    <a:pt x="1397000" y="183464"/>
                  </a:lnTo>
                  <a:lnTo>
                    <a:pt x="1392605" y="189890"/>
                  </a:lnTo>
                  <a:lnTo>
                    <a:pt x="1386141" y="194271"/>
                  </a:lnTo>
                  <a:lnTo>
                    <a:pt x="1378356" y="195884"/>
                  </a:lnTo>
                  <a:lnTo>
                    <a:pt x="1370558" y="194271"/>
                  </a:lnTo>
                  <a:lnTo>
                    <a:pt x="1364107" y="189890"/>
                  </a:lnTo>
                  <a:lnTo>
                    <a:pt x="1359700" y="183464"/>
                  </a:lnTo>
                  <a:lnTo>
                    <a:pt x="1358074" y="175704"/>
                  </a:lnTo>
                  <a:lnTo>
                    <a:pt x="1359700" y="167944"/>
                  </a:lnTo>
                  <a:lnTo>
                    <a:pt x="1364107" y="161518"/>
                  </a:lnTo>
                  <a:lnTo>
                    <a:pt x="1370558" y="157137"/>
                  </a:lnTo>
                  <a:lnTo>
                    <a:pt x="1378356" y="155511"/>
                  </a:lnTo>
                  <a:lnTo>
                    <a:pt x="1386141" y="157137"/>
                  </a:lnTo>
                  <a:lnTo>
                    <a:pt x="1392605" y="161518"/>
                  </a:lnTo>
                  <a:lnTo>
                    <a:pt x="1397000" y="167944"/>
                  </a:lnTo>
                  <a:lnTo>
                    <a:pt x="1398625" y="175704"/>
                  </a:lnTo>
                  <a:lnTo>
                    <a:pt x="1398625" y="162471"/>
                  </a:lnTo>
                  <a:lnTo>
                    <a:pt x="1395818" y="158305"/>
                  </a:lnTo>
                  <a:lnTo>
                    <a:pt x="1391640" y="155511"/>
                  </a:lnTo>
                  <a:lnTo>
                    <a:pt x="1387983" y="153060"/>
                  </a:lnTo>
                  <a:lnTo>
                    <a:pt x="1378356" y="151142"/>
                  </a:lnTo>
                  <a:lnTo>
                    <a:pt x="1368717" y="153060"/>
                  </a:lnTo>
                  <a:lnTo>
                    <a:pt x="1360881" y="158305"/>
                  </a:lnTo>
                  <a:lnTo>
                    <a:pt x="1355623" y="166116"/>
                  </a:lnTo>
                  <a:lnTo>
                    <a:pt x="1353693" y="175704"/>
                  </a:lnTo>
                  <a:lnTo>
                    <a:pt x="1355623" y="185293"/>
                  </a:lnTo>
                  <a:lnTo>
                    <a:pt x="1360881" y="193090"/>
                  </a:lnTo>
                  <a:lnTo>
                    <a:pt x="1368717" y="198335"/>
                  </a:lnTo>
                  <a:lnTo>
                    <a:pt x="1378356" y="200253"/>
                  </a:lnTo>
                  <a:lnTo>
                    <a:pt x="1387983" y="198335"/>
                  </a:lnTo>
                  <a:lnTo>
                    <a:pt x="1391640" y="195884"/>
                  </a:lnTo>
                  <a:lnTo>
                    <a:pt x="1395818" y="193090"/>
                  </a:lnTo>
                  <a:lnTo>
                    <a:pt x="1401089" y="185293"/>
                  </a:lnTo>
                  <a:lnTo>
                    <a:pt x="1403019" y="175704"/>
                  </a:lnTo>
                  <a:close/>
                </a:path>
                <a:path w="1448434" h="267334">
                  <a:moveTo>
                    <a:pt x="1447952" y="0"/>
                  </a:moveTo>
                  <a:lnTo>
                    <a:pt x="1355877" y="0"/>
                  </a:lnTo>
                  <a:lnTo>
                    <a:pt x="1307109" y="104762"/>
                  </a:lnTo>
                  <a:lnTo>
                    <a:pt x="1308747" y="0"/>
                  </a:lnTo>
                  <a:lnTo>
                    <a:pt x="1217231" y="0"/>
                  </a:lnTo>
                  <a:lnTo>
                    <a:pt x="1234757" y="189344"/>
                  </a:lnTo>
                  <a:lnTo>
                    <a:pt x="1232573" y="200253"/>
                  </a:lnTo>
                  <a:lnTo>
                    <a:pt x="1197267" y="212610"/>
                  </a:lnTo>
                  <a:lnTo>
                    <a:pt x="1190917" y="212255"/>
                  </a:lnTo>
                  <a:lnTo>
                    <a:pt x="1189824" y="212255"/>
                  </a:lnTo>
                  <a:lnTo>
                    <a:pt x="1175575" y="263550"/>
                  </a:lnTo>
                  <a:lnTo>
                    <a:pt x="1236954" y="263550"/>
                  </a:lnTo>
                  <a:lnTo>
                    <a:pt x="1261097" y="260108"/>
                  </a:lnTo>
                  <a:lnTo>
                    <a:pt x="1280871" y="249504"/>
                  </a:lnTo>
                  <a:lnTo>
                    <a:pt x="1298689" y="231317"/>
                  </a:lnTo>
                  <a:lnTo>
                    <a:pt x="1316977" y="205168"/>
                  </a:lnTo>
                  <a:lnTo>
                    <a:pt x="14479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ct val="100000"/>
              </a:lnSpc>
            </a:pPr>
            <a:fld id="{81D60167-4931-47E6-BA6A-407CBD079E47}" type="slidenum">
              <a:rPr dirty="0" spc="-25"/>
              <a:t>10</a:t>
            </a:fld>
          </a:p>
        </p:txBody>
      </p: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For</a:t>
            </a:r>
            <a:r>
              <a:rPr dirty="0" spc="-30"/>
              <a:t> </a:t>
            </a:r>
            <a:r>
              <a:rPr dirty="0" spc="-10"/>
              <a:t>investors.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Allison Associates</dc:creator>
  <cp:keywords>9998 FIDL 4220958-Social Security dg r2.pptx</cp:keywords>
  <dc:title>Social Security options to help you maximize your benefits</dc:title>
  <dcterms:created xsi:type="dcterms:W3CDTF">2024-09-05T18:42:26Z</dcterms:created>
  <dcterms:modified xsi:type="dcterms:W3CDTF">2024-09-05T18:42:26Z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CBEC8BA9-8E2C-4F43-8280-85EB8683F35C</vt:lpwstr>
  </property>
  <property fmtid="{D5CDD505-2E9C-101B-9397-08002B2CF9AE}" pid="3" name="ArticulatePath">
    <vt:lpwstr>https://brightcarbon.sharepoint.com/sites/Intranet/Projects/EFGH/Fidelity/Templates &amp; Toolkit/FCCS_Onscreen_Presentation_16x9</vt:lpwstr>
  </property>
  <property fmtid="{D5CDD505-2E9C-101B-9397-08002B2CF9AE}" pid="4" name="Categories0">
    <vt:lpwstr>13;#|#!Standard Discipline Presentations!#|;#18;#|#!Standard Discipline Presentations!#||#!Pyramis Firm Level!#|;#1;#|#!_internal!#|</vt:lpwstr>
  </property>
  <property fmtid="{D5CDD505-2E9C-101B-9397-08002B2CF9AE}" pid="5" name="ContentFileType">
    <vt:lpwstr>Content File</vt:lpwstr>
  </property>
  <property fmtid="{D5CDD505-2E9C-101B-9397-08002B2CF9AE}" pid="6" name="ContentType">
    <vt:lpwstr>PowerPoint Document</vt:lpwstr>
  </property>
  <property fmtid="{D5CDD505-2E9C-101B-9397-08002B2CF9AE}" pid="7" name="ContentTypeId">
    <vt:lpwstr>0x010100D991ADB07F6C964EA1E68DC9A2E47ABB</vt:lpwstr>
  </property>
  <property fmtid="{D5CDD505-2E9C-101B-9397-08002B2CF9AE}" pid="8" name="Created">
    <vt:filetime>2024-02-06T00:00:00Z</vt:filetime>
  </property>
  <property fmtid="{D5CDD505-2E9C-101B-9397-08002B2CF9AE}" pid="9" name="Creator">
    <vt:lpwstr>Acrobat PDFMaker 23 for PowerPoint</vt:lpwstr>
  </property>
  <property fmtid="{D5CDD505-2E9C-101B-9397-08002B2CF9AE}" pid="10" name="Expiration Date0">
    <vt:lpwstr>2010-10-31T00:00:00Z</vt:lpwstr>
  </property>
  <property fmtid="{D5CDD505-2E9C-101B-9397-08002B2CF9AE}" pid="11" name="Job Number">
    <vt:lpwstr>201007-7986</vt:lpwstr>
  </property>
  <property fmtid="{D5CDD505-2E9C-101B-9397-08002B2CF9AE}" pid="12" name="LastSaved">
    <vt:filetime>2024-09-05T00:00:00Z</vt:filetime>
  </property>
  <property fmtid="{D5CDD505-2E9C-101B-9397-08002B2CF9AE}" pid="13" name="LibraryContentId">
    <vt:lpwstr>1249</vt:lpwstr>
  </property>
  <property fmtid="{D5CDD505-2E9C-101B-9397-08002B2CF9AE}" pid="14" name="PreviewPrefix">
    <vt:lpwstr>https://pyramis.xidocs.net/Content/contentpreview/standard discipline presentations/pyramis firm level/Pyramis Overview_1_256_320X240.jpg</vt:lpwstr>
  </property>
  <property fmtid="{D5CDD505-2E9C-101B-9397-08002B2CF9AE}" pid="15" name="PreviewStatus">
    <vt:lpwstr>Preview Created</vt:lpwstr>
  </property>
  <property fmtid="{D5CDD505-2E9C-101B-9397-08002B2CF9AE}" pid="16" name="Producer">
    <vt:lpwstr>Adobe PDF Library 23.8.246</vt:lpwstr>
  </property>
  <property fmtid="{D5CDD505-2E9C-101B-9397-08002B2CF9AE}" pid="17" name="Status">
    <vt:lpwstr>Q2</vt:lpwstr>
  </property>
  <property fmtid="{D5CDD505-2E9C-101B-9397-08002B2CF9AE}" pid="18" name="UpdateSource">
    <vt:lpwstr>0</vt:lpwstr>
  </property>
</Properties>
</file>