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3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16354" y="1783207"/>
            <a:ext cx="9158605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5268" y="91439"/>
            <a:ext cx="1789176" cy="6583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34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8460" y="280415"/>
            <a:ext cx="1410579" cy="2743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60731"/>
            <a:ext cx="785375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560429" y="6546386"/>
            <a:ext cx="229488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hyperlink" Target="http://www.franklintempletondatasources.com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4617" y="462644"/>
            <a:ext cx="2083852" cy="41276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487156" y="6530340"/>
            <a:ext cx="3211195" cy="19685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wrap="square" lIns="0" tIns="15875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125"/>
              </a:spcBef>
            </a:pPr>
            <a:r>
              <a:rPr dirty="0" sz="1000" b="1">
                <a:latin typeface="Arial Narrow"/>
                <a:cs typeface="Arial Narrow"/>
              </a:rPr>
              <a:t>Not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FDIC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Insured</a:t>
            </a:r>
            <a:r>
              <a:rPr dirty="0" sz="1000" spc="4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43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May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Lose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Value</a:t>
            </a:r>
            <a:r>
              <a:rPr dirty="0" sz="1000" spc="4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|</a:t>
            </a:r>
            <a:r>
              <a:rPr dirty="0" sz="1000" spc="36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Bank</a:t>
            </a:r>
            <a:r>
              <a:rPr dirty="0" sz="1000" spc="-10" b="1">
                <a:latin typeface="Arial Narrow"/>
                <a:cs typeface="Arial Narrow"/>
              </a:rPr>
              <a:t> Guarantee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89460" cy="5943600"/>
            <a:chOff x="0" y="0"/>
            <a:chExt cx="12189460" cy="594360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52159"/>
              <a:ext cx="12188951" cy="9144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59752" y="0"/>
              <a:ext cx="5029200" cy="585368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534109"/>
            <a:ext cx="6227445" cy="11239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latin typeface="Century Gothic"/>
                <a:cs typeface="Century Gothic"/>
              </a:rPr>
              <a:t>Learning</a:t>
            </a:r>
            <a:r>
              <a:rPr dirty="0" sz="3600" spc="-40">
                <a:latin typeface="Century Gothic"/>
                <a:cs typeface="Century Gothic"/>
              </a:rPr>
              <a:t> </a:t>
            </a:r>
            <a:r>
              <a:rPr dirty="0" sz="3600">
                <a:latin typeface="Century Gothic"/>
                <a:cs typeface="Century Gothic"/>
              </a:rPr>
              <a:t>from</a:t>
            </a:r>
            <a:r>
              <a:rPr dirty="0" sz="3600" spc="-25">
                <a:latin typeface="Century Gothic"/>
                <a:cs typeface="Century Gothic"/>
              </a:rPr>
              <a:t> </a:t>
            </a:r>
            <a:r>
              <a:rPr dirty="0" sz="3600">
                <a:latin typeface="Century Gothic"/>
                <a:cs typeface="Century Gothic"/>
              </a:rPr>
              <a:t>the</a:t>
            </a:r>
            <a:r>
              <a:rPr dirty="0" sz="3600" spc="-30">
                <a:latin typeface="Century Gothic"/>
                <a:cs typeface="Century Gothic"/>
              </a:rPr>
              <a:t> </a:t>
            </a:r>
            <a:r>
              <a:rPr dirty="0" sz="3600">
                <a:latin typeface="Century Gothic"/>
                <a:cs typeface="Century Gothic"/>
              </a:rPr>
              <a:t>Lessons</a:t>
            </a:r>
            <a:r>
              <a:rPr dirty="0" sz="3600" spc="-5">
                <a:latin typeface="Century Gothic"/>
                <a:cs typeface="Century Gothic"/>
              </a:rPr>
              <a:t> </a:t>
            </a:r>
            <a:r>
              <a:rPr dirty="0" sz="3600" spc="-25">
                <a:latin typeface="Century Gothic"/>
                <a:cs typeface="Century Gothic"/>
              </a:rPr>
              <a:t>of </a:t>
            </a:r>
            <a:r>
              <a:rPr dirty="0" sz="3600" spc="-20">
                <a:latin typeface="Century Gothic"/>
                <a:cs typeface="Century Gothic"/>
              </a:rPr>
              <a:t>Time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44500" y="2747898"/>
            <a:ext cx="607695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The</a:t>
            </a:r>
            <a:r>
              <a:rPr dirty="0" sz="2400" spc="-5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dates</a:t>
            </a:r>
            <a:r>
              <a:rPr dirty="0" sz="2400" spc="-5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may</a:t>
            </a:r>
            <a:r>
              <a:rPr dirty="0" sz="2400" spc="-5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change</a:t>
            </a:r>
            <a:r>
              <a:rPr dirty="0" sz="2400" spc="-50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but</a:t>
            </a:r>
            <a:r>
              <a:rPr dirty="0" sz="2400" spc="-4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the</a:t>
            </a:r>
            <a:r>
              <a:rPr dirty="0" sz="2400" spc="-5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3769FF"/>
                </a:solidFill>
                <a:latin typeface="Century Gothic"/>
                <a:cs typeface="Century Gothic"/>
              </a:rPr>
              <a:t>headlines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stay</a:t>
            </a:r>
            <a:r>
              <a:rPr dirty="0" sz="2400" spc="-3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3769FF"/>
                </a:solidFill>
                <a:latin typeface="Century Gothic"/>
                <a:cs typeface="Century Gothic"/>
              </a:rPr>
              <a:t>the</a:t>
            </a:r>
            <a:r>
              <a:rPr dirty="0" sz="2400" spc="-25" b="1">
                <a:solidFill>
                  <a:srgbClr val="3769FF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3769FF"/>
                </a:solidFill>
                <a:latin typeface="Century Gothic"/>
                <a:cs typeface="Century Gothic"/>
              </a:rPr>
              <a:t>same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894832"/>
            <a:ext cx="12189460" cy="233679"/>
          </a:xfrm>
          <a:custGeom>
            <a:avLst/>
            <a:gdLst/>
            <a:ahLst/>
            <a:cxnLst/>
            <a:rect l="l" t="t" r="r" b="b"/>
            <a:pathLst>
              <a:path w="12189460" h="233679">
                <a:moveTo>
                  <a:pt x="12188952" y="0"/>
                </a:moveTo>
                <a:lnTo>
                  <a:pt x="0" y="0"/>
                </a:lnTo>
                <a:lnTo>
                  <a:pt x="0" y="233172"/>
                </a:lnTo>
                <a:lnTo>
                  <a:pt x="12188952" y="233172"/>
                </a:lnTo>
                <a:lnTo>
                  <a:pt x="1218895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870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24910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153280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82032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867904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96655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725406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582527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2021</a:t>
            </a:r>
            <a:endParaRPr sz="1100">
              <a:latin typeface="Arial Narrow"/>
              <a:cs typeface="Arial Narrow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1502410" y="839724"/>
            <a:ext cx="9929495" cy="5062220"/>
            <a:chOff x="1502410" y="839724"/>
            <a:chExt cx="9929495" cy="5062220"/>
          </a:xfrm>
        </p:grpSpPr>
        <p:sp>
          <p:nvSpPr>
            <p:cNvPr id="12" name="object 12" descr=""/>
            <p:cNvSpPr/>
            <p:nvPr/>
          </p:nvSpPr>
          <p:spPr>
            <a:xfrm>
              <a:off x="1508760" y="2124456"/>
              <a:ext cx="5541645" cy="3771265"/>
            </a:xfrm>
            <a:custGeom>
              <a:avLst/>
              <a:gdLst/>
              <a:ahLst/>
              <a:cxnLst/>
              <a:rect l="l" t="t" r="r" b="b"/>
              <a:pathLst>
                <a:path w="5541645" h="3771265">
                  <a:moveTo>
                    <a:pt x="0" y="3770820"/>
                  </a:moveTo>
                  <a:lnTo>
                    <a:pt x="0" y="0"/>
                  </a:lnTo>
                </a:path>
                <a:path w="5541645" h="3771265">
                  <a:moveTo>
                    <a:pt x="946404" y="3764229"/>
                  </a:moveTo>
                  <a:lnTo>
                    <a:pt x="946404" y="1990344"/>
                  </a:lnTo>
                </a:path>
                <a:path w="5541645" h="3771265">
                  <a:moveTo>
                    <a:pt x="4645152" y="3770820"/>
                  </a:moveTo>
                  <a:lnTo>
                    <a:pt x="4645152" y="0"/>
                  </a:lnTo>
                </a:path>
                <a:path w="5541645" h="3771265">
                  <a:moveTo>
                    <a:pt x="5541264" y="3763797"/>
                  </a:moveTo>
                  <a:lnTo>
                    <a:pt x="5541264" y="2202180"/>
                  </a:lnTo>
                </a:path>
              </a:pathLst>
            </a:custGeom>
            <a:ln w="127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33788" y="1458468"/>
              <a:ext cx="1697736" cy="113690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792967" y="4326636"/>
              <a:ext cx="0" cy="1562100"/>
            </a:xfrm>
            <a:custGeom>
              <a:avLst/>
              <a:gdLst/>
              <a:ahLst/>
              <a:cxnLst/>
              <a:rect l="l" t="t" r="r" b="b"/>
              <a:pathLst>
                <a:path w="0" h="1562100">
                  <a:moveTo>
                    <a:pt x="0" y="156161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9327" y="839724"/>
              <a:ext cx="1839468" cy="1205484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1877948" y="2717444"/>
            <a:ext cx="1866900" cy="13195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1976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  <a:spcBef>
                <a:spcPts val="9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Lockheed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global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payoff</a:t>
            </a:r>
            <a:r>
              <a:rPr dirty="0" sz="1600" spc="-3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scandal </a:t>
            </a:r>
            <a:r>
              <a:rPr dirty="0" sz="1600">
                <a:latin typeface="Arial"/>
                <a:cs typeface="Arial"/>
              </a:rPr>
              <a:t>Management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admits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$22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million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bribes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55694" y="2723794"/>
            <a:ext cx="1783080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1990</a:t>
            </a:r>
            <a:endParaRPr sz="1600">
              <a:latin typeface="Arial"/>
              <a:cs typeface="Arial"/>
            </a:endParaRPr>
          </a:p>
          <a:p>
            <a:pPr marL="111125" marR="5080" indent="-99060">
              <a:lnSpc>
                <a:spcPct val="103499"/>
              </a:lnSpc>
              <a:spcBef>
                <a:spcPts val="12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“Junk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Bond</a:t>
            </a:r>
            <a:r>
              <a:rPr dirty="0" sz="1600" spc="-3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King”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pleads</a:t>
            </a:r>
            <a:r>
              <a:rPr dirty="0" sz="1600" spc="-7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guilty </a:t>
            </a:r>
            <a:r>
              <a:rPr dirty="0" sz="1600">
                <a:latin typeface="Arial"/>
                <a:cs typeface="Arial"/>
              </a:rPr>
              <a:t>Michael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Milken </a:t>
            </a:r>
            <a:r>
              <a:rPr dirty="0" sz="1600">
                <a:latin typeface="Arial"/>
                <a:cs typeface="Arial"/>
              </a:rPr>
              <a:t>faces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prison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time,</a:t>
            </a:r>
            <a:endParaRPr sz="16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$600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million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fine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665214" y="2723794"/>
            <a:ext cx="1824355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2001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14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Enron:</a:t>
            </a:r>
            <a:r>
              <a:rPr dirty="0" sz="1600" spc="-4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corporate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ethics</a:t>
            </a:r>
            <a:r>
              <a:rPr dirty="0" sz="1600" spc="-3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gone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wrong </a:t>
            </a:r>
            <a:r>
              <a:rPr dirty="0" sz="1600">
                <a:latin typeface="Arial"/>
                <a:cs typeface="Arial"/>
              </a:rPr>
              <a:t>Audit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fraud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sparks </a:t>
            </a:r>
            <a:r>
              <a:rPr dirty="0" sz="1600">
                <a:latin typeface="Arial"/>
                <a:cs typeface="Arial"/>
              </a:rPr>
              <a:t>largest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bankruptcy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history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722611" y="2717444"/>
            <a:ext cx="2098040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  <a:p>
            <a:pPr marL="12700" marR="28448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College</a:t>
            </a:r>
            <a:r>
              <a:rPr dirty="0" sz="1600" spc="-3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admission scandal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>
                <a:latin typeface="Arial"/>
                <a:cs typeface="Arial"/>
              </a:rPr>
              <a:t>Wealthy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parents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bribe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officials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secure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school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admissions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341245" y="719734"/>
            <a:ext cx="1731645" cy="13195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1974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5300"/>
              </a:lnSpc>
              <a:spcBef>
                <a:spcPts val="9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Watergate</a:t>
            </a:r>
            <a:r>
              <a:rPr dirty="0" sz="1600" spc="-11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fallout: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Nixon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resigns </a:t>
            </a:r>
            <a:r>
              <a:rPr dirty="0" sz="1600">
                <a:latin typeface="Arial"/>
                <a:cs typeface="Arial"/>
              </a:rPr>
              <a:t>Stocks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down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40%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1973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peak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2043" y="812291"/>
            <a:ext cx="1787652" cy="1181100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6572250" y="719734"/>
            <a:ext cx="2002789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1993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14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S&amp;L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scandal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rocks Washington </a:t>
            </a:r>
            <a:r>
              <a:rPr dirty="0" sz="1600">
                <a:latin typeface="Arial"/>
                <a:cs typeface="Arial"/>
              </a:rPr>
              <a:t>Mastermind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convicted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fraud,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racketeering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conspiracy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6740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1974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296160" y="5874207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010783" y="5881522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939533" y="587451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653776" y="5874207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5228844" y="4326635"/>
            <a:ext cx="0" cy="1568450"/>
          </a:xfrm>
          <a:custGeom>
            <a:avLst/>
            <a:gdLst/>
            <a:ahLst/>
            <a:cxnLst/>
            <a:rect l="l" t="t" r="r" b="b"/>
            <a:pathLst>
              <a:path w="0" h="1568450">
                <a:moveTo>
                  <a:pt x="0" y="156815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444500" y="6339332"/>
            <a:ext cx="14605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Sourcing: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various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news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outlets.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655932" y="654638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154" y="1783207"/>
            <a:ext cx="5617845" cy="2708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Nothing</a:t>
            </a:r>
            <a:r>
              <a:rPr dirty="0" sz="4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dirty="0" sz="4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can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past,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dirty="0" sz="4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everything</a:t>
            </a:r>
            <a:r>
              <a:rPr dirty="0" sz="4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dirty="0" sz="4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25" b="1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changes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4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Arial"/>
                <a:cs typeface="Arial"/>
              </a:rPr>
              <a:t>future.”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744726" y="4627245"/>
            <a:ext cx="1905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Ashleigh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Brilliant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7" y="1766316"/>
            <a:ext cx="298703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9011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Cumulative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total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1973–1974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bear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80"/>
              <a:t> </a:t>
            </a:r>
            <a:r>
              <a:rPr dirty="0"/>
              <a:t>every</a:t>
            </a:r>
            <a:r>
              <a:rPr dirty="0" spc="-85"/>
              <a:t> </a:t>
            </a:r>
            <a:r>
              <a:rPr dirty="0" spc="-10"/>
              <a:t>bear,</a:t>
            </a:r>
            <a:r>
              <a:rPr dirty="0" spc="-90"/>
              <a:t> </a:t>
            </a:r>
            <a:r>
              <a:rPr dirty="0" spc="-10"/>
              <a:t>there’s</a:t>
            </a:r>
            <a:r>
              <a:rPr dirty="0" spc="-95"/>
              <a:t>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10"/>
              <a:t>bull…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882132"/>
            <a:ext cx="1099439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results.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for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indicative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investments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 risks,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principal. </a:t>
            </a:r>
            <a:r>
              <a:rPr dirty="0" sz="1000">
                <a:latin typeface="Arial Narrow"/>
                <a:cs typeface="Arial Narrow"/>
              </a:rPr>
              <a:t>Please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illustrates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historical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20">
                <a:latin typeface="Arial Narrow"/>
                <a:cs typeface="Arial Narrow"/>
              </a:rPr>
              <a:t>(S&amp;P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before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bear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bottom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October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1974.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Cumulative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 </a:t>
            </a:r>
            <a:r>
              <a:rPr dirty="0" sz="1000" spc="-10">
                <a:latin typeface="Arial Narrow"/>
                <a:cs typeface="Arial Narrow"/>
              </a:rPr>
              <a:t>reinvestment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capital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gains.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</a:t>
            </a:r>
            <a:r>
              <a:rPr dirty="0" sz="1000" spc="-10">
                <a:latin typeface="Arial Narrow"/>
                <a:cs typeface="Arial Narrow"/>
              </a:rPr>
              <a:t>generally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representation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the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307591" y="4437888"/>
            <a:ext cx="8953500" cy="0"/>
          </a:xfrm>
          <a:custGeom>
            <a:avLst/>
            <a:gdLst/>
            <a:ahLst/>
            <a:cxnLst/>
            <a:rect l="l" t="t" r="r" b="b"/>
            <a:pathLst>
              <a:path w="8953500" h="0">
                <a:moveTo>
                  <a:pt x="0" y="0"/>
                </a:moveTo>
                <a:lnTo>
                  <a:pt x="8953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80972" y="4437888"/>
            <a:ext cx="1492250" cy="329565"/>
          </a:xfrm>
          <a:prstGeom prst="rect">
            <a:avLst/>
          </a:prstGeom>
          <a:solidFill>
            <a:srgbClr val="3769FF"/>
          </a:solidFill>
        </p:spPr>
        <p:txBody>
          <a:bodyPr wrap="square" lIns="0" tIns="88900" rIns="0" bIns="0" rtlCol="0" vert="horz">
            <a:spAutoFit/>
          </a:bodyPr>
          <a:lstStyle/>
          <a:p>
            <a:pPr marL="461009">
              <a:lnSpc>
                <a:spcPct val="100000"/>
              </a:lnSpc>
              <a:spcBef>
                <a:spcPts val="7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-42.64%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4500" y="6347484"/>
            <a:ext cx="2025650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 larger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companies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US.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pc="-25"/>
              <a:t>11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918203" y="4142232"/>
            <a:ext cx="1493520" cy="29591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49530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39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38.14%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56959" y="3526535"/>
            <a:ext cx="1492250" cy="91186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48260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117.97%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95716" y="1908048"/>
            <a:ext cx="1492250" cy="252984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47625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327.31%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92174" y="5233238"/>
            <a:ext cx="2069464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Peak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(Market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high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low)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40251" y="5233238"/>
            <a:ext cx="1250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40526" y="5233238"/>
            <a:ext cx="1326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36609" y="5233238"/>
            <a:ext cx="141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8500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Cumulative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total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1987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crash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80"/>
              <a:t> </a:t>
            </a:r>
            <a:r>
              <a:rPr dirty="0"/>
              <a:t>every</a:t>
            </a:r>
            <a:r>
              <a:rPr dirty="0" spc="-85"/>
              <a:t> </a:t>
            </a:r>
            <a:r>
              <a:rPr dirty="0" spc="-10"/>
              <a:t>bear,</a:t>
            </a:r>
            <a:r>
              <a:rPr dirty="0" spc="-90"/>
              <a:t> </a:t>
            </a:r>
            <a:r>
              <a:rPr dirty="0" spc="-10"/>
              <a:t>there’s</a:t>
            </a:r>
            <a:r>
              <a:rPr dirty="0" spc="-95"/>
              <a:t>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10"/>
              <a:t>bull…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882132"/>
            <a:ext cx="1115949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results.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for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indicative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investments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 risks,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principal.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Please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illustrates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historical</a:t>
            </a:r>
            <a:r>
              <a:rPr dirty="0" sz="1000" spc="-10">
                <a:latin typeface="Arial Narrow"/>
                <a:cs typeface="Arial Narrow"/>
              </a:rPr>
              <a:t> performance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 </a:t>
            </a:r>
            <a:r>
              <a:rPr dirty="0" sz="1000" spc="-20">
                <a:latin typeface="Arial Narrow"/>
                <a:cs typeface="Arial Narrow"/>
              </a:rPr>
              <a:t>500) </a:t>
            </a:r>
            <a:r>
              <a:rPr dirty="0" sz="1000">
                <a:latin typeface="Arial Narrow"/>
                <a:cs typeface="Arial Narrow"/>
              </a:rPr>
              <a:t>before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bear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 bottom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December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4,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1987.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Cumulative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0">
                <a:latin typeface="Arial Narrow"/>
                <a:cs typeface="Arial Narrow"/>
              </a:rPr>
              <a:t> reinvestment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capital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gains.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an</a:t>
            </a:r>
            <a:r>
              <a:rPr dirty="0" sz="1000" spc="-10">
                <a:latin typeface="Arial Narrow"/>
                <a:cs typeface="Arial Narrow"/>
              </a:rPr>
              <a:t> unmanaged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</a:t>
            </a:r>
            <a:r>
              <a:rPr dirty="0" sz="1000" spc="-10">
                <a:latin typeface="Arial Narrow"/>
                <a:cs typeface="Arial Narrow"/>
              </a:rPr>
              <a:t>generally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representation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the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07591" y="4495800"/>
            <a:ext cx="8953500" cy="306705"/>
            <a:chOff x="1307591" y="4495800"/>
            <a:chExt cx="8953500" cy="306705"/>
          </a:xfrm>
        </p:grpSpPr>
        <p:sp>
          <p:nvSpPr>
            <p:cNvPr id="6" name="object 6" descr=""/>
            <p:cNvSpPr/>
            <p:nvPr/>
          </p:nvSpPr>
          <p:spPr>
            <a:xfrm>
              <a:off x="3918203" y="4495800"/>
              <a:ext cx="1493520" cy="135890"/>
            </a:xfrm>
            <a:custGeom>
              <a:avLst/>
              <a:gdLst/>
              <a:ahLst/>
              <a:cxnLst/>
              <a:rect l="l" t="t" r="r" b="b"/>
              <a:pathLst>
                <a:path w="1493520" h="135889">
                  <a:moveTo>
                    <a:pt x="1493520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1493520" y="135636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80971" y="4631436"/>
              <a:ext cx="1492250" cy="170815"/>
            </a:xfrm>
            <a:custGeom>
              <a:avLst/>
              <a:gdLst/>
              <a:ahLst/>
              <a:cxnLst/>
              <a:rect l="l" t="t" r="r" b="b"/>
              <a:pathLst>
                <a:path w="1492250" h="170814">
                  <a:moveTo>
                    <a:pt x="1491996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1491996" y="170687"/>
                  </a:lnTo>
                  <a:lnTo>
                    <a:pt x="1491996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07591" y="4631436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129789" y="4838827"/>
            <a:ext cx="594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Arial"/>
                <a:cs typeface="Arial"/>
              </a:rPr>
              <a:t>-29.58%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4500" y="6347484"/>
            <a:ext cx="2025650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 larger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companies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US.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pc="-25"/>
              <a:t>12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4394072" y="4242942"/>
            <a:ext cx="544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585858"/>
                </a:solidFill>
                <a:latin typeface="Arial"/>
                <a:cs typeface="Arial"/>
              </a:rPr>
              <a:t>23.33%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156959" y="3922776"/>
            <a:ext cx="1492250" cy="70866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49530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9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122.08%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95716" y="1987295"/>
            <a:ext cx="1492250" cy="264414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47625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456.11%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92174" y="5233238"/>
            <a:ext cx="2069464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Peak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(Market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high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low)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40251" y="5233238"/>
            <a:ext cx="1250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40526" y="5233238"/>
            <a:ext cx="1326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436609" y="5233238"/>
            <a:ext cx="141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9011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Cumulative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total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2000–2002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bear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80"/>
              <a:t> </a:t>
            </a:r>
            <a:r>
              <a:rPr dirty="0"/>
              <a:t>every</a:t>
            </a:r>
            <a:r>
              <a:rPr dirty="0" spc="-85"/>
              <a:t> </a:t>
            </a:r>
            <a:r>
              <a:rPr dirty="0" spc="-10"/>
              <a:t>bear,</a:t>
            </a:r>
            <a:r>
              <a:rPr dirty="0" spc="-90"/>
              <a:t> </a:t>
            </a:r>
            <a:r>
              <a:rPr dirty="0" spc="-10"/>
              <a:t>there’s</a:t>
            </a:r>
            <a:r>
              <a:rPr dirty="0" spc="-95"/>
              <a:t>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10"/>
              <a:t>bull…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882132"/>
            <a:ext cx="111594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results.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for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indicative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investments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 risks,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principal.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Please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illustrates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historical</a:t>
            </a:r>
            <a:r>
              <a:rPr dirty="0" sz="1000" spc="-10">
                <a:latin typeface="Arial Narrow"/>
                <a:cs typeface="Arial Narrow"/>
              </a:rPr>
              <a:t> performance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 </a:t>
            </a:r>
            <a:r>
              <a:rPr dirty="0" sz="1000" spc="-20">
                <a:latin typeface="Arial Narrow"/>
                <a:cs typeface="Arial Narrow"/>
              </a:rPr>
              <a:t>500) </a:t>
            </a:r>
            <a:r>
              <a:rPr dirty="0" sz="1000">
                <a:latin typeface="Arial Narrow"/>
                <a:cs typeface="Arial Narrow"/>
              </a:rPr>
              <a:t>before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bear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bottom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October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1974,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December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4,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1987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October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9,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2002.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Cumulative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reinvestment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capital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gains.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is</a:t>
            </a:r>
            <a:r>
              <a:rPr dirty="0" sz="1000" spc="-10">
                <a:latin typeface="Arial Narrow"/>
                <a:cs typeface="Arial Narrow"/>
              </a:rPr>
              <a:t> generally</a:t>
            </a:r>
            <a:r>
              <a:rPr dirty="0" sz="1000">
                <a:latin typeface="Arial Narrow"/>
                <a:cs typeface="Arial Narrow"/>
              </a:rPr>
              <a:t> a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representation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larger</a:t>
            </a:r>
            <a:r>
              <a:rPr dirty="0" sz="1000" spc="-10">
                <a:latin typeface="Arial Narrow"/>
                <a:cs typeface="Arial Narrow"/>
              </a:rPr>
              <a:t> companies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US.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307591" y="4166615"/>
            <a:ext cx="8953500" cy="0"/>
          </a:xfrm>
          <a:custGeom>
            <a:avLst/>
            <a:gdLst/>
            <a:ahLst/>
            <a:cxnLst/>
            <a:rect l="l" t="t" r="r" b="b"/>
            <a:pathLst>
              <a:path w="8953500" h="0">
                <a:moveTo>
                  <a:pt x="0" y="0"/>
                </a:moveTo>
                <a:lnTo>
                  <a:pt x="8953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80972" y="4166615"/>
            <a:ext cx="1492250" cy="824865"/>
          </a:xfrm>
          <a:prstGeom prst="rect">
            <a:avLst/>
          </a:prstGeom>
          <a:solidFill>
            <a:srgbClr val="3769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1200">
              <a:latin typeface="Times New Roman"/>
              <a:cs typeface="Times New Roman"/>
            </a:endParaRPr>
          </a:p>
          <a:p>
            <a:pPr marL="461009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-47.41%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pc="-25"/>
              <a:t>13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918203" y="3538728"/>
            <a:ext cx="1493520" cy="628015"/>
          </a:xfrm>
          <a:prstGeom prst="rect">
            <a:avLst/>
          </a:prstGeom>
          <a:solidFill>
            <a:srgbClr val="00BEB3"/>
          </a:solidFill>
        </p:spPr>
        <p:txBody>
          <a:bodyPr wrap="square" lIns="0" tIns="48260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36.16%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56959" y="2068067"/>
            <a:ext cx="1492250" cy="2098675"/>
          </a:xfrm>
          <a:prstGeom prst="rect">
            <a:avLst/>
          </a:prstGeom>
          <a:solidFill>
            <a:srgbClr val="FF5F35"/>
          </a:solidFill>
        </p:spPr>
        <p:txBody>
          <a:bodyPr wrap="square" lIns="0" tIns="48260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120.67%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95716" y="1958339"/>
            <a:ext cx="1492250" cy="220853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48894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84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126.99%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92174" y="5233238"/>
            <a:ext cx="2069464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Peak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(Market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high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low)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40251" y="5233238"/>
            <a:ext cx="1250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40526" y="5233238"/>
            <a:ext cx="1326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36609" y="5233238"/>
            <a:ext cx="141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90119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Cumulative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total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returns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following</a:t>
            </a:r>
            <a:r>
              <a:rPr dirty="0" sz="1800" spc="-6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2007–2009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bear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For</a:t>
            </a:r>
            <a:r>
              <a:rPr dirty="0" spc="-80"/>
              <a:t> </a:t>
            </a:r>
            <a:r>
              <a:rPr dirty="0"/>
              <a:t>every</a:t>
            </a:r>
            <a:r>
              <a:rPr dirty="0" spc="-85"/>
              <a:t> </a:t>
            </a:r>
            <a:r>
              <a:rPr dirty="0" spc="-10"/>
              <a:t>bear,</a:t>
            </a:r>
            <a:r>
              <a:rPr dirty="0" spc="-90"/>
              <a:t> </a:t>
            </a:r>
            <a:r>
              <a:rPr dirty="0" spc="-10"/>
              <a:t>there’s</a:t>
            </a:r>
            <a:r>
              <a:rPr dirty="0" spc="-95"/>
              <a:t> </a:t>
            </a:r>
            <a:r>
              <a:rPr dirty="0"/>
              <a:t>a</a:t>
            </a:r>
            <a:r>
              <a:rPr dirty="0" spc="-85"/>
              <a:t> </a:t>
            </a:r>
            <a:r>
              <a:rPr dirty="0" spc="-10"/>
              <a:t>bull…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882132"/>
            <a:ext cx="111594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Bloomberg.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</a:t>
            </a:r>
            <a:r>
              <a:rPr dirty="0" sz="1000">
                <a:latin typeface="Arial Narrow"/>
                <a:cs typeface="Arial Narrow"/>
              </a:rPr>
              <a:t>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for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informational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indicative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specific </a:t>
            </a:r>
            <a:r>
              <a:rPr dirty="0" sz="1000" spc="-10">
                <a:latin typeface="Arial Narrow"/>
                <a:cs typeface="Arial Narrow"/>
              </a:rPr>
              <a:t>investment.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investments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risks,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principal.</a:t>
            </a:r>
            <a:r>
              <a:rPr dirty="0" sz="1000" spc="50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Please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expenses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illustrates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historical</a:t>
            </a:r>
            <a:r>
              <a:rPr dirty="0" sz="1000" spc="-10">
                <a:latin typeface="Arial Narrow"/>
                <a:cs typeface="Arial Narrow"/>
              </a:rPr>
              <a:t> performance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 </a:t>
            </a:r>
            <a:r>
              <a:rPr dirty="0" sz="1000" spc="-20">
                <a:latin typeface="Arial Narrow"/>
                <a:cs typeface="Arial Narrow"/>
              </a:rPr>
              <a:t>500) </a:t>
            </a:r>
            <a:r>
              <a:rPr dirty="0" sz="1000">
                <a:latin typeface="Arial Narrow"/>
                <a:cs typeface="Arial Narrow"/>
              </a:rPr>
              <a:t>before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bear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bottom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March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9,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2009.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Cumulative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total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reinvestment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dividends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capital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gains.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an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</a:t>
            </a:r>
            <a:r>
              <a:rPr dirty="0" sz="1000" spc="-10">
                <a:latin typeface="Arial Narrow"/>
                <a:cs typeface="Arial Narrow"/>
              </a:rPr>
              <a:t>generally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representation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the</a:t>
            </a:r>
            <a:r>
              <a:rPr dirty="0" sz="1000" spc="500">
                <a:latin typeface="Arial Narrow"/>
                <a:cs typeface="Arial Narrow"/>
              </a:rPr>
              <a:t> 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 larger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companies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US.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307591" y="4631435"/>
            <a:ext cx="8953500" cy="0"/>
          </a:xfrm>
          <a:custGeom>
            <a:avLst/>
            <a:gdLst/>
            <a:ahLst/>
            <a:cxnLst/>
            <a:rect l="l" t="t" r="r" b="b"/>
            <a:pathLst>
              <a:path w="8953500" h="0">
                <a:moveTo>
                  <a:pt x="0" y="0"/>
                </a:moveTo>
                <a:lnTo>
                  <a:pt x="89535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80972" y="4631435"/>
            <a:ext cx="1492250" cy="320040"/>
          </a:xfrm>
          <a:prstGeom prst="rect">
            <a:avLst/>
          </a:prstGeom>
          <a:solidFill>
            <a:srgbClr val="3769FF"/>
          </a:solidFill>
        </p:spPr>
        <p:txBody>
          <a:bodyPr wrap="square" lIns="0" tIns="80010" rIns="0" bIns="0" rtlCol="0" vert="horz">
            <a:spAutoFit/>
          </a:bodyPr>
          <a:lstStyle/>
          <a:p>
            <a:pPr marL="461009">
              <a:lnSpc>
                <a:spcPct val="100000"/>
              </a:lnSpc>
              <a:spcBef>
                <a:spcPts val="63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-55.25%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pc="-25"/>
              <a:t>14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918203" y="4212335"/>
            <a:ext cx="1493520" cy="41910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48260" rIns="0" bIns="0" rtlCol="0" vert="horz">
            <a:spAutoFit/>
          </a:bodyPr>
          <a:lstStyle/>
          <a:p>
            <a:pPr marL="488315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72.29%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56959" y="3419855"/>
            <a:ext cx="1492250" cy="121158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48260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208.90%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95716" y="2311907"/>
            <a:ext cx="1492250" cy="2319655"/>
          </a:xfrm>
          <a:prstGeom prst="rect">
            <a:avLst/>
          </a:prstGeom>
          <a:solidFill>
            <a:srgbClr val="672FE2"/>
          </a:solidFill>
        </p:spPr>
        <p:txBody>
          <a:bodyPr wrap="square" lIns="0" tIns="47625" rIns="0" bIns="0" rtlCol="0" vert="horz">
            <a:spAutoFit/>
          </a:bodyPr>
          <a:lstStyle/>
          <a:p>
            <a:pPr marL="445134">
              <a:lnSpc>
                <a:spcPct val="100000"/>
              </a:lnSpc>
              <a:spcBef>
                <a:spcPts val="3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400.11%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92174" y="5233238"/>
            <a:ext cx="2069464" cy="383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41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Peak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(Market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high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to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410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market</a:t>
            </a:r>
            <a:r>
              <a:rPr dirty="0" sz="12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low)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040251" y="5233238"/>
            <a:ext cx="12503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240526" y="5233238"/>
            <a:ext cx="13265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36609" y="5233238"/>
            <a:ext cx="14109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10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years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post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trough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160731"/>
            <a:ext cx="3742054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Staying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market: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44500" y="589533"/>
            <a:ext cx="10374630" cy="1375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779399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It’s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dirty="0" sz="20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in,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timing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Hypothetical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scenarios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505"/>
              </a:spcBef>
            </a:pP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114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$10,000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investment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peak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1987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market…and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what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happened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based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on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four </a:t>
            </a:r>
            <a:r>
              <a:rPr dirty="0" sz="1800" b="1">
                <a:latin typeface="Arial"/>
                <a:cs typeface="Arial"/>
              </a:rPr>
              <a:t>hypothetical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reactions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to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October</a:t>
            </a:r>
            <a:r>
              <a:rPr dirty="0" sz="1800" spc="-3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1987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crash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through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next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twenty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years </a:t>
            </a:r>
            <a:r>
              <a:rPr dirty="0" sz="1800" spc="-10" b="1">
                <a:latin typeface="Arial"/>
                <a:cs typeface="Arial"/>
              </a:rPr>
              <a:t>(year-</a:t>
            </a:r>
            <a:r>
              <a:rPr dirty="0" sz="1800" b="1">
                <a:latin typeface="Arial"/>
                <a:cs typeface="Arial"/>
              </a:rPr>
              <a:t>end</a:t>
            </a:r>
            <a:r>
              <a:rPr dirty="0" sz="1800" spc="-10" b="1">
                <a:latin typeface="Arial"/>
                <a:cs typeface="Arial"/>
              </a:rPr>
              <a:t> 2007)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581903"/>
            <a:ext cx="1121283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Sources: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Indices,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Direct.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3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results.</a:t>
            </a:r>
            <a:r>
              <a:rPr dirty="0" sz="1000" spc="10" b="1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 </a:t>
            </a:r>
            <a:r>
              <a:rPr dirty="0" sz="1000" spc="-10">
                <a:latin typeface="Arial Narrow"/>
                <a:cs typeface="Arial Narrow"/>
              </a:rPr>
              <a:t>hypothetical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example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204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performance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10">
                <a:latin typeface="Arial Narrow"/>
                <a:cs typeface="Arial Narrow"/>
              </a:rPr>
              <a:t> specific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product.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Actual</a:t>
            </a:r>
            <a:r>
              <a:rPr dirty="0" sz="1000" spc="-10">
                <a:latin typeface="Arial Narrow"/>
                <a:cs typeface="Arial Narrow"/>
              </a:rPr>
              <a:t> investments</a:t>
            </a:r>
            <a:r>
              <a:rPr dirty="0" sz="1000" spc="500">
                <a:latin typeface="Arial Narrow"/>
                <a:cs typeface="Arial Narrow"/>
              </a:rPr>
              <a:t> 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include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other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would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affect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investment’s </a:t>
            </a:r>
            <a:r>
              <a:rPr dirty="0" sz="1000">
                <a:latin typeface="Arial Narrow"/>
                <a:cs typeface="Arial Narrow"/>
              </a:rPr>
              <a:t>return.</a:t>
            </a:r>
            <a:r>
              <a:rPr dirty="0" sz="1000" spc="18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value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fluctuate,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when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redeemed,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securities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worth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more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less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original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or</a:t>
            </a:r>
            <a:r>
              <a:rPr dirty="0" sz="1000" spc="500">
                <a:latin typeface="Arial Narrow"/>
                <a:cs typeface="Arial Narrow"/>
              </a:rPr>
              <a:t>  </a:t>
            </a:r>
            <a:r>
              <a:rPr dirty="0" sz="1000">
                <a:latin typeface="Arial Narrow"/>
                <a:cs typeface="Arial Narrow"/>
              </a:rPr>
              <a:t>based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financial </a:t>
            </a:r>
            <a:r>
              <a:rPr dirty="0" sz="1000">
                <a:latin typeface="Arial Narrow"/>
                <a:cs typeface="Arial Narrow"/>
              </a:rPr>
              <a:t>situation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needs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particular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above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illustrates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hypothetical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500">
                <a:latin typeface="Arial Narrow"/>
                <a:cs typeface="Arial Narrow"/>
              </a:rPr>
              <a:t> 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$10,000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invested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Standard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&amp;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Poor’s 500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(S&amp;P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500)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September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1987,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near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high,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then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subsequent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financial </a:t>
            </a:r>
            <a:r>
              <a:rPr dirty="0" sz="1000">
                <a:latin typeface="Arial Narrow"/>
                <a:cs typeface="Arial Narrow"/>
              </a:rPr>
              <a:t>impact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various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strategies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same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portfolio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implemented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October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31,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1987, </a:t>
            </a:r>
            <a:r>
              <a:rPr dirty="0" sz="1000">
                <a:latin typeface="Arial Narrow"/>
                <a:cs typeface="Arial Narrow"/>
              </a:rPr>
              <a:t>after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crash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October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1987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through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December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31,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2007.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hypothetical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“Remained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continued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invest”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assumes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monthly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$200.00.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CD 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 debt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instrument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issued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bank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usually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pays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an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307591" y="4992623"/>
            <a:ext cx="8953500" cy="102870"/>
            <a:chOff x="1307591" y="4992623"/>
            <a:chExt cx="8953500" cy="102870"/>
          </a:xfrm>
        </p:grpSpPr>
        <p:sp>
          <p:nvSpPr>
            <p:cNvPr id="6" name="object 6" descr=""/>
            <p:cNvSpPr/>
            <p:nvPr/>
          </p:nvSpPr>
          <p:spPr>
            <a:xfrm>
              <a:off x="1680971" y="4992623"/>
              <a:ext cx="1492250" cy="97790"/>
            </a:xfrm>
            <a:custGeom>
              <a:avLst/>
              <a:gdLst/>
              <a:ahLst/>
              <a:cxnLst/>
              <a:rect l="l" t="t" r="r" b="b"/>
              <a:pathLst>
                <a:path w="1492250" h="97789">
                  <a:moveTo>
                    <a:pt x="1491996" y="0"/>
                  </a:moveTo>
                  <a:lnTo>
                    <a:pt x="0" y="0"/>
                  </a:lnTo>
                  <a:lnTo>
                    <a:pt x="0" y="97536"/>
                  </a:lnTo>
                  <a:lnTo>
                    <a:pt x="1491996" y="97536"/>
                  </a:lnTo>
                  <a:lnTo>
                    <a:pt x="1491996" y="0"/>
                  </a:lnTo>
                  <a:close/>
                </a:path>
              </a:pathLst>
            </a:custGeom>
            <a:solidFill>
              <a:srgbClr val="3769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07591" y="5090159"/>
              <a:ext cx="8953500" cy="0"/>
            </a:xfrm>
            <a:custGeom>
              <a:avLst/>
              <a:gdLst/>
              <a:ahLst/>
              <a:cxnLst/>
              <a:rect l="l" t="t" r="r" b="b"/>
              <a:pathLst>
                <a:path w="8953500" h="0">
                  <a:moveTo>
                    <a:pt x="0" y="0"/>
                  </a:moveTo>
                  <a:lnTo>
                    <a:pt x="8953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180082" y="4740402"/>
            <a:ext cx="494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67676"/>
                </a:solidFill>
                <a:latin typeface="Arial"/>
                <a:cs typeface="Arial"/>
              </a:rPr>
              <a:t>$7,846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44500" y="6352056"/>
            <a:ext cx="8871585" cy="170815"/>
          </a:xfrm>
          <a:prstGeom prst="rect">
            <a:avLst/>
          </a:prstGeom>
        </p:spPr>
        <p:txBody>
          <a:bodyPr wrap="square" lIns="0" tIns="3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000">
                <a:latin typeface="Arial Narrow"/>
                <a:cs typeface="Arial Narrow"/>
              </a:rPr>
              <a:t>interest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rate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set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competitive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forces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marketplace.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CDs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FDIC-</a:t>
            </a:r>
            <a:r>
              <a:rPr dirty="0" sz="1000">
                <a:latin typeface="Arial Narrow"/>
                <a:cs typeface="Arial Narrow"/>
              </a:rPr>
              <a:t>insured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up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0">
                <a:latin typeface="Arial Narrow"/>
                <a:cs typeface="Arial Narrow"/>
              </a:rPr>
              <a:t> $250,000,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offer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fixed rate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but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may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subject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0">
                <a:latin typeface="Arial Narrow"/>
                <a:cs typeface="Arial Narrow"/>
              </a:rPr>
              <a:t> fluctuating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rates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early</a:t>
            </a:r>
            <a:r>
              <a:rPr dirty="0" sz="1000" spc="-10">
                <a:latin typeface="Arial Narrow"/>
                <a:cs typeface="Arial Narrow"/>
              </a:rPr>
              <a:t> withdrawal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penalties.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 spc="-25"/>
              <a:t>15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3918203" y="4757928"/>
            <a:ext cx="1493520" cy="332740"/>
          </a:xfrm>
          <a:prstGeom prst="rect">
            <a:avLst/>
          </a:prstGeom>
          <a:solidFill>
            <a:srgbClr val="00BEB3"/>
          </a:solidFill>
        </p:spPr>
        <p:txBody>
          <a:bodyPr wrap="square" lIns="0" tIns="4762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37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$26,859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156959" y="4192523"/>
            <a:ext cx="1492250" cy="897890"/>
          </a:xfrm>
          <a:prstGeom prst="rect">
            <a:avLst/>
          </a:prstGeom>
          <a:solidFill>
            <a:srgbClr val="FF5F35"/>
          </a:solidFill>
        </p:spPr>
        <p:txBody>
          <a:bodyPr wrap="square" lIns="0" tIns="48895" rIns="0" bIns="0" rtlCol="0" vert="horz">
            <a:spAutoFit/>
          </a:bodyPr>
          <a:lstStyle/>
          <a:p>
            <a:pPr marL="469900">
              <a:lnSpc>
                <a:spcPct val="100000"/>
              </a:lnSpc>
              <a:spcBef>
                <a:spcPts val="385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$72,315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395716" y="2295144"/>
            <a:ext cx="1492250" cy="2795270"/>
          </a:xfrm>
          <a:prstGeom prst="rect">
            <a:avLst/>
          </a:prstGeom>
          <a:solidFill>
            <a:srgbClr val="672FE2"/>
          </a:solidFill>
        </p:spPr>
        <p:txBody>
          <a:bodyPr wrap="square" lIns="0" tIns="48260" rIns="0" bIns="0" rtlCol="0" vert="horz">
            <a:spAutoFit/>
          </a:bodyPr>
          <a:lstStyle/>
          <a:p>
            <a:pPr marL="426720">
              <a:lnSpc>
                <a:spcPct val="100000"/>
              </a:lnSpc>
              <a:spcBef>
                <a:spcPts val="38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$225,231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00276" y="5113401"/>
            <a:ext cx="14535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Sold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Oct</a:t>
            </a:r>
            <a:r>
              <a:rPr dirty="0" sz="12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31,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1987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02177" y="5113401"/>
            <a:ext cx="3864610" cy="3829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 marR="5080" indent="50165">
              <a:lnSpc>
                <a:spcPts val="1380"/>
              </a:lnSpc>
              <a:spcBef>
                <a:spcPts val="195"/>
              </a:spcBef>
              <a:tabLst>
                <a:tab pos="2550795" algn="l"/>
              </a:tabLst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Sold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on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Sept.30,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1987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Remained</a:t>
            </a:r>
            <a:r>
              <a:rPr dirty="0" sz="12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invested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moved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into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CDs</a:t>
            </a:r>
            <a:r>
              <a:rPr dirty="0" sz="12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yielding</a:t>
            </a:r>
            <a:r>
              <a:rPr dirty="0" sz="12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166354" y="5113401"/>
            <a:ext cx="1950720" cy="382905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675640" marR="5080" indent="-663575">
              <a:lnSpc>
                <a:spcPts val="1380"/>
              </a:lnSpc>
              <a:spcBef>
                <a:spcPts val="195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Remained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invested</a:t>
            </a:r>
            <a:r>
              <a:rPr dirty="0" sz="12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585858"/>
                </a:solidFill>
                <a:latin typeface="Arial"/>
                <a:cs typeface="Arial"/>
              </a:rPr>
              <a:t>kept </a:t>
            </a:r>
            <a:r>
              <a:rPr dirty="0" sz="1200" spc="-10">
                <a:solidFill>
                  <a:srgbClr val="585858"/>
                </a:solidFill>
                <a:latin typeface="Arial"/>
                <a:cs typeface="Arial"/>
              </a:rPr>
              <a:t>investing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500" y="1261617"/>
            <a:ext cx="3458210" cy="544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S&amp;P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500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Index,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market</a:t>
            </a:r>
            <a:r>
              <a:rPr dirty="0" sz="1800" spc="-10" b="1">
                <a:latin typeface="Arial"/>
                <a:cs typeface="Arial"/>
              </a:rPr>
              <a:t> returns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Arial"/>
                <a:cs typeface="Arial"/>
              </a:rPr>
              <a:t>20-</a:t>
            </a:r>
            <a:r>
              <a:rPr dirty="0" sz="1600">
                <a:latin typeface="Arial"/>
                <a:cs typeface="Arial"/>
              </a:rPr>
              <a:t>year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period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ended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December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Staying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75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10"/>
              <a:t>market: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It’s</a:t>
            </a:r>
            <a:r>
              <a:rPr dirty="0" sz="2000" spc="-3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time</a:t>
            </a:r>
            <a:r>
              <a:rPr dirty="0" sz="2000" spc="-1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in,</a:t>
            </a:r>
            <a:r>
              <a:rPr dirty="0" sz="2000" spc="-25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0">
                <a:solidFill>
                  <a:srgbClr val="585858"/>
                </a:solidFill>
                <a:latin typeface="Arial"/>
                <a:cs typeface="Arial"/>
              </a:rPr>
              <a:t>not</a:t>
            </a:r>
            <a:r>
              <a:rPr dirty="0" sz="2000" spc="-40" b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0">
                <a:solidFill>
                  <a:srgbClr val="585858"/>
                </a:solidFill>
                <a:latin typeface="Arial"/>
                <a:cs typeface="Arial"/>
              </a:rPr>
              <a:t>timing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4500" y="5886703"/>
            <a:ext cx="10233025" cy="6350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0499"/>
              </a:lnSpc>
              <a:spcBef>
                <a:spcPts val="90"/>
              </a:spcBef>
            </a:pPr>
            <a:r>
              <a:rPr dirty="0" sz="1000" spc="-10">
                <a:latin typeface="Arial Narrow"/>
                <a:cs typeface="Arial Narrow"/>
              </a:rPr>
              <a:t>Diversification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ensure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profit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protect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against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loss.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Staying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period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time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protect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from</a:t>
            </a:r>
            <a:r>
              <a:rPr dirty="0" sz="1000" spc="-10">
                <a:latin typeface="Arial Narrow"/>
                <a:cs typeface="Arial Narrow"/>
              </a:rPr>
              <a:t> experiencing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 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their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guarantee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recoup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decline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of</a:t>
            </a:r>
            <a:r>
              <a:rPr dirty="0" sz="1000">
                <a:latin typeface="Arial Narrow"/>
                <a:cs typeface="Arial Narrow"/>
              </a:rPr>
              <a:t> the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amount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they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invested.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risks,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provided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informational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represents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which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</a:t>
            </a:r>
            <a:r>
              <a:rPr dirty="0" sz="1000" spc="-10" b="1">
                <a:latin typeface="Arial Narrow"/>
                <a:cs typeface="Arial Narrow"/>
              </a:rPr>
              <a:t>. Performance</a:t>
            </a:r>
            <a:r>
              <a:rPr dirty="0" sz="1000" spc="-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data </a:t>
            </a:r>
            <a:r>
              <a:rPr dirty="0" sz="1000" spc="-10" b="1">
                <a:latin typeface="Arial Narrow"/>
                <a:cs typeface="Arial Narrow"/>
              </a:rPr>
              <a:t>represents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 </a:t>
            </a:r>
            <a:r>
              <a:rPr dirty="0" sz="1000" spc="-10" b="1">
                <a:latin typeface="Arial Narrow"/>
                <a:cs typeface="Arial Narrow"/>
              </a:rPr>
              <a:t>performance,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which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does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not guarantee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results.</a:t>
            </a:r>
            <a:endParaRPr sz="1000">
              <a:latin typeface="Arial Narrow"/>
              <a:cs typeface="Arial Narrow"/>
            </a:endParaRPr>
          </a:p>
          <a:p>
            <a:pPr algn="just" marL="12700">
              <a:lnSpc>
                <a:spcPts val="1190"/>
              </a:lnSpc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Down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Indices,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Morningstar.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409444" y="2042160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4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3304032" y="2042160"/>
            <a:ext cx="6044565" cy="3014980"/>
            <a:chOff x="3304032" y="2042160"/>
            <a:chExt cx="6044565" cy="3014980"/>
          </a:xfrm>
        </p:grpSpPr>
        <p:sp>
          <p:nvSpPr>
            <p:cNvPr id="7" name="object 7" descr=""/>
            <p:cNvSpPr/>
            <p:nvPr/>
          </p:nvSpPr>
          <p:spPr>
            <a:xfrm>
              <a:off x="3688080" y="2042160"/>
              <a:ext cx="5119370" cy="3014980"/>
            </a:xfrm>
            <a:custGeom>
              <a:avLst/>
              <a:gdLst/>
              <a:ahLst/>
              <a:cxnLst/>
              <a:rect l="l" t="t" r="r" b="b"/>
              <a:pathLst>
                <a:path w="5119370" h="3014979">
                  <a:moveTo>
                    <a:pt x="0" y="2875788"/>
                  </a:moveTo>
                  <a:lnTo>
                    <a:pt x="0" y="3014472"/>
                  </a:lnTo>
                </a:path>
                <a:path w="5119370" h="3014979">
                  <a:moveTo>
                    <a:pt x="0" y="0"/>
                  </a:moveTo>
                  <a:lnTo>
                    <a:pt x="0" y="2723388"/>
                  </a:lnTo>
                </a:path>
                <a:path w="5119370" h="3014979">
                  <a:moveTo>
                    <a:pt x="1280160" y="2875788"/>
                  </a:moveTo>
                  <a:lnTo>
                    <a:pt x="1280160" y="3014472"/>
                  </a:lnTo>
                </a:path>
                <a:path w="5119370" h="3014979">
                  <a:moveTo>
                    <a:pt x="1280160" y="0"/>
                  </a:moveTo>
                  <a:lnTo>
                    <a:pt x="1280160" y="2723388"/>
                  </a:lnTo>
                </a:path>
                <a:path w="5119370" h="3014979">
                  <a:moveTo>
                    <a:pt x="3838955" y="722376"/>
                  </a:moveTo>
                  <a:lnTo>
                    <a:pt x="3838955" y="3014472"/>
                  </a:lnTo>
                </a:path>
                <a:path w="5119370" h="3014979">
                  <a:moveTo>
                    <a:pt x="3838955" y="291084"/>
                  </a:moveTo>
                  <a:lnTo>
                    <a:pt x="3838955" y="569976"/>
                  </a:lnTo>
                </a:path>
                <a:path w="5119370" h="3014979">
                  <a:moveTo>
                    <a:pt x="3838955" y="0"/>
                  </a:moveTo>
                  <a:lnTo>
                    <a:pt x="3838955" y="138684"/>
                  </a:lnTo>
                </a:path>
                <a:path w="5119370" h="3014979">
                  <a:moveTo>
                    <a:pt x="5119116" y="291084"/>
                  </a:moveTo>
                  <a:lnTo>
                    <a:pt x="5119116" y="3014472"/>
                  </a:lnTo>
                </a:path>
                <a:path w="5119370" h="3014979">
                  <a:moveTo>
                    <a:pt x="5119116" y="0"/>
                  </a:moveTo>
                  <a:lnTo>
                    <a:pt x="5119116" y="138684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04032" y="3904487"/>
              <a:ext cx="2944495" cy="1013460"/>
            </a:xfrm>
            <a:custGeom>
              <a:avLst/>
              <a:gdLst/>
              <a:ahLst/>
              <a:cxnLst/>
              <a:rect l="l" t="t" r="r" b="b"/>
              <a:pathLst>
                <a:path w="2944495" h="1013460">
                  <a:moveTo>
                    <a:pt x="2944368" y="861060"/>
                  </a:moveTo>
                  <a:lnTo>
                    <a:pt x="0" y="861060"/>
                  </a:lnTo>
                  <a:lnTo>
                    <a:pt x="0" y="1013460"/>
                  </a:lnTo>
                  <a:lnTo>
                    <a:pt x="2944368" y="1013460"/>
                  </a:lnTo>
                  <a:lnTo>
                    <a:pt x="2944368" y="861060"/>
                  </a:lnTo>
                  <a:close/>
                </a:path>
                <a:path w="2944495" h="1013460">
                  <a:moveTo>
                    <a:pt x="2944368" y="429768"/>
                  </a:moveTo>
                  <a:lnTo>
                    <a:pt x="2048256" y="429768"/>
                  </a:lnTo>
                  <a:lnTo>
                    <a:pt x="2048256" y="583692"/>
                  </a:lnTo>
                  <a:lnTo>
                    <a:pt x="2944368" y="583692"/>
                  </a:lnTo>
                  <a:lnTo>
                    <a:pt x="2944368" y="429768"/>
                  </a:lnTo>
                  <a:close/>
                </a:path>
                <a:path w="2944495" h="1013460">
                  <a:moveTo>
                    <a:pt x="2944368" y="0"/>
                  </a:moveTo>
                  <a:lnTo>
                    <a:pt x="2569464" y="0"/>
                  </a:lnTo>
                  <a:lnTo>
                    <a:pt x="2569464" y="152400"/>
                  </a:lnTo>
                  <a:lnTo>
                    <a:pt x="2944368" y="152400"/>
                  </a:lnTo>
                  <a:lnTo>
                    <a:pt x="2944368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48400" y="2180843"/>
              <a:ext cx="3100070" cy="1445260"/>
            </a:xfrm>
            <a:custGeom>
              <a:avLst/>
              <a:gdLst/>
              <a:ahLst/>
              <a:cxnLst/>
              <a:rect l="l" t="t" r="r" b="b"/>
              <a:pathLst>
                <a:path w="3100070" h="1445260">
                  <a:moveTo>
                    <a:pt x="219456" y="1292352"/>
                  </a:moveTo>
                  <a:lnTo>
                    <a:pt x="0" y="1292352"/>
                  </a:lnTo>
                  <a:lnTo>
                    <a:pt x="0" y="1444752"/>
                  </a:lnTo>
                  <a:lnTo>
                    <a:pt x="219456" y="1444752"/>
                  </a:lnTo>
                  <a:lnTo>
                    <a:pt x="219456" y="1292352"/>
                  </a:lnTo>
                  <a:close/>
                </a:path>
                <a:path w="3100070" h="1445260">
                  <a:moveTo>
                    <a:pt x="908304" y="861060"/>
                  </a:moveTo>
                  <a:lnTo>
                    <a:pt x="0" y="861060"/>
                  </a:lnTo>
                  <a:lnTo>
                    <a:pt x="0" y="1014984"/>
                  </a:lnTo>
                  <a:lnTo>
                    <a:pt x="908304" y="1014984"/>
                  </a:lnTo>
                  <a:lnTo>
                    <a:pt x="908304" y="861060"/>
                  </a:lnTo>
                  <a:close/>
                </a:path>
                <a:path w="3100070" h="1445260">
                  <a:moveTo>
                    <a:pt x="1758696" y="431292"/>
                  </a:moveTo>
                  <a:lnTo>
                    <a:pt x="0" y="431292"/>
                  </a:lnTo>
                  <a:lnTo>
                    <a:pt x="0" y="583692"/>
                  </a:lnTo>
                  <a:lnTo>
                    <a:pt x="1758696" y="583692"/>
                  </a:lnTo>
                  <a:lnTo>
                    <a:pt x="1758696" y="431292"/>
                  </a:lnTo>
                  <a:close/>
                </a:path>
                <a:path w="3100070" h="1445260">
                  <a:moveTo>
                    <a:pt x="309981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099816" y="152400"/>
                  </a:lnTo>
                  <a:lnTo>
                    <a:pt x="3099816" y="0"/>
                  </a:lnTo>
                  <a:close/>
                </a:path>
              </a:pathLst>
            </a:custGeom>
            <a:solidFill>
              <a:srgbClr val="00BE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248400" y="2042160"/>
              <a:ext cx="0" cy="3014980"/>
            </a:xfrm>
            <a:custGeom>
              <a:avLst/>
              <a:gdLst/>
              <a:ahLst/>
              <a:cxnLst/>
              <a:rect l="l" t="t" r="r" b="b"/>
              <a:pathLst>
                <a:path w="0" h="3014979">
                  <a:moveTo>
                    <a:pt x="0" y="301447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0085831" y="2042160"/>
            <a:ext cx="0" cy="3014980"/>
          </a:xfrm>
          <a:custGeom>
            <a:avLst/>
            <a:gdLst/>
            <a:ahLst/>
            <a:cxnLst/>
            <a:rect l="l" t="t" r="r" b="b"/>
            <a:pathLst>
              <a:path w="0" h="3014979">
                <a:moveTo>
                  <a:pt x="0" y="0"/>
                </a:moveTo>
                <a:lnTo>
                  <a:pt x="0" y="30144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2778632" y="4733670"/>
            <a:ext cx="5099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-9.20%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817745" y="2579370"/>
            <a:ext cx="3686810" cy="193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5.50%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200">
              <a:latin typeface="Arial"/>
              <a:cs typeface="Arial"/>
            </a:endParaRPr>
          </a:p>
          <a:p>
            <a:pPr marL="24003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2.84%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200">
              <a:latin typeface="Arial"/>
              <a:cs typeface="Arial"/>
            </a:endParaRPr>
          </a:p>
          <a:p>
            <a:pPr algn="ctr" marL="234315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0.69%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200">
              <a:latin typeface="Arial"/>
              <a:cs typeface="Arial"/>
            </a:endParaRPr>
          </a:p>
          <a:p>
            <a:pPr marL="52959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-1.17%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>
                <a:latin typeface="Arial"/>
                <a:cs typeface="Arial"/>
              </a:rPr>
              <a:t>-2.80%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398000" y="2148332"/>
            <a:ext cx="459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9.69%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51890" y="5149427"/>
            <a:ext cx="35496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16%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219070" y="5122291"/>
            <a:ext cx="380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12%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541014" y="5122291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820792" y="5122291"/>
            <a:ext cx="296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327141" y="5089902"/>
            <a:ext cx="3020060" cy="57531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811530">
              <a:lnSpc>
                <a:spcPct val="100000"/>
              </a:lnSpc>
              <a:spcBef>
                <a:spcPts val="355"/>
              </a:spcBef>
              <a:tabLst>
                <a:tab pos="2090420" algn="l"/>
              </a:tabLst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0%</a:t>
            </a:r>
            <a:r>
              <a:rPr dirty="0" sz="120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850">
                <a:solidFill>
                  <a:srgbClr val="585858"/>
                </a:solidFill>
                <a:latin typeface="Arial"/>
                <a:cs typeface="Arial"/>
              </a:rPr>
              <a:t>Annualized</a:t>
            </a:r>
            <a:r>
              <a:rPr dirty="0" sz="185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585858"/>
                </a:solidFill>
                <a:latin typeface="Arial"/>
                <a:cs typeface="Arial"/>
              </a:rPr>
              <a:t>total return</a:t>
            </a:r>
            <a:r>
              <a:rPr dirty="0" sz="185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585858"/>
                </a:solidFill>
                <a:latin typeface="Arial"/>
                <a:cs typeface="Arial"/>
              </a:rPr>
              <a:t>index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685403" y="5122291"/>
            <a:ext cx="2438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922891" y="5122291"/>
            <a:ext cx="330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585858"/>
                </a:solidFill>
                <a:latin typeface="Arial"/>
                <a:cs typeface="Arial"/>
              </a:rPr>
              <a:t>12%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2" name="object 22" descr=""/>
          <p:cNvGraphicFramePr>
            <a:graphicFrameLocks noGrp="1"/>
          </p:cNvGraphicFramePr>
          <p:nvPr/>
        </p:nvGraphicFramePr>
        <p:xfrm>
          <a:off x="420877" y="2138996"/>
          <a:ext cx="1723389" cy="2808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6555"/>
              </a:tblGrid>
              <a:tr h="320040">
                <a:tc>
                  <a:txBody>
                    <a:bodyPr/>
                    <a:lstStyle/>
                    <a:p>
                      <a:pPr marL="31750">
                        <a:lnSpc>
                          <a:spcPts val="1595"/>
                        </a:lnSpc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Fully</a:t>
                      </a:r>
                      <a:r>
                        <a:rPr dirty="0" sz="1400" spc="-3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 spc="-10">
                          <a:latin typeface="Arial Narrow"/>
                          <a:cs typeface="Arial Narrow"/>
                        </a:rPr>
                        <a:t>invested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0"/>
                </a:tc>
              </a:tr>
              <a:tr h="43560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10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4775"/>
                </a:tc>
              </a:tr>
              <a:tr h="4349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20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4139"/>
                </a:tc>
              </a:tr>
              <a:tr h="43370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30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4139"/>
                </a:tc>
              </a:tr>
              <a:tr h="43243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40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2870"/>
                </a:tc>
              </a:tr>
              <a:tr h="43307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1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50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2870"/>
                </a:tc>
              </a:tr>
              <a:tr h="318770">
                <a:tc>
                  <a:txBody>
                    <a:bodyPr/>
                    <a:lstStyle/>
                    <a:p>
                      <a:pPr marL="31750">
                        <a:lnSpc>
                          <a:spcPts val="1600"/>
                        </a:lnSpc>
                        <a:spcBef>
                          <a:spcPts val="815"/>
                        </a:spcBef>
                      </a:pPr>
                      <a:r>
                        <a:rPr dirty="0" sz="1400">
                          <a:latin typeface="Arial Narrow"/>
                          <a:cs typeface="Arial Narrow"/>
                        </a:rPr>
                        <a:t>Missed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the</a:t>
                      </a:r>
                      <a:r>
                        <a:rPr dirty="0" sz="1400" spc="-5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top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</a:t>
                      </a:r>
                      <a:r>
                        <a:rPr dirty="0" sz="1400">
                          <a:latin typeface="Arial Narrow"/>
                          <a:cs typeface="Arial Narrow"/>
                        </a:rPr>
                        <a:t>100</a:t>
                      </a:r>
                      <a:r>
                        <a:rPr dirty="0" sz="1400" spc="-20">
                          <a:latin typeface="Arial Narrow"/>
                          <a:cs typeface="Arial Narrow"/>
                        </a:rPr>
                        <a:t> days</a:t>
                      </a:r>
                      <a:endParaRPr sz="1400">
                        <a:latin typeface="Arial Narrow"/>
                        <a:cs typeface="Arial Narrow"/>
                      </a:endParaRPr>
                    </a:p>
                  </a:txBody>
                  <a:tcPr marL="0" marR="0" marB="0" marT="103505"/>
                </a:tc>
              </a:tr>
            </a:tbl>
          </a:graphicData>
        </a:graphic>
      </p:graphicFrame>
      <p:grpSp>
        <p:nvGrpSpPr>
          <p:cNvPr id="23" name="object 23" descr=""/>
          <p:cNvGrpSpPr/>
          <p:nvPr/>
        </p:nvGrpSpPr>
        <p:grpSpPr>
          <a:xfrm>
            <a:off x="780541" y="5062982"/>
            <a:ext cx="604520" cy="314960"/>
            <a:chOff x="780541" y="5062982"/>
            <a:chExt cx="604520" cy="314960"/>
          </a:xfrm>
        </p:grpSpPr>
        <p:sp>
          <p:nvSpPr>
            <p:cNvPr id="24" name="object 24" descr=""/>
            <p:cNvSpPr/>
            <p:nvPr/>
          </p:nvSpPr>
          <p:spPr>
            <a:xfrm>
              <a:off x="793241" y="5075682"/>
              <a:ext cx="579120" cy="289560"/>
            </a:xfrm>
            <a:custGeom>
              <a:avLst/>
              <a:gdLst/>
              <a:ahLst/>
              <a:cxnLst/>
              <a:rect l="l" t="t" r="r" b="b"/>
              <a:pathLst>
                <a:path w="579119" h="289560">
                  <a:moveTo>
                    <a:pt x="57912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579120" y="289560"/>
                  </a:lnTo>
                  <a:lnTo>
                    <a:pt x="5791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93241" y="5075682"/>
              <a:ext cx="579120" cy="289560"/>
            </a:xfrm>
            <a:custGeom>
              <a:avLst/>
              <a:gdLst/>
              <a:ahLst/>
              <a:cxnLst/>
              <a:rect l="l" t="t" r="r" b="b"/>
              <a:pathLst>
                <a:path w="579119" h="289560">
                  <a:moveTo>
                    <a:pt x="0" y="289560"/>
                  </a:moveTo>
                  <a:lnTo>
                    <a:pt x="579120" y="289560"/>
                  </a:lnTo>
                  <a:lnTo>
                    <a:pt x="579120" y="0"/>
                  </a:lnTo>
                  <a:lnTo>
                    <a:pt x="0" y="0"/>
                  </a:lnTo>
                  <a:lnTo>
                    <a:pt x="0" y="2895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8460" y="280415"/>
            <a:ext cx="1410579" cy="27431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39927" y="2194966"/>
            <a:ext cx="1955164" cy="1143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Recognize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issues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0">
                <a:latin typeface="Arial"/>
                <a:cs typeface="Arial"/>
              </a:rPr>
              <a:t> worry </a:t>
            </a:r>
            <a:r>
              <a:rPr dirty="0" sz="1600">
                <a:latin typeface="Arial"/>
                <a:cs typeface="Arial"/>
              </a:rPr>
              <a:t>investors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today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aren’t </a:t>
            </a:r>
            <a:r>
              <a:rPr dirty="0" sz="1600">
                <a:latin typeface="Arial"/>
                <a:cs typeface="Arial"/>
              </a:rPr>
              <a:t>necessarily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new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Principles</a:t>
            </a:r>
            <a:r>
              <a:rPr dirty="0" spc="-80"/>
              <a:t> </a:t>
            </a:r>
            <a:r>
              <a:rPr dirty="0"/>
              <a:t>that</a:t>
            </a:r>
            <a:r>
              <a:rPr dirty="0" spc="-65"/>
              <a:t> </a:t>
            </a:r>
            <a:r>
              <a:rPr dirty="0"/>
              <a:t>have</a:t>
            </a:r>
            <a:r>
              <a:rPr dirty="0" spc="-60"/>
              <a:t> </a:t>
            </a:r>
            <a:r>
              <a:rPr dirty="0"/>
              <a:t>stood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/>
              <a:t>test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70"/>
              <a:t> </a:t>
            </a:r>
            <a:r>
              <a:rPr dirty="0" spc="-20"/>
              <a:t>time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44500" y="6338722"/>
            <a:ext cx="33274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Arial Narrow"/>
                <a:cs typeface="Arial Narrow"/>
              </a:rPr>
              <a:t>*Diversification</a:t>
            </a:r>
            <a:r>
              <a:rPr dirty="0" sz="1000" spc="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does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ensure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profit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protect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against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</a:t>
            </a:r>
            <a:r>
              <a:rPr dirty="0" sz="1000" spc="-10">
                <a:latin typeface="Arial Narrow"/>
                <a:cs typeface="Arial Narrow"/>
              </a:rPr>
              <a:t> loss.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55676" y="1344167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 h="0">
                <a:moveTo>
                  <a:pt x="0" y="0"/>
                </a:moveTo>
                <a:lnTo>
                  <a:pt x="1957959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962655" y="1344167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39" h="0">
                <a:moveTo>
                  <a:pt x="0" y="0"/>
                </a:moveTo>
                <a:lnTo>
                  <a:pt x="1957958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2931922" y="2194966"/>
            <a:ext cx="182118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Stay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focused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big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picture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471159" y="1344167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40" h="0">
                <a:moveTo>
                  <a:pt x="0" y="0"/>
                </a:moveTo>
                <a:lnTo>
                  <a:pt x="1957959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452998" y="2194966"/>
            <a:ext cx="182245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Don’t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emotions </a:t>
            </a:r>
            <a:r>
              <a:rPr dirty="0" sz="1600">
                <a:latin typeface="Arial"/>
                <a:cs typeface="Arial"/>
              </a:rPr>
              <a:t>drive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your</a:t>
            </a:r>
            <a:r>
              <a:rPr dirty="0" sz="1600" spc="-10">
                <a:latin typeface="Arial"/>
                <a:cs typeface="Arial"/>
              </a:rPr>
              <a:t> decisions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988807" y="1344167"/>
            <a:ext cx="1958339" cy="0"/>
          </a:xfrm>
          <a:custGeom>
            <a:avLst/>
            <a:gdLst/>
            <a:ahLst/>
            <a:cxnLst/>
            <a:rect l="l" t="t" r="r" b="b"/>
            <a:pathLst>
              <a:path w="1958340" h="0">
                <a:moveTo>
                  <a:pt x="0" y="0"/>
                </a:moveTo>
                <a:lnTo>
                  <a:pt x="1957959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967853" y="2194966"/>
            <a:ext cx="1528445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Understand</a:t>
            </a:r>
            <a:r>
              <a:rPr dirty="0" sz="1600" spc="-9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your </a:t>
            </a:r>
            <a:r>
              <a:rPr dirty="0" sz="1600">
                <a:latin typeface="Arial"/>
                <a:cs typeface="Arial"/>
              </a:rPr>
              <a:t>tolerance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risk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455676" y="4049267"/>
            <a:ext cx="1959610" cy="0"/>
          </a:xfrm>
          <a:custGeom>
            <a:avLst/>
            <a:gdLst/>
            <a:ahLst/>
            <a:cxnLst/>
            <a:rect l="l" t="t" r="r" b="b"/>
            <a:pathLst>
              <a:path w="1959610" h="0">
                <a:moveTo>
                  <a:pt x="0" y="0"/>
                </a:moveTo>
                <a:lnTo>
                  <a:pt x="1959102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48462" y="4923535"/>
            <a:ext cx="1245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Stay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invested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962655" y="4049267"/>
            <a:ext cx="1959610" cy="0"/>
          </a:xfrm>
          <a:custGeom>
            <a:avLst/>
            <a:gdLst/>
            <a:ahLst/>
            <a:cxnLst/>
            <a:rect l="l" t="t" r="r" b="b"/>
            <a:pathLst>
              <a:path w="1959610" h="0">
                <a:moveTo>
                  <a:pt x="0" y="0"/>
                </a:moveTo>
                <a:lnTo>
                  <a:pt x="1959102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2933445" y="4923535"/>
            <a:ext cx="13239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10">
                <a:latin typeface="Arial"/>
                <a:cs typeface="Arial"/>
              </a:rPr>
              <a:t> diversified*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469635" y="4049267"/>
            <a:ext cx="1959610" cy="0"/>
          </a:xfrm>
          <a:custGeom>
            <a:avLst/>
            <a:gdLst/>
            <a:ahLst/>
            <a:cxnLst/>
            <a:rect l="l" t="t" r="r" b="b"/>
            <a:pathLst>
              <a:path w="1959609" h="0">
                <a:moveTo>
                  <a:pt x="0" y="0"/>
                </a:moveTo>
                <a:lnTo>
                  <a:pt x="1959102" y="0"/>
                </a:lnTo>
              </a:path>
            </a:pathLst>
          </a:custGeom>
          <a:ln w="76200">
            <a:solidFill>
              <a:srgbClr val="A7A7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464809" y="4887874"/>
            <a:ext cx="1619250" cy="862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399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Work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closely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with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trusted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financial professional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300" y="1521048"/>
            <a:ext cx="572841" cy="57284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7391" y="1522671"/>
            <a:ext cx="607372" cy="62904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59310" y="1522761"/>
            <a:ext cx="630278" cy="6440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98419" y="1508851"/>
            <a:ext cx="477601" cy="60942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84787" y="4232322"/>
            <a:ext cx="642797" cy="63820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92804" y="4241740"/>
            <a:ext cx="662407" cy="59800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05628" y="4191000"/>
            <a:ext cx="806196" cy="806195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65100" marR="5080" indent="-1524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FFFF"/>
                </a:solidFill>
              </a:rPr>
              <a:t>The</a:t>
            </a:r>
            <a:r>
              <a:rPr dirty="0" sz="4400" spc="-3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more</a:t>
            </a:r>
            <a:r>
              <a:rPr dirty="0" sz="4400" spc="-1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things</a:t>
            </a:r>
            <a:r>
              <a:rPr dirty="0" sz="4400" spc="-2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change,</a:t>
            </a:r>
            <a:r>
              <a:rPr dirty="0" sz="4400" spc="-1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the</a:t>
            </a:r>
            <a:r>
              <a:rPr dirty="0" sz="4400" spc="-15">
                <a:solidFill>
                  <a:srgbClr val="FFFFFF"/>
                </a:solidFill>
              </a:rPr>
              <a:t> </a:t>
            </a:r>
            <a:r>
              <a:rPr dirty="0" sz="4400" spc="-20">
                <a:solidFill>
                  <a:srgbClr val="FFFFFF"/>
                </a:solidFill>
              </a:rPr>
              <a:t>more </a:t>
            </a:r>
            <a:r>
              <a:rPr dirty="0" sz="4400">
                <a:solidFill>
                  <a:srgbClr val="FFFFFF"/>
                </a:solidFill>
              </a:rPr>
              <a:t>they</a:t>
            </a:r>
            <a:r>
              <a:rPr dirty="0" sz="4400" spc="-15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remain</a:t>
            </a:r>
            <a:r>
              <a:rPr dirty="0" sz="4400" spc="-10">
                <a:solidFill>
                  <a:srgbClr val="FFFFFF"/>
                </a:solidFill>
              </a:rPr>
              <a:t> </a:t>
            </a:r>
            <a:r>
              <a:rPr dirty="0" sz="4400">
                <a:solidFill>
                  <a:srgbClr val="FFFFFF"/>
                </a:solidFill>
              </a:rPr>
              <a:t>the</a:t>
            </a:r>
            <a:r>
              <a:rPr dirty="0" sz="4400" spc="-10">
                <a:solidFill>
                  <a:srgbClr val="FFFFFF"/>
                </a:solidFill>
              </a:rPr>
              <a:t> same.”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1959610" y="3285871"/>
            <a:ext cx="3151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Jean-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Baptiste</a:t>
            </a:r>
            <a:r>
              <a:rPr dirty="0" sz="18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Alphonse</a:t>
            </a:r>
            <a:r>
              <a:rPr dirty="0" sz="18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Karr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0847" y="1766316"/>
            <a:ext cx="298703" cy="254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28460" y="280415"/>
            <a:ext cx="1410579" cy="2743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160731"/>
            <a:ext cx="575945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dirty="0" spc="-65"/>
              <a:t> </a:t>
            </a:r>
            <a:r>
              <a:rPr dirty="0"/>
              <a:t>dates</a:t>
            </a:r>
            <a:r>
              <a:rPr dirty="0" spc="-60"/>
              <a:t> </a:t>
            </a:r>
            <a:r>
              <a:rPr dirty="0"/>
              <a:t>may</a:t>
            </a:r>
            <a:r>
              <a:rPr dirty="0" spc="-60"/>
              <a:t> </a:t>
            </a:r>
            <a:r>
              <a:rPr dirty="0" spc="-10"/>
              <a:t>change,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but</a:t>
            </a:r>
            <a:r>
              <a:rPr dirty="0" spc="-60"/>
              <a:t> </a:t>
            </a:r>
            <a:r>
              <a:rPr dirty="0"/>
              <a:t>the</a:t>
            </a:r>
            <a:r>
              <a:rPr dirty="0" spc="-60"/>
              <a:t> </a:t>
            </a:r>
            <a:r>
              <a:rPr dirty="0"/>
              <a:t>headlines</a:t>
            </a:r>
            <a:r>
              <a:rPr dirty="0" spc="-60"/>
              <a:t> </a:t>
            </a:r>
            <a:r>
              <a:rPr dirty="0"/>
              <a:t>stay</a:t>
            </a:r>
            <a:r>
              <a:rPr dirty="0" spc="-5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 spc="-10"/>
              <a:t>same…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1655932" y="6534404"/>
            <a:ext cx="958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60070" y="6042122"/>
            <a:ext cx="10520680" cy="79184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587500">
              <a:lnSpc>
                <a:spcPct val="100000"/>
              </a:lnSpc>
              <a:spcBef>
                <a:spcPts val="275"/>
              </a:spcBef>
            </a:pP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…yet</a:t>
            </a:r>
            <a:r>
              <a:rPr dirty="0" sz="1800" spc="-2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looking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at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five</a:t>
            </a:r>
            <a:r>
              <a:rPr dirty="0" sz="18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decades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headlines,</a:t>
            </a:r>
            <a:r>
              <a:rPr dirty="0" sz="1800" spc="-1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it’s</a:t>
            </a:r>
            <a:r>
              <a:rPr dirty="0" sz="1800" spc="-4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clear</a:t>
            </a:r>
            <a:r>
              <a:rPr dirty="0" sz="1800" spc="-2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that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“we’ve</a:t>
            </a:r>
            <a:r>
              <a:rPr dirty="0" sz="1800" spc="1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been</a:t>
            </a:r>
            <a:r>
              <a:rPr dirty="0" sz="1800" spc="-25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769FF"/>
                </a:solidFill>
                <a:latin typeface="Arial"/>
                <a:cs typeface="Arial"/>
              </a:rPr>
              <a:t>here</a:t>
            </a:r>
            <a:r>
              <a:rPr dirty="0" sz="1800" spc="-30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769FF"/>
                </a:solidFill>
                <a:latin typeface="Arial"/>
                <a:cs typeface="Arial"/>
              </a:rPr>
              <a:t>before.”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 Narrow"/>
                <a:cs typeface="Arial Narrow"/>
              </a:rPr>
              <a:t>Source: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S&amp;P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Indices,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Macrobond.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Past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performance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is</a:t>
            </a:r>
            <a:r>
              <a:rPr dirty="0" sz="1000" spc="-2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no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spc="-10" b="1">
                <a:latin typeface="Arial Narrow"/>
                <a:cs typeface="Arial Narrow"/>
              </a:rPr>
              <a:t>guarantee</a:t>
            </a:r>
            <a:r>
              <a:rPr dirty="0" sz="1000" spc="-4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of</a:t>
            </a:r>
            <a:r>
              <a:rPr dirty="0" sz="1000" spc="-10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future</a:t>
            </a:r>
            <a:r>
              <a:rPr dirty="0" sz="1000" spc="-15" b="1">
                <a:latin typeface="Arial Narrow"/>
                <a:cs typeface="Arial Narrow"/>
              </a:rPr>
              <a:t> </a:t>
            </a:r>
            <a:r>
              <a:rPr dirty="0" sz="1000" b="1">
                <a:latin typeface="Arial Narrow"/>
                <a:cs typeface="Arial Narrow"/>
              </a:rPr>
              <a:t>results. </a:t>
            </a:r>
            <a:r>
              <a:rPr dirty="0" sz="1000">
                <a:latin typeface="Arial Narrow"/>
                <a:cs typeface="Arial Narrow"/>
              </a:rPr>
              <a:t>This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 for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informative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purposes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only.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</a:t>
            </a:r>
            <a:r>
              <a:rPr dirty="0" sz="1000" spc="1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investments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involve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risks, </a:t>
            </a:r>
            <a:r>
              <a:rPr dirty="0" sz="1000" spc="-10">
                <a:latin typeface="Arial Narrow"/>
                <a:cs typeface="Arial Narrow"/>
              </a:rPr>
              <a:t>including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loss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principal.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Please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that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investor </a:t>
            </a:r>
            <a:r>
              <a:rPr dirty="0" sz="1000">
                <a:latin typeface="Arial Narrow"/>
                <a:cs typeface="Arial Narrow"/>
              </a:rPr>
              <a:t>cannot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directly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index.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Unmanaged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index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returns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not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reflect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any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fees,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expenses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or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sales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charges.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Dow</a:t>
            </a:r>
            <a:r>
              <a:rPr dirty="0" sz="1000" spc="-2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Jones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Industrial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(DJIA)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is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widely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followed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measurement</a:t>
            </a:r>
            <a:r>
              <a:rPr dirty="0" sz="1000" spc="-4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market.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average</a:t>
            </a:r>
            <a:r>
              <a:rPr dirty="0" sz="1000" spc="-50">
                <a:latin typeface="Arial Narrow"/>
                <a:cs typeface="Arial Narrow"/>
              </a:rPr>
              <a:t> </a:t>
            </a:r>
            <a:r>
              <a:rPr dirty="0" sz="1000" spc="-25">
                <a:latin typeface="Arial Narrow"/>
                <a:cs typeface="Arial Narrow"/>
              </a:rPr>
              <a:t>is</a:t>
            </a:r>
            <a:r>
              <a:rPr dirty="0" sz="1000" spc="-10">
                <a:latin typeface="Arial Narrow"/>
                <a:cs typeface="Arial Narrow"/>
              </a:rPr>
              <a:t> comprised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of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30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 that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represent</a:t>
            </a:r>
            <a:r>
              <a:rPr dirty="0" sz="1000" spc="-4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leading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companies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major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industries.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These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stocks,</a:t>
            </a:r>
            <a:r>
              <a:rPr dirty="0" sz="1000" spc="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widely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held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by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both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individual</a:t>
            </a:r>
            <a:r>
              <a:rPr dirty="0" sz="1000">
                <a:latin typeface="Arial Narrow"/>
                <a:cs typeface="Arial Narrow"/>
              </a:rPr>
              <a:t> and</a:t>
            </a:r>
            <a:r>
              <a:rPr dirty="0" sz="1000" spc="-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institutional</a:t>
            </a:r>
            <a:r>
              <a:rPr dirty="0" sz="1000" spc="-2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investors,</a:t>
            </a:r>
            <a:r>
              <a:rPr dirty="0" sz="1000" spc="-1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are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considered</a:t>
            </a:r>
            <a:r>
              <a:rPr dirty="0" sz="1000" spc="-30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to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be</a:t>
            </a:r>
            <a:r>
              <a:rPr dirty="0" sz="1000" spc="-15">
                <a:latin typeface="Arial Narrow"/>
                <a:cs typeface="Arial Narrow"/>
              </a:rPr>
              <a:t> </a:t>
            </a:r>
            <a:r>
              <a:rPr dirty="0" sz="1000">
                <a:latin typeface="Arial Narrow"/>
                <a:cs typeface="Arial Narrow"/>
              </a:rPr>
              <a:t>all </a:t>
            </a:r>
            <a:r>
              <a:rPr dirty="0" sz="1000" spc="-10">
                <a:latin typeface="Arial Narrow"/>
                <a:cs typeface="Arial Narrow"/>
              </a:rPr>
              <a:t>blue-</a:t>
            </a:r>
            <a:r>
              <a:rPr dirty="0" sz="1000">
                <a:latin typeface="Arial Narrow"/>
                <a:cs typeface="Arial Narrow"/>
              </a:rPr>
              <a:t>chip</a:t>
            </a:r>
            <a:r>
              <a:rPr dirty="0" sz="1000" spc="-35">
                <a:latin typeface="Arial Narrow"/>
                <a:cs typeface="Arial Narrow"/>
              </a:rPr>
              <a:t> </a:t>
            </a:r>
            <a:r>
              <a:rPr dirty="0" sz="1000" spc="-10">
                <a:latin typeface="Arial Narrow"/>
                <a:cs typeface="Arial Narrow"/>
              </a:rPr>
              <a:t>companies.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524" y="1629155"/>
            <a:ext cx="12186285" cy="4387215"/>
            <a:chOff x="1524" y="1629155"/>
            <a:chExt cx="12186285" cy="438721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396" y="1824227"/>
              <a:ext cx="11964303" cy="41919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" y="1629155"/>
              <a:ext cx="12185903" cy="4369308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451510" y="1013156"/>
            <a:ext cx="6511290" cy="874394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980"/>
              </a:spcBef>
            </a:pP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Today’s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headlines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may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FEEL</a:t>
            </a:r>
            <a:r>
              <a:rPr dirty="0" sz="20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like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something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totally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new…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1200" b="1">
                <a:latin typeface="Arial"/>
                <a:cs typeface="Arial"/>
              </a:rPr>
              <a:t>Dow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Jones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Industrial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Average,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price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return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latin typeface="Arial"/>
                <a:cs typeface="Arial"/>
              </a:rPr>
              <a:t>50-</a:t>
            </a:r>
            <a:r>
              <a:rPr dirty="0" sz="1200">
                <a:latin typeface="Arial"/>
                <a:cs typeface="Arial"/>
              </a:rPr>
              <a:t>year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period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ended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December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2023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5268" y="91439"/>
            <a:ext cx="1789176" cy="65836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8408" y="909669"/>
            <a:ext cx="4519595" cy="53289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1604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dirty="0"/>
              <a:t>Learning</a:t>
            </a:r>
            <a:r>
              <a:rPr dirty="0" spc="-85"/>
              <a:t> </a:t>
            </a:r>
            <a:r>
              <a:rPr dirty="0"/>
              <a:t>From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85"/>
              <a:t> </a:t>
            </a:r>
            <a:r>
              <a:rPr dirty="0"/>
              <a:t>Lessons</a:t>
            </a:r>
            <a:r>
              <a:rPr dirty="0" spc="-7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/>
              <a:t>Time</a:t>
            </a:r>
            <a:r>
              <a:rPr dirty="0" spc="-100"/>
              <a:t> </a:t>
            </a:r>
            <a:r>
              <a:rPr dirty="0" spc="-10"/>
              <a:t>resources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585829" y="6546386"/>
            <a:ext cx="16573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5"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7962" y="5382005"/>
            <a:ext cx="11247120" cy="0"/>
          </a:xfrm>
          <a:custGeom>
            <a:avLst/>
            <a:gdLst/>
            <a:ahLst/>
            <a:cxnLst/>
            <a:rect l="l" t="t" r="r" b="b"/>
            <a:pathLst>
              <a:path w="11247120" h="0">
                <a:moveTo>
                  <a:pt x="0" y="0"/>
                </a:moveTo>
                <a:lnTo>
                  <a:pt x="11247119" y="0"/>
                </a:lnTo>
              </a:path>
            </a:pathLst>
          </a:custGeom>
          <a:ln w="19050">
            <a:solidFill>
              <a:srgbClr val="3063F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806" y="5692662"/>
            <a:ext cx="1661094" cy="3290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71017" y="6570065"/>
            <a:ext cx="345249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©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2024</a:t>
            </a:r>
            <a:r>
              <a:rPr dirty="0" sz="800" spc="2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Franklin</a:t>
            </a:r>
            <a:r>
              <a:rPr dirty="0" sz="800" spc="4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Distributors,</a:t>
            </a:r>
            <a:r>
              <a:rPr dirty="0" sz="800" spc="-2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LLC.</a:t>
            </a:r>
            <a:r>
              <a:rPr dirty="0" sz="800" spc="-20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Member</a:t>
            </a:r>
            <a:r>
              <a:rPr dirty="0" sz="800" spc="-4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FINRA/SIPC.</a:t>
            </a:r>
            <a:r>
              <a:rPr dirty="0" sz="800" spc="-2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All</a:t>
            </a:r>
            <a:r>
              <a:rPr dirty="0" sz="800" spc="1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201D1E"/>
                </a:solidFill>
                <a:latin typeface="Arial"/>
                <a:cs typeface="Arial"/>
              </a:rPr>
              <a:t>rights</a:t>
            </a:r>
            <a:r>
              <a:rPr dirty="0" sz="800" spc="5">
                <a:solidFill>
                  <a:srgbClr val="201D1E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201D1E"/>
                </a:solidFill>
                <a:latin typeface="Arial"/>
                <a:cs typeface="Arial"/>
              </a:rPr>
              <a:t>reserved.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2558795" y="5679947"/>
            <a:ext cx="0" cy="363220"/>
          </a:xfrm>
          <a:custGeom>
            <a:avLst/>
            <a:gdLst/>
            <a:ahLst/>
            <a:cxnLst/>
            <a:rect l="l" t="t" r="r" b="b"/>
            <a:pathLst>
              <a:path w="0" h="363220">
                <a:moveTo>
                  <a:pt x="0" y="362877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83514" y="1269618"/>
            <a:ext cx="10991215" cy="39960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i="1">
                <a:latin typeface="Arial"/>
                <a:cs typeface="Arial"/>
              </a:rPr>
              <a:t>This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material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is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intended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to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be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of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general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interest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only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and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should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not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be construed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as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individual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investment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advice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recommendation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solicitation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to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buy,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sell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hold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any</a:t>
            </a:r>
            <a:r>
              <a:rPr dirty="0" sz="1000" spc="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security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to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adopt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any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investment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strategy.</a:t>
            </a:r>
            <a:r>
              <a:rPr dirty="0" sz="1000" spc="-4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It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does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not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constitute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legal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tax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advice.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This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material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may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not</a:t>
            </a:r>
            <a:r>
              <a:rPr dirty="0" sz="1000" spc="-5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be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reproduced,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distributed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or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published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without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prior</a:t>
            </a:r>
            <a:r>
              <a:rPr dirty="0" sz="1000" spc="-1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written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permission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from</a:t>
            </a:r>
            <a:r>
              <a:rPr dirty="0" sz="1000" spc="-3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Franklin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Templeton.</a:t>
            </a:r>
            <a:endParaRPr sz="1000">
              <a:latin typeface="Arial"/>
              <a:cs typeface="Arial"/>
            </a:endParaRPr>
          </a:p>
          <a:p>
            <a:pPr algn="just" marL="12700" marR="5715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views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expressed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those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manager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comments,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opinions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analyses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rendered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1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publication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date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without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notice.</a:t>
            </a:r>
            <a:r>
              <a:rPr dirty="0" sz="1000" spc="1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underlying </a:t>
            </a:r>
            <a:r>
              <a:rPr dirty="0" sz="1000">
                <a:latin typeface="Arial"/>
                <a:cs typeface="Arial"/>
              </a:rPr>
              <a:t>assumptions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 views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conditions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differ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portfolio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managers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firm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whole.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provided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this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intended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analysis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every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regarding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country,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market.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assurance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prediction,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projection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forecast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economy, </a:t>
            </a:r>
            <a:r>
              <a:rPr dirty="0" sz="1000">
                <a:latin typeface="Arial"/>
                <a:cs typeface="Arial"/>
              </a:rPr>
              <a:t>stock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economic trends of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markets will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realized. 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 can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down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well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 up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 may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get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back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full </a:t>
            </a:r>
            <a:r>
              <a:rPr dirty="0" sz="1000">
                <a:latin typeface="Arial"/>
                <a:cs typeface="Arial"/>
              </a:rPr>
              <a:t>amount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invested.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Past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necessarily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indicative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guarantee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performance.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All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investments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involve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risks,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including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possible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loss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principal.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research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analysis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contained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procured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acted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upon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connection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you </a:t>
            </a:r>
            <a:r>
              <a:rPr dirty="0" sz="1000">
                <a:latin typeface="Arial"/>
                <a:cs typeface="Arial"/>
              </a:rPr>
              <a:t>incidentally.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9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third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party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sources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preparation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("FT")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independently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verified,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validated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audited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data. </a:t>
            </a:r>
            <a:r>
              <a:rPr dirty="0" sz="1000">
                <a:latin typeface="Arial"/>
                <a:cs typeface="Arial"/>
              </a:rPr>
              <a:t>Although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obtained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sources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believes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reliable,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guarantee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given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accuracy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incomplete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or </a:t>
            </a:r>
            <a:r>
              <a:rPr dirty="0" sz="1000">
                <a:latin typeface="Arial"/>
                <a:cs typeface="Arial"/>
              </a:rPr>
              <a:t>condensed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 subject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 change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time without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notice. 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mention of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securities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neither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constitute nor be construed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 recommendation to purchase,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hold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or </a:t>
            </a:r>
            <a:r>
              <a:rPr dirty="0" sz="1000">
                <a:latin typeface="Arial"/>
                <a:cs typeface="Arial"/>
              </a:rPr>
              <a:t>sell any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securities,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 provided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regarding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 individual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securities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(if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any)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sufficient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basis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 make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decision. FT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accepts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liability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whatsoever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arising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reliance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comments,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opinions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analyses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discretion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user.</a:t>
            </a:r>
            <a:endParaRPr sz="10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605"/>
              </a:spcBef>
            </a:pP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Templeton,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affiliates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employees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 the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business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providing tax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 advice to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taxpayers.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tax-</a:t>
            </a:r>
            <a:r>
              <a:rPr dirty="0" sz="1000">
                <a:latin typeface="Arial"/>
                <a:cs typeface="Arial"/>
              </a:rPr>
              <a:t>related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statements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 intended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written</a:t>
            </a:r>
            <a:r>
              <a:rPr dirty="0" sz="1000" spc="5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used,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cannot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used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relied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upon,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taxpayer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avoiding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penalties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complying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applicable</a:t>
            </a:r>
            <a:r>
              <a:rPr dirty="0" sz="1000" spc="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regulations.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Tax-</a:t>
            </a:r>
            <a:r>
              <a:rPr dirty="0" sz="1000">
                <a:latin typeface="Arial"/>
                <a:cs typeface="Arial"/>
              </a:rPr>
              <a:t>related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statements,</a:t>
            </a:r>
            <a:r>
              <a:rPr dirty="0" sz="1000" spc="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if </a:t>
            </a:r>
            <a:r>
              <a:rPr dirty="0" sz="1000">
                <a:latin typeface="Arial"/>
                <a:cs typeface="Arial"/>
              </a:rPr>
              <a:t>any,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written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connection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“promotion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marketing”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transactions(s)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matter(s)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addressed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materials,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extent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allowed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applicable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law.</a:t>
            </a:r>
            <a:r>
              <a:rPr dirty="0" sz="1000" spc="8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such </a:t>
            </a:r>
            <a:r>
              <a:rPr dirty="0" sz="1000">
                <a:latin typeface="Arial"/>
                <a:cs typeface="Arial"/>
              </a:rPr>
              <a:t>taxpayer should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advice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taxpayer’s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particular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circumstances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independent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advisor.</a:t>
            </a:r>
            <a:endParaRPr sz="1000">
              <a:latin typeface="Arial"/>
              <a:cs typeface="Arial"/>
            </a:endParaRPr>
          </a:p>
          <a:p>
            <a:pPr algn="just" marL="12700" marR="6350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Products,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jurisdictions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outside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U.S.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FT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affiliates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and/or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distributors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local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permits.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Please </a:t>
            </a:r>
            <a:r>
              <a:rPr dirty="0" sz="1000">
                <a:latin typeface="Arial"/>
                <a:cs typeface="Arial"/>
              </a:rPr>
              <a:t>consult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professional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institutional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further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availability 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jurisdiction.</a:t>
            </a:r>
            <a:endParaRPr sz="1000">
              <a:latin typeface="Arial"/>
              <a:cs typeface="Arial"/>
            </a:endParaRPr>
          </a:p>
          <a:p>
            <a:pPr algn="just" marL="12700" marR="6985">
              <a:lnSpc>
                <a:spcPct val="100000"/>
              </a:lnSpc>
              <a:spcBef>
                <a:spcPts val="600"/>
              </a:spcBef>
            </a:pP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Resources,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Inc.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subsidiaries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offer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multiple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advisers</a:t>
            </a:r>
            <a:r>
              <a:rPr dirty="0" sz="1000" spc="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registered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SEC.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Distributors,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</a:t>
            </a:r>
            <a:r>
              <a:rPr dirty="0" sz="1000" spc="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Putnam</a:t>
            </a:r>
            <a:r>
              <a:rPr dirty="0" sz="1000" spc="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Retail </a:t>
            </a:r>
            <a:r>
              <a:rPr dirty="0" sz="1000">
                <a:latin typeface="Arial"/>
                <a:cs typeface="Arial"/>
              </a:rPr>
              <a:t>Management,</a:t>
            </a:r>
            <a:r>
              <a:rPr dirty="0" sz="1000" spc="1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LP,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members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FINRA/SIPC,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broker/dealers,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registered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representative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services.</a:t>
            </a:r>
            <a:r>
              <a:rPr dirty="0" sz="1000" spc="135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Templeton,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One</a:t>
            </a:r>
            <a:r>
              <a:rPr dirty="0" sz="1000" spc="1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Franklin</a:t>
            </a:r>
            <a:r>
              <a:rPr dirty="0" sz="1000" spc="1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Parkway,</a:t>
            </a:r>
            <a:r>
              <a:rPr dirty="0" sz="1000" spc="1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San</a:t>
            </a:r>
            <a:r>
              <a:rPr dirty="0" sz="1000" spc="1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Mateo, California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94403-</a:t>
            </a:r>
            <a:r>
              <a:rPr dirty="0" sz="1000">
                <a:latin typeface="Arial"/>
                <a:cs typeface="Arial"/>
              </a:rPr>
              <a:t>1906,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(800) DIAL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BEN/342-</a:t>
            </a:r>
            <a:r>
              <a:rPr dirty="0" sz="1000">
                <a:latin typeface="Arial"/>
                <a:cs typeface="Arial"/>
              </a:rPr>
              <a:t>5236,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franklintempleton.com.</a:t>
            </a:r>
            <a:endParaRPr sz="10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050">
                <a:latin typeface="Arial"/>
                <a:cs typeface="Arial"/>
              </a:rPr>
              <a:t>Important</a:t>
            </a:r>
            <a:r>
              <a:rPr dirty="0" sz="1050" spc="-4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data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provider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notices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and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terms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available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at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 spc="-10">
                <a:solidFill>
                  <a:srgbClr val="005497"/>
                </a:solidFill>
                <a:latin typeface="Arial"/>
                <a:cs typeface="Arial"/>
                <a:hlinkClick r:id="rId3"/>
              </a:rPr>
              <a:t>www.franklintempletondatasources.com</a:t>
            </a:r>
            <a:r>
              <a:rPr dirty="0" sz="1050" spc="-10">
                <a:latin typeface="Arial"/>
                <a:cs typeface="Arial"/>
                <a:hlinkClick r:id="rId3"/>
              </a:rPr>
              <a:t>.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71926" y="5636158"/>
            <a:ext cx="176530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(800)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342-</a:t>
            </a:r>
            <a:r>
              <a:rPr dirty="0" sz="1400" spc="-20">
                <a:latin typeface="Arial"/>
                <a:cs typeface="Arial"/>
              </a:rPr>
              <a:t>5236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Arial"/>
                <a:cs typeface="Arial"/>
              </a:rPr>
              <a:t>franklintempleton.com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956417" y="6584391"/>
            <a:ext cx="779145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LFLT-</a:t>
            </a:r>
            <a:r>
              <a:rPr dirty="0" sz="800">
                <a:latin typeface="Arial"/>
                <a:cs typeface="Arial"/>
              </a:rPr>
              <a:t>PPT</a:t>
            </a:r>
            <a:r>
              <a:rPr dirty="0" sz="800" spc="20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05/24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67716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</a:rPr>
              <a:t>Recession</a:t>
            </a:r>
            <a:r>
              <a:rPr dirty="0" sz="4000" spc="-80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and</a:t>
            </a:r>
            <a:r>
              <a:rPr dirty="0" sz="4000" spc="-95">
                <a:solidFill>
                  <a:srgbClr val="FFFFFF"/>
                </a:solidFill>
              </a:rPr>
              <a:t> </a:t>
            </a:r>
            <a:r>
              <a:rPr dirty="0" sz="4000">
                <a:solidFill>
                  <a:srgbClr val="FFFFFF"/>
                </a:solidFill>
              </a:rPr>
              <a:t>market</a:t>
            </a:r>
            <a:r>
              <a:rPr dirty="0" sz="4000" spc="-70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fears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4221" y="2608973"/>
            <a:ext cx="2385060" cy="112927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050" y="1184021"/>
            <a:ext cx="1784604" cy="1260348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5873496"/>
            <a:ext cx="12181840" cy="233679"/>
          </a:xfrm>
          <a:custGeom>
            <a:avLst/>
            <a:gdLst/>
            <a:ahLst/>
            <a:cxnLst/>
            <a:rect l="l" t="t" r="r" b="b"/>
            <a:pathLst>
              <a:path w="12181840" h="233679">
                <a:moveTo>
                  <a:pt x="12181332" y="0"/>
                </a:moveTo>
                <a:lnTo>
                  <a:pt x="0" y="0"/>
                </a:lnTo>
                <a:lnTo>
                  <a:pt x="0" y="233171"/>
                </a:lnTo>
                <a:lnTo>
                  <a:pt x="12181332" y="233171"/>
                </a:lnTo>
                <a:lnTo>
                  <a:pt x="1218133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3870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6674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77710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805673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033509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26121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48892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792729" y="952906"/>
            <a:ext cx="2198370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1972</a:t>
            </a:r>
            <a:endParaRPr sz="1600">
              <a:latin typeface="Arial"/>
              <a:cs typeface="Arial"/>
            </a:endParaRPr>
          </a:p>
          <a:p>
            <a:pPr marL="12700" marR="51054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US</a:t>
            </a:r>
            <a:r>
              <a:rPr dirty="0" sz="1600" spc="-4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budget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deficit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hits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new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 high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</a:pPr>
            <a:r>
              <a:rPr dirty="0" sz="1600">
                <a:latin typeface="Arial"/>
                <a:cs typeface="Arial"/>
              </a:rPr>
              <a:t>Stalled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growth,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surging </a:t>
            </a:r>
            <a:r>
              <a:rPr dirty="0" sz="1600">
                <a:latin typeface="Arial"/>
                <a:cs typeface="Arial"/>
              </a:rPr>
              <a:t>inflation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collide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25">
                <a:latin typeface="Arial"/>
                <a:cs typeface="Arial"/>
              </a:rPr>
              <a:t> new </a:t>
            </a:r>
            <a:r>
              <a:rPr dirty="0" sz="1600">
                <a:latin typeface="Arial"/>
                <a:cs typeface="Arial"/>
              </a:rPr>
              <a:t>spending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priorities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706739" y="2285771"/>
            <a:ext cx="2159000" cy="147383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Oil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prices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skyrocket</a:t>
            </a:r>
            <a:r>
              <a:rPr dirty="0" sz="1600" spc="-6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400%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"/>
                <a:cs typeface="Arial"/>
              </a:rPr>
              <a:t>OPEC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embargo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causes </a:t>
            </a:r>
            <a:r>
              <a:rPr dirty="0" sz="1600">
                <a:latin typeface="Arial"/>
                <a:cs typeface="Arial"/>
              </a:rPr>
              <a:t>widespread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disruption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032760" y="2609088"/>
            <a:ext cx="3938904" cy="3265170"/>
          </a:xfrm>
          <a:custGeom>
            <a:avLst/>
            <a:gdLst/>
            <a:ahLst/>
            <a:cxnLst/>
            <a:rect l="l" t="t" r="r" b="b"/>
            <a:pathLst>
              <a:path w="3938904" h="3265170">
                <a:moveTo>
                  <a:pt x="2446019" y="3263569"/>
                </a:moveTo>
                <a:lnTo>
                  <a:pt x="2446019" y="2304288"/>
                </a:lnTo>
              </a:path>
              <a:path w="3938904" h="3265170">
                <a:moveTo>
                  <a:pt x="2441448" y="2307336"/>
                </a:moveTo>
                <a:lnTo>
                  <a:pt x="3938396" y="2307336"/>
                </a:lnTo>
              </a:path>
              <a:path w="3938904" h="3265170">
                <a:moveTo>
                  <a:pt x="1220724" y="3263734"/>
                </a:moveTo>
                <a:lnTo>
                  <a:pt x="1220724" y="630936"/>
                </a:lnTo>
              </a:path>
              <a:path w="3938904" h="3265170">
                <a:moveTo>
                  <a:pt x="1220724" y="635508"/>
                </a:moveTo>
                <a:lnTo>
                  <a:pt x="2876041" y="635508"/>
                </a:lnTo>
              </a:path>
              <a:path w="3938904" h="3265170">
                <a:moveTo>
                  <a:pt x="0" y="3265004"/>
                </a:moveTo>
                <a:lnTo>
                  <a:pt x="0" y="0"/>
                </a:lnTo>
              </a:path>
            </a:pathLst>
          </a:custGeom>
          <a:ln w="127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7071741" y="4286783"/>
            <a:ext cx="2884170" cy="10756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1974</a:t>
            </a:r>
            <a:endParaRPr sz="1600">
              <a:latin typeface="Arial"/>
              <a:cs typeface="Arial"/>
            </a:endParaRPr>
          </a:p>
          <a:p>
            <a:pPr marL="12700" marR="31496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Dow</a:t>
            </a:r>
            <a:r>
              <a:rPr dirty="0" sz="1600" spc="-3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closes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at</a:t>
            </a:r>
            <a:r>
              <a:rPr dirty="0" sz="1600" spc="-3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lowest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level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in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more than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decade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>
                <a:latin typeface="Arial"/>
                <a:cs typeface="Arial"/>
              </a:rPr>
              <a:t>Gloomy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reports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spook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investors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pc="-50"/>
              <a:t>3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2894457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22165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50002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1974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771" y="1246624"/>
            <a:ext cx="2143370" cy="146427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5861303"/>
            <a:ext cx="12189460" cy="233679"/>
          </a:xfrm>
          <a:custGeom>
            <a:avLst/>
            <a:gdLst/>
            <a:ahLst/>
            <a:cxnLst/>
            <a:rect l="l" t="t" r="r" b="b"/>
            <a:pathLst>
              <a:path w="12189460" h="233679">
                <a:moveTo>
                  <a:pt x="12188952" y="0"/>
                </a:moveTo>
                <a:lnTo>
                  <a:pt x="0" y="0"/>
                </a:lnTo>
                <a:lnTo>
                  <a:pt x="0" y="233172"/>
                </a:lnTo>
                <a:lnTo>
                  <a:pt x="12188952" y="233172"/>
                </a:lnTo>
                <a:lnTo>
                  <a:pt x="1218895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71880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30704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383782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542656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1986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01531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1987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860026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018901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148073" y="5890666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163570" y="1227836"/>
            <a:ext cx="254254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1982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Double-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digit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unemployment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fuels</a:t>
            </a:r>
            <a:r>
              <a:rPr dirty="0" sz="1600" spc="-3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fears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+10%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jobless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rate</a:t>
            </a:r>
            <a:r>
              <a:rPr dirty="0" sz="1600" spc="-10">
                <a:latin typeface="Arial"/>
                <a:cs typeface="Arial"/>
              </a:rPr>
              <a:t> hobbles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consumer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sector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824985" y="3886352"/>
            <a:ext cx="2948305" cy="10756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1984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US</a:t>
            </a:r>
            <a:r>
              <a:rPr dirty="0" sz="1600" spc="-4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banking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crisis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dirty="0" sz="1600">
                <a:latin typeface="Arial"/>
                <a:cs typeface="Arial"/>
              </a:rPr>
              <a:t>Continental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Illinois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becomes </a:t>
            </a:r>
            <a:r>
              <a:rPr dirty="0" sz="1600">
                <a:latin typeface="Arial"/>
                <a:cs typeface="Arial"/>
              </a:rPr>
              <a:t>largest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bank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failure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history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154426" y="2400173"/>
            <a:ext cx="5677535" cy="3462020"/>
            <a:chOff x="3154426" y="2400173"/>
            <a:chExt cx="5677535" cy="3462020"/>
          </a:xfrm>
        </p:grpSpPr>
        <p:sp>
          <p:nvSpPr>
            <p:cNvPr id="15" name="object 15" descr=""/>
            <p:cNvSpPr/>
            <p:nvPr/>
          </p:nvSpPr>
          <p:spPr>
            <a:xfrm>
              <a:off x="3160776" y="2558796"/>
              <a:ext cx="5664835" cy="3303270"/>
            </a:xfrm>
            <a:custGeom>
              <a:avLst/>
              <a:gdLst/>
              <a:ahLst/>
              <a:cxnLst/>
              <a:rect l="l" t="t" r="r" b="b"/>
              <a:pathLst>
                <a:path w="5664834" h="3303270">
                  <a:moveTo>
                    <a:pt x="5664708" y="3302990"/>
                  </a:moveTo>
                  <a:lnTo>
                    <a:pt x="5664708" y="1159764"/>
                  </a:lnTo>
                </a:path>
                <a:path w="5664834" h="3303270">
                  <a:moveTo>
                    <a:pt x="0" y="3302889"/>
                  </a:moveTo>
                  <a:lnTo>
                    <a:pt x="0" y="0"/>
                  </a:lnTo>
                </a:path>
                <a:path w="5664834" h="3303270">
                  <a:moveTo>
                    <a:pt x="2212848" y="3301885"/>
                  </a:moveTo>
                  <a:lnTo>
                    <a:pt x="2212848" y="2499360"/>
                  </a:lnTo>
                </a:path>
              </a:pathLst>
            </a:custGeom>
            <a:ln w="127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1338" y="2400173"/>
              <a:ext cx="1883663" cy="1176527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8749030" y="2313584"/>
            <a:ext cx="1875155" cy="13195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1987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Black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Monday</a:t>
            </a:r>
            <a:r>
              <a:rPr dirty="0" sz="1600" spc="-5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Dow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plummets</a:t>
            </a:r>
            <a:r>
              <a:rPr dirty="0" sz="1600" spc="-7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22%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dirty="0" sz="1600" spc="-20">
                <a:latin typeface="Arial"/>
                <a:cs typeface="Arial"/>
              </a:rPr>
              <a:t>500-</a:t>
            </a:r>
            <a:r>
              <a:rPr dirty="0" sz="1600">
                <a:latin typeface="Arial"/>
                <a:cs typeface="Arial"/>
              </a:rPr>
              <a:t>point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nosedive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shocks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investors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pc="-50"/>
              <a:t>4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522528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1984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989326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1982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4838" y="2712592"/>
            <a:ext cx="1926336" cy="118414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802" y="1273936"/>
            <a:ext cx="1985772" cy="1143000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5862828"/>
            <a:ext cx="12189460" cy="233679"/>
          </a:xfrm>
          <a:custGeom>
            <a:avLst/>
            <a:gdLst/>
            <a:ahLst/>
            <a:cxnLst/>
            <a:rect l="l" t="t" r="r" b="b"/>
            <a:pathLst>
              <a:path w="12189460" h="233679">
                <a:moveTo>
                  <a:pt x="12188952" y="0"/>
                </a:moveTo>
                <a:lnTo>
                  <a:pt x="0" y="0"/>
                </a:lnTo>
                <a:lnTo>
                  <a:pt x="0" y="233172"/>
                </a:lnTo>
                <a:lnTo>
                  <a:pt x="12188952" y="233172"/>
                </a:lnTo>
                <a:lnTo>
                  <a:pt x="1218895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38708" y="588396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78000" y="588335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152123" y="5879693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2021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869438" y="1180287"/>
            <a:ext cx="25317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1990</a:t>
            </a:r>
            <a:endParaRPr sz="1600">
              <a:latin typeface="Arial"/>
              <a:cs typeface="Arial"/>
            </a:endParaRPr>
          </a:p>
          <a:p>
            <a:pPr marL="12700" marR="460375">
              <a:lnSpc>
                <a:spcPct val="100000"/>
              </a:lnSpc>
              <a:spcBef>
                <a:spcPts val="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Home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prices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implode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amid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recession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Bad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mortgages</a:t>
            </a:r>
            <a:r>
              <a:rPr dirty="0" sz="1600" spc="-20">
                <a:latin typeface="Arial"/>
                <a:cs typeface="Arial"/>
              </a:rPr>
              <a:t> exert </a:t>
            </a:r>
            <a:r>
              <a:rPr dirty="0" sz="1600">
                <a:latin typeface="Arial"/>
                <a:cs typeface="Arial"/>
              </a:rPr>
              <a:t>pressure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banks,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insurers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64182" y="4169155"/>
            <a:ext cx="239776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2000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Tech</a:t>
            </a:r>
            <a:r>
              <a:rPr dirty="0" sz="1600" spc="-7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bubble</a:t>
            </a:r>
            <a:r>
              <a:rPr dirty="0" sz="1600" spc="-6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bursts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20">
                <a:latin typeface="Arial"/>
                <a:cs typeface="Arial"/>
              </a:rPr>
              <a:t>Dot-</a:t>
            </a:r>
            <a:r>
              <a:rPr dirty="0" sz="1600">
                <a:latin typeface="Arial"/>
                <a:cs typeface="Arial"/>
              </a:rPr>
              <a:t>com stocks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eventually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latin typeface="Arial"/>
                <a:cs typeface="Arial"/>
              </a:rPr>
              <a:t>tumble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77%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69976" y="1261872"/>
            <a:ext cx="9364980" cy="4601210"/>
          </a:xfrm>
          <a:custGeom>
            <a:avLst/>
            <a:gdLst/>
            <a:ahLst/>
            <a:cxnLst/>
            <a:rect l="l" t="t" r="r" b="b"/>
            <a:pathLst>
              <a:path w="9364980" h="4601210">
                <a:moveTo>
                  <a:pt x="9364980" y="4600689"/>
                </a:moveTo>
                <a:lnTo>
                  <a:pt x="9364980" y="1091183"/>
                </a:lnTo>
              </a:path>
              <a:path w="9364980" h="4601210">
                <a:moveTo>
                  <a:pt x="5343144" y="4600155"/>
                </a:moveTo>
                <a:lnTo>
                  <a:pt x="5343144" y="3506724"/>
                </a:lnTo>
              </a:path>
              <a:path w="9364980" h="4601210">
                <a:moveTo>
                  <a:pt x="5343144" y="3506724"/>
                </a:moveTo>
                <a:lnTo>
                  <a:pt x="5521452" y="3506724"/>
                </a:lnTo>
              </a:path>
              <a:path w="9364980" h="4601210">
                <a:moveTo>
                  <a:pt x="5521452" y="3509136"/>
                </a:moveTo>
                <a:lnTo>
                  <a:pt x="5521452" y="2776728"/>
                </a:lnTo>
              </a:path>
              <a:path w="9364980" h="4601210">
                <a:moveTo>
                  <a:pt x="0" y="4600321"/>
                </a:moveTo>
                <a:lnTo>
                  <a:pt x="0" y="0"/>
                </a:lnTo>
              </a:path>
              <a:path w="9364980" h="4601210">
                <a:moveTo>
                  <a:pt x="2677668" y="4599749"/>
                </a:moveTo>
                <a:lnTo>
                  <a:pt x="2677668" y="3928872"/>
                </a:lnTo>
              </a:path>
            </a:pathLst>
          </a:custGeom>
          <a:ln w="127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255511" y="2644267"/>
            <a:ext cx="230886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2008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Stock</a:t>
            </a:r>
            <a:r>
              <a:rPr dirty="0" sz="1600" spc="-5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market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meltdown </a:t>
            </a:r>
            <a:r>
              <a:rPr dirty="0" sz="1600">
                <a:latin typeface="Arial"/>
                <a:cs typeface="Arial"/>
              </a:rPr>
              <a:t>Dow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plunges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777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points </a:t>
            </a:r>
            <a:r>
              <a:rPr dirty="0" sz="1600">
                <a:latin typeface="Arial"/>
                <a:cs typeface="Arial"/>
              </a:rPr>
              <a:t>after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Congress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rejects </a:t>
            </a:r>
            <a:r>
              <a:rPr dirty="0" sz="1600">
                <a:latin typeface="Arial"/>
                <a:cs typeface="Arial"/>
              </a:rPr>
              <a:t>bank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bailout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bill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456303" y="5883351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16960" y="5871464"/>
            <a:ext cx="2819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795517" y="5879693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2008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981947" y="773684"/>
            <a:ext cx="208026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COVID-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19</a:t>
            </a:r>
            <a:r>
              <a:rPr dirty="0" sz="1600" spc="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is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declared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pandemic </a:t>
            </a:r>
            <a:r>
              <a:rPr dirty="0" sz="1600" spc="-10">
                <a:latin typeface="Arial"/>
                <a:cs typeface="Arial"/>
              </a:rPr>
              <a:t>Unemployment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is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highest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since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Great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Depression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84264" y="1164336"/>
            <a:ext cx="2086355" cy="105156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134606" y="5871464"/>
            <a:ext cx="2819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r>
              <a:rPr dirty="0" spc="-50"/>
              <a:t>5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8473820" y="5871464"/>
            <a:ext cx="2819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9812781" y="5871464"/>
            <a:ext cx="281940" cy="1943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2020</a:t>
            </a:r>
            <a:endParaRPr sz="11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43135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</a:rPr>
              <a:t>Financial</a:t>
            </a:r>
            <a:r>
              <a:rPr dirty="0" sz="4000" spc="-85">
                <a:solidFill>
                  <a:srgbClr val="FFFFFF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security</a:t>
            </a:r>
            <a:endParaRPr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5844540"/>
            <a:ext cx="12189460" cy="234950"/>
          </a:xfrm>
          <a:custGeom>
            <a:avLst/>
            <a:gdLst/>
            <a:ahLst/>
            <a:cxnLst/>
            <a:rect l="l" t="t" r="r" b="b"/>
            <a:pathLst>
              <a:path w="12189460" h="234950">
                <a:moveTo>
                  <a:pt x="12188952" y="0"/>
                </a:moveTo>
                <a:lnTo>
                  <a:pt x="0" y="0"/>
                </a:lnTo>
                <a:lnTo>
                  <a:pt x="0" y="234696"/>
                </a:lnTo>
                <a:lnTo>
                  <a:pt x="12188952" y="234696"/>
                </a:lnTo>
                <a:lnTo>
                  <a:pt x="12188952" y="0"/>
                </a:lnTo>
                <a:close/>
              </a:path>
            </a:pathLst>
          </a:custGeom>
          <a:solidFill>
            <a:srgbClr val="3769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38708" y="5872073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369567" y="5869635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1975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00097" y="5864148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1980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30626" y="5864148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86858" y="5860796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953250" y="5860796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79854" y="2929788"/>
            <a:ext cx="2971800" cy="14732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1993</a:t>
            </a:r>
            <a:endParaRPr sz="1600">
              <a:latin typeface="Arial"/>
              <a:cs typeface="Arial"/>
            </a:endParaRPr>
          </a:p>
          <a:p>
            <a:pPr marL="12700" marR="1036955">
              <a:lnSpc>
                <a:spcPct val="100000"/>
              </a:lnSpc>
              <a:spcBef>
                <a:spcPts val="600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Persistent</a:t>
            </a:r>
            <a:r>
              <a:rPr dirty="0" sz="1600" spc="-4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job</a:t>
            </a:r>
            <a:r>
              <a:rPr dirty="0" sz="1600" spc="-4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woes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test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economy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"/>
                <a:cs typeface="Arial"/>
              </a:rPr>
              <a:t>Confidence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erodes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three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straight </a:t>
            </a:r>
            <a:r>
              <a:rPr dirty="0" sz="1600">
                <a:latin typeface="Arial"/>
                <a:cs typeface="Arial"/>
              </a:rPr>
              <a:t>years of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rising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unemployment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507236" y="929639"/>
            <a:ext cx="6464935" cy="4915535"/>
          </a:xfrm>
          <a:custGeom>
            <a:avLst/>
            <a:gdLst/>
            <a:ahLst/>
            <a:cxnLst/>
            <a:rect l="l" t="t" r="r" b="b"/>
            <a:pathLst>
              <a:path w="6464934" h="4915535">
                <a:moveTo>
                  <a:pt x="4637532" y="4914074"/>
                </a:moveTo>
                <a:lnTo>
                  <a:pt x="4637532" y="3477768"/>
                </a:lnTo>
              </a:path>
              <a:path w="6464934" h="4915535">
                <a:moveTo>
                  <a:pt x="0" y="4915115"/>
                </a:moveTo>
                <a:lnTo>
                  <a:pt x="0" y="0"/>
                </a:lnTo>
              </a:path>
              <a:path w="6464934" h="4915535">
                <a:moveTo>
                  <a:pt x="6464808" y="4910886"/>
                </a:moveTo>
                <a:lnTo>
                  <a:pt x="6464808" y="1101852"/>
                </a:lnTo>
              </a:path>
            </a:pathLst>
          </a:custGeom>
          <a:ln w="127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195061" y="2981604"/>
            <a:ext cx="2079625" cy="13195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2002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3499"/>
              </a:lnSpc>
              <a:spcBef>
                <a:spcPts val="12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Americans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ask</a:t>
            </a:r>
            <a:r>
              <a:rPr dirty="0" sz="1600" spc="-8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“can</a:t>
            </a:r>
            <a:r>
              <a:rPr dirty="0" sz="1600" spc="50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I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afford</a:t>
            </a:r>
            <a:r>
              <a:rPr dirty="0" sz="1600" spc="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retire?” </a:t>
            </a:r>
            <a:r>
              <a:rPr dirty="0" sz="1600">
                <a:latin typeface="Arial"/>
                <a:cs typeface="Arial"/>
              </a:rPr>
              <a:t>Stock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downturn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sparks </a:t>
            </a:r>
            <a:r>
              <a:rPr dirty="0" sz="1600">
                <a:latin typeface="Arial"/>
                <a:cs typeface="Arial"/>
              </a:rPr>
              <a:t>fears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about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nest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eggs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814307" y="5857443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45218" y="5864148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2015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1611102" y="5855614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2021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953250" y="888009"/>
            <a:ext cx="1920875" cy="107569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2009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5400"/>
              </a:lnSpc>
              <a:spcBef>
                <a:spcPts val="90"/>
              </a:spcBef>
            </a:pP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Unemployment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rate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soars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3769FF"/>
                </a:solidFill>
                <a:latin typeface="Arial"/>
                <a:cs typeface="Arial"/>
              </a:rPr>
              <a:t> 10% </a:t>
            </a:r>
            <a:r>
              <a:rPr dirty="0" sz="1600">
                <a:latin typeface="Arial"/>
                <a:cs typeface="Arial"/>
              </a:rPr>
              <a:t>Millions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hunt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jobs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723246" y="3068217"/>
            <a:ext cx="2054225" cy="131953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  <a:p>
            <a:pPr marL="12700" marR="352425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Health</a:t>
            </a:r>
            <a:r>
              <a:rPr dirty="0" sz="1600" spc="-3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care</a:t>
            </a:r>
            <a:r>
              <a:rPr dirty="0" sz="1600" spc="-5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costs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hit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$4.1</a:t>
            </a:r>
            <a:r>
              <a:rPr dirty="0" sz="1600" spc="-1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trillion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"/>
              </a:spcBef>
            </a:pPr>
            <a:r>
              <a:rPr dirty="0" sz="1600">
                <a:latin typeface="Arial"/>
                <a:cs typeface="Arial"/>
              </a:rPr>
              <a:t>US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burden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highest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developed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world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618488" y="920496"/>
            <a:ext cx="10031095" cy="4923790"/>
            <a:chOff x="1618488" y="920496"/>
            <a:chExt cx="10031095" cy="4923790"/>
          </a:xfrm>
        </p:grpSpPr>
        <p:sp>
          <p:nvSpPr>
            <p:cNvPr id="18" name="object 18" descr=""/>
            <p:cNvSpPr/>
            <p:nvPr/>
          </p:nvSpPr>
          <p:spPr>
            <a:xfrm>
              <a:off x="10805159" y="4407408"/>
              <a:ext cx="0" cy="1430655"/>
            </a:xfrm>
            <a:custGeom>
              <a:avLst/>
              <a:gdLst/>
              <a:ahLst/>
              <a:cxnLst/>
              <a:rect l="l" t="t" r="r" b="b"/>
              <a:pathLst>
                <a:path w="0" h="1430654">
                  <a:moveTo>
                    <a:pt x="0" y="143035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BEB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8488" y="920496"/>
              <a:ext cx="2185416" cy="1382267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3976" y="1671828"/>
              <a:ext cx="1935479" cy="1290827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4001261" y="888009"/>
            <a:ext cx="2202815" cy="156337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600" spc="-20" b="1">
                <a:solidFill>
                  <a:srgbClr val="3769FF"/>
                </a:solidFill>
                <a:latin typeface="Arial"/>
                <a:cs typeface="Arial"/>
              </a:rPr>
              <a:t>1975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The</a:t>
            </a:r>
            <a:r>
              <a:rPr dirty="0" sz="1600" spc="-30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triple</a:t>
            </a:r>
            <a:r>
              <a:rPr dirty="0" sz="1600" spc="-5" b="1">
                <a:solidFill>
                  <a:srgbClr val="3769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threat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769FF"/>
                </a:solidFill>
                <a:latin typeface="Arial"/>
                <a:cs typeface="Arial"/>
              </a:rPr>
              <a:t>of</a:t>
            </a:r>
            <a:r>
              <a:rPr dirty="0" sz="1600" spc="-10" b="1">
                <a:solidFill>
                  <a:srgbClr val="3769FF"/>
                </a:solidFill>
                <a:latin typeface="Arial"/>
                <a:cs typeface="Arial"/>
              </a:rPr>
              <a:t> stagflation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</a:pPr>
            <a:r>
              <a:rPr dirty="0" sz="1600">
                <a:latin typeface="Arial"/>
                <a:cs typeface="Arial"/>
              </a:rPr>
              <a:t>Stagnant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growth,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high </a:t>
            </a:r>
            <a:r>
              <a:rPr dirty="0" sz="1600">
                <a:latin typeface="Arial"/>
                <a:cs typeface="Arial"/>
              </a:rPr>
              <a:t>inflation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scarce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jobs </a:t>
            </a:r>
            <a:r>
              <a:rPr dirty="0" sz="1600">
                <a:latin typeface="Arial"/>
                <a:cs typeface="Arial"/>
              </a:rPr>
              <a:t>trigger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pessimism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161282" y="5860796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1993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022594" y="5861710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2002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883779" y="5860796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2009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680572" y="5855614"/>
            <a:ext cx="2819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20" b="1">
                <a:solidFill>
                  <a:srgbClr val="FFFFFF"/>
                </a:solidFill>
                <a:latin typeface="Arial Narrow"/>
                <a:cs typeface="Arial Narrow"/>
              </a:rPr>
              <a:t>2020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4288535" y="4562855"/>
            <a:ext cx="0" cy="1282065"/>
          </a:xfrm>
          <a:custGeom>
            <a:avLst/>
            <a:gdLst/>
            <a:ahLst/>
            <a:cxnLst/>
            <a:rect l="l" t="t" r="r" b="b"/>
            <a:pathLst>
              <a:path w="0" h="1282064">
                <a:moveTo>
                  <a:pt x="0" y="128196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BEB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1655932" y="654638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090" y="1044702"/>
            <a:ext cx="15481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FFFFFF"/>
                </a:solidFill>
              </a:rPr>
              <a:t>Ethics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Gebrekidan, Sheila (Davenport)</dc:creator>
  <dcterms:created xsi:type="dcterms:W3CDTF">2024-09-05T15:44:02Z</dcterms:created>
  <dcterms:modified xsi:type="dcterms:W3CDTF">2024-09-05T15:44:02Z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2024-06-11T00:00:00Z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2024-09-05T00:00:00Z</vt:filetime>
  </property>
  <property fmtid="{D5CDD505-2E9C-101B-9397-08002B2CF9AE}" pid="5" name="Producer">
    <vt:lpwstr>Microsoft® PowerPoint® 2021</vt:lpwstr>
  </property>
</Properties>
</file>