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</p:sldIdLst>
  <p:sldSz cx="12192000" cy="6858000"/>
  <p:notesSz cx="12192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rgbClr val="393C46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400" b="0" i="0">
                <a:solidFill>
                  <a:srgbClr val="393C46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800" b="1" i="0">
                <a:solidFill>
                  <a:srgbClr val="393C46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FOR</a:t>
            </a:r>
            <a:r>
              <a:rPr dirty="0" spc="-20"/>
              <a:t> </a:t>
            </a:r>
            <a:r>
              <a:rPr dirty="0" spc="-10"/>
              <a:t>FINANCIAL</a:t>
            </a:r>
            <a:r>
              <a:rPr dirty="0" spc="45"/>
              <a:t> </a:t>
            </a:r>
            <a:r>
              <a:rPr dirty="0" spc="-10"/>
              <a:t>PROFESSIONAL</a:t>
            </a:r>
            <a:r>
              <a:rPr dirty="0" spc="15"/>
              <a:t> </a:t>
            </a:r>
            <a:r>
              <a:rPr dirty="0"/>
              <a:t>USE ONLY</a:t>
            </a:r>
            <a:r>
              <a:rPr dirty="0" spc="-10"/>
              <a:t> </a:t>
            </a:r>
            <a:r>
              <a:rPr dirty="0"/>
              <a:t>/</a:t>
            </a:r>
            <a:r>
              <a:rPr dirty="0" spc="-5"/>
              <a:t> </a:t>
            </a:r>
            <a:r>
              <a:rPr dirty="0"/>
              <a:t>NOT</a:t>
            </a:r>
            <a:r>
              <a:rPr dirty="0" spc="-5"/>
              <a:t> </a:t>
            </a:r>
            <a:r>
              <a:rPr dirty="0"/>
              <a:t>FOR</a:t>
            </a:r>
            <a:r>
              <a:rPr dirty="0" spc="-15"/>
              <a:t> </a:t>
            </a:r>
            <a:r>
              <a:rPr dirty="0"/>
              <a:t>PUBLIC</a:t>
            </a:r>
            <a:r>
              <a:rPr dirty="0" spc="-20"/>
              <a:t> </a:t>
            </a:r>
            <a:r>
              <a:rPr dirty="0"/>
              <a:t>VIEWING</a:t>
            </a:r>
            <a:r>
              <a:rPr dirty="0" spc="-35"/>
              <a:t> </a:t>
            </a:r>
            <a:r>
              <a:rPr dirty="0"/>
              <a:t>OR</a:t>
            </a:r>
            <a:r>
              <a:rPr dirty="0" spc="-10"/>
              <a:t> DISTRIBUTION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393C46"/>
                </a:solidFill>
                <a:latin typeface="Arial"/>
                <a:cs typeface="Arial"/>
              </a:defRPr>
            </a:lvl1pPr>
          </a:lstStyle>
          <a:p>
            <a:pPr marL="9398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dirty="0" spc="-50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393C46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6400" b="0" i="0">
                <a:solidFill>
                  <a:srgbClr val="393C46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800" b="1" i="0">
                <a:solidFill>
                  <a:srgbClr val="393C46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FOR</a:t>
            </a:r>
            <a:r>
              <a:rPr dirty="0" spc="-20"/>
              <a:t> </a:t>
            </a:r>
            <a:r>
              <a:rPr dirty="0" spc="-10"/>
              <a:t>FINANCIAL</a:t>
            </a:r>
            <a:r>
              <a:rPr dirty="0" spc="45"/>
              <a:t> </a:t>
            </a:r>
            <a:r>
              <a:rPr dirty="0" spc="-10"/>
              <a:t>PROFESSIONAL</a:t>
            </a:r>
            <a:r>
              <a:rPr dirty="0" spc="15"/>
              <a:t> </a:t>
            </a:r>
            <a:r>
              <a:rPr dirty="0"/>
              <a:t>USE ONLY</a:t>
            </a:r>
            <a:r>
              <a:rPr dirty="0" spc="-10"/>
              <a:t> </a:t>
            </a:r>
            <a:r>
              <a:rPr dirty="0"/>
              <a:t>/</a:t>
            </a:r>
            <a:r>
              <a:rPr dirty="0" spc="-5"/>
              <a:t> </a:t>
            </a:r>
            <a:r>
              <a:rPr dirty="0"/>
              <a:t>NOT</a:t>
            </a:r>
            <a:r>
              <a:rPr dirty="0" spc="-5"/>
              <a:t> </a:t>
            </a:r>
            <a:r>
              <a:rPr dirty="0"/>
              <a:t>FOR</a:t>
            </a:r>
            <a:r>
              <a:rPr dirty="0" spc="-15"/>
              <a:t> </a:t>
            </a:r>
            <a:r>
              <a:rPr dirty="0"/>
              <a:t>PUBLIC</a:t>
            </a:r>
            <a:r>
              <a:rPr dirty="0" spc="-20"/>
              <a:t> </a:t>
            </a:r>
            <a:r>
              <a:rPr dirty="0"/>
              <a:t>VIEWING</a:t>
            </a:r>
            <a:r>
              <a:rPr dirty="0" spc="-35"/>
              <a:t> </a:t>
            </a:r>
            <a:r>
              <a:rPr dirty="0"/>
              <a:t>OR</a:t>
            </a:r>
            <a:r>
              <a:rPr dirty="0" spc="-10"/>
              <a:t> DISTRIBUTION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393C46"/>
                </a:solidFill>
                <a:latin typeface="Arial"/>
                <a:cs typeface="Arial"/>
              </a:defRPr>
            </a:lvl1pPr>
          </a:lstStyle>
          <a:p>
            <a:pPr marL="9398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dirty="0" spc="-50"/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393C46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800" b="1" i="0">
                <a:solidFill>
                  <a:srgbClr val="393C46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FOR</a:t>
            </a:r>
            <a:r>
              <a:rPr dirty="0" spc="-20"/>
              <a:t> </a:t>
            </a:r>
            <a:r>
              <a:rPr dirty="0" spc="-10"/>
              <a:t>FINANCIAL</a:t>
            </a:r>
            <a:r>
              <a:rPr dirty="0" spc="45"/>
              <a:t> </a:t>
            </a:r>
            <a:r>
              <a:rPr dirty="0" spc="-10"/>
              <a:t>PROFESSIONAL</a:t>
            </a:r>
            <a:r>
              <a:rPr dirty="0" spc="15"/>
              <a:t> </a:t>
            </a:r>
            <a:r>
              <a:rPr dirty="0"/>
              <a:t>USE ONLY</a:t>
            </a:r>
            <a:r>
              <a:rPr dirty="0" spc="-10"/>
              <a:t> </a:t>
            </a:r>
            <a:r>
              <a:rPr dirty="0"/>
              <a:t>/</a:t>
            </a:r>
            <a:r>
              <a:rPr dirty="0" spc="-5"/>
              <a:t> </a:t>
            </a:r>
            <a:r>
              <a:rPr dirty="0"/>
              <a:t>NOT</a:t>
            </a:r>
            <a:r>
              <a:rPr dirty="0" spc="-5"/>
              <a:t> </a:t>
            </a:r>
            <a:r>
              <a:rPr dirty="0"/>
              <a:t>FOR</a:t>
            </a:r>
            <a:r>
              <a:rPr dirty="0" spc="-15"/>
              <a:t> </a:t>
            </a:r>
            <a:r>
              <a:rPr dirty="0"/>
              <a:t>PUBLIC</a:t>
            </a:r>
            <a:r>
              <a:rPr dirty="0" spc="-20"/>
              <a:t> </a:t>
            </a:r>
            <a:r>
              <a:rPr dirty="0"/>
              <a:t>VIEWING</a:t>
            </a:r>
            <a:r>
              <a:rPr dirty="0" spc="-35"/>
              <a:t> </a:t>
            </a:r>
            <a:r>
              <a:rPr dirty="0"/>
              <a:t>OR</a:t>
            </a:r>
            <a:r>
              <a:rPr dirty="0" spc="-10"/>
              <a:t> DISTRIBUTION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393C46"/>
                </a:solidFill>
                <a:latin typeface="Arial"/>
                <a:cs typeface="Arial"/>
              </a:defRPr>
            </a:lvl1pPr>
          </a:lstStyle>
          <a:p>
            <a:pPr marL="9398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dirty="0" spc="-50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902208" y="6207252"/>
            <a:ext cx="10234930" cy="0"/>
          </a:xfrm>
          <a:custGeom>
            <a:avLst/>
            <a:gdLst/>
            <a:ahLst/>
            <a:cxnLst/>
            <a:rect l="l" t="t" r="r" b="b"/>
            <a:pathLst>
              <a:path w="10234930" h="0">
                <a:moveTo>
                  <a:pt x="0" y="0"/>
                </a:moveTo>
                <a:lnTo>
                  <a:pt x="10234549" y="0"/>
                </a:lnTo>
              </a:path>
            </a:pathLst>
          </a:custGeom>
          <a:ln w="6350">
            <a:solidFill>
              <a:srgbClr val="393C46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17" name="bg object 1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349739" y="6199630"/>
            <a:ext cx="1895855" cy="620266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355091" y="6094"/>
            <a:ext cx="274320" cy="6852284"/>
          </a:xfrm>
          <a:custGeom>
            <a:avLst/>
            <a:gdLst/>
            <a:ahLst/>
            <a:cxnLst/>
            <a:rect l="l" t="t" r="r" b="b"/>
            <a:pathLst>
              <a:path w="274320" h="6852284">
                <a:moveTo>
                  <a:pt x="274320" y="0"/>
                </a:moveTo>
                <a:lnTo>
                  <a:pt x="0" y="0"/>
                </a:lnTo>
                <a:lnTo>
                  <a:pt x="0" y="6851905"/>
                </a:lnTo>
                <a:lnTo>
                  <a:pt x="274320" y="6851905"/>
                </a:lnTo>
                <a:lnTo>
                  <a:pt x="274320" y="0"/>
                </a:lnTo>
                <a:close/>
              </a:path>
            </a:pathLst>
          </a:custGeom>
          <a:solidFill>
            <a:srgbClr val="EF6C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bg object 19"/>
          <p:cNvSpPr/>
          <p:nvPr/>
        </p:nvSpPr>
        <p:spPr>
          <a:xfrm>
            <a:off x="355092" y="3188207"/>
            <a:ext cx="274320" cy="3205480"/>
          </a:xfrm>
          <a:custGeom>
            <a:avLst/>
            <a:gdLst/>
            <a:ahLst/>
            <a:cxnLst/>
            <a:rect l="l" t="t" r="r" b="b"/>
            <a:pathLst>
              <a:path w="274320" h="3205479">
                <a:moveTo>
                  <a:pt x="274320" y="0"/>
                </a:moveTo>
                <a:lnTo>
                  <a:pt x="0" y="0"/>
                </a:lnTo>
                <a:lnTo>
                  <a:pt x="0" y="109728"/>
                </a:lnTo>
                <a:lnTo>
                  <a:pt x="0" y="409956"/>
                </a:lnTo>
                <a:lnTo>
                  <a:pt x="0" y="3204972"/>
                </a:lnTo>
                <a:lnTo>
                  <a:pt x="274320" y="3204972"/>
                </a:lnTo>
                <a:lnTo>
                  <a:pt x="274320" y="409956"/>
                </a:lnTo>
                <a:lnTo>
                  <a:pt x="274320" y="109728"/>
                </a:lnTo>
                <a:lnTo>
                  <a:pt x="274320" y="0"/>
                </a:lnTo>
                <a:close/>
              </a:path>
            </a:pathLst>
          </a:custGeom>
          <a:solidFill>
            <a:srgbClr val="FFFFFF">
              <a:alpha val="25097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393C46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800" b="1" i="0">
                <a:solidFill>
                  <a:srgbClr val="393C46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FOR</a:t>
            </a:r>
            <a:r>
              <a:rPr dirty="0" spc="-20"/>
              <a:t> </a:t>
            </a:r>
            <a:r>
              <a:rPr dirty="0" spc="-10"/>
              <a:t>FINANCIAL</a:t>
            </a:r>
            <a:r>
              <a:rPr dirty="0" spc="45"/>
              <a:t> </a:t>
            </a:r>
            <a:r>
              <a:rPr dirty="0" spc="-10"/>
              <a:t>PROFESSIONAL</a:t>
            </a:r>
            <a:r>
              <a:rPr dirty="0" spc="15"/>
              <a:t> </a:t>
            </a:r>
            <a:r>
              <a:rPr dirty="0"/>
              <a:t>USE ONLY</a:t>
            </a:r>
            <a:r>
              <a:rPr dirty="0" spc="-10"/>
              <a:t> </a:t>
            </a:r>
            <a:r>
              <a:rPr dirty="0"/>
              <a:t>/</a:t>
            </a:r>
            <a:r>
              <a:rPr dirty="0" spc="-5"/>
              <a:t> </a:t>
            </a:r>
            <a:r>
              <a:rPr dirty="0"/>
              <a:t>NOT</a:t>
            </a:r>
            <a:r>
              <a:rPr dirty="0" spc="-5"/>
              <a:t> </a:t>
            </a:r>
            <a:r>
              <a:rPr dirty="0"/>
              <a:t>FOR</a:t>
            </a:r>
            <a:r>
              <a:rPr dirty="0" spc="-15"/>
              <a:t> </a:t>
            </a:r>
            <a:r>
              <a:rPr dirty="0"/>
              <a:t>PUBLIC</a:t>
            </a:r>
            <a:r>
              <a:rPr dirty="0" spc="-20"/>
              <a:t> </a:t>
            </a:r>
            <a:r>
              <a:rPr dirty="0"/>
              <a:t>VIEWING</a:t>
            </a:r>
            <a:r>
              <a:rPr dirty="0" spc="-35"/>
              <a:t> </a:t>
            </a:r>
            <a:r>
              <a:rPr dirty="0"/>
              <a:t>OR</a:t>
            </a:r>
            <a:r>
              <a:rPr dirty="0" spc="-10"/>
              <a:t> DISTRIBUTION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393C46"/>
                </a:solidFill>
                <a:latin typeface="Arial"/>
                <a:cs typeface="Arial"/>
              </a:defRPr>
            </a:lvl1pPr>
          </a:lstStyle>
          <a:p>
            <a:pPr marL="9398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dirty="0" spc="-50"/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800" b="1" i="0">
                <a:solidFill>
                  <a:srgbClr val="393C46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FOR</a:t>
            </a:r>
            <a:r>
              <a:rPr dirty="0" spc="-20"/>
              <a:t> </a:t>
            </a:r>
            <a:r>
              <a:rPr dirty="0" spc="-10"/>
              <a:t>FINANCIAL</a:t>
            </a:r>
            <a:r>
              <a:rPr dirty="0" spc="45"/>
              <a:t> </a:t>
            </a:r>
            <a:r>
              <a:rPr dirty="0" spc="-10"/>
              <a:t>PROFESSIONAL</a:t>
            </a:r>
            <a:r>
              <a:rPr dirty="0" spc="15"/>
              <a:t> </a:t>
            </a:r>
            <a:r>
              <a:rPr dirty="0"/>
              <a:t>USE ONLY</a:t>
            </a:r>
            <a:r>
              <a:rPr dirty="0" spc="-10"/>
              <a:t> </a:t>
            </a:r>
            <a:r>
              <a:rPr dirty="0"/>
              <a:t>/</a:t>
            </a:r>
            <a:r>
              <a:rPr dirty="0" spc="-5"/>
              <a:t> </a:t>
            </a:r>
            <a:r>
              <a:rPr dirty="0"/>
              <a:t>NOT</a:t>
            </a:r>
            <a:r>
              <a:rPr dirty="0" spc="-5"/>
              <a:t> </a:t>
            </a:r>
            <a:r>
              <a:rPr dirty="0"/>
              <a:t>FOR</a:t>
            </a:r>
            <a:r>
              <a:rPr dirty="0" spc="-15"/>
              <a:t> </a:t>
            </a:r>
            <a:r>
              <a:rPr dirty="0"/>
              <a:t>PUBLIC</a:t>
            </a:r>
            <a:r>
              <a:rPr dirty="0" spc="-20"/>
              <a:t> </a:t>
            </a:r>
            <a:r>
              <a:rPr dirty="0"/>
              <a:t>VIEWING</a:t>
            </a:r>
            <a:r>
              <a:rPr dirty="0" spc="-35"/>
              <a:t> </a:t>
            </a:r>
            <a:r>
              <a:rPr dirty="0"/>
              <a:t>OR</a:t>
            </a:r>
            <a:r>
              <a:rPr dirty="0" spc="-10"/>
              <a:t> DISTRIBUTION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393C46"/>
                </a:solidFill>
                <a:latin typeface="Arial"/>
                <a:cs typeface="Arial"/>
              </a:defRPr>
            </a:lvl1pPr>
          </a:lstStyle>
          <a:p>
            <a:pPr marL="9398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dirty="0" spc="-50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55091" y="-1523"/>
            <a:ext cx="274320" cy="952500"/>
          </a:xfrm>
          <a:custGeom>
            <a:avLst/>
            <a:gdLst/>
            <a:ahLst/>
            <a:cxnLst/>
            <a:rect l="l" t="t" r="r" b="b"/>
            <a:pathLst>
              <a:path w="274320" h="952500">
                <a:moveTo>
                  <a:pt x="274320" y="0"/>
                </a:moveTo>
                <a:lnTo>
                  <a:pt x="0" y="0"/>
                </a:lnTo>
                <a:lnTo>
                  <a:pt x="0" y="952500"/>
                </a:lnTo>
                <a:lnTo>
                  <a:pt x="274320" y="952500"/>
                </a:lnTo>
                <a:lnTo>
                  <a:pt x="274320" y="0"/>
                </a:lnTo>
                <a:close/>
              </a:path>
            </a:pathLst>
          </a:custGeom>
          <a:solidFill>
            <a:srgbClr val="EF6C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902208" y="6207252"/>
            <a:ext cx="10234930" cy="0"/>
          </a:xfrm>
          <a:custGeom>
            <a:avLst/>
            <a:gdLst/>
            <a:ahLst/>
            <a:cxnLst/>
            <a:rect l="l" t="t" r="r" b="b"/>
            <a:pathLst>
              <a:path w="10234930" h="0">
                <a:moveTo>
                  <a:pt x="0" y="0"/>
                </a:moveTo>
                <a:lnTo>
                  <a:pt x="10234549" y="0"/>
                </a:lnTo>
              </a:path>
            </a:pathLst>
          </a:custGeom>
          <a:ln w="6350">
            <a:solidFill>
              <a:srgbClr val="393C46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18" name="bg object 1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9349739" y="6199630"/>
            <a:ext cx="1895855" cy="620266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43534" y="415099"/>
            <a:ext cx="10904931" cy="10109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rgbClr val="393C46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101723" y="2119629"/>
            <a:ext cx="6802120" cy="17627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400" b="0" i="0">
                <a:solidFill>
                  <a:srgbClr val="393C46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880059" y="6317000"/>
            <a:ext cx="4545965" cy="1397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" b="1" i="0">
                <a:solidFill>
                  <a:srgbClr val="393C46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FOR</a:t>
            </a:r>
            <a:r>
              <a:rPr dirty="0" spc="-20"/>
              <a:t> </a:t>
            </a:r>
            <a:r>
              <a:rPr dirty="0" spc="-10"/>
              <a:t>FINANCIAL</a:t>
            </a:r>
            <a:r>
              <a:rPr dirty="0" spc="45"/>
              <a:t> </a:t>
            </a:r>
            <a:r>
              <a:rPr dirty="0" spc="-10"/>
              <a:t>PROFESSIONAL</a:t>
            </a:r>
            <a:r>
              <a:rPr dirty="0" spc="15"/>
              <a:t> </a:t>
            </a:r>
            <a:r>
              <a:rPr dirty="0"/>
              <a:t>USE ONLY</a:t>
            </a:r>
            <a:r>
              <a:rPr dirty="0" spc="-10"/>
              <a:t> </a:t>
            </a:r>
            <a:r>
              <a:rPr dirty="0"/>
              <a:t>/</a:t>
            </a:r>
            <a:r>
              <a:rPr dirty="0" spc="-5"/>
              <a:t> </a:t>
            </a:r>
            <a:r>
              <a:rPr dirty="0"/>
              <a:t>NOT</a:t>
            </a:r>
            <a:r>
              <a:rPr dirty="0" spc="-5"/>
              <a:t> </a:t>
            </a:r>
            <a:r>
              <a:rPr dirty="0"/>
              <a:t>FOR</a:t>
            </a:r>
            <a:r>
              <a:rPr dirty="0" spc="-15"/>
              <a:t> </a:t>
            </a:r>
            <a:r>
              <a:rPr dirty="0"/>
              <a:t>PUBLIC</a:t>
            </a:r>
            <a:r>
              <a:rPr dirty="0" spc="-20"/>
              <a:t> </a:t>
            </a:r>
            <a:r>
              <a:rPr dirty="0"/>
              <a:t>VIEWING</a:t>
            </a:r>
            <a:r>
              <a:rPr dirty="0" spc="-35"/>
              <a:t> </a:t>
            </a:r>
            <a:r>
              <a:rPr dirty="0"/>
              <a:t>OR</a:t>
            </a:r>
            <a:r>
              <a:rPr dirty="0" spc="-10"/>
              <a:t> DISTRIBUTION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1496802" y="6520302"/>
            <a:ext cx="202438" cy="1397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" b="0" i="0">
                <a:solidFill>
                  <a:srgbClr val="393C46"/>
                </a:solidFill>
                <a:latin typeface="Arial"/>
                <a:cs typeface="Arial"/>
              </a:defRPr>
            </a:lvl1pPr>
          </a:lstStyle>
          <a:p>
            <a:pPr marL="9398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dirty="0" spc="-50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jpg"/><Relationship Id="rId4" Type="http://schemas.openxmlformats.org/officeDocument/2006/relationships/image" Target="../media/image1.pn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0.png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1.png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2.png"/></Relationships>
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Relationship Id="rId3" Type="http://schemas.openxmlformats.org/officeDocument/2006/relationships/image" Target="../media/image13.png"/></Relationships>
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/Relationships>
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8.png"/></Relationships>
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
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9.pn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355091" y="0"/>
            <a:ext cx="274320" cy="6858000"/>
            <a:chOff x="355091" y="0"/>
            <a:chExt cx="274320" cy="6858000"/>
          </a:xfrm>
        </p:grpSpPr>
        <p:sp>
          <p:nvSpPr>
            <p:cNvPr id="3" name="object 3" descr=""/>
            <p:cNvSpPr/>
            <p:nvPr/>
          </p:nvSpPr>
          <p:spPr>
            <a:xfrm>
              <a:off x="355091" y="0"/>
              <a:ext cx="274320" cy="6858000"/>
            </a:xfrm>
            <a:custGeom>
              <a:avLst/>
              <a:gdLst/>
              <a:ahLst/>
              <a:cxnLst/>
              <a:rect l="l" t="t" r="r" b="b"/>
              <a:pathLst>
                <a:path w="274320" h="6858000">
                  <a:moveTo>
                    <a:pt x="274320" y="0"/>
                  </a:moveTo>
                  <a:lnTo>
                    <a:pt x="0" y="0"/>
                  </a:lnTo>
                  <a:lnTo>
                    <a:pt x="0" y="6858000"/>
                  </a:lnTo>
                  <a:lnTo>
                    <a:pt x="274320" y="6858000"/>
                  </a:lnTo>
                  <a:lnTo>
                    <a:pt x="274320" y="0"/>
                  </a:lnTo>
                  <a:close/>
                </a:path>
              </a:pathLst>
            </a:custGeom>
            <a:solidFill>
              <a:srgbClr val="EF6C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477012" y="3182111"/>
              <a:ext cx="152400" cy="3205480"/>
            </a:xfrm>
            <a:custGeom>
              <a:avLst/>
              <a:gdLst/>
              <a:ahLst/>
              <a:cxnLst/>
              <a:rect l="l" t="t" r="r" b="b"/>
              <a:pathLst>
                <a:path w="152400" h="3205479">
                  <a:moveTo>
                    <a:pt x="152400" y="0"/>
                  </a:moveTo>
                  <a:lnTo>
                    <a:pt x="0" y="0"/>
                  </a:lnTo>
                  <a:lnTo>
                    <a:pt x="0" y="109728"/>
                  </a:lnTo>
                  <a:lnTo>
                    <a:pt x="0" y="409956"/>
                  </a:lnTo>
                  <a:lnTo>
                    <a:pt x="0" y="3204972"/>
                  </a:lnTo>
                  <a:lnTo>
                    <a:pt x="152400" y="3204972"/>
                  </a:lnTo>
                  <a:lnTo>
                    <a:pt x="152400" y="409956"/>
                  </a:lnTo>
                  <a:lnTo>
                    <a:pt x="152400" y="109728"/>
                  </a:lnTo>
                  <a:lnTo>
                    <a:pt x="152400" y="0"/>
                  </a:lnTo>
                  <a:close/>
                </a:path>
              </a:pathLst>
            </a:custGeom>
            <a:solidFill>
              <a:srgbClr val="FFFFFF">
                <a:alpha val="25097"/>
              </a:srgbClr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 descr=""/>
          <p:cNvSpPr/>
          <p:nvPr/>
        </p:nvSpPr>
        <p:spPr>
          <a:xfrm>
            <a:off x="1066800" y="6207252"/>
            <a:ext cx="10070465" cy="0"/>
          </a:xfrm>
          <a:custGeom>
            <a:avLst/>
            <a:gdLst/>
            <a:ahLst/>
            <a:cxnLst/>
            <a:rect l="l" t="t" r="r" b="b"/>
            <a:pathLst>
              <a:path w="10070465" h="0">
                <a:moveTo>
                  <a:pt x="0" y="0"/>
                </a:moveTo>
                <a:lnTo>
                  <a:pt x="10070338" y="0"/>
                </a:lnTo>
              </a:path>
            </a:pathLst>
          </a:custGeom>
          <a:ln w="6350">
            <a:solidFill>
              <a:srgbClr val="393C46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6" name="object 6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392668" y="524255"/>
            <a:ext cx="2743200" cy="493775"/>
          </a:xfrm>
          <a:prstGeom prst="rect">
            <a:avLst/>
          </a:prstGeom>
        </p:spPr>
      </p:pic>
      <p:grpSp>
        <p:nvGrpSpPr>
          <p:cNvPr id="7" name="object 7" descr=""/>
          <p:cNvGrpSpPr/>
          <p:nvPr/>
        </p:nvGrpSpPr>
        <p:grpSpPr>
          <a:xfrm>
            <a:off x="13716" y="0"/>
            <a:ext cx="12178665" cy="6858000"/>
            <a:chOff x="13716" y="0"/>
            <a:chExt cx="12178665" cy="6858000"/>
          </a:xfrm>
        </p:grpSpPr>
        <p:sp>
          <p:nvSpPr>
            <p:cNvPr id="8" name="object 8" descr=""/>
            <p:cNvSpPr/>
            <p:nvPr/>
          </p:nvSpPr>
          <p:spPr>
            <a:xfrm>
              <a:off x="902207" y="6207252"/>
              <a:ext cx="10234930" cy="0"/>
            </a:xfrm>
            <a:custGeom>
              <a:avLst/>
              <a:gdLst/>
              <a:ahLst/>
              <a:cxnLst/>
              <a:rect l="l" t="t" r="r" b="b"/>
              <a:pathLst>
                <a:path w="10234930" h="0">
                  <a:moveTo>
                    <a:pt x="0" y="0"/>
                  </a:moveTo>
                  <a:lnTo>
                    <a:pt x="10234549" y="0"/>
                  </a:lnTo>
                </a:path>
              </a:pathLst>
            </a:custGeom>
            <a:ln w="6350">
              <a:solidFill>
                <a:srgbClr val="393C46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9" name="object 9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3716" y="0"/>
              <a:ext cx="12178284" cy="6858000"/>
            </a:xfrm>
            <a:prstGeom prst="rect">
              <a:avLst/>
            </a:prstGeom>
          </p:spPr>
        </p:pic>
      </p:grp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890422" y="1637487"/>
            <a:ext cx="4316095" cy="139763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4500"/>
              <a:t>Managing</a:t>
            </a:r>
            <a:r>
              <a:rPr dirty="0" sz="4500" spc="-55"/>
              <a:t> </a:t>
            </a:r>
            <a:r>
              <a:rPr dirty="0" sz="4500" spc="-10"/>
              <a:t>Stress </a:t>
            </a:r>
            <a:r>
              <a:rPr dirty="0" sz="4500"/>
              <a:t>for </a:t>
            </a:r>
            <a:r>
              <a:rPr dirty="0" sz="4500" spc="-10"/>
              <a:t>Success</a:t>
            </a:r>
            <a:endParaRPr sz="4500"/>
          </a:p>
        </p:txBody>
      </p:sp>
      <p:sp>
        <p:nvSpPr>
          <p:cNvPr id="11" name="object 11" descr=""/>
          <p:cNvSpPr txBox="1"/>
          <p:nvPr/>
        </p:nvSpPr>
        <p:spPr>
          <a:xfrm>
            <a:off x="916939" y="3547109"/>
            <a:ext cx="3474085" cy="1031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2200">
                <a:solidFill>
                  <a:srgbClr val="393C46"/>
                </a:solidFill>
                <a:latin typeface="Arial"/>
                <a:cs typeface="Arial"/>
              </a:rPr>
              <a:t>Strategies</a:t>
            </a:r>
            <a:r>
              <a:rPr dirty="0" sz="2200" spc="-7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393C46"/>
                </a:solidFill>
                <a:latin typeface="Arial"/>
                <a:cs typeface="Arial"/>
              </a:rPr>
              <a:t>to</a:t>
            </a:r>
            <a:r>
              <a:rPr dirty="0" sz="2200" spc="-7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393C46"/>
                </a:solidFill>
                <a:latin typeface="Arial"/>
                <a:cs typeface="Arial"/>
              </a:rPr>
              <a:t>prepare</a:t>
            </a:r>
            <a:r>
              <a:rPr dirty="0" sz="2200" spc="-5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200" spc="-20">
                <a:solidFill>
                  <a:srgbClr val="393C46"/>
                </a:solidFill>
                <a:latin typeface="Arial"/>
                <a:cs typeface="Arial"/>
              </a:rPr>
              <a:t>for, </a:t>
            </a:r>
            <a:r>
              <a:rPr dirty="0" sz="2200">
                <a:solidFill>
                  <a:srgbClr val="393C46"/>
                </a:solidFill>
                <a:latin typeface="Arial"/>
                <a:cs typeface="Arial"/>
              </a:rPr>
              <a:t>respond</a:t>
            </a:r>
            <a:r>
              <a:rPr dirty="0" sz="2200" spc="-5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393C46"/>
                </a:solidFill>
                <a:latin typeface="Arial"/>
                <a:cs typeface="Arial"/>
              </a:rPr>
              <a:t>to,</a:t>
            </a:r>
            <a:r>
              <a:rPr dirty="0" sz="2200" spc="-5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393C46"/>
                </a:solidFill>
                <a:latin typeface="Arial"/>
                <a:cs typeface="Arial"/>
              </a:rPr>
              <a:t>and</a:t>
            </a:r>
            <a:r>
              <a:rPr dirty="0" sz="2200" spc="-5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393C46"/>
                </a:solidFill>
                <a:latin typeface="Arial"/>
                <a:cs typeface="Arial"/>
              </a:rPr>
              <a:t>evolve</a:t>
            </a:r>
            <a:r>
              <a:rPr dirty="0" sz="2200" spc="-5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200" spc="-20">
                <a:solidFill>
                  <a:srgbClr val="393C46"/>
                </a:solidFill>
                <a:latin typeface="Arial"/>
                <a:cs typeface="Arial"/>
              </a:rPr>
              <a:t>your </a:t>
            </a:r>
            <a:r>
              <a:rPr dirty="0" sz="2200">
                <a:solidFill>
                  <a:srgbClr val="393C46"/>
                </a:solidFill>
                <a:latin typeface="Arial"/>
                <a:cs typeface="Arial"/>
              </a:rPr>
              <a:t>experience</a:t>
            </a:r>
            <a:r>
              <a:rPr dirty="0" sz="2200" spc="-8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393C46"/>
                </a:solidFill>
                <a:latin typeface="Arial"/>
                <a:cs typeface="Arial"/>
              </a:rPr>
              <a:t>with</a:t>
            </a:r>
            <a:r>
              <a:rPr dirty="0" sz="2200" spc="-9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200" spc="-10">
                <a:solidFill>
                  <a:srgbClr val="393C46"/>
                </a:solidFill>
                <a:latin typeface="Arial"/>
                <a:cs typeface="Arial"/>
              </a:rPr>
              <a:t>stress</a:t>
            </a:r>
            <a:endParaRPr sz="2200">
              <a:latin typeface="Arial"/>
              <a:cs typeface="Arial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887679" y="6288735"/>
            <a:ext cx="4545965" cy="147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b="1">
                <a:solidFill>
                  <a:srgbClr val="393C46"/>
                </a:solidFill>
                <a:latin typeface="Arial"/>
                <a:cs typeface="Arial"/>
              </a:rPr>
              <a:t>FOR</a:t>
            </a:r>
            <a:r>
              <a:rPr dirty="0" sz="800" spc="-20" b="1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800" spc="-10" b="1">
                <a:solidFill>
                  <a:srgbClr val="393C46"/>
                </a:solidFill>
                <a:latin typeface="Arial"/>
                <a:cs typeface="Arial"/>
              </a:rPr>
              <a:t>FINANCIAL</a:t>
            </a:r>
            <a:r>
              <a:rPr dirty="0" sz="800" spc="45" b="1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800" spc="-10" b="1">
                <a:solidFill>
                  <a:srgbClr val="393C46"/>
                </a:solidFill>
                <a:latin typeface="Arial"/>
                <a:cs typeface="Arial"/>
              </a:rPr>
              <a:t>PROFESSIONAL</a:t>
            </a:r>
            <a:r>
              <a:rPr dirty="0" sz="800" spc="15" b="1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800" b="1">
                <a:solidFill>
                  <a:srgbClr val="393C46"/>
                </a:solidFill>
                <a:latin typeface="Arial"/>
                <a:cs typeface="Arial"/>
              </a:rPr>
              <a:t>USE ONLY</a:t>
            </a:r>
            <a:r>
              <a:rPr dirty="0" sz="800" spc="-10" b="1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800" b="1">
                <a:solidFill>
                  <a:srgbClr val="393C46"/>
                </a:solidFill>
                <a:latin typeface="Arial"/>
                <a:cs typeface="Arial"/>
              </a:rPr>
              <a:t>/</a:t>
            </a:r>
            <a:r>
              <a:rPr dirty="0" sz="800" spc="-5" b="1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800" b="1">
                <a:solidFill>
                  <a:srgbClr val="393C46"/>
                </a:solidFill>
                <a:latin typeface="Arial"/>
                <a:cs typeface="Arial"/>
              </a:rPr>
              <a:t>NOT</a:t>
            </a:r>
            <a:r>
              <a:rPr dirty="0" sz="800" spc="-5" b="1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800" b="1">
                <a:solidFill>
                  <a:srgbClr val="393C46"/>
                </a:solidFill>
                <a:latin typeface="Arial"/>
                <a:cs typeface="Arial"/>
              </a:rPr>
              <a:t>FOR</a:t>
            </a:r>
            <a:r>
              <a:rPr dirty="0" sz="800" spc="-15" b="1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800" b="1">
                <a:solidFill>
                  <a:srgbClr val="393C46"/>
                </a:solidFill>
                <a:latin typeface="Arial"/>
                <a:cs typeface="Arial"/>
              </a:rPr>
              <a:t>PUBLIC</a:t>
            </a:r>
            <a:r>
              <a:rPr dirty="0" sz="800" spc="-20" b="1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800" b="1">
                <a:solidFill>
                  <a:srgbClr val="393C46"/>
                </a:solidFill>
                <a:latin typeface="Arial"/>
                <a:cs typeface="Arial"/>
              </a:rPr>
              <a:t>VIEWING</a:t>
            </a:r>
            <a:r>
              <a:rPr dirty="0" sz="800" spc="-35" b="1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800" b="1">
                <a:solidFill>
                  <a:srgbClr val="393C46"/>
                </a:solidFill>
                <a:latin typeface="Arial"/>
                <a:cs typeface="Arial"/>
              </a:rPr>
              <a:t>OR</a:t>
            </a:r>
            <a:r>
              <a:rPr dirty="0" sz="800" spc="-10" b="1">
                <a:solidFill>
                  <a:srgbClr val="393C46"/>
                </a:solidFill>
                <a:latin typeface="Arial"/>
                <a:cs typeface="Arial"/>
              </a:rPr>
              <a:t> DISTRIBUTION</a:t>
            </a:r>
            <a:endParaRPr sz="800">
              <a:latin typeface="Arial"/>
              <a:cs typeface="Arial"/>
            </a:endParaRPr>
          </a:p>
        </p:txBody>
      </p:sp>
      <p:grpSp>
        <p:nvGrpSpPr>
          <p:cNvPr id="13" name="object 13" descr=""/>
          <p:cNvGrpSpPr/>
          <p:nvPr/>
        </p:nvGrpSpPr>
        <p:grpSpPr>
          <a:xfrm>
            <a:off x="202692" y="0"/>
            <a:ext cx="6962775" cy="6858000"/>
            <a:chOff x="202692" y="0"/>
            <a:chExt cx="6962775" cy="6858000"/>
          </a:xfrm>
        </p:grpSpPr>
        <p:sp>
          <p:nvSpPr>
            <p:cNvPr id="14" name="object 14" descr=""/>
            <p:cNvSpPr/>
            <p:nvPr/>
          </p:nvSpPr>
          <p:spPr>
            <a:xfrm>
              <a:off x="202692" y="0"/>
              <a:ext cx="274320" cy="6858000"/>
            </a:xfrm>
            <a:custGeom>
              <a:avLst/>
              <a:gdLst/>
              <a:ahLst/>
              <a:cxnLst/>
              <a:rect l="l" t="t" r="r" b="b"/>
              <a:pathLst>
                <a:path w="274320" h="6858000">
                  <a:moveTo>
                    <a:pt x="274320" y="0"/>
                  </a:moveTo>
                  <a:lnTo>
                    <a:pt x="0" y="0"/>
                  </a:lnTo>
                  <a:lnTo>
                    <a:pt x="0" y="6858000"/>
                  </a:lnTo>
                  <a:lnTo>
                    <a:pt x="274320" y="6858000"/>
                  </a:lnTo>
                  <a:lnTo>
                    <a:pt x="274320" y="0"/>
                  </a:lnTo>
                  <a:close/>
                </a:path>
              </a:pathLst>
            </a:custGeom>
            <a:solidFill>
              <a:srgbClr val="EF6C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202692" y="3182111"/>
              <a:ext cx="274320" cy="3205480"/>
            </a:xfrm>
            <a:custGeom>
              <a:avLst/>
              <a:gdLst/>
              <a:ahLst/>
              <a:cxnLst/>
              <a:rect l="l" t="t" r="r" b="b"/>
              <a:pathLst>
                <a:path w="274320" h="3205479">
                  <a:moveTo>
                    <a:pt x="274320" y="0"/>
                  </a:moveTo>
                  <a:lnTo>
                    <a:pt x="0" y="0"/>
                  </a:lnTo>
                  <a:lnTo>
                    <a:pt x="0" y="109728"/>
                  </a:lnTo>
                  <a:lnTo>
                    <a:pt x="0" y="409956"/>
                  </a:lnTo>
                  <a:lnTo>
                    <a:pt x="0" y="3204972"/>
                  </a:lnTo>
                  <a:lnTo>
                    <a:pt x="274320" y="3204972"/>
                  </a:lnTo>
                  <a:lnTo>
                    <a:pt x="274320" y="409956"/>
                  </a:lnTo>
                  <a:lnTo>
                    <a:pt x="274320" y="109728"/>
                  </a:lnTo>
                  <a:lnTo>
                    <a:pt x="274320" y="0"/>
                  </a:lnTo>
                  <a:close/>
                </a:path>
              </a:pathLst>
            </a:custGeom>
            <a:solidFill>
              <a:srgbClr val="FFFFFF">
                <a:alpha val="25097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 descr=""/>
            <p:cNvSpPr/>
            <p:nvPr/>
          </p:nvSpPr>
          <p:spPr>
            <a:xfrm>
              <a:off x="910590" y="3278885"/>
              <a:ext cx="571500" cy="0"/>
            </a:xfrm>
            <a:custGeom>
              <a:avLst/>
              <a:gdLst/>
              <a:ahLst/>
              <a:cxnLst/>
              <a:rect l="l" t="t" r="r" b="b"/>
              <a:pathLst>
                <a:path w="571500" h="0">
                  <a:moveTo>
                    <a:pt x="0" y="0"/>
                  </a:moveTo>
                  <a:lnTo>
                    <a:pt x="571246" y="0"/>
                  </a:lnTo>
                </a:path>
              </a:pathLst>
            </a:custGeom>
            <a:ln w="50800">
              <a:solidFill>
                <a:srgbClr val="EF6C0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7" name="object 1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73608" y="79247"/>
              <a:ext cx="3352800" cy="1097279"/>
            </a:xfrm>
            <a:prstGeom prst="rect">
              <a:avLst/>
            </a:prstGeom>
          </p:spPr>
        </p:pic>
        <p:sp>
          <p:nvSpPr>
            <p:cNvPr id="18" name="object 18" descr=""/>
            <p:cNvSpPr/>
            <p:nvPr/>
          </p:nvSpPr>
          <p:spPr>
            <a:xfrm>
              <a:off x="886968" y="1149096"/>
              <a:ext cx="6278245" cy="5049520"/>
            </a:xfrm>
            <a:custGeom>
              <a:avLst/>
              <a:gdLst/>
              <a:ahLst/>
              <a:cxnLst/>
              <a:rect l="l" t="t" r="r" b="b"/>
              <a:pathLst>
                <a:path w="6278245" h="5049520">
                  <a:moveTo>
                    <a:pt x="0" y="0"/>
                  </a:moveTo>
                  <a:lnTo>
                    <a:pt x="6278117" y="0"/>
                  </a:lnTo>
                </a:path>
                <a:path w="6278245" h="5049520">
                  <a:moveTo>
                    <a:pt x="0" y="5049012"/>
                  </a:moveTo>
                  <a:lnTo>
                    <a:pt x="6278117" y="5049012"/>
                  </a:lnTo>
                </a:path>
              </a:pathLst>
            </a:custGeom>
            <a:ln w="6350">
              <a:solidFill>
                <a:srgbClr val="393C46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259079">
              <a:lnSpc>
                <a:spcPct val="100000"/>
              </a:lnSpc>
              <a:spcBef>
                <a:spcPts val="95"/>
              </a:spcBef>
            </a:pPr>
            <a:r>
              <a:rPr dirty="0" sz="4000"/>
              <a:t>Stress</a:t>
            </a:r>
            <a:r>
              <a:rPr dirty="0" sz="4000" spc="-105"/>
              <a:t> </a:t>
            </a:r>
            <a:r>
              <a:rPr dirty="0" sz="4000" spc="-10"/>
              <a:t>reactions</a:t>
            </a:r>
            <a:endParaRPr sz="4000"/>
          </a:p>
        </p:txBody>
      </p:sp>
      <p:sp>
        <p:nvSpPr>
          <p:cNvPr id="3" name="object 3" descr=""/>
          <p:cNvSpPr txBox="1"/>
          <p:nvPr/>
        </p:nvSpPr>
        <p:spPr>
          <a:xfrm>
            <a:off x="1454277" y="3400170"/>
            <a:ext cx="2669540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>
                <a:solidFill>
                  <a:srgbClr val="393C46"/>
                </a:solidFill>
                <a:latin typeface="Arial"/>
                <a:cs typeface="Arial"/>
              </a:rPr>
              <a:t>Fight or </a:t>
            </a:r>
            <a:r>
              <a:rPr dirty="0" sz="3600" spc="-10">
                <a:solidFill>
                  <a:srgbClr val="393C46"/>
                </a:solidFill>
                <a:latin typeface="Arial"/>
                <a:cs typeface="Arial"/>
              </a:rPr>
              <a:t>flight</a:t>
            </a:r>
            <a:endParaRPr sz="3600">
              <a:latin typeface="Arial"/>
              <a:cs typeface="Arial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7734427" y="3400170"/>
            <a:ext cx="2973705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>
                <a:solidFill>
                  <a:srgbClr val="393C46"/>
                </a:solidFill>
                <a:latin typeface="Arial"/>
                <a:cs typeface="Arial"/>
              </a:rPr>
              <a:t>Freeze</a:t>
            </a:r>
            <a:r>
              <a:rPr dirty="0" sz="3600" spc="-1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3600">
                <a:solidFill>
                  <a:srgbClr val="393C46"/>
                </a:solidFill>
                <a:latin typeface="Arial"/>
                <a:cs typeface="Arial"/>
              </a:rPr>
              <a:t>or</a:t>
            </a:r>
            <a:r>
              <a:rPr dirty="0" sz="3600" spc="-10">
                <a:solidFill>
                  <a:srgbClr val="393C46"/>
                </a:solidFill>
                <a:latin typeface="Arial"/>
                <a:cs typeface="Arial"/>
              </a:rPr>
              <a:t> faint</a:t>
            </a:r>
            <a:endParaRPr sz="3600">
              <a:latin typeface="Arial"/>
              <a:cs typeface="Arial"/>
            </a:endParaRPr>
          </a:p>
        </p:txBody>
      </p:sp>
      <p:sp>
        <p:nvSpPr>
          <p:cNvPr id="5" name="object 5" descr=""/>
          <p:cNvSpPr/>
          <p:nvPr/>
        </p:nvSpPr>
        <p:spPr>
          <a:xfrm>
            <a:off x="2245614" y="4141470"/>
            <a:ext cx="1225550" cy="0"/>
          </a:xfrm>
          <a:custGeom>
            <a:avLst/>
            <a:gdLst/>
            <a:ahLst/>
            <a:cxnLst/>
            <a:rect l="l" t="t" r="r" b="b"/>
            <a:pathLst>
              <a:path w="1225550" h="0">
                <a:moveTo>
                  <a:pt x="0" y="0"/>
                </a:moveTo>
                <a:lnTo>
                  <a:pt x="1225423" y="0"/>
                </a:lnTo>
              </a:path>
            </a:pathLst>
          </a:custGeom>
          <a:ln w="38100">
            <a:solidFill>
              <a:srgbClr val="EF6C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8731757" y="4130802"/>
            <a:ext cx="1106805" cy="0"/>
          </a:xfrm>
          <a:custGeom>
            <a:avLst/>
            <a:gdLst/>
            <a:ahLst/>
            <a:cxnLst/>
            <a:rect l="l" t="t" r="r" b="b"/>
            <a:pathLst>
              <a:path w="1106804" h="0">
                <a:moveTo>
                  <a:pt x="0" y="0"/>
                </a:moveTo>
                <a:lnTo>
                  <a:pt x="1106297" y="0"/>
                </a:lnTo>
              </a:path>
            </a:pathLst>
          </a:custGeom>
          <a:ln w="38100">
            <a:solidFill>
              <a:srgbClr val="EF6C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FOR</a:t>
            </a:r>
            <a:r>
              <a:rPr dirty="0" spc="-20"/>
              <a:t> </a:t>
            </a:r>
            <a:r>
              <a:rPr dirty="0" spc="-10"/>
              <a:t>FINANCIAL</a:t>
            </a:r>
            <a:r>
              <a:rPr dirty="0" spc="45"/>
              <a:t> </a:t>
            </a:r>
            <a:r>
              <a:rPr dirty="0" spc="-10"/>
              <a:t>PROFESSIONAL</a:t>
            </a:r>
            <a:r>
              <a:rPr dirty="0" spc="15"/>
              <a:t> </a:t>
            </a:r>
            <a:r>
              <a:rPr dirty="0"/>
              <a:t>USE ONLY</a:t>
            </a:r>
            <a:r>
              <a:rPr dirty="0" spc="-10"/>
              <a:t> </a:t>
            </a:r>
            <a:r>
              <a:rPr dirty="0"/>
              <a:t>/</a:t>
            </a:r>
            <a:r>
              <a:rPr dirty="0" spc="-5"/>
              <a:t> </a:t>
            </a:r>
            <a:r>
              <a:rPr dirty="0"/>
              <a:t>NOT</a:t>
            </a:r>
            <a:r>
              <a:rPr dirty="0" spc="-5"/>
              <a:t> </a:t>
            </a:r>
            <a:r>
              <a:rPr dirty="0"/>
              <a:t>FOR</a:t>
            </a:r>
            <a:r>
              <a:rPr dirty="0" spc="-15"/>
              <a:t> </a:t>
            </a:r>
            <a:r>
              <a:rPr dirty="0"/>
              <a:t>PUBLIC</a:t>
            </a:r>
            <a:r>
              <a:rPr dirty="0" spc="-20"/>
              <a:t> </a:t>
            </a:r>
            <a:r>
              <a:rPr dirty="0"/>
              <a:t>VIEWING</a:t>
            </a:r>
            <a:r>
              <a:rPr dirty="0" spc="-35"/>
              <a:t> </a:t>
            </a:r>
            <a:r>
              <a:rPr dirty="0"/>
              <a:t>OR</a:t>
            </a:r>
            <a:r>
              <a:rPr dirty="0" spc="-10"/>
              <a:t> DISTRIBUTION</a:t>
            </a:r>
          </a:p>
        </p:txBody>
      </p:sp>
      <p:sp>
        <p:nvSpPr>
          <p:cNvPr id="8" name="object 8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dirty="0" spc="-25"/>
              <a:t>10</a:t>
            </a:fld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57452" y="2951225"/>
            <a:ext cx="5587365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/>
              <a:t>What</a:t>
            </a:r>
            <a:r>
              <a:rPr dirty="0" sz="4000" spc="-100"/>
              <a:t> </a:t>
            </a:r>
            <a:r>
              <a:rPr dirty="0" sz="4000"/>
              <a:t>stress</a:t>
            </a:r>
            <a:r>
              <a:rPr dirty="0" sz="4000" spc="-114"/>
              <a:t> </a:t>
            </a:r>
            <a:r>
              <a:rPr dirty="0" sz="4000"/>
              <a:t>actually</a:t>
            </a:r>
            <a:r>
              <a:rPr dirty="0" sz="4000" spc="-114"/>
              <a:t> </a:t>
            </a:r>
            <a:r>
              <a:rPr dirty="0" sz="4000" spc="-25"/>
              <a:t>is…</a:t>
            </a:r>
            <a:endParaRPr sz="4000"/>
          </a:p>
        </p:txBody>
      </p:sp>
      <p:sp>
        <p:nvSpPr>
          <p:cNvPr id="3" name="object 3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FOR</a:t>
            </a:r>
            <a:r>
              <a:rPr dirty="0" spc="-20"/>
              <a:t> </a:t>
            </a:r>
            <a:r>
              <a:rPr dirty="0" spc="-10"/>
              <a:t>FINANCIAL</a:t>
            </a:r>
            <a:r>
              <a:rPr dirty="0" spc="45"/>
              <a:t> </a:t>
            </a:r>
            <a:r>
              <a:rPr dirty="0" spc="-10"/>
              <a:t>PROFESSIONAL</a:t>
            </a:r>
            <a:r>
              <a:rPr dirty="0" spc="15"/>
              <a:t> </a:t>
            </a:r>
            <a:r>
              <a:rPr dirty="0"/>
              <a:t>USE ONLY</a:t>
            </a:r>
            <a:r>
              <a:rPr dirty="0" spc="-10"/>
              <a:t> </a:t>
            </a:r>
            <a:r>
              <a:rPr dirty="0"/>
              <a:t>/</a:t>
            </a:r>
            <a:r>
              <a:rPr dirty="0" spc="-5"/>
              <a:t> </a:t>
            </a:r>
            <a:r>
              <a:rPr dirty="0"/>
              <a:t>NOT</a:t>
            </a:r>
            <a:r>
              <a:rPr dirty="0" spc="-5"/>
              <a:t> </a:t>
            </a:r>
            <a:r>
              <a:rPr dirty="0"/>
              <a:t>FOR</a:t>
            </a:r>
            <a:r>
              <a:rPr dirty="0" spc="-15"/>
              <a:t> </a:t>
            </a:r>
            <a:r>
              <a:rPr dirty="0"/>
              <a:t>PUBLIC</a:t>
            </a:r>
            <a:r>
              <a:rPr dirty="0" spc="-20"/>
              <a:t> </a:t>
            </a:r>
            <a:r>
              <a:rPr dirty="0"/>
              <a:t>VIEWING</a:t>
            </a:r>
            <a:r>
              <a:rPr dirty="0" spc="-35"/>
              <a:t> </a:t>
            </a:r>
            <a:r>
              <a:rPr dirty="0"/>
              <a:t>OR</a:t>
            </a:r>
            <a:r>
              <a:rPr dirty="0" spc="-10"/>
              <a:t> DISTRIBUTION</a:t>
            </a:r>
          </a:p>
        </p:txBody>
      </p:sp>
      <p:sp>
        <p:nvSpPr>
          <p:cNvPr id="4" name="object 4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dirty="0" spc="-25"/>
              <a:t>10</a:t>
            </a:fld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259079">
              <a:lnSpc>
                <a:spcPct val="100000"/>
              </a:lnSpc>
              <a:spcBef>
                <a:spcPts val="95"/>
              </a:spcBef>
            </a:pPr>
            <a:r>
              <a:rPr dirty="0" sz="4000" spc="-10"/>
              <a:t>Summary</a:t>
            </a:r>
            <a:endParaRPr sz="4000"/>
          </a:p>
        </p:txBody>
      </p:sp>
      <p:sp>
        <p:nvSpPr>
          <p:cNvPr id="4" name="object 4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FOR</a:t>
            </a:r>
            <a:r>
              <a:rPr dirty="0" spc="-20"/>
              <a:t> </a:t>
            </a:r>
            <a:r>
              <a:rPr dirty="0" spc="-10"/>
              <a:t>FINANCIAL</a:t>
            </a:r>
            <a:r>
              <a:rPr dirty="0" spc="45"/>
              <a:t> </a:t>
            </a:r>
            <a:r>
              <a:rPr dirty="0" spc="-10"/>
              <a:t>PROFESSIONAL</a:t>
            </a:r>
            <a:r>
              <a:rPr dirty="0" spc="15"/>
              <a:t> </a:t>
            </a:r>
            <a:r>
              <a:rPr dirty="0"/>
              <a:t>USE ONLY</a:t>
            </a:r>
            <a:r>
              <a:rPr dirty="0" spc="-10"/>
              <a:t> </a:t>
            </a:r>
            <a:r>
              <a:rPr dirty="0"/>
              <a:t>/</a:t>
            </a:r>
            <a:r>
              <a:rPr dirty="0" spc="-5"/>
              <a:t> </a:t>
            </a:r>
            <a:r>
              <a:rPr dirty="0"/>
              <a:t>NOT</a:t>
            </a:r>
            <a:r>
              <a:rPr dirty="0" spc="-5"/>
              <a:t> </a:t>
            </a:r>
            <a:r>
              <a:rPr dirty="0"/>
              <a:t>FOR</a:t>
            </a:r>
            <a:r>
              <a:rPr dirty="0" spc="-15"/>
              <a:t> </a:t>
            </a:r>
            <a:r>
              <a:rPr dirty="0"/>
              <a:t>PUBLIC</a:t>
            </a:r>
            <a:r>
              <a:rPr dirty="0" spc="-20"/>
              <a:t> </a:t>
            </a:r>
            <a:r>
              <a:rPr dirty="0"/>
              <a:t>VIEWING</a:t>
            </a:r>
            <a:r>
              <a:rPr dirty="0" spc="-35"/>
              <a:t> </a:t>
            </a:r>
            <a:r>
              <a:rPr dirty="0"/>
              <a:t>OR</a:t>
            </a:r>
            <a:r>
              <a:rPr dirty="0" spc="-10"/>
              <a:t> DISTRIBUTION</a:t>
            </a:r>
          </a:p>
        </p:txBody>
      </p:sp>
      <p:sp>
        <p:nvSpPr>
          <p:cNvPr id="5" name="object 5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dirty="0" spc="-25"/>
              <a:t>10</a:t>
            </a:fld>
          </a:p>
        </p:txBody>
      </p:sp>
      <p:sp>
        <p:nvSpPr>
          <p:cNvPr id="3" name="object 3" descr=""/>
          <p:cNvSpPr txBox="1"/>
          <p:nvPr/>
        </p:nvSpPr>
        <p:spPr>
          <a:xfrm>
            <a:off x="890117" y="2470149"/>
            <a:ext cx="6550659" cy="28905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527685" indent="-514984">
              <a:lnSpc>
                <a:spcPts val="3504"/>
              </a:lnSpc>
              <a:buSzPct val="108928"/>
              <a:buAutoNum type="arabicPeriod"/>
              <a:tabLst>
                <a:tab pos="527685" algn="l"/>
              </a:tabLst>
            </a:pPr>
            <a:r>
              <a:rPr dirty="0" sz="2800">
                <a:solidFill>
                  <a:srgbClr val="393C46"/>
                </a:solidFill>
                <a:latin typeface="Arial"/>
                <a:cs typeface="Arial"/>
              </a:rPr>
              <a:t>Stress</a:t>
            </a:r>
            <a:r>
              <a:rPr dirty="0" sz="2800" spc="-3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800">
                <a:solidFill>
                  <a:srgbClr val="393C46"/>
                </a:solidFill>
                <a:latin typeface="Arial"/>
                <a:cs typeface="Arial"/>
              </a:rPr>
              <a:t>is</a:t>
            </a:r>
            <a:r>
              <a:rPr dirty="0" sz="2800" spc="-3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800">
                <a:solidFill>
                  <a:srgbClr val="393C46"/>
                </a:solidFill>
                <a:latin typeface="Arial"/>
                <a:cs typeface="Arial"/>
              </a:rPr>
              <a:t>a</a:t>
            </a:r>
            <a:r>
              <a:rPr dirty="0" sz="2800" spc="-3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800" spc="-20">
                <a:solidFill>
                  <a:srgbClr val="393C46"/>
                </a:solidFill>
                <a:latin typeface="Arial"/>
                <a:cs typeface="Arial"/>
              </a:rPr>
              <a:t>multi-</a:t>
            </a:r>
            <a:r>
              <a:rPr dirty="0" sz="2800" spc="-10">
                <a:solidFill>
                  <a:srgbClr val="393C46"/>
                </a:solidFill>
                <a:latin typeface="Arial"/>
                <a:cs typeface="Arial"/>
              </a:rPr>
              <a:t>billion-</a:t>
            </a:r>
            <a:r>
              <a:rPr dirty="0" sz="2800">
                <a:solidFill>
                  <a:srgbClr val="393C46"/>
                </a:solidFill>
                <a:latin typeface="Arial"/>
                <a:cs typeface="Arial"/>
              </a:rPr>
              <a:t>dollar</a:t>
            </a:r>
            <a:r>
              <a:rPr dirty="0" sz="2800" spc="1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800" spc="-10">
                <a:solidFill>
                  <a:srgbClr val="393C46"/>
                </a:solidFill>
                <a:latin typeface="Arial"/>
                <a:cs typeface="Arial"/>
              </a:rPr>
              <a:t>problem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40"/>
              </a:spcBef>
              <a:buClr>
                <a:srgbClr val="393C46"/>
              </a:buClr>
              <a:buFont typeface="Arial"/>
              <a:buAutoNum type="arabicPeriod"/>
            </a:pPr>
            <a:endParaRPr sz="2800">
              <a:latin typeface="Arial"/>
              <a:cs typeface="Arial"/>
            </a:endParaRPr>
          </a:p>
          <a:p>
            <a:pPr marL="527685" indent="-514984">
              <a:lnSpc>
                <a:spcPct val="100000"/>
              </a:lnSpc>
              <a:buSzPct val="108928"/>
              <a:buAutoNum type="arabicPeriod"/>
              <a:tabLst>
                <a:tab pos="527685" algn="l"/>
              </a:tabLst>
            </a:pPr>
            <a:r>
              <a:rPr dirty="0" sz="2800">
                <a:solidFill>
                  <a:srgbClr val="393C46"/>
                </a:solidFill>
                <a:latin typeface="Arial"/>
                <a:cs typeface="Arial"/>
              </a:rPr>
              <a:t>There</a:t>
            </a:r>
            <a:r>
              <a:rPr dirty="0" sz="2800" spc="-3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800">
                <a:solidFill>
                  <a:srgbClr val="393C46"/>
                </a:solidFill>
                <a:latin typeface="Arial"/>
                <a:cs typeface="Arial"/>
              </a:rPr>
              <a:t>are</a:t>
            </a:r>
            <a:r>
              <a:rPr dirty="0" sz="2800" spc="-5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800">
                <a:solidFill>
                  <a:srgbClr val="393C46"/>
                </a:solidFill>
                <a:latin typeface="Arial"/>
                <a:cs typeface="Arial"/>
              </a:rPr>
              <a:t>two</a:t>
            </a:r>
            <a:r>
              <a:rPr dirty="0" sz="2800" spc="-4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800">
                <a:solidFill>
                  <a:srgbClr val="393C46"/>
                </a:solidFill>
                <a:latin typeface="Arial"/>
                <a:cs typeface="Arial"/>
              </a:rPr>
              <a:t>main</a:t>
            </a:r>
            <a:r>
              <a:rPr dirty="0" sz="2800" spc="-3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800">
                <a:solidFill>
                  <a:srgbClr val="393C46"/>
                </a:solidFill>
                <a:latin typeface="Arial"/>
                <a:cs typeface="Arial"/>
              </a:rPr>
              <a:t>types</a:t>
            </a:r>
            <a:r>
              <a:rPr dirty="0" sz="2800" spc="-4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800">
                <a:solidFill>
                  <a:srgbClr val="393C46"/>
                </a:solidFill>
                <a:latin typeface="Arial"/>
                <a:cs typeface="Arial"/>
              </a:rPr>
              <a:t>of</a:t>
            </a:r>
            <a:r>
              <a:rPr dirty="0" sz="2800" spc="-5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800" spc="-10">
                <a:solidFill>
                  <a:srgbClr val="393C46"/>
                </a:solidFill>
                <a:latin typeface="Arial"/>
                <a:cs typeface="Arial"/>
              </a:rPr>
              <a:t>stress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390"/>
              </a:spcBef>
              <a:buClr>
                <a:srgbClr val="393C46"/>
              </a:buClr>
              <a:buFont typeface="Arial"/>
              <a:buAutoNum type="arabicPeriod"/>
            </a:pPr>
            <a:endParaRPr sz="2800">
              <a:latin typeface="Arial"/>
              <a:cs typeface="Arial"/>
            </a:endParaRPr>
          </a:p>
          <a:p>
            <a:pPr marL="527685" marR="5080" indent="-515620">
              <a:lnSpc>
                <a:spcPts val="3360"/>
              </a:lnSpc>
              <a:buSzPct val="108928"/>
              <a:buAutoNum type="arabicPeriod"/>
              <a:tabLst>
                <a:tab pos="527685" algn="l"/>
              </a:tabLst>
            </a:pPr>
            <a:r>
              <a:rPr dirty="0" sz="2800" spc="-150">
                <a:solidFill>
                  <a:srgbClr val="393C46"/>
                </a:solidFill>
                <a:latin typeface="Arial"/>
                <a:cs typeface="Arial"/>
              </a:rPr>
              <a:t>To</a:t>
            </a:r>
            <a:r>
              <a:rPr dirty="0" sz="2800" spc="-4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800">
                <a:solidFill>
                  <a:srgbClr val="393C46"/>
                </a:solidFill>
                <a:latin typeface="Arial"/>
                <a:cs typeface="Arial"/>
              </a:rPr>
              <a:t>manage</a:t>
            </a:r>
            <a:r>
              <a:rPr dirty="0" sz="2800" spc="-6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800">
                <a:solidFill>
                  <a:srgbClr val="393C46"/>
                </a:solidFill>
                <a:latin typeface="Arial"/>
                <a:cs typeface="Arial"/>
              </a:rPr>
              <a:t>our</a:t>
            </a:r>
            <a:r>
              <a:rPr dirty="0" sz="2800" spc="-6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800">
                <a:solidFill>
                  <a:srgbClr val="393C46"/>
                </a:solidFill>
                <a:latin typeface="Arial"/>
                <a:cs typeface="Arial"/>
              </a:rPr>
              <a:t>stress</a:t>
            </a:r>
            <a:r>
              <a:rPr dirty="0" sz="2800" spc="-7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800">
                <a:solidFill>
                  <a:srgbClr val="393C46"/>
                </a:solidFill>
                <a:latin typeface="Arial"/>
                <a:cs typeface="Arial"/>
              </a:rPr>
              <a:t>more</a:t>
            </a:r>
            <a:r>
              <a:rPr dirty="0" sz="2800" spc="-5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800" spc="-10">
                <a:solidFill>
                  <a:srgbClr val="393C46"/>
                </a:solidFill>
                <a:latin typeface="Arial"/>
                <a:cs typeface="Arial"/>
              </a:rPr>
              <a:t>effectively </a:t>
            </a:r>
            <a:r>
              <a:rPr dirty="0" sz="2800">
                <a:solidFill>
                  <a:srgbClr val="393C46"/>
                </a:solidFill>
                <a:latin typeface="Arial"/>
                <a:cs typeface="Arial"/>
              </a:rPr>
              <a:t>we</a:t>
            </a:r>
            <a:r>
              <a:rPr dirty="0" sz="2800" spc="-6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800">
                <a:solidFill>
                  <a:srgbClr val="393C46"/>
                </a:solidFill>
                <a:latin typeface="Arial"/>
                <a:cs typeface="Arial"/>
              </a:rPr>
              <a:t>must</a:t>
            </a:r>
            <a:r>
              <a:rPr dirty="0" sz="2800" spc="-7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800">
                <a:solidFill>
                  <a:srgbClr val="393C46"/>
                </a:solidFill>
                <a:latin typeface="Arial"/>
                <a:cs typeface="Arial"/>
              </a:rPr>
              <a:t>manage</a:t>
            </a:r>
            <a:r>
              <a:rPr dirty="0" sz="2800" spc="-4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800">
                <a:solidFill>
                  <a:srgbClr val="393C46"/>
                </a:solidFill>
                <a:latin typeface="Arial"/>
                <a:cs typeface="Arial"/>
              </a:rPr>
              <a:t>our</a:t>
            </a:r>
            <a:r>
              <a:rPr dirty="0" sz="2800" spc="-6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800">
                <a:solidFill>
                  <a:srgbClr val="393C46"/>
                </a:solidFill>
                <a:latin typeface="Arial"/>
                <a:cs typeface="Arial"/>
              </a:rPr>
              <a:t>responses</a:t>
            </a:r>
            <a:r>
              <a:rPr dirty="0" sz="2800" spc="-6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800">
                <a:solidFill>
                  <a:srgbClr val="393C46"/>
                </a:solidFill>
                <a:latin typeface="Arial"/>
                <a:cs typeface="Arial"/>
              </a:rPr>
              <a:t>to</a:t>
            </a:r>
            <a:r>
              <a:rPr dirty="0" sz="2800" spc="-7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800" spc="-25">
                <a:solidFill>
                  <a:srgbClr val="393C46"/>
                </a:solidFill>
                <a:latin typeface="Arial"/>
                <a:cs typeface="Arial"/>
              </a:rPr>
              <a:t>it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14854" y="2699385"/>
            <a:ext cx="4287520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/>
              <a:t>Assess</a:t>
            </a:r>
            <a:r>
              <a:rPr dirty="0" sz="4000" spc="-105"/>
              <a:t> </a:t>
            </a:r>
            <a:r>
              <a:rPr dirty="0" sz="4000"/>
              <a:t>your</a:t>
            </a:r>
            <a:r>
              <a:rPr dirty="0" sz="4000" spc="-105"/>
              <a:t> </a:t>
            </a:r>
            <a:r>
              <a:rPr dirty="0" sz="4000" spc="-10"/>
              <a:t>stress</a:t>
            </a:r>
            <a:endParaRPr sz="4000"/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22019" y="2604516"/>
            <a:ext cx="842771" cy="842772"/>
          </a:xfrm>
          <a:prstGeom prst="rect">
            <a:avLst/>
          </a:prstGeom>
        </p:spPr>
      </p:pic>
      <p:sp>
        <p:nvSpPr>
          <p:cNvPr id="4" name="object 4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FOR</a:t>
            </a:r>
            <a:r>
              <a:rPr dirty="0" spc="-20"/>
              <a:t> </a:t>
            </a:r>
            <a:r>
              <a:rPr dirty="0" spc="-10"/>
              <a:t>FINANCIAL</a:t>
            </a:r>
            <a:r>
              <a:rPr dirty="0" spc="45"/>
              <a:t> </a:t>
            </a:r>
            <a:r>
              <a:rPr dirty="0" spc="-10"/>
              <a:t>PROFESSIONAL</a:t>
            </a:r>
            <a:r>
              <a:rPr dirty="0" spc="15"/>
              <a:t> </a:t>
            </a:r>
            <a:r>
              <a:rPr dirty="0"/>
              <a:t>USE ONLY</a:t>
            </a:r>
            <a:r>
              <a:rPr dirty="0" spc="-10"/>
              <a:t> </a:t>
            </a:r>
            <a:r>
              <a:rPr dirty="0"/>
              <a:t>/</a:t>
            </a:r>
            <a:r>
              <a:rPr dirty="0" spc="-5"/>
              <a:t> </a:t>
            </a:r>
            <a:r>
              <a:rPr dirty="0"/>
              <a:t>NOT</a:t>
            </a:r>
            <a:r>
              <a:rPr dirty="0" spc="-5"/>
              <a:t> </a:t>
            </a:r>
            <a:r>
              <a:rPr dirty="0"/>
              <a:t>FOR</a:t>
            </a:r>
            <a:r>
              <a:rPr dirty="0" spc="-15"/>
              <a:t> </a:t>
            </a:r>
            <a:r>
              <a:rPr dirty="0"/>
              <a:t>PUBLIC</a:t>
            </a:r>
            <a:r>
              <a:rPr dirty="0" spc="-20"/>
              <a:t> </a:t>
            </a:r>
            <a:r>
              <a:rPr dirty="0"/>
              <a:t>VIEWING</a:t>
            </a:r>
            <a:r>
              <a:rPr dirty="0" spc="-35"/>
              <a:t> </a:t>
            </a:r>
            <a:r>
              <a:rPr dirty="0"/>
              <a:t>OR</a:t>
            </a:r>
            <a:r>
              <a:rPr dirty="0" spc="-10"/>
              <a:t> DISTRIBUTION</a:t>
            </a:r>
          </a:p>
        </p:txBody>
      </p:sp>
      <p:sp>
        <p:nvSpPr>
          <p:cNvPr id="5" name="object 5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dirty="0" spc="-25"/>
              <a:t>10</a:t>
            </a:fld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0" y="3922776"/>
            <a:ext cx="8976360" cy="558165"/>
          </a:xfrm>
          <a:prstGeom prst="rect">
            <a:avLst/>
          </a:prstGeom>
          <a:solidFill>
            <a:srgbClr val="EF6C00"/>
          </a:solidFill>
        </p:spPr>
        <p:txBody>
          <a:bodyPr wrap="square" lIns="0" tIns="36830" rIns="0" bIns="0" rtlCol="0" vert="horz">
            <a:spAutoFit/>
          </a:bodyPr>
          <a:lstStyle/>
          <a:p>
            <a:pPr algn="r" marR="120650">
              <a:lnSpc>
                <a:spcPct val="100000"/>
              </a:lnSpc>
              <a:spcBef>
                <a:spcPts val="290"/>
              </a:spcBef>
            </a:pPr>
            <a:r>
              <a:rPr dirty="0" sz="2800" spc="-10" b="1">
                <a:solidFill>
                  <a:srgbClr val="FFFFFF"/>
                </a:solidFill>
                <a:latin typeface="Arial"/>
                <a:cs typeface="Arial"/>
              </a:rPr>
              <a:t>Activity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FOR</a:t>
            </a:r>
            <a:r>
              <a:rPr dirty="0" spc="-20"/>
              <a:t> </a:t>
            </a:r>
            <a:r>
              <a:rPr dirty="0" spc="-10"/>
              <a:t>FINANCIAL</a:t>
            </a:r>
            <a:r>
              <a:rPr dirty="0" spc="45"/>
              <a:t> </a:t>
            </a:r>
            <a:r>
              <a:rPr dirty="0" spc="-10"/>
              <a:t>PROFESSIONAL</a:t>
            </a:r>
            <a:r>
              <a:rPr dirty="0" spc="15"/>
              <a:t> </a:t>
            </a:r>
            <a:r>
              <a:rPr dirty="0"/>
              <a:t>USE ONLY</a:t>
            </a:r>
            <a:r>
              <a:rPr dirty="0" spc="-10"/>
              <a:t> </a:t>
            </a:r>
            <a:r>
              <a:rPr dirty="0"/>
              <a:t>/</a:t>
            </a:r>
            <a:r>
              <a:rPr dirty="0" spc="-5"/>
              <a:t> </a:t>
            </a:r>
            <a:r>
              <a:rPr dirty="0"/>
              <a:t>NOT</a:t>
            </a:r>
            <a:r>
              <a:rPr dirty="0" spc="-5"/>
              <a:t> </a:t>
            </a:r>
            <a:r>
              <a:rPr dirty="0"/>
              <a:t>FOR</a:t>
            </a:r>
            <a:r>
              <a:rPr dirty="0" spc="-15"/>
              <a:t> </a:t>
            </a:r>
            <a:r>
              <a:rPr dirty="0"/>
              <a:t>PUBLIC</a:t>
            </a:r>
            <a:r>
              <a:rPr dirty="0" spc="-20"/>
              <a:t> </a:t>
            </a:r>
            <a:r>
              <a:rPr dirty="0"/>
              <a:t>VIEWING</a:t>
            </a:r>
            <a:r>
              <a:rPr dirty="0" spc="-35"/>
              <a:t> </a:t>
            </a:r>
            <a:r>
              <a:rPr dirty="0"/>
              <a:t>OR</a:t>
            </a:r>
            <a:r>
              <a:rPr dirty="0" spc="-10"/>
              <a:t> DISTRIBUTION</a:t>
            </a:r>
          </a:p>
        </p:txBody>
      </p:sp>
      <p:sp>
        <p:nvSpPr>
          <p:cNvPr id="5" name="object 5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dirty="0" spc="-25"/>
              <a:t>10</a:t>
            </a:fld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01645" y="2859481"/>
            <a:ext cx="6398895" cy="100076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400"/>
              <a:t>Stress</a:t>
            </a:r>
            <a:r>
              <a:rPr dirty="0" sz="6400" spc="-170"/>
              <a:t> </a:t>
            </a:r>
            <a:r>
              <a:rPr dirty="0" sz="6400" spc="-20"/>
              <a:t>Load</a:t>
            </a:r>
            <a:r>
              <a:rPr dirty="0" sz="6400" spc="-420"/>
              <a:t> </a:t>
            </a:r>
            <a:r>
              <a:rPr dirty="0" sz="6400" spc="-10"/>
              <a:t>Audit</a:t>
            </a:r>
            <a:endParaRPr sz="64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25067" y="2613660"/>
            <a:ext cx="844295" cy="844296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14854" y="2699385"/>
            <a:ext cx="5079365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/>
              <a:t>Appreciate</a:t>
            </a:r>
            <a:r>
              <a:rPr dirty="0" sz="4000" spc="-150"/>
              <a:t> </a:t>
            </a:r>
            <a:r>
              <a:rPr dirty="0" sz="4000"/>
              <a:t>your</a:t>
            </a:r>
            <a:r>
              <a:rPr dirty="0" sz="4000" spc="-140"/>
              <a:t> </a:t>
            </a:r>
            <a:r>
              <a:rPr dirty="0" sz="4000" spc="-10"/>
              <a:t>stress</a:t>
            </a:r>
            <a:endParaRPr sz="4000"/>
          </a:p>
        </p:txBody>
      </p:sp>
      <p:sp>
        <p:nvSpPr>
          <p:cNvPr id="4" name="object 4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FOR</a:t>
            </a:r>
            <a:r>
              <a:rPr dirty="0" spc="-20"/>
              <a:t> </a:t>
            </a:r>
            <a:r>
              <a:rPr dirty="0" spc="-10"/>
              <a:t>FINANCIAL</a:t>
            </a:r>
            <a:r>
              <a:rPr dirty="0" spc="45"/>
              <a:t> </a:t>
            </a:r>
            <a:r>
              <a:rPr dirty="0" spc="-10"/>
              <a:t>PROFESSIONAL</a:t>
            </a:r>
            <a:r>
              <a:rPr dirty="0" spc="15"/>
              <a:t> </a:t>
            </a:r>
            <a:r>
              <a:rPr dirty="0"/>
              <a:t>USE ONLY</a:t>
            </a:r>
            <a:r>
              <a:rPr dirty="0" spc="-10"/>
              <a:t> </a:t>
            </a:r>
            <a:r>
              <a:rPr dirty="0"/>
              <a:t>/</a:t>
            </a:r>
            <a:r>
              <a:rPr dirty="0" spc="-5"/>
              <a:t> </a:t>
            </a:r>
            <a:r>
              <a:rPr dirty="0"/>
              <a:t>NOT</a:t>
            </a:r>
            <a:r>
              <a:rPr dirty="0" spc="-5"/>
              <a:t> </a:t>
            </a:r>
            <a:r>
              <a:rPr dirty="0"/>
              <a:t>FOR</a:t>
            </a:r>
            <a:r>
              <a:rPr dirty="0" spc="-15"/>
              <a:t> </a:t>
            </a:r>
            <a:r>
              <a:rPr dirty="0"/>
              <a:t>PUBLIC</a:t>
            </a:r>
            <a:r>
              <a:rPr dirty="0" spc="-20"/>
              <a:t> </a:t>
            </a:r>
            <a:r>
              <a:rPr dirty="0"/>
              <a:t>VIEWING</a:t>
            </a:r>
            <a:r>
              <a:rPr dirty="0" spc="-35"/>
              <a:t> </a:t>
            </a:r>
            <a:r>
              <a:rPr dirty="0"/>
              <a:t>OR</a:t>
            </a:r>
            <a:r>
              <a:rPr dirty="0" spc="-10"/>
              <a:t> DISTRIBUTION</a:t>
            </a:r>
          </a:p>
        </p:txBody>
      </p:sp>
      <p:sp>
        <p:nvSpPr>
          <p:cNvPr id="5" name="object 5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dirty="0" spc="-25"/>
              <a:t>10</a:t>
            </a:fld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0" y="3922776"/>
            <a:ext cx="8976360" cy="558165"/>
          </a:xfrm>
          <a:prstGeom prst="rect">
            <a:avLst/>
          </a:prstGeom>
          <a:solidFill>
            <a:srgbClr val="007397"/>
          </a:solidFill>
        </p:spPr>
        <p:txBody>
          <a:bodyPr wrap="square" lIns="0" tIns="36830" rIns="0" bIns="0" rtlCol="0" vert="horz">
            <a:spAutoFit/>
          </a:bodyPr>
          <a:lstStyle/>
          <a:p>
            <a:pPr algn="r" marR="120650">
              <a:lnSpc>
                <a:spcPct val="100000"/>
              </a:lnSpc>
              <a:spcBef>
                <a:spcPts val="290"/>
              </a:spcBef>
            </a:pPr>
            <a:r>
              <a:rPr dirty="0" sz="2800" spc="-10" b="1">
                <a:solidFill>
                  <a:srgbClr val="FFFFFF"/>
                </a:solidFill>
                <a:latin typeface="Arial"/>
                <a:cs typeface="Arial"/>
              </a:rPr>
              <a:t>Activity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FOR</a:t>
            </a:r>
            <a:r>
              <a:rPr dirty="0" spc="-20"/>
              <a:t> </a:t>
            </a:r>
            <a:r>
              <a:rPr dirty="0" spc="-10"/>
              <a:t>FINANCIAL</a:t>
            </a:r>
            <a:r>
              <a:rPr dirty="0" spc="45"/>
              <a:t> </a:t>
            </a:r>
            <a:r>
              <a:rPr dirty="0" spc="-10"/>
              <a:t>PROFESSIONAL</a:t>
            </a:r>
            <a:r>
              <a:rPr dirty="0" spc="15"/>
              <a:t> </a:t>
            </a:r>
            <a:r>
              <a:rPr dirty="0"/>
              <a:t>USE ONLY</a:t>
            </a:r>
            <a:r>
              <a:rPr dirty="0" spc="-10"/>
              <a:t> </a:t>
            </a:r>
            <a:r>
              <a:rPr dirty="0"/>
              <a:t>/</a:t>
            </a:r>
            <a:r>
              <a:rPr dirty="0" spc="-5"/>
              <a:t> </a:t>
            </a:r>
            <a:r>
              <a:rPr dirty="0"/>
              <a:t>NOT</a:t>
            </a:r>
            <a:r>
              <a:rPr dirty="0" spc="-5"/>
              <a:t> </a:t>
            </a:r>
            <a:r>
              <a:rPr dirty="0"/>
              <a:t>FOR</a:t>
            </a:r>
            <a:r>
              <a:rPr dirty="0" spc="-15"/>
              <a:t> </a:t>
            </a:r>
            <a:r>
              <a:rPr dirty="0"/>
              <a:t>PUBLIC</a:t>
            </a:r>
            <a:r>
              <a:rPr dirty="0" spc="-20"/>
              <a:t> </a:t>
            </a:r>
            <a:r>
              <a:rPr dirty="0"/>
              <a:t>VIEWING</a:t>
            </a:r>
            <a:r>
              <a:rPr dirty="0" spc="-35"/>
              <a:t> </a:t>
            </a:r>
            <a:r>
              <a:rPr dirty="0"/>
              <a:t>OR</a:t>
            </a:r>
            <a:r>
              <a:rPr dirty="0" spc="-10"/>
              <a:t> DISTRIBUTION</a:t>
            </a:r>
          </a:p>
        </p:txBody>
      </p:sp>
      <p:sp>
        <p:nvSpPr>
          <p:cNvPr id="5" name="object 5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dirty="0" spc="-25"/>
              <a:t>10</a:t>
            </a:fld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683001" y="2027681"/>
            <a:ext cx="6216015" cy="1762760"/>
          </a:xfrm>
          <a:prstGeom prst="rect"/>
        </p:spPr>
        <p:txBody>
          <a:bodyPr wrap="square" lIns="0" tIns="225425" rIns="0" bIns="0" rtlCol="0" vert="horz">
            <a:spAutoFit/>
          </a:bodyPr>
          <a:lstStyle/>
          <a:p>
            <a:pPr marL="12700" marR="5080" indent="179705">
              <a:lnSpc>
                <a:spcPct val="78100"/>
              </a:lnSpc>
              <a:spcBef>
                <a:spcPts val="1775"/>
              </a:spcBef>
            </a:pPr>
            <a:r>
              <a:rPr dirty="0" sz="6400"/>
              <a:t>How</a:t>
            </a:r>
            <a:r>
              <a:rPr dirty="0" sz="6400" spc="-120"/>
              <a:t> </a:t>
            </a:r>
            <a:r>
              <a:rPr dirty="0" sz="6400"/>
              <a:t>does</a:t>
            </a:r>
            <a:r>
              <a:rPr dirty="0" sz="6400" spc="-125"/>
              <a:t> </a:t>
            </a:r>
            <a:r>
              <a:rPr dirty="0" sz="6400" spc="-10"/>
              <a:t>stress </a:t>
            </a:r>
            <a:r>
              <a:rPr dirty="0" sz="6400"/>
              <a:t>show</a:t>
            </a:r>
            <a:r>
              <a:rPr dirty="0" sz="6400" spc="-95"/>
              <a:t> </a:t>
            </a:r>
            <a:r>
              <a:rPr dirty="0" sz="6400"/>
              <a:t>up</a:t>
            </a:r>
            <a:r>
              <a:rPr dirty="0" sz="6400" spc="-114"/>
              <a:t> </a:t>
            </a:r>
            <a:r>
              <a:rPr dirty="0" sz="6400"/>
              <a:t>for</a:t>
            </a:r>
            <a:r>
              <a:rPr dirty="0" sz="6400" spc="-110"/>
              <a:t> </a:t>
            </a:r>
            <a:r>
              <a:rPr dirty="0" sz="6400" spc="-20"/>
              <a:t>you?</a:t>
            </a:r>
            <a:endParaRPr sz="64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259079">
              <a:lnSpc>
                <a:spcPct val="100000"/>
              </a:lnSpc>
              <a:spcBef>
                <a:spcPts val="95"/>
              </a:spcBef>
            </a:pPr>
            <a:r>
              <a:rPr dirty="0" sz="4000"/>
              <a:t>How</a:t>
            </a:r>
            <a:r>
              <a:rPr dirty="0" sz="4000" spc="-85"/>
              <a:t> </a:t>
            </a:r>
            <a:r>
              <a:rPr dirty="0" sz="4000"/>
              <a:t>does</a:t>
            </a:r>
            <a:r>
              <a:rPr dirty="0" sz="4000" spc="-75"/>
              <a:t> </a:t>
            </a:r>
            <a:r>
              <a:rPr dirty="0" sz="4000"/>
              <a:t>stress</a:t>
            </a:r>
            <a:r>
              <a:rPr dirty="0" sz="4000" spc="-85"/>
              <a:t> </a:t>
            </a:r>
            <a:r>
              <a:rPr dirty="0" sz="4000"/>
              <a:t>show</a:t>
            </a:r>
            <a:r>
              <a:rPr dirty="0" sz="4000" spc="-70"/>
              <a:t> </a:t>
            </a:r>
            <a:r>
              <a:rPr dirty="0" sz="4000"/>
              <a:t>up</a:t>
            </a:r>
            <a:r>
              <a:rPr dirty="0" sz="4000" spc="-75"/>
              <a:t> </a:t>
            </a:r>
            <a:r>
              <a:rPr dirty="0" sz="4000"/>
              <a:t>for</a:t>
            </a:r>
            <a:r>
              <a:rPr dirty="0" sz="4000" spc="-85"/>
              <a:t> </a:t>
            </a:r>
            <a:r>
              <a:rPr dirty="0" sz="4000" spc="-20"/>
              <a:t>you?</a:t>
            </a:r>
            <a:endParaRPr sz="4000"/>
          </a:p>
        </p:txBody>
      </p:sp>
      <p:sp>
        <p:nvSpPr>
          <p:cNvPr id="4" name="object 4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FOR</a:t>
            </a:r>
            <a:r>
              <a:rPr dirty="0" spc="-20"/>
              <a:t> </a:t>
            </a:r>
            <a:r>
              <a:rPr dirty="0" spc="-10"/>
              <a:t>FINANCIAL</a:t>
            </a:r>
            <a:r>
              <a:rPr dirty="0" spc="45"/>
              <a:t> </a:t>
            </a:r>
            <a:r>
              <a:rPr dirty="0" spc="-10"/>
              <a:t>PROFESSIONAL</a:t>
            </a:r>
            <a:r>
              <a:rPr dirty="0" spc="15"/>
              <a:t> </a:t>
            </a:r>
            <a:r>
              <a:rPr dirty="0"/>
              <a:t>USE ONLY</a:t>
            </a:r>
            <a:r>
              <a:rPr dirty="0" spc="-10"/>
              <a:t> </a:t>
            </a:r>
            <a:r>
              <a:rPr dirty="0"/>
              <a:t>/</a:t>
            </a:r>
            <a:r>
              <a:rPr dirty="0" spc="-5"/>
              <a:t> </a:t>
            </a:r>
            <a:r>
              <a:rPr dirty="0"/>
              <a:t>NOT</a:t>
            </a:r>
            <a:r>
              <a:rPr dirty="0" spc="-5"/>
              <a:t> </a:t>
            </a:r>
            <a:r>
              <a:rPr dirty="0"/>
              <a:t>FOR</a:t>
            </a:r>
            <a:r>
              <a:rPr dirty="0" spc="-15"/>
              <a:t> </a:t>
            </a:r>
            <a:r>
              <a:rPr dirty="0"/>
              <a:t>PUBLIC</a:t>
            </a:r>
            <a:r>
              <a:rPr dirty="0" spc="-20"/>
              <a:t> </a:t>
            </a:r>
            <a:r>
              <a:rPr dirty="0"/>
              <a:t>VIEWING</a:t>
            </a:r>
            <a:r>
              <a:rPr dirty="0" spc="-35"/>
              <a:t> </a:t>
            </a:r>
            <a:r>
              <a:rPr dirty="0"/>
              <a:t>OR</a:t>
            </a:r>
            <a:r>
              <a:rPr dirty="0" spc="-10"/>
              <a:t> DISTRIBUTION</a:t>
            </a:r>
          </a:p>
        </p:txBody>
      </p:sp>
      <p:sp>
        <p:nvSpPr>
          <p:cNvPr id="5" name="object 5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dirty="0" spc="-25"/>
              <a:t>10</a:t>
            </a:fld>
          </a:p>
        </p:txBody>
      </p:sp>
      <p:sp>
        <p:nvSpPr>
          <p:cNvPr id="3" name="object 3" descr=""/>
          <p:cNvSpPr txBox="1"/>
          <p:nvPr/>
        </p:nvSpPr>
        <p:spPr>
          <a:xfrm>
            <a:off x="890117" y="1436956"/>
            <a:ext cx="7155815" cy="4413885"/>
          </a:xfrm>
          <a:prstGeom prst="rect">
            <a:avLst/>
          </a:prstGeom>
        </p:spPr>
        <p:txBody>
          <a:bodyPr wrap="square" lIns="0" tIns="193040" rIns="0" bIns="0" rtlCol="0" vert="horz">
            <a:spAutoFit/>
          </a:bodyPr>
          <a:lstStyle/>
          <a:p>
            <a:pPr marL="280670" indent="-267970">
              <a:lnSpc>
                <a:spcPct val="100000"/>
              </a:lnSpc>
              <a:spcBef>
                <a:spcPts val="1520"/>
              </a:spcBef>
              <a:buSzPct val="110416"/>
              <a:buFont typeface="Wingdings"/>
              <a:buChar char=""/>
              <a:tabLst>
                <a:tab pos="280670" algn="l"/>
              </a:tabLst>
            </a:pPr>
            <a:r>
              <a:rPr dirty="0" sz="2400">
                <a:solidFill>
                  <a:srgbClr val="393C46"/>
                </a:solidFill>
                <a:latin typeface="Arial"/>
                <a:cs typeface="Arial"/>
              </a:rPr>
              <a:t>What</a:t>
            </a:r>
            <a:r>
              <a:rPr dirty="0" sz="2400" spc="-2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393C46"/>
                </a:solidFill>
                <a:latin typeface="Arial"/>
                <a:cs typeface="Arial"/>
              </a:rPr>
              <a:t>are</a:t>
            </a:r>
            <a:r>
              <a:rPr dirty="0" sz="2400" spc="-2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393C46"/>
                </a:solidFill>
                <a:latin typeface="Arial"/>
                <a:cs typeface="Arial"/>
              </a:rPr>
              <a:t>my</a:t>
            </a:r>
            <a:r>
              <a:rPr dirty="0" sz="2400" spc="-1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393C46"/>
                </a:solidFill>
                <a:latin typeface="Arial"/>
                <a:cs typeface="Arial"/>
              </a:rPr>
              <a:t>stress</a:t>
            </a:r>
            <a:r>
              <a:rPr dirty="0" sz="2400" spc="-4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393C46"/>
                </a:solidFill>
                <a:latin typeface="Arial"/>
                <a:cs typeface="Arial"/>
              </a:rPr>
              <a:t>triggers?</a:t>
            </a:r>
            <a:endParaRPr sz="2400">
              <a:latin typeface="Arial"/>
              <a:cs typeface="Arial"/>
            </a:endParaRPr>
          </a:p>
          <a:p>
            <a:pPr marL="280670" marR="327025" indent="-268605">
              <a:lnSpc>
                <a:spcPct val="100000"/>
              </a:lnSpc>
              <a:spcBef>
                <a:spcPts val="1805"/>
              </a:spcBef>
              <a:buSzPct val="110416"/>
              <a:buFont typeface="Wingdings"/>
              <a:buChar char=""/>
              <a:tabLst>
                <a:tab pos="280670" algn="l"/>
              </a:tabLst>
            </a:pPr>
            <a:r>
              <a:rPr dirty="0" sz="2400">
                <a:solidFill>
                  <a:srgbClr val="393C46"/>
                </a:solidFill>
                <a:latin typeface="Arial"/>
                <a:cs typeface="Arial"/>
              </a:rPr>
              <a:t>What</a:t>
            </a:r>
            <a:r>
              <a:rPr dirty="0" sz="2400" spc="-4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393C46"/>
                </a:solidFill>
                <a:latin typeface="Arial"/>
                <a:cs typeface="Arial"/>
              </a:rPr>
              <a:t>are</a:t>
            </a:r>
            <a:r>
              <a:rPr dirty="0" sz="2400" spc="-4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393C46"/>
                </a:solidFill>
                <a:latin typeface="Arial"/>
                <a:cs typeface="Arial"/>
              </a:rPr>
              <a:t>the</a:t>
            </a:r>
            <a:r>
              <a:rPr dirty="0" sz="2400" spc="-4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393C46"/>
                </a:solidFill>
                <a:latin typeface="Arial"/>
                <a:cs typeface="Arial"/>
              </a:rPr>
              <a:t>warning</a:t>
            </a:r>
            <a:r>
              <a:rPr dirty="0" sz="2400" spc="-3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393C46"/>
                </a:solidFill>
                <a:latin typeface="Arial"/>
                <a:cs typeface="Arial"/>
              </a:rPr>
              <a:t>signs</a:t>
            </a:r>
            <a:r>
              <a:rPr dirty="0" sz="2400" spc="-3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393C46"/>
                </a:solidFill>
                <a:latin typeface="Arial"/>
                <a:cs typeface="Arial"/>
              </a:rPr>
              <a:t>that</a:t>
            </a:r>
            <a:r>
              <a:rPr dirty="0" sz="2400" spc="-4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393C46"/>
                </a:solidFill>
                <a:latin typeface="Arial"/>
                <a:cs typeface="Arial"/>
              </a:rPr>
              <a:t>I</a:t>
            </a:r>
            <a:r>
              <a:rPr dirty="0" sz="2400" spc="-6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393C46"/>
                </a:solidFill>
                <a:latin typeface="Arial"/>
                <a:cs typeface="Arial"/>
              </a:rPr>
              <a:t>have</a:t>
            </a:r>
            <a:r>
              <a:rPr dirty="0" sz="2400" spc="-4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393C46"/>
                </a:solidFill>
                <a:latin typeface="Arial"/>
                <a:cs typeface="Arial"/>
              </a:rPr>
              <a:t>too</a:t>
            </a:r>
            <a:r>
              <a:rPr dirty="0" sz="2400" spc="-4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400" spc="-20">
                <a:solidFill>
                  <a:srgbClr val="393C46"/>
                </a:solidFill>
                <a:latin typeface="Arial"/>
                <a:cs typeface="Arial"/>
              </a:rPr>
              <a:t>much </a:t>
            </a:r>
            <a:r>
              <a:rPr dirty="0" sz="2400" spc="-10">
                <a:solidFill>
                  <a:srgbClr val="393C46"/>
                </a:solidFill>
                <a:latin typeface="Arial"/>
                <a:cs typeface="Arial"/>
              </a:rPr>
              <a:t>stress?</a:t>
            </a:r>
            <a:endParaRPr sz="2400">
              <a:latin typeface="Arial"/>
              <a:cs typeface="Arial"/>
            </a:endParaRPr>
          </a:p>
          <a:p>
            <a:pPr marL="280670" marR="648970" indent="-268605">
              <a:lnSpc>
                <a:spcPct val="100000"/>
              </a:lnSpc>
              <a:spcBef>
                <a:spcPts val="1800"/>
              </a:spcBef>
              <a:buSzPct val="110416"/>
              <a:buFont typeface="Wingdings"/>
              <a:buChar char=""/>
              <a:tabLst>
                <a:tab pos="280670" algn="l"/>
              </a:tabLst>
            </a:pPr>
            <a:r>
              <a:rPr dirty="0" sz="2400">
                <a:solidFill>
                  <a:srgbClr val="393C46"/>
                </a:solidFill>
                <a:latin typeface="Arial"/>
                <a:cs typeface="Arial"/>
              </a:rPr>
              <a:t>What</a:t>
            </a:r>
            <a:r>
              <a:rPr dirty="0" sz="2400" spc="-5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393C46"/>
                </a:solidFill>
                <a:latin typeface="Arial"/>
                <a:cs typeface="Arial"/>
              </a:rPr>
              <a:t>are</a:t>
            </a:r>
            <a:r>
              <a:rPr dirty="0" sz="2400" spc="-5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393C46"/>
                </a:solidFill>
                <a:latin typeface="Arial"/>
                <a:cs typeface="Arial"/>
              </a:rPr>
              <a:t>the</a:t>
            </a:r>
            <a:r>
              <a:rPr dirty="0" sz="2400" spc="-5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393C46"/>
                </a:solidFill>
                <a:latin typeface="Arial"/>
                <a:cs typeface="Arial"/>
              </a:rPr>
              <a:t>negative</a:t>
            </a:r>
            <a:r>
              <a:rPr dirty="0" sz="2400" spc="-4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393C46"/>
                </a:solidFill>
                <a:latin typeface="Arial"/>
                <a:cs typeface="Arial"/>
              </a:rPr>
              <a:t>behaviors</a:t>
            </a:r>
            <a:r>
              <a:rPr dirty="0" sz="2400" spc="-4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393C46"/>
                </a:solidFill>
                <a:latin typeface="Arial"/>
                <a:cs typeface="Arial"/>
              </a:rPr>
              <a:t>that</a:t>
            </a:r>
            <a:r>
              <a:rPr dirty="0" sz="2400" spc="-5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393C46"/>
                </a:solidFill>
                <a:latin typeface="Arial"/>
                <a:cs typeface="Arial"/>
              </a:rPr>
              <a:t>I</a:t>
            </a:r>
            <a:r>
              <a:rPr dirty="0" sz="2400" spc="-7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393C46"/>
                </a:solidFill>
                <a:latin typeface="Arial"/>
                <a:cs typeface="Arial"/>
              </a:rPr>
              <a:t>have</a:t>
            </a:r>
            <a:r>
              <a:rPr dirty="0" sz="2400" spc="-5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400" spc="-25">
                <a:solidFill>
                  <a:srgbClr val="393C46"/>
                </a:solidFill>
                <a:latin typeface="Arial"/>
                <a:cs typeface="Arial"/>
              </a:rPr>
              <a:t>in </a:t>
            </a:r>
            <a:r>
              <a:rPr dirty="0" sz="2400">
                <a:solidFill>
                  <a:srgbClr val="393C46"/>
                </a:solidFill>
                <a:latin typeface="Arial"/>
                <a:cs typeface="Arial"/>
              </a:rPr>
              <a:t>response</a:t>
            </a:r>
            <a:r>
              <a:rPr dirty="0" sz="2400" spc="-7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393C46"/>
                </a:solidFill>
                <a:latin typeface="Arial"/>
                <a:cs typeface="Arial"/>
              </a:rPr>
              <a:t>to</a:t>
            </a:r>
            <a:r>
              <a:rPr dirty="0" sz="2400" spc="-7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393C46"/>
                </a:solidFill>
                <a:latin typeface="Arial"/>
                <a:cs typeface="Arial"/>
              </a:rPr>
              <a:t>my</a:t>
            </a:r>
            <a:r>
              <a:rPr dirty="0" sz="2400" spc="-7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393C46"/>
                </a:solidFill>
                <a:latin typeface="Arial"/>
                <a:cs typeface="Arial"/>
              </a:rPr>
              <a:t>warning</a:t>
            </a:r>
            <a:r>
              <a:rPr dirty="0" sz="2400" spc="-6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393C46"/>
                </a:solidFill>
                <a:latin typeface="Arial"/>
                <a:cs typeface="Arial"/>
              </a:rPr>
              <a:t>signs?</a:t>
            </a:r>
            <a:endParaRPr sz="2400">
              <a:latin typeface="Arial"/>
              <a:cs typeface="Arial"/>
            </a:endParaRPr>
          </a:p>
          <a:p>
            <a:pPr marL="280670" marR="5080" indent="-268605">
              <a:lnSpc>
                <a:spcPct val="100000"/>
              </a:lnSpc>
              <a:spcBef>
                <a:spcPts val="1800"/>
              </a:spcBef>
              <a:buSzPct val="110416"/>
              <a:buFont typeface="Wingdings"/>
              <a:buChar char=""/>
              <a:tabLst>
                <a:tab pos="280670" algn="l"/>
              </a:tabLst>
            </a:pPr>
            <a:r>
              <a:rPr dirty="0" sz="2400">
                <a:solidFill>
                  <a:srgbClr val="393C46"/>
                </a:solidFill>
                <a:latin typeface="Arial"/>
                <a:cs typeface="Arial"/>
              </a:rPr>
              <a:t>What</a:t>
            </a:r>
            <a:r>
              <a:rPr dirty="0" sz="2400" spc="-5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393C46"/>
                </a:solidFill>
                <a:latin typeface="Arial"/>
                <a:cs typeface="Arial"/>
              </a:rPr>
              <a:t>happens</a:t>
            </a:r>
            <a:r>
              <a:rPr dirty="0" sz="2400" spc="-3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393C46"/>
                </a:solidFill>
                <a:latin typeface="Arial"/>
                <a:cs typeface="Arial"/>
              </a:rPr>
              <a:t>to</a:t>
            </a:r>
            <a:r>
              <a:rPr dirty="0" sz="2400" spc="-5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393C46"/>
                </a:solidFill>
                <a:latin typeface="Arial"/>
                <a:cs typeface="Arial"/>
              </a:rPr>
              <a:t>me</a:t>
            </a:r>
            <a:r>
              <a:rPr dirty="0" sz="2400" spc="-6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393C46"/>
                </a:solidFill>
                <a:latin typeface="Arial"/>
                <a:cs typeface="Arial"/>
              </a:rPr>
              <a:t>when</a:t>
            </a:r>
            <a:r>
              <a:rPr dirty="0" sz="2400" spc="-4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393C46"/>
                </a:solidFill>
                <a:latin typeface="Arial"/>
                <a:cs typeface="Arial"/>
              </a:rPr>
              <a:t>stress</a:t>
            </a:r>
            <a:r>
              <a:rPr dirty="0" sz="2400" spc="-6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393C46"/>
                </a:solidFill>
                <a:latin typeface="Arial"/>
                <a:cs typeface="Arial"/>
              </a:rPr>
              <a:t>continues</a:t>
            </a:r>
            <a:r>
              <a:rPr dirty="0" sz="2400" spc="-4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393C46"/>
                </a:solidFill>
                <a:latin typeface="Arial"/>
                <a:cs typeface="Arial"/>
              </a:rPr>
              <a:t>for</a:t>
            </a:r>
            <a:r>
              <a:rPr dirty="0" sz="2400" spc="-4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400" spc="-25">
                <a:solidFill>
                  <a:srgbClr val="393C46"/>
                </a:solidFill>
                <a:latin typeface="Arial"/>
                <a:cs typeface="Arial"/>
              </a:rPr>
              <a:t>too </a:t>
            </a:r>
            <a:r>
              <a:rPr dirty="0" sz="2400" spc="-10">
                <a:solidFill>
                  <a:srgbClr val="393C46"/>
                </a:solidFill>
                <a:latin typeface="Arial"/>
                <a:cs typeface="Arial"/>
              </a:rPr>
              <a:t>long?</a:t>
            </a:r>
            <a:endParaRPr sz="2400">
              <a:latin typeface="Arial"/>
              <a:cs typeface="Arial"/>
            </a:endParaRPr>
          </a:p>
          <a:p>
            <a:pPr marL="280670" marR="749300" indent="-268605">
              <a:lnSpc>
                <a:spcPct val="100000"/>
              </a:lnSpc>
              <a:spcBef>
                <a:spcPts val="1805"/>
              </a:spcBef>
              <a:buSzPct val="110416"/>
              <a:buFont typeface="Wingdings"/>
              <a:buChar char=""/>
              <a:tabLst>
                <a:tab pos="280670" algn="l"/>
              </a:tabLst>
            </a:pPr>
            <a:r>
              <a:rPr dirty="0" sz="2400">
                <a:solidFill>
                  <a:srgbClr val="393C46"/>
                </a:solidFill>
                <a:latin typeface="Arial"/>
                <a:cs typeface="Arial"/>
              </a:rPr>
              <a:t>What</a:t>
            </a:r>
            <a:r>
              <a:rPr dirty="0" sz="2400" spc="-4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393C46"/>
                </a:solidFill>
                <a:latin typeface="Arial"/>
                <a:cs typeface="Arial"/>
              </a:rPr>
              <a:t>has</a:t>
            </a:r>
            <a:r>
              <a:rPr dirty="0" sz="2400" spc="-4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393C46"/>
                </a:solidFill>
                <a:latin typeface="Arial"/>
                <a:cs typeface="Arial"/>
              </a:rPr>
              <a:t>been</a:t>
            </a:r>
            <a:r>
              <a:rPr dirty="0" sz="2400" spc="-4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393C46"/>
                </a:solidFill>
                <a:latin typeface="Arial"/>
                <a:cs typeface="Arial"/>
              </a:rPr>
              <a:t>the</a:t>
            </a:r>
            <a:r>
              <a:rPr dirty="0" sz="2400" spc="-4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393C46"/>
                </a:solidFill>
                <a:latin typeface="Arial"/>
                <a:cs typeface="Arial"/>
              </a:rPr>
              <a:t>most</a:t>
            </a:r>
            <a:r>
              <a:rPr dirty="0" sz="2400" spc="-3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393C46"/>
                </a:solidFill>
                <a:latin typeface="Arial"/>
                <a:cs typeface="Arial"/>
              </a:rPr>
              <a:t>helpful</a:t>
            </a:r>
            <a:r>
              <a:rPr dirty="0" sz="2400" spc="-2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393C46"/>
                </a:solidFill>
                <a:latin typeface="Arial"/>
                <a:cs typeface="Arial"/>
              </a:rPr>
              <a:t>in</a:t>
            </a:r>
            <a:r>
              <a:rPr dirty="0" sz="2400" spc="-5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393C46"/>
                </a:solidFill>
                <a:latin typeface="Arial"/>
                <a:cs typeface="Arial"/>
              </a:rPr>
              <a:t>the</a:t>
            </a:r>
            <a:r>
              <a:rPr dirty="0" sz="2400" spc="-4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393C46"/>
                </a:solidFill>
                <a:latin typeface="Arial"/>
                <a:cs typeface="Arial"/>
              </a:rPr>
              <a:t>past</a:t>
            </a:r>
            <a:r>
              <a:rPr dirty="0" sz="2400" spc="-4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400" spc="-25">
                <a:solidFill>
                  <a:srgbClr val="393C46"/>
                </a:solidFill>
                <a:latin typeface="Arial"/>
                <a:cs typeface="Arial"/>
              </a:rPr>
              <a:t>to </a:t>
            </a:r>
            <a:r>
              <a:rPr dirty="0" sz="2400">
                <a:solidFill>
                  <a:srgbClr val="393C46"/>
                </a:solidFill>
                <a:latin typeface="Arial"/>
                <a:cs typeface="Arial"/>
              </a:rPr>
              <a:t>recharge</a:t>
            </a:r>
            <a:r>
              <a:rPr dirty="0" sz="2400" spc="-6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393C46"/>
                </a:solidFill>
                <a:latin typeface="Arial"/>
                <a:cs typeface="Arial"/>
              </a:rPr>
              <a:t>or</a:t>
            </a:r>
            <a:r>
              <a:rPr dirty="0" sz="2400" spc="-7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393C46"/>
                </a:solidFill>
                <a:latin typeface="Arial"/>
                <a:cs typeface="Arial"/>
              </a:rPr>
              <a:t>reset</a:t>
            </a:r>
            <a:r>
              <a:rPr dirty="0" sz="2400" spc="-6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393C46"/>
                </a:solidFill>
                <a:latin typeface="Arial"/>
                <a:cs typeface="Arial"/>
              </a:rPr>
              <a:t>quickly?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259079">
              <a:lnSpc>
                <a:spcPct val="100000"/>
              </a:lnSpc>
              <a:spcBef>
                <a:spcPts val="95"/>
              </a:spcBef>
            </a:pPr>
            <a:r>
              <a:rPr dirty="0" sz="4000" spc="-10"/>
              <a:t>Summary</a:t>
            </a:r>
            <a:endParaRPr sz="4000"/>
          </a:p>
        </p:txBody>
      </p:sp>
      <p:sp>
        <p:nvSpPr>
          <p:cNvPr id="3" name="object 3" descr=""/>
          <p:cNvSpPr txBox="1"/>
          <p:nvPr/>
        </p:nvSpPr>
        <p:spPr>
          <a:xfrm>
            <a:off x="1232103" y="1578355"/>
            <a:ext cx="2106295" cy="28625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10" b="1">
                <a:solidFill>
                  <a:srgbClr val="393C46"/>
                </a:solidFill>
                <a:latin typeface="Arial"/>
                <a:cs typeface="Arial"/>
              </a:rPr>
              <a:t>Trigger</a:t>
            </a:r>
            <a:endParaRPr sz="3600">
              <a:latin typeface="Arial"/>
              <a:cs typeface="Arial"/>
            </a:endParaRPr>
          </a:p>
          <a:p>
            <a:pPr marL="12700" marR="5080">
              <a:lnSpc>
                <a:spcPct val="207100"/>
              </a:lnSpc>
              <a:spcBef>
                <a:spcPts val="125"/>
              </a:spcBef>
            </a:pPr>
            <a:r>
              <a:rPr dirty="0" sz="3600" spc="-10" b="1">
                <a:solidFill>
                  <a:srgbClr val="393C46"/>
                </a:solidFill>
                <a:latin typeface="Arial"/>
                <a:cs typeface="Arial"/>
              </a:rPr>
              <a:t>Thoughts Feelings</a:t>
            </a:r>
            <a:endParaRPr sz="3600">
              <a:latin typeface="Arial"/>
              <a:cs typeface="Arial"/>
            </a:endParaRPr>
          </a:p>
        </p:txBody>
      </p:sp>
      <p:sp>
        <p:nvSpPr>
          <p:cNvPr id="4" name="object 4" descr=""/>
          <p:cNvSpPr/>
          <p:nvPr/>
        </p:nvSpPr>
        <p:spPr>
          <a:xfrm>
            <a:off x="947166" y="1651254"/>
            <a:ext cx="0" cy="2776855"/>
          </a:xfrm>
          <a:custGeom>
            <a:avLst/>
            <a:gdLst/>
            <a:ahLst/>
            <a:cxnLst/>
            <a:rect l="l" t="t" r="r" b="b"/>
            <a:pathLst>
              <a:path w="0" h="2776854">
                <a:moveTo>
                  <a:pt x="0" y="0"/>
                </a:moveTo>
                <a:lnTo>
                  <a:pt x="0" y="2776855"/>
                </a:lnTo>
              </a:path>
            </a:pathLst>
          </a:custGeom>
          <a:ln w="38100">
            <a:solidFill>
              <a:srgbClr val="00739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FOR</a:t>
            </a:r>
            <a:r>
              <a:rPr dirty="0" spc="-20"/>
              <a:t> </a:t>
            </a:r>
            <a:r>
              <a:rPr dirty="0" spc="-10"/>
              <a:t>FINANCIAL</a:t>
            </a:r>
            <a:r>
              <a:rPr dirty="0" spc="45"/>
              <a:t> </a:t>
            </a:r>
            <a:r>
              <a:rPr dirty="0" spc="-10"/>
              <a:t>PROFESSIONAL</a:t>
            </a:r>
            <a:r>
              <a:rPr dirty="0" spc="15"/>
              <a:t> </a:t>
            </a:r>
            <a:r>
              <a:rPr dirty="0"/>
              <a:t>USE ONLY</a:t>
            </a:r>
            <a:r>
              <a:rPr dirty="0" spc="-10"/>
              <a:t> </a:t>
            </a:r>
            <a:r>
              <a:rPr dirty="0"/>
              <a:t>/</a:t>
            </a:r>
            <a:r>
              <a:rPr dirty="0" spc="-5"/>
              <a:t> </a:t>
            </a:r>
            <a:r>
              <a:rPr dirty="0"/>
              <a:t>NOT</a:t>
            </a:r>
            <a:r>
              <a:rPr dirty="0" spc="-5"/>
              <a:t> </a:t>
            </a:r>
            <a:r>
              <a:rPr dirty="0"/>
              <a:t>FOR</a:t>
            </a:r>
            <a:r>
              <a:rPr dirty="0" spc="-15"/>
              <a:t> </a:t>
            </a:r>
            <a:r>
              <a:rPr dirty="0"/>
              <a:t>PUBLIC</a:t>
            </a:r>
            <a:r>
              <a:rPr dirty="0" spc="-20"/>
              <a:t> </a:t>
            </a:r>
            <a:r>
              <a:rPr dirty="0"/>
              <a:t>VIEWING</a:t>
            </a:r>
            <a:r>
              <a:rPr dirty="0" spc="-35"/>
              <a:t> </a:t>
            </a:r>
            <a:r>
              <a:rPr dirty="0"/>
              <a:t>OR</a:t>
            </a:r>
            <a:r>
              <a:rPr dirty="0" spc="-10"/>
              <a:t> DISTRIBUTION</a:t>
            </a:r>
          </a:p>
        </p:txBody>
      </p:sp>
      <p:sp>
        <p:nvSpPr>
          <p:cNvPr id="6" name="object 6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dirty="0" spc="-25"/>
              <a:t>10</a:t>
            </a:fld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225425" rIns="0" bIns="0" rtlCol="0" vert="horz">
            <a:spAutoFit/>
          </a:bodyPr>
          <a:lstStyle/>
          <a:p>
            <a:pPr marL="1229995" marR="5080" indent="-1217930">
              <a:lnSpc>
                <a:spcPct val="78100"/>
              </a:lnSpc>
              <a:spcBef>
                <a:spcPts val="1775"/>
              </a:spcBef>
              <a:tabLst>
                <a:tab pos="2948940" algn="l"/>
                <a:tab pos="4257040" algn="l"/>
              </a:tabLst>
            </a:pPr>
            <a:r>
              <a:rPr dirty="0"/>
              <a:t>What</a:t>
            </a:r>
            <a:r>
              <a:rPr dirty="0" spc="-140"/>
              <a:t> </a:t>
            </a:r>
            <a:r>
              <a:rPr dirty="0" spc="-25"/>
              <a:t>is</a:t>
            </a:r>
            <a:r>
              <a:rPr dirty="0"/>
              <a:t>	</a:t>
            </a:r>
            <a:r>
              <a:rPr dirty="0" spc="-25"/>
              <a:t>my</a:t>
            </a:r>
            <a:r>
              <a:rPr dirty="0"/>
              <a:t>	</a:t>
            </a:r>
            <a:r>
              <a:rPr dirty="0" spc="-10"/>
              <a:t>current </a:t>
            </a:r>
            <a:r>
              <a:rPr dirty="0"/>
              <a:t>stress</a:t>
            </a:r>
            <a:r>
              <a:rPr dirty="0" spc="-175"/>
              <a:t> </a:t>
            </a:r>
            <a:r>
              <a:rPr dirty="0" spc="-10"/>
              <a:t>formula?</a:t>
            </a:r>
          </a:p>
        </p:txBody>
      </p:sp>
      <p:sp>
        <p:nvSpPr>
          <p:cNvPr id="4" name="object 4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FOR</a:t>
            </a:r>
            <a:r>
              <a:rPr dirty="0" spc="-20"/>
              <a:t> </a:t>
            </a:r>
            <a:r>
              <a:rPr dirty="0" spc="-10"/>
              <a:t>FINANCIAL</a:t>
            </a:r>
            <a:r>
              <a:rPr dirty="0" spc="45"/>
              <a:t> </a:t>
            </a:r>
            <a:r>
              <a:rPr dirty="0" spc="-10"/>
              <a:t>PROFESSIONAL</a:t>
            </a:r>
            <a:r>
              <a:rPr dirty="0" spc="15"/>
              <a:t> </a:t>
            </a:r>
            <a:r>
              <a:rPr dirty="0"/>
              <a:t>USE ONLY</a:t>
            </a:r>
            <a:r>
              <a:rPr dirty="0" spc="-10"/>
              <a:t> </a:t>
            </a:r>
            <a:r>
              <a:rPr dirty="0"/>
              <a:t>/</a:t>
            </a:r>
            <a:r>
              <a:rPr dirty="0" spc="-5"/>
              <a:t> </a:t>
            </a:r>
            <a:r>
              <a:rPr dirty="0"/>
              <a:t>NOT</a:t>
            </a:r>
            <a:r>
              <a:rPr dirty="0" spc="-5"/>
              <a:t> </a:t>
            </a:r>
            <a:r>
              <a:rPr dirty="0"/>
              <a:t>FOR</a:t>
            </a:r>
            <a:r>
              <a:rPr dirty="0" spc="-15"/>
              <a:t> </a:t>
            </a:r>
            <a:r>
              <a:rPr dirty="0"/>
              <a:t>PUBLIC</a:t>
            </a:r>
            <a:r>
              <a:rPr dirty="0" spc="-20"/>
              <a:t> </a:t>
            </a:r>
            <a:r>
              <a:rPr dirty="0"/>
              <a:t>VIEWING</a:t>
            </a:r>
            <a:r>
              <a:rPr dirty="0" spc="-35"/>
              <a:t> </a:t>
            </a:r>
            <a:r>
              <a:rPr dirty="0"/>
              <a:t>OR</a:t>
            </a:r>
            <a:r>
              <a:rPr dirty="0" spc="-10"/>
              <a:t> DISTRIBUTION</a:t>
            </a:r>
          </a:p>
        </p:txBody>
      </p:sp>
      <p:sp>
        <p:nvSpPr>
          <p:cNvPr id="5" name="object 5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dirty="0" spc="-25"/>
              <a:t>10</a:t>
            </a:fld>
          </a:p>
        </p:txBody>
      </p:sp>
      <p:sp>
        <p:nvSpPr>
          <p:cNvPr id="3" name="object 3" descr=""/>
          <p:cNvSpPr txBox="1"/>
          <p:nvPr/>
        </p:nvSpPr>
        <p:spPr>
          <a:xfrm>
            <a:off x="0" y="3922776"/>
            <a:ext cx="8976360" cy="558165"/>
          </a:xfrm>
          <a:prstGeom prst="rect">
            <a:avLst/>
          </a:prstGeom>
          <a:solidFill>
            <a:srgbClr val="007397"/>
          </a:solidFill>
        </p:spPr>
        <p:txBody>
          <a:bodyPr wrap="square" lIns="0" tIns="36830" rIns="0" bIns="0" rtlCol="0" vert="horz">
            <a:spAutoFit/>
          </a:bodyPr>
          <a:lstStyle/>
          <a:p>
            <a:pPr algn="r" marR="120650">
              <a:lnSpc>
                <a:spcPct val="100000"/>
              </a:lnSpc>
              <a:spcBef>
                <a:spcPts val="290"/>
              </a:spcBef>
            </a:pPr>
            <a:r>
              <a:rPr dirty="0" sz="2800" spc="-10" b="1">
                <a:solidFill>
                  <a:srgbClr val="FFFFFF"/>
                </a:solidFill>
                <a:latin typeface="Arial"/>
                <a:cs typeface="Arial"/>
              </a:rPr>
              <a:t>Activity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656844" y="1757172"/>
            <a:ext cx="11525885" cy="5062855"/>
            <a:chOff x="656844" y="1757172"/>
            <a:chExt cx="11525885" cy="5062855"/>
          </a:xfrm>
        </p:grpSpPr>
        <p:sp>
          <p:nvSpPr>
            <p:cNvPr id="3" name="object 3" descr=""/>
            <p:cNvSpPr/>
            <p:nvPr/>
          </p:nvSpPr>
          <p:spPr>
            <a:xfrm>
              <a:off x="5405628" y="4593336"/>
              <a:ext cx="1938655" cy="1938655"/>
            </a:xfrm>
            <a:custGeom>
              <a:avLst/>
              <a:gdLst/>
              <a:ahLst/>
              <a:cxnLst/>
              <a:rect l="l" t="t" r="r" b="b"/>
              <a:pathLst>
                <a:path w="1938654" h="1938654">
                  <a:moveTo>
                    <a:pt x="969263" y="0"/>
                  </a:moveTo>
                  <a:lnTo>
                    <a:pt x="920888" y="1186"/>
                  </a:lnTo>
                  <a:lnTo>
                    <a:pt x="873126" y="4707"/>
                  </a:lnTo>
                  <a:lnTo>
                    <a:pt x="826034" y="10509"/>
                  </a:lnTo>
                  <a:lnTo>
                    <a:pt x="779667" y="18535"/>
                  </a:lnTo>
                  <a:lnTo>
                    <a:pt x="734080" y="28730"/>
                  </a:lnTo>
                  <a:lnTo>
                    <a:pt x="689329" y="41038"/>
                  </a:lnTo>
                  <a:lnTo>
                    <a:pt x="645470" y="55403"/>
                  </a:lnTo>
                  <a:lnTo>
                    <a:pt x="602558" y="71771"/>
                  </a:lnTo>
                  <a:lnTo>
                    <a:pt x="560648" y="90086"/>
                  </a:lnTo>
                  <a:lnTo>
                    <a:pt x="519797" y="110292"/>
                  </a:lnTo>
                  <a:lnTo>
                    <a:pt x="480059" y="132333"/>
                  </a:lnTo>
                  <a:lnTo>
                    <a:pt x="441491" y="156155"/>
                  </a:lnTo>
                  <a:lnTo>
                    <a:pt x="404148" y="181701"/>
                  </a:lnTo>
                  <a:lnTo>
                    <a:pt x="368084" y="208917"/>
                  </a:lnTo>
                  <a:lnTo>
                    <a:pt x="333357" y="237745"/>
                  </a:lnTo>
                  <a:lnTo>
                    <a:pt x="300021" y="268132"/>
                  </a:lnTo>
                  <a:lnTo>
                    <a:pt x="268132" y="300021"/>
                  </a:lnTo>
                  <a:lnTo>
                    <a:pt x="237745" y="333357"/>
                  </a:lnTo>
                  <a:lnTo>
                    <a:pt x="208917" y="368084"/>
                  </a:lnTo>
                  <a:lnTo>
                    <a:pt x="181701" y="404148"/>
                  </a:lnTo>
                  <a:lnTo>
                    <a:pt x="156155" y="441491"/>
                  </a:lnTo>
                  <a:lnTo>
                    <a:pt x="132334" y="480059"/>
                  </a:lnTo>
                  <a:lnTo>
                    <a:pt x="110292" y="519797"/>
                  </a:lnTo>
                  <a:lnTo>
                    <a:pt x="90086" y="560648"/>
                  </a:lnTo>
                  <a:lnTo>
                    <a:pt x="71771" y="602558"/>
                  </a:lnTo>
                  <a:lnTo>
                    <a:pt x="55403" y="645470"/>
                  </a:lnTo>
                  <a:lnTo>
                    <a:pt x="41038" y="689329"/>
                  </a:lnTo>
                  <a:lnTo>
                    <a:pt x="28730" y="734080"/>
                  </a:lnTo>
                  <a:lnTo>
                    <a:pt x="18535" y="779667"/>
                  </a:lnTo>
                  <a:lnTo>
                    <a:pt x="10509" y="826034"/>
                  </a:lnTo>
                  <a:lnTo>
                    <a:pt x="4707" y="873126"/>
                  </a:lnTo>
                  <a:lnTo>
                    <a:pt x="1186" y="920888"/>
                  </a:lnTo>
                  <a:lnTo>
                    <a:pt x="0" y="969263"/>
                  </a:lnTo>
                  <a:lnTo>
                    <a:pt x="1186" y="1017639"/>
                  </a:lnTo>
                  <a:lnTo>
                    <a:pt x="4707" y="1065401"/>
                  </a:lnTo>
                  <a:lnTo>
                    <a:pt x="10509" y="1112493"/>
                  </a:lnTo>
                  <a:lnTo>
                    <a:pt x="18535" y="1158860"/>
                  </a:lnTo>
                  <a:lnTo>
                    <a:pt x="28730" y="1204447"/>
                  </a:lnTo>
                  <a:lnTo>
                    <a:pt x="41038" y="1249198"/>
                  </a:lnTo>
                  <a:lnTo>
                    <a:pt x="55403" y="1293057"/>
                  </a:lnTo>
                  <a:lnTo>
                    <a:pt x="71771" y="1335969"/>
                  </a:lnTo>
                  <a:lnTo>
                    <a:pt x="90086" y="1377879"/>
                  </a:lnTo>
                  <a:lnTo>
                    <a:pt x="110292" y="1418730"/>
                  </a:lnTo>
                  <a:lnTo>
                    <a:pt x="132333" y="1458468"/>
                  </a:lnTo>
                  <a:lnTo>
                    <a:pt x="156155" y="1497036"/>
                  </a:lnTo>
                  <a:lnTo>
                    <a:pt x="181701" y="1534379"/>
                  </a:lnTo>
                  <a:lnTo>
                    <a:pt x="208917" y="1570443"/>
                  </a:lnTo>
                  <a:lnTo>
                    <a:pt x="237745" y="1605170"/>
                  </a:lnTo>
                  <a:lnTo>
                    <a:pt x="268132" y="1638506"/>
                  </a:lnTo>
                  <a:lnTo>
                    <a:pt x="300021" y="1670395"/>
                  </a:lnTo>
                  <a:lnTo>
                    <a:pt x="333357" y="1700782"/>
                  </a:lnTo>
                  <a:lnTo>
                    <a:pt x="368084" y="1729610"/>
                  </a:lnTo>
                  <a:lnTo>
                    <a:pt x="404148" y="1756826"/>
                  </a:lnTo>
                  <a:lnTo>
                    <a:pt x="441491" y="1782372"/>
                  </a:lnTo>
                  <a:lnTo>
                    <a:pt x="480060" y="1806194"/>
                  </a:lnTo>
                  <a:lnTo>
                    <a:pt x="519797" y="1828235"/>
                  </a:lnTo>
                  <a:lnTo>
                    <a:pt x="560648" y="1848441"/>
                  </a:lnTo>
                  <a:lnTo>
                    <a:pt x="602558" y="1866756"/>
                  </a:lnTo>
                  <a:lnTo>
                    <a:pt x="645470" y="1883124"/>
                  </a:lnTo>
                  <a:lnTo>
                    <a:pt x="689329" y="1897489"/>
                  </a:lnTo>
                  <a:lnTo>
                    <a:pt x="734080" y="1909797"/>
                  </a:lnTo>
                  <a:lnTo>
                    <a:pt x="779667" y="1919992"/>
                  </a:lnTo>
                  <a:lnTo>
                    <a:pt x="826034" y="1928018"/>
                  </a:lnTo>
                  <a:lnTo>
                    <a:pt x="873126" y="1933820"/>
                  </a:lnTo>
                  <a:lnTo>
                    <a:pt x="920888" y="1937341"/>
                  </a:lnTo>
                  <a:lnTo>
                    <a:pt x="969263" y="1938527"/>
                  </a:lnTo>
                  <a:lnTo>
                    <a:pt x="1017639" y="1937341"/>
                  </a:lnTo>
                  <a:lnTo>
                    <a:pt x="1065401" y="1933820"/>
                  </a:lnTo>
                  <a:lnTo>
                    <a:pt x="1112493" y="1928018"/>
                  </a:lnTo>
                  <a:lnTo>
                    <a:pt x="1158860" y="1919992"/>
                  </a:lnTo>
                  <a:lnTo>
                    <a:pt x="1204447" y="1909797"/>
                  </a:lnTo>
                  <a:lnTo>
                    <a:pt x="1249198" y="1897489"/>
                  </a:lnTo>
                  <a:lnTo>
                    <a:pt x="1293057" y="1883124"/>
                  </a:lnTo>
                  <a:lnTo>
                    <a:pt x="1335969" y="1866756"/>
                  </a:lnTo>
                  <a:lnTo>
                    <a:pt x="1377879" y="1848441"/>
                  </a:lnTo>
                  <a:lnTo>
                    <a:pt x="1418730" y="1828235"/>
                  </a:lnTo>
                  <a:lnTo>
                    <a:pt x="1458468" y="1806194"/>
                  </a:lnTo>
                  <a:lnTo>
                    <a:pt x="1497036" y="1782372"/>
                  </a:lnTo>
                  <a:lnTo>
                    <a:pt x="1534379" y="1756826"/>
                  </a:lnTo>
                  <a:lnTo>
                    <a:pt x="1570443" y="1729610"/>
                  </a:lnTo>
                  <a:lnTo>
                    <a:pt x="1605170" y="1700782"/>
                  </a:lnTo>
                  <a:lnTo>
                    <a:pt x="1638506" y="1670395"/>
                  </a:lnTo>
                  <a:lnTo>
                    <a:pt x="1670395" y="1638506"/>
                  </a:lnTo>
                  <a:lnTo>
                    <a:pt x="1700782" y="1605170"/>
                  </a:lnTo>
                  <a:lnTo>
                    <a:pt x="1729610" y="1570443"/>
                  </a:lnTo>
                  <a:lnTo>
                    <a:pt x="1756826" y="1534379"/>
                  </a:lnTo>
                  <a:lnTo>
                    <a:pt x="1782372" y="1497036"/>
                  </a:lnTo>
                  <a:lnTo>
                    <a:pt x="1806194" y="1458468"/>
                  </a:lnTo>
                  <a:lnTo>
                    <a:pt x="1828235" y="1418730"/>
                  </a:lnTo>
                  <a:lnTo>
                    <a:pt x="1848441" y="1377879"/>
                  </a:lnTo>
                  <a:lnTo>
                    <a:pt x="1866756" y="1335969"/>
                  </a:lnTo>
                  <a:lnTo>
                    <a:pt x="1883124" y="1293057"/>
                  </a:lnTo>
                  <a:lnTo>
                    <a:pt x="1897489" y="1249198"/>
                  </a:lnTo>
                  <a:lnTo>
                    <a:pt x="1909797" y="1204447"/>
                  </a:lnTo>
                  <a:lnTo>
                    <a:pt x="1919992" y="1158860"/>
                  </a:lnTo>
                  <a:lnTo>
                    <a:pt x="1928018" y="1112493"/>
                  </a:lnTo>
                  <a:lnTo>
                    <a:pt x="1933820" y="1065401"/>
                  </a:lnTo>
                  <a:lnTo>
                    <a:pt x="1937341" y="1017639"/>
                  </a:lnTo>
                  <a:lnTo>
                    <a:pt x="1938527" y="969263"/>
                  </a:lnTo>
                  <a:lnTo>
                    <a:pt x="1937341" y="920888"/>
                  </a:lnTo>
                  <a:lnTo>
                    <a:pt x="1933820" y="873126"/>
                  </a:lnTo>
                  <a:lnTo>
                    <a:pt x="1928018" y="826034"/>
                  </a:lnTo>
                  <a:lnTo>
                    <a:pt x="1919992" y="779667"/>
                  </a:lnTo>
                  <a:lnTo>
                    <a:pt x="1909797" y="734080"/>
                  </a:lnTo>
                  <a:lnTo>
                    <a:pt x="1897489" y="689329"/>
                  </a:lnTo>
                  <a:lnTo>
                    <a:pt x="1883124" y="645470"/>
                  </a:lnTo>
                  <a:lnTo>
                    <a:pt x="1866756" y="602558"/>
                  </a:lnTo>
                  <a:lnTo>
                    <a:pt x="1848441" y="560648"/>
                  </a:lnTo>
                  <a:lnTo>
                    <a:pt x="1828235" y="519797"/>
                  </a:lnTo>
                  <a:lnTo>
                    <a:pt x="1806194" y="480059"/>
                  </a:lnTo>
                  <a:lnTo>
                    <a:pt x="1782372" y="441491"/>
                  </a:lnTo>
                  <a:lnTo>
                    <a:pt x="1756826" y="404148"/>
                  </a:lnTo>
                  <a:lnTo>
                    <a:pt x="1729610" y="368084"/>
                  </a:lnTo>
                  <a:lnTo>
                    <a:pt x="1700782" y="333357"/>
                  </a:lnTo>
                  <a:lnTo>
                    <a:pt x="1670395" y="300021"/>
                  </a:lnTo>
                  <a:lnTo>
                    <a:pt x="1638506" y="268132"/>
                  </a:lnTo>
                  <a:lnTo>
                    <a:pt x="1605170" y="237745"/>
                  </a:lnTo>
                  <a:lnTo>
                    <a:pt x="1570443" y="208917"/>
                  </a:lnTo>
                  <a:lnTo>
                    <a:pt x="1534379" y="181701"/>
                  </a:lnTo>
                  <a:lnTo>
                    <a:pt x="1497036" y="156155"/>
                  </a:lnTo>
                  <a:lnTo>
                    <a:pt x="1458468" y="132333"/>
                  </a:lnTo>
                  <a:lnTo>
                    <a:pt x="1418730" y="110292"/>
                  </a:lnTo>
                  <a:lnTo>
                    <a:pt x="1377879" y="90086"/>
                  </a:lnTo>
                  <a:lnTo>
                    <a:pt x="1335969" y="71771"/>
                  </a:lnTo>
                  <a:lnTo>
                    <a:pt x="1293057" y="55403"/>
                  </a:lnTo>
                  <a:lnTo>
                    <a:pt x="1249198" y="41038"/>
                  </a:lnTo>
                  <a:lnTo>
                    <a:pt x="1204447" y="28730"/>
                  </a:lnTo>
                  <a:lnTo>
                    <a:pt x="1158860" y="18535"/>
                  </a:lnTo>
                  <a:lnTo>
                    <a:pt x="1112493" y="10509"/>
                  </a:lnTo>
                  <a:lnTo>
                    <a:pt x="1065401" y="4707"/>
                  </a:lnTo>
                  <a:lnTo>
                    <a:pt x="1017639" y="1186"/>
                  </a:lnTo>
                  <a:lnTo>
                    <a:pt x="96926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4" name="object 4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660135" y="2759963"/>
              <a:ext cx="6522084" cy="3451860"/>
            </a:xfrm>
            <a:prstGeom prst="rect">
              <a:avLst/>
            </a:prstGeom>
          </p:spPr>
        </p:pic>
        <p:sp>
          <p:nvSpPr>
            <p:cNvPr id="5" name="object 5" descr=""/>
            <p:cNvSpPr/>
            <p:nvPr/>
          </p:nvSpPr>
          <p:spPr>
            <a:xfrm>
              <a:off x="656844" y="1757172"/>
              <a:ext cx="10878820" cy="944880"/>
            </a:xfrm>
            <a:custGeom>
              <a:avLst/>
              <a:gdLst/>
              <a:ahLst/>
              <a:cxnLst/>
              <a:rect l="l" t="t" r="r" b="b"/>
              <a:pathLst>
                <a:path w="10878820" h="944880">
                  <a:moveTo>
                    <a:pt x="10878312" y="0"/>
                  </a:moveTo>
                  <a:lnTo>
                    <a:pt x="0" y="0"/>
                  </a:lnTo>
                  <a:lnTo>
                    <a:pt x="0" y="944879"/>
                  </a:lnTo>
                  <a:lnTo>
                    <a:pt x="10878312" y="944879"/>
                  </a:lnTo>
                  <a:lnTo>
                    <a:pt x="10878312" y="0"/>
                  </a:lnTo>
                  <a:close/>
                </a:path>
              </a:pathLst>
            </a:custGeom>
            <a:solidFill>
              <a:srgbClr val="393C46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5524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dirty="0"/>
              <a:t>Specialist</a:t>
            </a:r>
            <a:r>
              <a:rPr dirty="0" spc="-70"/>
              <a:t> </a:t>
            </a:r>
            <a:r>
              <a:rPr dirty="0"/>
              <a:t>Consulting</a:t>
            </a:r>
            <a:r>
              <a:rPr dirty="0" spc="-70"/>
              <a:t> </a:t>
            </a:r>
            <a:r>
              <a:rPr dirty="0" spc="-10"/>
              <a:t>Group</a:t>
            </a:r>
          </a:p>
          <a:p>
            <a:pPr marL="12700">
              <a:lnSpc>
                <a:spcPct val="100000"/>
              </a:lnSpc>
              <a:spcBef>
                <a:spcPts val="220"/>
              </a:spcBef>
            </a:pPr>
            <a:r>
              <a:rPr dirty="0" sz="2400">
                <a:solidFill>
                  <a:srgbClr val="EF6C00"/>
                </a:solidFill>
              </a:rPr>
              <a:t>Advisors</a:t>
            </a:r>
            <a:r>
              <a:rPr dirty="0" sz="2400" spc="-45">
                <a:solidFill>
                  <a:srgbClr val="EF6C00"/>
                </a:solidFill>
              </a:rPr>
              <a:t> </a:t>
            </a:r>
            <a:r>
              <a:rPr dirty="0" sz="2400">
                <a:solidFill>
                  <a:srgbClr val="EF6C00"/>
                </a:solidFill>
              </a:rPr>
              <a:t>at</a:t>
            </a:r>
            <a:r>
              <a:rPr dirty="0" sz="2400" spc="-50">
                <a:solidFill>
                  <a:srgbClr val="EF6C00"/>
                </a:solidFill>
              </a:rPr>
              <a:t> </a:t>
            </a:r>
            <a:r>
              <a:rPr dirty="0" sz="2400">
                <a:solidFill>
                  <a:srgbClr val="EF6C00"/>
                </a:solidFill>
              </a:rPr>
              <a:t>the</a:t>
            </a:r>
            <a:r>
              <a:rPr dirty="0" sz="2400" spc="-65">
                <a:solidFill>
                  <a:srgbClr val="EF6C00"/>
                </a:solidFill>
              </a:rPr>
              <a:t> </a:t>
            </a:r>
            <a:r>
              <a:rPr dirty="0" sz="2400" spc="-10">
                <a:solidFill>
                  <a:srgbClr val="EF6C00"/>
                </a:solidFill>
              </a:rPr>
              <a:t>center</a:t>
            </a:r>
            <a:endParaRPr sz="2400"/>
          </a:p>
        </p:txBody>
      </p:sp>
      <p:sp>
        <p:nvSpPr>
          <p:cNvPr id="7" name="object 7" descr=""/>
          <p:cNvSpPr txBox="1"/>
          <p:nvPr/>
        </p:nvSpPr>
        <p:spPr>
          <a:xfrm>
            <a:off x="656844" y="1924939"/>
            <a:ext cx="10878820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67005" marR="635635">
              <a:lnSpc>
                <a:spcPct val="100000"/>
              </a:lnSpc>
              <a:spcBef>
                <a:spcPts val="100"/>
              </a:spcBef>
            </a:pP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With</a:t>
            </a:r>
            <a:r>
              <a:rPr dirty="0" sz="1800" spc="-3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more</a:t>
            </a:r>
            <a:r>
              <a:rPr dirty="0" sz="1800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than</a:t>
            </a:r>
            <a:r>
              <a:rPr dirty="0" sz="180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FFFF"/>
                </a:solidFill>
                <a:latin typeface="Arial"/>
                <a:cs typeface="Arial"/>
              </a:rPr>
              <a:t>20</a:t>
            </a:r>
            <a:r>
              <a:rPr dirty="0" sz="1800" spc="-2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FFFF"/>
                </a:solidFill>
                <a:latin typeface="Arial"/>
                <a:cs typeface="Arial"/>
              </a:rPr>
              <a:t>dedicated</a:t>
            </a:r>
            <a:r>
              <a:rPr dirty="0" sz="1800" spc="-2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FFFF"/>
                </a:solidFill>
                <a:latin typeface="Arial"/>
                <a:cs typeface="Arial"/>
              </a:rPr>
              <a:t>specialists</a:t>
            </a:r>
            <a:r>
              <a:rPr dirty="0" sz="1800" spc="-2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dirty="0" sz="1800" spc="-2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FFFF"/>
                </a:solidFill>
                <a:latin typeface="Arial"/>
                <a:cs typeface="Arial"/>
              </a:rPr>
              <a:t>consultants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,</a:t>
            </a:r>
            <a:r>
              <a:rPr dirty="0" sz="1800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we</a:t>
            </a:r>
            <a:r>
              <a:rPr dirty="0" sz="1800" spc="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strive</a:t>
            </a:r>
            <a:r>
              <a:rPr dirty="0" sz="180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dirty="0" sz="1800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help</a:t>
            </a:r>
            <a:r>
              <a:rPr dirty="0" sz="1800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you</a:t>
            </a:r>
            <a:r>
              <a:rPr dirty="0" sz="1800" spc="-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tackle</a:t>
            </a:r>
            <a:r>
              <a:rPr dirty="0" sz="1800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10">
                <a:solidFill>
                  <a:srgbClr val="FFFFFF"/>
                </a:solidFill>
                <a:latin typeface="Arial"/>
                <a:cs typeface="Arial"/>
              </a:rPr>
              <a:t>challenges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dirty="0" sz="1800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implement</a:t>
            </a:r>
            <a:r>
              <a:rPr dirty="0" sz="180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solutions</a:t>
            </a:r>
            <a:r>
              <a:rPr dirty="0" sz="1800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across</a:t>
            </a:r>
            <a:r>
              <a:rPr dirty="0" sz="180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key</a:t>
            </a:r>
            <a:r>
              <a:rPr dirty="0" sz="1800" spc="-3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practice</a:t>
            </a:r>
            <a:r>
              <a:rPr dirty="0" sz="1800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10">
                <a:solidFill>
                  <a:srgbClr val="FFFFFF"/>
                </a:solidFill>
                <a:latin typeface="Arial"/>
                <a:cs typeface="Arial"/>
              </a:rPr>
              <a:t>areas.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8" name="object 8" descr=""/>
          <p:cNvGrpSpPr/>
          <p:nvPr/>
        </p:nvGrpSpPr>
        <p:grpSpPr>
          <a:xfrm>
            <a:off x="652272" y="2702051"/>
            <a:ext cx="10883265" cy="2856230"/>
            <a:chOff x="652272" y="2702051"/>
            <a:chExt cx="10883265" cy="2856230"/>
          </a:xfrm>
        </p:grpSpPr>
        <p:sp>
          <p:nvSpPr>
            <p:cNvPr id="9" name="object 9" descr=""/>
            <p:cNvSpPr/>
            <p:nvPr/>
          </p:nvSpPr>
          <p:spPr>
            <a:xfrm>
              <a:off x="656844" y="2702051"/>
              <a:ext cx="10878820" cy="70485"/>
            </a:xfrm>
            <a:custGeom>
              <a:avLst/>
              <a:gdLst/>
              <a:ahLst/>
              <a:cxnLst/>
              <a:rect l="l" t="t" r="r" b="b"/>
              <a:pathLst>
                <a:path w="10878820" h="70485">
                  <a:moveTo>
                    <a:pt x="10878312" y="0"/>
                  </a:moveTo>
                  <a:lnTo>
                    <a:pt x="0" y="0"/>
                  </a:lnTo>
                  <a:lnTo>
                    <a:pt x="0" y="70103"/>
                  </a:lnTo>
                  <a:lnTo>
                    <a:pt x="10878312" y="70103"/>
                  </a:lnTo>
                  <a:lnTo>
                    <a:pt x="10878312" y="0"/>
                  </a:lnTo>
                  <a:close/>
                </a:path>
              </a:pathLst>
            </a:custGeom>
            <a:solidFill>
              <a:srgbClr val="EF6C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652272" y="3299459"/>
              <a:ext cx="4224655" cy="2258695"/>
            </a:xfrm>
            <a:custGeom>
              <a:avLst/>
              <a:gdLst/>
              <a:ahLst/>
              <a:cxnLst/>
              <a:rect l="l" t="t" r="r" b="b"/>
              <a:pathLst>
                <a:path w="4224655" h="2258695">
                  <a:moveTo>
                    <a:pt x="4224528" y="0"/>
                  </a:moveTo>
                  <a:lnTo>
                    <a:pt x="0" y="0"/>
                  </a:lnTo>
                  <a:lnTo>
                    <a:pt x="0" y="2258567"/>
                  </a:lnTo>
                  <a:lnTo>
                    <a:pt x="4224528" y="2258567"/>
                  </a:lnTo>
                  <a:lnTo>
                    <a:pt x="4224528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1" name="object 11" descr=""/>
          <p:cNvSpPr txBox="1"/>
          <p:nvPr/>
        </p:nvSpPr>
        <p:spPr>
          <a:xfrm>
            <a:off x="1097076" y="3680840"/>
            <a:ext cx="3336290" cy="14884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600" b="1">
                <a:solidFill>
                  <a:srgbClr val="393C46"/>
                </a:solidFill>
                <a:latin typeface="Arial"/>
                <a:cs typeface="Arial"/>
              </a:rPr>
              <a:t>At</a:t>
            </a:r>
            <a:r>
              <a:rPr dirty="0" sz="1600" spc="25" b="1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1600" b="1">
                <a:solidFill>
                  <a:srgbClr val="393C46"/>
                </a:solidFill>
                <a:latin typeface="Arial"/>
                <a:cs typeface="Arial"/>
              </a:rPr>
              <a:t>Janus</a:t>
            </a:r>
            <a:r>
              <a:rPr dirty="0" sz="1600" spc="-15" b="1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1600" b="1">
                <a:solidFill>
                  <a:srgbClr val="393C46"/>
                </a:solidFill>
                <a:latin typeface="Arial"/>
                <a:cs typeface="Arial"/>
              </a:rPr>
              <a:t>Henderson,</a:t>
            </a:r>
            <a:r>
              <a:rPr dirty="0" sz="1600" spc="-10" b="1">
                <a:solidFill>
                  <a:srgbClr val="393C46"/>
                </a:solidFill>
                <a:latin typeface="Arial"/>
                <a:cs typeface="Arial"/>
              </a:rPr>
              <a:t> “world-class </a:t>
            </a:r>
            <a:r>
              <a:rPr dirty="0" sz="1600" b="1">
                <a:solidFill>
                  <a:srgbClr val="393C46"/>
                </a:solidFill>
                <a:latin typeface="Arial"/>
                <a:cs typeface="Arial"/>
              </a:rPr>
              <a:t>service” is</a:t>
            </a:r>
            <a:r>
              <a:rPr dirty="0" sz="1600" spc="-45" b="1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1600" b="1">
                <a:solidFill>
                  <a:srgbClr val="393C46"/>
                </a:solidFill>
                <a:latin typeface="Arial"/>
                <a:cs typeface="Arial"/>
              </a:rPr>
              <a:t>more</a:t>
            </a:r>
            <a:r>
              <a:rPr dirty="0" sz="1600" spc="-20" b="1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1600" b="1">
                <a:solidFill>
                  <a:srgbClr val="393C46"/>
                </a:solidFill>
                <a:latin typeface="Arial"/>
                <a:cs typeface="Arial"/>
              </a:rPr>
              <a:t>than</a:t>
            </a:r>
            <a:r>
              <a:rPr dirty="0" sz="1600" spc="-25" b="1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1600" b="1">
                <a:solidFill>
                  <a:srgbClr val="393C46"/>
                </a:solidFill>
                <a:latin typeface="Arial"/>
                <a:cs typeface="Arial"/>
              </a:rPr>
              <a:t>a</a:t>
            </a:r>
            <a:r>
              <a:rPr dirty="0" sz="1600" spc="-45" b="1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1600" spc="-10" b="1">
                <a:solidFill>
                  <a:srgbClr val="393C46"/>
                </a:solidFill>
                <a:latin typeface="Arial"/>
                <a:cs typeface="Arial"/>
              </a:rPr>
              <a:t>buzzword. </a:t>
            </a:r>
            <a:r>
              <a:rPr dirty="0" sz="1600">
                <a:solidFill>
                  <a:srgbClr val="393C46"/>
                </a:solidFill>
                <a:latin typeface="Arial"/>
                <a:cs typeface="Arial"/>
              </a:rPr>
              <a:t>It</a:t>
            </a:r>
            <a:r>
              <a:rPr dirty="0" sz="1600" spc="-1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93C46"/>
                </a:solidFill>
                <a:latin typeface="Arial"/>
                <a:cs typeface="Arial"/>
              </a:rPr>
              <a:t>is</a:t>
            </a:r>
            <a:r>
              <a:rPr dirty="0" sz="1600" spc="-2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93C46"/>
                </a:solidFill>
                <a:latin typeface="Arial"/>
                <a:cs typeface="Arial"/>
              </a:rPr>
              <a:t>central</a:t>
            </a:r>
            <a:r>
              <a:rPr dirty="0" sz="1600" spc="-3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93C46"/>
                </a:solidFill>
                <a:latin typeface="Arial"/>
                <a:cs typeface="Arial"/>
              </a:rPr>
              <a:t>to</a:t>
            </a:r>
            <a:r>
              <a:rPr dirty="0" sz="1600" spc="-1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93C46"/>
                </a:solidFill>
                <a:latin typeface="Arial"/>
                <a:cs typeface="Arial"/>
              </a:rPr>
              <a:t>our</a:t>
            </a:r>
            <a:r>
              <a:rPr dirty="0" sz="1600" spc="-1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93C46"/>
                </a:solidFill>
                <a:latin typeface="Arial"/>
                <a:cs typeface="Arial"/>
              </a:rPr>
              <a:t>mission</a:t>
            </a:r>
            <a:r>
              <a:rPr dirty="0" sz="1600" spc="-4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93C46"/>
                </a:solidFill>
                <a:latin typeface="Arial"/>
                <a:cs typeface="Arial"/>
              </a:rPr>
              <a:t>as</a:t>
            </a:r>
            <a:r>
              <a:rPr dirty="0" sz="1600" spc="-2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93C46"/>
                </a:solidFill>
                <a:latin typeface="Arial"/>
                <a:cs typeface="Arial"/>
              </a:rPr>
              <a:t>a</a:t>
            </a:r>
            <a:r>
              <a:rPr dirty="0" sz="1600" spc="-1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1600" spc="-20">
                <a:solidFill>
                  <a:srgbClr val="393C46"/>
                </a:solidFill>
                <a:latin typeface="Arial"/>
                <a:cs typeface="Arial"/>
              </a:rPr>
              <a:t>firm </a:t>
            </a:r>
            <a:r>
              <a:rPr dirty="0" sz="1600">
                <a:solidFill>
                  <a:srgbClr val="393C46"/>
                </a:solidFill>
                <a:latin typeface="Arial"/>
                <a:cs typeface="Arial"/>
              </a:rPr>
              <a:t>and</a:t>
            </a:r>
            <a:r>
              <a:rPr dirty="0" sz="1600" spc="-2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93C46"/>
                </a:solidFill>
                <a:latin typeface="Arial"/>
                <a:cs typeface="Arial"/>
              </a:rPr>
              <a:t>that</a:t>
            </a:r>
            <a:r>
              <a:rPr dirty="0" sz="1600" spc="-1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93C46"/>
                </a:solidFill>
                <a:latin typeface="Arial"/>
                <a:cs typeface="Arial"/>
              </a:rPr>
              <a:t>of</a:t>
            </a:r>
            <a:r>
              <a:rPr dirty="0" sz="1600" spc="-1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93C46"/>
                </a:solidFill>
                <a:latin typeface="Arial"/>
                <a:cs typeface="Arial"/>
              </a:rPr>
              <a:t>our</a:t>
            </a:r>
            <a:r>
              <a:rPr dirty="0" sz="1600" spc="-2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93C46"/>
                </a:solidFill>
                <a:latin typeface="Arial"/>
                <a:cs typeface="Arial"/>
              </a:rPr>
              <a:t>growing</a:t>
            </a:r>
            <a:r>
              <a:rPr dirty="0" sz="1600" spc="-1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93C46"/>
                </a:solidFill>
                <a:latin typeface="Arial"/>
                <a:cs typeface="Arial"/>
              </a:rPr>
              <a:t>team</a:t>
            </a:r>
            <a:r>
              <a:rPr dirty="0" sz="1600" spc="-1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1600" spc="-25">
                <a:solidFill>
                  <a:srgbClr val="393C46"/>
                </a:solidFill>
                <a:latin typeface="Arial"/>
                <a:cs typeface="Arial"/>
              </a:rPr>
              <a:t>of </a:t>
            </a:r>
            <a:r>
              <a:rPr dirty="0" sz="1600">
                <a:solidFill>
                  <a:srgbClr val="393C46"/>
                </a:solidFill>
                <a:latin typeface="Arial"/>
                <a:cs typeface="Arial"/>
              </a:rPr>
              <a:t>experts</a:t>
            </a:r>
            <a:r>
              <a:rPr dirty="0" sz="1600" spc="-1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93C46"/>
                </a:solidFill>
                <a:latin typeface="Arial"/>
                <a:cs typeface="Arial"/>
              </a:rPr>
              <a:t>focused</a:t>
            </a:r>
            <a:r>
              <a:rPr dirty="0" sz="1600" spc="-3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93C46"/>
                </a:solidFill>
                <a:latin typeface="Arial"/>
                <a:cs typeface="Arial"/>
              </a:rPr>
              <a:t>on</a:t>
            </a:r>
            <a:r>
              <a:rPr dirty="0" sz="1600" spc="-2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93C46"/>
                </a:solidFill>
                <a:latin typeface="Arial"/>
                <a:cs typeface="Arial"/>
              </a:rPr>
              <a:t>helping</a:t>
            </a:r>
            <a:r>
              <a:rPr dirty="0" sz="1600" spc="-5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93C46"/>
                </a:solidFill>
                <a:latin typeface="Arial"/>
                <a:cs typeface="Arial"/>
              </a:rPr>
              <a:t>you</a:t>
            </a:r>
            <a:r>
              <a:rPr dirty="0" sz="1600" spc="-1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1600" spc="-20">
                <a:solidFill>
                  <a:srgbClr val="393C46"/>
                </a:solidFill>
                <a:latin typeface="Arial"/>
                <a:cs typeface="Arial"/>
              </a:rPr>
              <a:t>build </a:t>
            </a:r>
            <a:r>
              <a:rPr dirty="0" sz="1600">
                <a:solidFill>
                  <a:srgbClr val="393C46"/>
                </a:solidFill>
                <a:latin typeface="Arial"/>
                <a:cs typeface="Arial"/>
              </a:rPr>
              <a:t>and</a:t>
            </a:r>
            <a:r>
              <a:rPr dirty="0" sz="1600" spc="-4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93C46"/>
                </a:solidFill>
                <a:latin typeface="Arial"/>
                <a:cs typeface="Arial"/>
              </a:rPr>
              <a:t>manage</a:t>
            </a:r>
            <a:r>
              <a:rPr dirty="0" sz="1600" spc="-2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93C46"/>
                </a:solidFill>
                <a:latin typeface="Arial"/>
                <a:cs typeface="Arial"/>
              </a:rPr>
              <a:t>your</a:t>
            </a:r>
            <a:r>
              <a:rPr dirty="0" sz="1600" spc="-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1600" spc="-10">
                <a:solidFill>
                  <a:srgbClr val="393C46"/>
                </a:solidFill>
                <a:latin typeface="Arial"/>
                <a:cs typeface="Arial"/>
              </a:rPr>
              <a:t>practice.</a:t>
            </a:r>
            <a:endParaRPr sz="1600">
              <a:latin typeface="Arial"/>
              <a:cs typeface="Arial"/>
            </a:endParaRPr>
          </a:p>
        </p:txBody>
      </p:sp>
      <p:sp>
        <p:nvSpPr>
          <p:cNvPr id="12" name="object 12" descr=""/>
          <p:cNvSpPr/>
          <p:nvPr/>
        </p:nvSpPr>
        <p:spPr>
          <a:xfrm>
            <a:off x="481583" y="4256532"/>
            <a:ext cx="342900" cy="344805"/>
          </a:xfrm>
          <a:custGeom>
            <a:avLst/>
            <a:gdLst/>
            <a:ahLst/>
            <a:cxnLst/>
            <a:rect l="l" t="t" r="r" b="b"/>
            <a:pathLst>
              <a:path w="342900" h="344804">
                <a:moveTo>
                  <a:pt x="171450" y="0"/>
                </a:moveTo>
                <a:lnTo>
                  <a:pt x="125884" y="6150"/>
                </a:lnTo>
                <a:lnTo>
                  <a:pt x="84931" y="23509"/>
                </a:lnTo>
                <a:lnTo>
                  <a:pt x="50230" y="50434"/>
                </a:lnTo>
                <a:lnTo>
                  <a:pt x="23415" y="85287"/>
                </a:lnTo>
                <a:lnTo>
                  <a:pt x="6126" y="126426"/>
                </a:lnTo>
                <a:lnTo>
                  <a:pt x="0" y="172212"/>
                </a:lnTo>
                <a:lnTo>
                  <a:pt x="6126" y="217997"/>
                </a:lnTo>
                <a:lnTo>
                  <a:pt x="23415" y="259136"/>
                </a:lnTo>
                <a:lnTo>
                  <a:pt x="50230" y="293989"/>
                </a:lnTo>
                <a:lnTo>
                  <a:pt x="84931" y="320914"/>
                </a:lnTo>
                <a:lnTo>
                  <a:pt x="125884" y="338273"/>
                </a:lnTo>
                <a:lnTo>
                  <a:pt x="171450" y="344424"/>
                </a:lnTo>
                <a:lnTo>
                  <a:pt x="217015" y="338273"/>
                </a:lnTo>
                <a:lnTo>
                  <a:pt x="257968" y="320914"/>
                </a:lnTo>
                <a:lnTo>
                  <a:pt x="292669" y="293989"/>
                </a:lnTo>
                <a:lnTo>
                  <a:pt x="319484" y="259136"/>
                </a:lnTo>
                <a:lnTo>
                  <a:pt x="321055" y="255397"/>
                </a:lnTo>
                <a:lnTo>
                  <a:pt x="141084" y="255397"/>
                </a:lnTo>
                <a:lnTo>
                  <a:pt x="137159" y="253619"/>
                </a:lnTo>
                <a:lnTo>
                  <a:pt x="133946" y="250825"/>
                </a:lnTo>
                <a:lnTo>
                  <a:pt x="130532" y="245411"/>
                </a:lnTo>
                <a:lnTo>
                  <a:pt x="129393" y="239331"/>
                </a:lnTo>
                <a:lnTo>
                  <a:pt x="130532" y="233251"/>
                </a:lnTo>
                <a:lnTo>
                  <a:pt x="133946" y="227838"/>
                </a:lnTo>
                <a:lnTo>
                  <a:pt x="189306" y="172212"/>
                </a:lnTo>
                <a:lnTo>
                  <a:pt x="134302" y="116967"/>
                </a:lnTo>
                <a:lnTo>
                  <a:pt x="130687" y="111553"/>
                </a:lnTo>
                <a:lnTo>
                  <a:pt x="129482" y="105473"/>
                </a:lnTo>
                <a:lnTo>
                  <a:pt x="130687" y="99393"/>
                </a:lnTo>
                <a:lnTo>
                  <a:pt x="134302" y="93980"/>
                </a:lnTo>
                <a:lnTo>
                  <a:pt x="139526" y="90551"/>
                </a:lnTo>
                <a:lnTo>
                  <a:pt x="145554" y="89408"/>
                </a:lnTo>
                <a:lnTo>
                  <a:pt x="321215" y="89408"/>
                </a:lnTo>
                <a:lnTo>
                  <a:pt x="319484" y="85287"/>
                </a:lnTo>
                <a:lnTo>
                  <a:pt x="292669" y="50434"/>
                </a:lnTo>
                <a:lnTo>
                  <a:pt x="257968" y="23509"/>
                </a:lnTo>
                <a:lnTo>
                  <a:pt x="217015" y="6150"/>
                </a:lnTo>
                <a:lnTo>
                  <a:pt x="171450" y="0"/>
                </a:lnTo>
                <a:close/>
              </a:path>
              <a:path w="342900" h="344804">
                <a:moveTo>
                  <a:pt x="321215" y="89408"/>
                </a:moveTo>
                <a:lnTo>
                  <a:pt x="145554" y="89408"/>
                </a:lnTo>
                <a:lnTo>
                  <a:pt x="151583" y="90551"/>
                </a:lnTo>
                <a:lnTo>
                  <a:pt x="156806" y="93980"/>
                </a:lnTo>
                <a:lnTo>
                  <a:pt x="221094" y="158623"/>
                </a:lnTo>
                <a:lnTo>
                  <a:pt x="221818" y="158877"/>
                </a:lnTo>
                <a:lnTo>
                  <a:pt x="222884" y="159639"/>
                </a:lnTo>
                <a:lnTo>
                  <a:pt x="223596" y="160782"/>
                </a:lnTo>
                <a:lnTo>
                  <a:pt x="226809" y="163957"/>
                </a:lnTo>
                <a:lnTo>
                  <a:pt x="228600" y="167894"/>
                </a:lnTo>
                <a:lnTo>
                  <a:pt x="228244" y="172212"/>
                </a:lnTo>
                <a:lnTo>
                  <a:pt x="228600" y="176530"/>
                </a:lnTo>
                <a:lnTo>
                  <a:pt x="226809" y="180848"/>
                </a:lnTo>
                <a:lnTo>
                  <a:pt x="223596" y="184023"/>
                </a:lnTo>
                <a:lnTo>
                  <a:pt x="222884" y="184785"/>
                </a:lnTo>
                <a:lnTo>
                  <a:pt x="221818" y="185547"/>
                </a:lnTo>
                <a:lnTo>
                  <a:pt x="221094" y="186182"/>
                </a:lnTo>
                <a:lnTo>
                  <a:pt x="156806" y="250825"/>
                </a:lnTo>
                <a:lnTo>
                  <a:pt x="153593" y="253619"/>
                </a:lnTo>
                <a:lnTo>
                  <a:pt x="149301" y="255397"/>
                </a:lnTo>
                <a:lnTo>
                  <a:pt x="321055" y="255397"/>
                </a:lnTo>
                <a:lnTo>
                  <a:pt x="336773" y="217997"/>
                </a:lnTo>
                <a:lnTo>
                  <a:pt x="342900" y="172212"/>
                </a:lnTo>
                <a:lnTo>
                  <a:pt x="336773" y="126426"/>
                </a:lnTo>
                <a:lnTo>
                  <a:pt x="321215" y="89408"/>
                </a:lnTo>
                <a:close/>
              </a:path>
            </a:pathLst>
          </a:custGeom>
          <a:solidFill>
            <a:srgbClr val="EF6C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9398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dirty="0" spc="-50"/>
              <a:t>2</a:t>
            </a:fld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259079">
              <a:lnSpc>
                <a:spcPct val="100000"/>
              </a:lnSpc>
              <a:spcBef>
                <a:spcPts val="95"/>
              </a:spcBef>
            </a:pPr>
            <a:r>
              <a:rPr dirty="0" sz="4000"/>
              <a:t>What</a:t>
            </a:r>
            <a:r>
              <a:rPr dirty="0" sz="4000" spc="-75"/>
              <a:t> </a:t>
            </a:r>
            <a:r>
              <a:rPr dirty="0" sz="4000"/>
              <a:t>is</a:t>
            </a:r>
            <a:r>
              <a:rPr dirty="0" sz="4000" spc="-85"/>
              <a:t> </a:t>
            </a:r>
            <a:r>
              <a:rPr dirty="0" sz="4000"/>
              <a:t>my</a:t>
            </a:r>
            <a:r>
              <a:rPr dirty="0" sz="4000" spc="-65"/>
              <a:t> </a:t>
            </a:r>
            <a:r>
              <a:rPr dirty="0" sz="4000"/>
              <a:t>current</a:t>
            </a:r>
            <a:r>
              <a:rPr dirty="0" sz="4000" spc="-60"/>
              <a:t> </a:t>
            </a:r>
            <a:r>
              <a:rPr dirty="0" sz="4000"/>
              <a:t>stress</a:t>
            </a:r>
            <a:r>
              <a:rPr dirty="0" sz="4000" spc="-85"/>
              <a:t> </a:t>
            </a:r>
            <a:r>
              <a:rPr dirty="0" sz="4000" spc="-10"/>
              <a:t>formula?</a:t>
            </a:r>
            <a:endParaRPr sz="4000"/>
          </a:p>
        </p:txBody>
      </p:sp>
      <p:sp>
        <p:nvSpPr>
          <p:cNvPr id="3" name="object 3" descr=""/>
          <p:cNvSpPr/>
          <p:nvPr/>
        </p:nvSpPr>
        <p:spPr>
          <a:xfrm>
            <a:off x="2553700" y="2867255"/>
            <a:ext cx="7672705" cy="0"/>
          </a:xfrm>
          <a:custGeom>
            <a:avLst/>
            <a:gdLst/>
            <a:ahLst/>
            <a:cxnLst/>
            <a:rect l="l" t="t" r="r" b="b"/>
            <a:pathLst>
              <a:path w="7672705" h="0">
                <a:moveTo>
                  <a:pt x="0" y="0"/>
                </a:moveTo>
                <a:lnTo>
                  <a:pt x="7672657" y="0"/>
                </a:lnTo>
              </a:path>
            </a:pathLst>
          </a:custGeom>
          <a:ln w="36214">
            <a:solidFill>
              <a:srgbClr val="383B4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 txBox="1"/>
          <p:nvPr/>
        </p:nvSpPr>
        <p:spPr>
          <a:xfrm>
            <a:off x="916939" y="2157196"/>
            <a:ext cx="9227185" cy="2174875"/>
          </a:xfrm>
          <a:prstGeom prst="rect">
            <a:avLst/>
          </a:prstGeom>
        </p:spPr>
        <p:txBody>
          <a:bodyPr wrap="square" lIns="0" tIns="2413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900"/>
              </a:spcBef>
            </a:pPr>
            <a:r>
              <a:rPr dirty="0" sz="3200" spc="-10" b="1">
                <a:solidFill>
                  <a:srgbClr val="393C46"/>
                </a:solidFill>
                <a:latin typeface="Arial"/>
                <a:cs typeface="Arial"/>
              </a:rPr>
              <a:t>Trigger: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800"/>
              </a:spcBef>
            </a:pPr>
            <a:r>
              <a:rPr dirty="0" sz="3200" b="1">
                <a:solidFill>
                  <a:srgbClr val="393C46"/>
                </a:solidFill>
                <a:latin typeface="Arial"/>
                <a:cs typeface="Arial"/>
              </a:rPr>
              <a:t>Thought:</a:t>
            </a:r>
            <a:r>
              <a:rPr dirty="0" sz="3200" spc="-80" b="1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393C46"/>
                </a:solidFill>
                <a:latin typeface="Arial"/>
                <a:cs typeface="Arial"/>
              </a:rPr>
              <a:t>What</a:t>
            </a:r>
            <a:r>
              <a:rPr dirty="0" sz="3200" spc="-2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393C46"/>
                </a:solidFill>
                <a:latin typeface="Arial"/>
                <a:cs typeface="Arial"/>
              </a:rPr>
              <a:t>do</a:t>
            </a:r>
            <a:r>
              <a:rPr dirty="0" sz="3200" spc="-1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393C46"/>
                </a:solidFill>
                <a:latin typeface="Arial"/>
                <a:cs typeface="Arial"/>
              </a:rPr>
              <a:t>I</a:t>
            </a:r>
            <a:r>
              <a:rPr dirty="0" sz="3200" spc="-3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393C46"/>
                </a:solidFill>
                <a:latin typeface="Arial"/>
                <a:cs typeface="Arial"/>
              </a:rPr>
              <a:t>think</a:t>
            </a:r>
            <a:r>
              <a:rPr dirty="0" sz="3200" spc="-3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393C46"/>
                </a:solidFill>
                <a:latin typeface="Arial"/>
                <a:cs typeface="Arial"/>
              </a:rPr>
              <a:t>when</a:t>
            </a:r>
            <a:r>
              <a:rPr dirty="0" sz="3200" spc="-4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393C46"/>
                </a:solidFill>
                <a:latin typeface="Arial"/>
                <a:cs typeface="Arial"/>
              </a:rPr>
              <a:t>this</a:t>
            </a:r>
            <a:r>
              <a:rPr dirty="0" sz="3200" spc="-2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393C46"/>
                </a:solidFill>
                <a:latin typeface="Arial"/>
                <a:cs typeface="Arial"/>
              </a:rPr>
              <a:t>trigger</a:t>
            </a:r>
            <a:r>
              <a:rPr dirty="0" sz="3200" spc="-3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3200" spc="-10">
                <a:solidFill>
                  <a:srgbClr val="393C46"/>
                </a:solidFill>
                <a:latin typeface="Arial"/>
                <a:cs typeface="Arial"/>
              </a:rPr>
              <a:t>occurs?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800"/>
              </a:spcBef>
            </a:pPr>
            <a:r>
              <a:rPr dirty="0" sz="3200" b="1">
                <a:solidFill>
                  <a:srgbClr val="393C46"/>
                </a:solidFill>
                <a:latin typeface="Arial"/>
                <a:cs typeface="Arial"/>
              </a:rPr>
              <a:t>Feeling:</a:t>
            </a:r>
            <a:r>
              <a:rPr dirty="0" sz="3200" spc="-50" b="1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393C46"/>
                </a:solidFill>
                <a:latin typeface="Arial"/>
                <a:cs typeface="Arial"/>
              </a:rPr>
              <a:t>How</a:t>
            </a:r>
            <a:r>
              <a:rPr dirty="0" sz="3200" spc="-3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393C46"/>
                </a:solidFill>
                <a:latin typeface="Arial"/>
                <a:cs typeface="Arial"/>
              </a:rPr>
              <a:t>do</a:t>
            </a:r>
            <a:r>
              <a:rPr dirty="0" sz="3200" spc="-2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393C46"/>
                </a:solidFill>
                <a:latin typeface="Arial"/>
                <a:cs typeface="Arial"/>
              </a:rPr>
              <a:t>I</a:t>
            </a:r>
            <a:r>
              <a:rPr dirty="0" sz="3200" spc="-1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393C46"/>
                </a:solidFill>
                <a:latin typeface="Arial"/>
                <a:cs typeface="Arial"/>
              </a:rPr>
              <a:t>feel</a:t>
            </a:r>
            <a:r>
              <a:rPr dirty="0" sz="3200" spc="-1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393C46"/>
                </a:solidFill>
                <a:latin typeface="Arial"/>
                <a:cs typeface="Arial"/>
              </a:rPr>
              <a:t>when</a:t>
            </a:r>
            <a:r>
              <a:rPr dirty="0" sz="3200" spc="-3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393C46"/>
                </a:solidFill>
                <a:latin typeface="Arial"/>
                <a:cs typeface="Arial"/>
              </a:rPr>
              <a:t>I</a:t>
            </a:r>
            <a:r>
              <a:rPr dirty="0" sz="3200" spc="-2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393C46"/>
                </a:solidFill>
                <a:latin typeface="Arial"/>
                <a:cs typeface="Arial"/>
              </a:rPr>
              <a:t>think</a:t>
            </a:r>
            <a:r>
              <a:rPr dirty="0" sz="3200" spc="-1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393C46"/>
                </a:solidFill>
                <a:latin typeface="Arial"/>
                <a:cs typeface="Arial"/>
              </a:rPr>
              <a:t>this</a:t>
            </a:r>
            <a:r>
              <a:rPr dirty="0" sz="3200" spc="-3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3200" spc="-10">
                <a:solidFill>
                  <a:srgbClr val="393C46"/>
                </a:solidFill>
                <a:latin typeface="Arial"/>
                <a:cs typeface="Arial"/>
              </a:rPr>
              <a:t>thought?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FOR</a:t>
            </a:r>
            <a:r>
              <a:rPr dirty="0" spc="-20"/>
              <a:t> </a:t>
            </a:r>
            <a:r>
              <a:rPr dirty="0" spc="-10"/>
              <a:t>FINANCIAL</a:t>
            </a:r>
            <a:r>
              <a:rPr dirty="0" spc="45"/>
              <a:t> </a:t>
            </a:r>
            <a:r>
              <a:rPr dirty="0" spc="-10"/>
              <a:t>PROFESSIONAL</a:t>
            </a:r>
            <a:r>
              <a:rPr dirty="0" spc="15"/>
              <a:t> </a:t>
            </a:r>
            <a:r>
              <a:rPr dirty="0"/>
              <a:t>USE ONLY</a:t>
            </a:r>
            <a:r>
              <a:rPr dirty="0" spc="-10"/>
              <a:t> </a:t>
            </a:r>
            <a:r>
              <a:rPr dirty="0"/>
              <a:t>/</a:t>
            </a:r>
            <a:r>
              <a:rPr dirty="0" spc="-5"/>
              <a:t> </a:t>
            </a:r>
            <a:r>
              <a:rPr dirty="0"/>
              <a:t>NOT</a:t>
            </a:r>
            <a:r>
              <a:rPr dirty="0" spc="-5"/>
              <a:t> </a:t>
            </a:r>
            <a:r>
              <a:rPr dirty="0"/>
              <a:t>FOR</a:t>
            </a:r>
            <a:r>
              <a:rPr dirty="0" spc="-15"/>
              <a:t> </a:t>
            </a:r>
            <a:r>
              <a:rPr dirty="0"/>
              <a:t>PUBLIC</a:t>
            </a:r>
            <a:r>
              <a:rPr dirty="0" spc="-20"/>
              <a:t> </a:t>
            </a:r>
            <a:r>
              <a:rPr dirty="0"/>
              <a:t>VIEWING</a:t>
            </a:r>
            <a:r>
              <a:rPr dirty="0" spc="-35"/>
              <a:t> </a:t>
            </a:r>
            <a:r>
              <a:rPr dirty="0"/>
              <a:t>OR</a:t>
            </a:r>
            <a:r>
              <a:rPr dirty="0" spc="-10"/>
              <a:t> DISTRIBUTION</a:t>
            </a:r>
          </a:p>
        </p:txBody>
      </p:sp>
      <p:sp>
        <p:nvSpPr>
          <p:cNvPr id="6" name="object 6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dirty="0" spc="-25"/>
              <a:t>10</a:t>
            </a:fld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259079">
              <a:lnSpc>
                <a:spcPct val="100000"/>
              </a:lnSpc>
              <a:spcBef>
                <a:spcPts val="95"/>
              </a:spcBef>
            </a:pPr>
            <a:r>
              <a:rPr dirty="0" sz="4000"/>
              <a:t>The</a:t>
            </a:r>
            <a:r>
              <a:rPr dirty="0" sz="4000" spc="-95"/>
              <a:t> </a:t>
            </a:r>
            <a:r>
              <a:rPr dirty="0" sz="4000"/>
              <a:t>stress</a:t>
            </a:r>
            <a:r>
              <a:rPr dirty="0" sz="4000" spc="-80"/>
              <a:t> </a:t>
            </a:r>
            <a:r>
              <a:rPr dirty="0" sz="4000" spc="-10"/>
              <a:t>formula</a:t>
            </a:r>
            <a:endParaRPr sz="4000"/>
          </a:p>
        </p:txBody>
      </p:sp>
      <p:sp>
        <p:nvSpPr>
          <p:cNvPr id="3" name="object 3" descr=""/>
          <p:cNvSpPr txBox="1"/>
          <p:nvPr/>
        </p:nvSpPr>
        <p:spPr>
          <a:xfrm>
            <a:off x="1310766" y="2157196"/>
            <a:ext cx="9089390" cy="2174875"/>
          </a:xfrm>
          <a:prstGeom prst="rect">
            <a:avLst/>
          </a:prstGeom>
        </p:spPr>
        <p:txBody>
          <a:bodyPr wrap="square" lIns="0" tIns="2413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900"/>
              </a:spcBef>
            </a:pPr>
            <a:r>
              <a:rPr dirty="0" sz="3200" spc="-10" b="1">
                <a:solidFill>
                  <a:srgbClr val="393C46"/>
                </a:solidFill>
                <a:latin typeface="Arial"/>
                <a:cs typeface="Arial"/>
              </a:rPr>
              <a:t>Trigger:</a:t>
            </a:r>
            <a:r>
              <a:rPr dirty="0" sz="3200" spc="-55" b="1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393C46"/>
                </a:solidFill>
                <a:latin typeface="Arial"/>
                <a:cs typeface="Arial"/>
              </a:rPr>
              <a:t>The</a:t>
            </a:r>
            <a:r>
              <a:rPr dirty="0" sz="3200" spc="-7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393C46"/>
                </a:solidFill>
                <a:latin typeface="Arial"/>
                <a:cs typeface="Arial"/>
              </a:rPr>
              <a:t>circumstance</a:t>
            </a:r>
            <a:r>
              <a:rPr dirty="0" sz="3200" spc="-8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393C46"/>
                </a:solidFill>
                <a:latin typeface="Arial"/>
                <a:cs typeface="Arial"/>
              </a:rPr>
              <a:t>/</a:t>
            </a:r>
            <a:r>
              <a:rPr dirty="0" sz="3200" spc="-6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3200" spc="-10">
                <a:solidFill>
                  <a:srgbClr val="393C46"/>
                </a:solidFill>
                <a:latin typeface="Arial"/>
                <a:cs typeface="Arial"/>
              </a:rPr>
              <a:t>facts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800"/>
              </a:spcBef>
            </a:pPr>
            <a:r>
              <a:rPr dirty="0" sz="3200" b="1">
                <a:solidFill>
                  <a:srgbClr val="393C46"/>
                </a:solidFill>
                <a:latin typeface="Arial"/>
                <a:cs typeface="Arial"/>
              </a:rPr>
              <a:t>Thoughts:</a:t>
            </a:r>
            <a:r>
              <a:rPr dirty="0" sz="3200" spc="-70" b="1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393C46"/>
                </a:solidFill>
                <a:latin typeface="Arial"/>
                <a:cs typeface="Arial"/>
              </a:rPr>
              <a:t>Our</a:t>
            </a:r>
            <a:r>
              <a:rPr dirty="0" sz="3200" spc="-4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393C46"/>
                </a:solidFill>
                <a:latin typeface="Arial"/>
                <a:cs typeface="Arial"/>
              </a:rPr>
              <a:t>belief</a:t>
            </a:r>
            <a:r>
              <a:rPr dirty="0" sz="3200" spc="-3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393C46"/>
                </a:solidFill>
                <a:latin typeface="Arial"/>
                <a:cs typeface="Arial"/>
              </a:rPr>
              <a:t>about</a:t>
            </a:r>
            <a:r>
              <a:rPr dirty="0" sz="3200" spc="-3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393C46"/>
                </a:solidFill>
                <a:latin typeface="Arial"/>
                <a:cs typeface="Arial"/>
              </a:rPr>
              <a:t>the</a:t>
            </a:r>
            <a:r>
              <a:rPr dirty="0" sz="3200" spc="-5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3200" spc="-10">
                <a:solidFill>
                  <a:srgbClr val="393C46"/>
                </a:solidFill>
                <a:latin typeface="Arial"/>
                <a:cs typeface="Arial"/>
              </a:rPr>
              <a:t>trigger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800"/>
              </a:spcBef>
            </a:pPr>
            <a:r>
              <a:rPr dirty="0" sz="3200" b="1">
                <a:solidFill>
                  <a:srgbClr val="393C46"/>
                </a:solidFill>
                <a:latin typeface="Arial"/>
                <a:cs typeface="Arial"/>
              </a:rPr>
              <a:t>Feelings:</a:t>
            </a:r>
            <a:r>
              <a:rPr dirty="0" sz="3200" spc="-60" b="1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3200" b="1">
                <a:solidFill>
                  <a:srgbClr val="393C46"/>
                </a:solidFill>
                <a:latin typeface="Arial"/>
                <a:cs typeface="Arial"/>
              </a:rPr>
              <a:t>T</a:t>
            </a:r>
            <a:r>
              <a:rPr dirty="0" sz="3200">
                <a:solidFill>
                  <a:srgbClr val="393C46"/>
                </a:solidFill>
                <a:latin typeface="Arial"/>
                <a:cs typeface="Arial"/>
              </a:rPr>
              <a:t>he</a:t>
            </a:r>
            <a:r>
              <a:rPr dirty="0" sz="3200" spc="-6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393C46"/>
                </a:solidFill>
                <a:latin typeface="Arial"/>
                <a:cs typeface="Arial"/>
              </a:rPr>
              <a:t>emotional</a:t>
            </a:r>
            <a:r>
              <a:rPr dirty="0" sz="3200" spc="-4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393C46"/>
                </a:solidFill>
                <a:latin typeface="Arial"/>
                <a:cs typeface="Arial"/>
              </a:rPr>
              <a:t>response</a:t>
            </a:r>
            <a:r>
              <a:rPr dirty="0" sz="3200" spc="-6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393C46"/>
                </a:solidFill>
                <a:latin typeface="Arial"/>
                <a:cs typeface="Arial"/>
              </a:rPr>
              <a:t>to</a:t>
            </a:r>
            <a:r>
              <a:rPr dirty="0" sz="3200" spc="-4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393C46"/>
                </a:solidFill>
                <a:latin typeface="Arial"/>
                <a:cs typeface="Arial"/>
              </a:rPr>
              <a:t>our</a:t>
            </a:r>
            <a:r>
              <a:rPr dirty="0" sz="3200" spc="-4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3200" spc="-10">
                <a:solidFill>
                  <a:srgbClr val="393C46"/>
                </a:solidFill>
                <a:latin typeface="Arial"/>
                <a:cs typeface="Arial"/>
              </a:rPr>
              <a:t>thoughts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 descr=""/>
          <p:cNvSpPr/>
          <p:nvPr/>
        </p:nvSpPr>
        <p:spPr>
          <a:xfrm>
            <a:off x="902208" y="2496311"/>
            <a:ext cx="127000" cy="1732914"/>
          </a:xfrm>
          <a:custGeom>
            <a:avLst/>
            <a:gdLst/>
            <a:ahLst/>
            <a:cxnLst/>
            <a:rect l="l" t="t" r="r" b="b"/>
            <a:pathLst>
              <a:path w="127000" h="1732914">
                <a:moveTo>
                  <a:pt x="126491" y="0"/>
                </a:moveTo>
                <a:lnTo>
                  <a:pt x="0" y="0"/>
                </a:lnTo>
                <a:lnTo>
                  <a:pt x="0" y="1732788"/>
                </a:lnTo>
                <a:lnTo>
                  <a:pt x="126491" y="1732788"/>
                </a:lnTo>
                <a:lnTo>
                  <a:pt x="126491" y="0"/>
                </a:lnTo>
                <a:close/>
              </a:path>
            </a:pathLst>
          </a:custGeom>
          <a:solidFill>
            <a:srgbClr val="393C4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FOR</a:t>
            </a:r>
            <a:r>
              <a:rPr dirty="0" spc="-20"/>
              <a:t> </a:t>
            </a:r>
            <a:r>
              <a:rPr dirty="0" spc="-10"/>
              <a:t>FINANCIAL</a:t>
            </a:r>
            <a:r>
              <a:rPr dirty="0" spc="45"/>
              <a:t> </a:t>
            </a:r>
            <a:r>
              <a:rPr dirty="0" spc="-10"/>
              <a:t>PROFESSIONAL</a:t>
            </a:r>
            <a:r>
              <a:rPr dirty="0" spc="15"/>
              <a:t> </a:t>
            </a:r>
            <a:r>
              <a:rPr dirty="0"/>
              <a:t>USE ONLY</a:t>
            </a:r>
            <a:r>
              <a:rPr dirty="0" spc="-10"/>
              <a:t> </a:t>
            </a:r>
            <a:r>
              <a:rPr dirty="0"/>
              <a:t>/</a:t>
            </a:r>
            <a:r>
              <a:rPr dirty="0" spc="-5"/>
              <a:t> </a:t>
            </a:r>
            <a:r>
              <a:rPr dirty="0"/>
              <a:t>NOT</a:t>
            </a:r>
            <a:r>
              <a:rPr dirty="0" spc="-5"/>
              <a:t> </a:t>
            </a:r>
            <a:r>
              <a:rPr dirty="0"/>
              <a:t>FOR</a:t>
            </a:r>
            <a:r>
              <a:rPr dirty="0" spc="-15"/>
              <a:t> </a:t>
            </a:r>
            <a:r>
              <a:rPr dirty="0"/>
              <a:t>PUBLIC</a:t>
            </a:r>
            <a:r>
              <a:rPr dirty="0" spc="-20"/>
              <a:t> </a:t>
            </a:r>
            <a:r>
              <a:rPr dirty="0"/>
              <a:t>VIEWING</a:t>
            </a:r>
            <a:r>
              <a:rPr dirty="0" spc="-35"/>
              <a:t> </a:t>
            </a:r>
            <a:r>
              <a:rPr dirty="0"/>
              <a:t>OR</a:t>
            </a:r>
            <a:r>
              <a:rPr dirty="0" spc="-10"/>
              <a:t> DISTRIBUTION</a:t>
            </a:r>
          </a:p>
        </p:txBody>
      </p:sp>
      <p:sp>
        <p:nvSpPr>
          <p:cNvPr id="6" name="object 6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dirty="0" spc="-25"/>
              <a:t>10</a:t>
            </a:fld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259079">
              <a:lnSpc>
                <a:spcPct val="100000"/>
              </a:lnSpc>
              <a:spcBef>
                <a:spcPts val="95"/>
              </a:spcBef>
            </a:pPr>
            <a:r>
              <a:rPr dirty="0" sz="4000" spc="-10"/>
              <a:t>Summary</a:t>
            </a:r>
            <a:endParaRPr sz="4000"/>
          </a:p>
        </p:txBody>
      </p:sp>
      <p:sp>
        <p:nvSpPr>
          <p:cNvPr id="4" name="object 4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FOR</a:t>
            </a:r>
            <a:r>
              <a:rPr dirty="0" spc="-20"/>
              <a:t> </a:t>
            </a:r>
            <a:r>
              <a:rPr dirty="0" spc="-10"/>
              <a:t>FINANCIAL</a:t>
            </a:r>
            <a:r>
              <a:rPr dirty="0" spc="45"/>
              <a:t> </a:t>
            </a:r>
            <a:r>
              <a:rPr dirty="0" spc="-10"/>
              <a:t>PROFESSIONAL</a:t>
            </a:r>
            <a:r>
              <a:rPr dirty="0" spc="15"/>
              <a:t> </a:t>
            </a:r>
            <a:r>
              <a:rPr dirty="0"/>
              <a:t>USE ONLY</a:t>
            </a:r>
            <a:r>
              <a:rPr dirty="0" spc="-10"/>
              <a:t> </a:t>
            </a:r>
            <a:r>
              <a:rPr dirty="0"/>
              <a:t>/</a:t>
            </a:r>
            <a:r>
              <a:rPr dirty="0" spc="-5"/>
              <a:t> </a:t>
            </a:r>
            <a:r>
              <a:rPr dirty="0"/>
              <a:t>NOT</a:t>
            </a:r>
            <a:r>
              <a:rPr dirty="0" spc="-5"/>
              <a:t> </a:t>
            </a:r>
            <a:r>
              <a:rPr dirty="0"/>
              <a:t>FOR</a:t>
            </a:r>
            <a:r>
              <a:rPr dirty="0" spc="-15"/>
              <a:t> </a:t>
            </a:r>
            <a:r>
              <a:rPr dirty="0"/>
              <a:t>PUBLIC</a:t>
            </a:r>
            <a:r>
              <a:rPr dirty="0" spc="-20"/>
              <a:t> </a:t>
            </a:r>
            <a:r>
              <a:rPr dirty="0"/>
              <a:t>VIEWING</a:t>
            </a:r>
            <a:r>
              <a:rPr dirty="0" spc="-35"/>
              <a:t> </a:t>
            </a:r>
            <a:r>
              <a:rPr dirty="0"/>
              <a:t>OR</a:t>
            </a:r>
            <a:r>
              <a:rPr dirty="0" spc="-10"/>
              <a:t> DISTRIBUTION</a:t>
            </a:r>
          </a:p>
        </p:txBody>
      </p:sp>
      <p:sp>
        <p:nvSpPr>
          <p:cNvPr id="5" name="object 5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dirty="0" spc="-25"/>
              <a:t>10</a:t>
            </a:fld>
          </a:p>
        </p:txBody>
      </p:sp>
      <p:sp>
        <p:nvSpPr>
          <p:cNvPr id="3" name="object 3" descr=""/>
          <p:cNvSpPr txBox="1"/>
          <p:nvPr/>
        </p:nvSpPr>
        <p:spPr>
          <a:xfrm>
            <a:off x="890117" y="2470149"/>
            <a:ext cx="8061325" cy="3317875"/>
          </a:xfrm>
          <a:prstGeom prst="rect">
            <a:avLst/>
          </a:prstGeom>
        </p:spPr>
        <p:txBody>
          <a:bodyPr wrap="square" lIns="0" tIns="26034" rIns="0" bIns="0" rtlCol="0" vert="horz">
            <a:spAutoFit/>
          </a:bodyPr>
          <a:lstStyle/>
          <a:p>
            <a:pPr marL="527685" marR="65405" indent="-515620">
              <a:lnSpc>
                <a:spcPts val="3360"/>
              </a:lnSpc>
              <a:spcBef>
                <a:spcPts val="204"/>
              </a:spcBef>
              <a:buSzPct val="108928"/>
              <a:buAutoNum type="arabicPeriod"/>
              <a:tabLst>
                <a:tab pos="527685" algn="l"/>
              </a:tabLst>
            </a:pPr>
            <a:r>
              <a:rPr dirty="0" sz="2800" spc="-10">
                <a:solidFill>
                  <a:srgbClr val="393C46"/>
                </a:solidFill>
                <a:latin typeface="Arial"/>
                <a:cs typeface="Arial"/>
              </a:rPr>
              <a:t>Triggers</a:t>
            </a:r>
            <a:r>
              <a:rPr dirty="0" sz="2800" spc="-7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800">
                <a:solidFill>
                  <a:srgbClr val="393C46"/>
                </a:solidFill>
                <a:latin typeface="Arial"/>
                <a:cs typeface="Arial"/>
              </a:rPr>
              <a:t>may</a:t>
            </a:r>
            <a:r>
              <a:rPr dirty="0" sz="2800" spc="-7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800">
                <a:solidFill>
                  <a:srgbClr val="393C46"/>
                </a:solidFill>
                <a:latin typeface="Arial"/>
                <a:cs typeface="Arial"/>
              </a:rPr>
              <a:t>result</a:t>
            </a:r>
            <a:r>
              <a:rPr dirty="0" sz="2800" spc="-9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800">
                <a:solidFill>
                  <a:srgbClr val="393C46"/>
                </a:solidFill>
                <a:latin typeface="Arial"/>
                <a:cs typeface="Arial"/>
              </a:rPr>
              <a:t>in</a:t>
            </a:r>
            <a:r>
              <a:rPr dirty="0" sz="2800" spc="-9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800">
                <a:solidFill>
                  <a:srgbClr val="393C46"/>
                </a:solidFill>
                <a:latin typeface="Arial"/>
                <a:cs typeface="Arial"/>
              </a:rPr>
              <a:t>different</a:t>
            </a:r>
            <a:r>
              <a:rPr dirty="0" sz="2800" spc="-8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800">
                <a:solidFill>
                  <a:srgbClr val="393C46"/>
                </a:solidFill>
                <a:latin typeface="Arial"/>
                <a:cs typeface="Arial"/>
              </a:rPr>
              <a:t>thought</a:t>
            </a:r>
            <a:r>
              <a:rPr dirty="0" sz="2800" spc="-9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800" spc="-10">
                <a:solidFill>
                  <a:srgbClr val="393C46"/>
                </a:solidFill>
                <a:latin typeface="Arial"/>
                <a:cs typeface="Arial"/>
              </a:rPr>
              <a:t>patterns </a:t>
            </a:r>
            <a:r>
              <a:rPr dirty="0" sz="2800">
                <a:solidFill>
                  <a:srgbClr val="393C46"/>
                </a:solidFill>
                <a:latin typeface="Arial"/>
                <a:cs typeface="Arial"/>
              </a:rPr>
              <a:t>for</a:t>
            </a:r>
            <a:r>
              <a:rPr dirty="0" sz="2800" spc="-8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800">
                <a:solidFill>
                  <a:srgbClr val="393C46"/>
                </a:solidFill>
                <a:latin typeface="Arial"/>
                <a:cs typeface="Arial"/>
              </a:rPr>
              <a:t>different</a:t>
            </a:r>
            <a:r>
              <a:rPr dirty="0" sz="2800" spc="-8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800" spc="-10">
                <a:solidFill>
                  <a:srgbClr val="393C46"/>
                </a:solidFill>
                <a:latin typeface="Arial"/>
                <a:cs typeface="Arial"/>
              </a:rPr>
              <a:t>people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980"/>
              </a:spcBef>
              <a:buClr>
                <a:srgbClr val="393C46"/>
              </a:buClr>
              <a:buFont typeface="Arial"/>
              <a:buAutoNum type="arabicPeriod"/>
            </a:pPr>
            <a:endParaRPr sz="2800">
              <a:latin typeface="Arial"/>
              <a:cs typeface="Arial"/>
            </a:endParaRPr>
          </a:p>
          <a:p>
            <a:pPr marL="527685" indent="-514984">
              <a:lnSpc>
                <a:spcPct val="100000"/>
              </a:lnSpc>
              <a:spcBef>
                <a:spcPts val="5"/>
              </a:spcBef>
              <a:buSzPct val="108928"/>
              <a:buAutoNum type="arabicPeriod"/>
              <a:tabLst>
                <a:tab pos="527685" algn="l"/>
              </a:tabLst>
            </a:pPr>
            <a:r>
              <a:rPr dirty="0" sz="2800">
                <a:solidFill>
                  <a:srgbClr val="393C46"/>
                </a:solidFill>
                <a:latin typeface="Arial"/>
                <a:cs typeface="Arial"/>
              </a:rPr>
              <a:t>Stress</a:t>
            </a:r>
            <a:r>
              <a:rPr dirty="0" sz="2800" spc="-6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800">
                <a:solidFill>
                  <a:srgbClr val="393C46"/>
                </a:solidFill>
                <a:latin typeface="Arial"/>
                <a:cs typeface="Arial"/>
              </a:rPr>
              <a:t>is</a:t>
            </a:r>
            <a:r>
              <a:rPr dirty="0" sz="2800" spc="-5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800">
                <a:solidFill>
                  <a:srgbClr val="393C46"/>
                </a:solidFill>
                <a:latin typeface="Arial"/>
                <a:cs typeface="Arial"/>
              </a:rPr>
              <a:t>the</a:t>
            </a:r>
            <a:r>
              <a:rPr dirty="0" sz="2800" spc="-4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800">
                <a:solidFill>
                  <a:srgbClr val="393C46"/>
                </a:solidFill>
                <a:latin typeface="Arial"/>
                <a:cs typeface="Arial"/>
              </a:rPr>
              <a:t>result</a:t>
            </a:r>
            <a:r>
              <a:rPr dirty="0" sz="2800" spc="-5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800">
                <a:solidFill>
                  <a:srgbClr val="393C46"/>
                </a:solidFill>
                <a:latin typeface="Arial"/>
                <a:cs typeface="Arial"/>
              </a:rPr>
              <a:t>of</a:t>
            </a:r>
            <a:r>
              <a:rPr dirty="0" sz="2800" spc="-5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800">
                <a:solidFill>
                  <a:srgbClr val="393C46"/>
                </a:solidFill>
                <a:latin typeface="Arial"/>
                <a:cs typeface="Arial"/>
              </a:rPr>
              <a:t>our</a:t>
            </a:r>
            <a:r>
              <a:rPr dirty="0" sz="2800" spc="-5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800">
                <a:solidFill>
                  <a:srgbClr val="393C46"/>
                </a:solidFill>
                <a:latin typeface="Arial"/>
                <a:cs typeface="Arial"/>
              </a:rPr>
              <a:t>thoughts</a:t>
            </a:r>
            <a:r>
              <a:rPr dirty="0" sz="2800" spc="-6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800">
                <a:solidFill>
                  <a:srgbClr val="393C46"/>
                </a:solidFill>
                <a:latin typeface="Arial"/>
                <a:cs typeface="Arial"/>
              </a:rPr>
              <a:t>and</a:t>
            </a:r>
            <a:r>
              <a:rPr dirty="0" sz="2800" spc="-3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800" spc="-10">
                <a:solidFill>
                  <a:srgbClr val="393C46"/>
                </a:solidFill>
                <a:latin typeface="Arial"/>
                <a:cs typeface="Arial"/>
              </a:rPr>
              <a:t>feelings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390"/>
              </a:spcBef>
              <a:buClr>
                <a:srgbClr val="393C46"/>
              </a:buClr>
              <a:buFont typeface="Arial"/>
              <a:buAutoNum type="arabicPeriod"/>
            </a:pPr>
            <a:endParaRPr sz="2800">
              <a:latin typeface="Arial"/>
              <a:cs typeface="Arial"/>
            </a:endParaRPr>
          </a:p>
          <a:p>
            <a:pPr marL="527685" marR="5080" indent="-515620">
              <a:lnSpc>
                <a:spcPts val="3360"/>
              </a:lnSpc>
              <a:buSzPct val="108928"/>
              <a:buAutoNum type="arabicPeriod"/>
              <a:tabLst>
                <a:tab pos="527685" algn="l"/>
              </a:tabLst>
            </a:pPr>
            <a:r>
              <a:rPr dirty="0" sz="2800">
                <a:solidFill>
                  <a:srgbClr val="393C46"/>
                </a:solidFill>
                <a:latin typeface="Arial"/>
                <a:cs typeface="Arial"/>
              </a:rPr>
              <a:t>Changing</a:t>
            </a:r>
            <a:r>
              <a:rPr dirty="0" sz="2800" spc="-5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800">
                <a:solidFill>
                  <a:srgbClr val="393C46"/>
                </a:solidFill>
                <a:latin typeface="Arial"/>
                <a:cs typeface="Arial"/>
              </a:rPr>
              <a:t>how</a:t>
            </a:r>
            <a:r>
              <a:rPr dirty="0" sz="2800" spc="-8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800">
                <a:solidFill>
                  <a:srgbClr val="393C46"/>
                </a:solidFill>
                <a:latin typeface="Arial"/>
                <a:cs typeface="Arial"/>
              </a:rPr>
              <a:t>we</a:t>
            </a:r>
            <a:r>
              <a:rPr dirty="0" sz="2800" spc="-6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800">
                <a:solidFill>
                  <a:srgbClr val="393C46"/>
                </a:solidFill>
                <a:latin typeface="Arial"/>
                <a:cs typeface="Arial"/>
              </a:rPr>
              <a:t>think</a:t>
            </a:r>
            <a:r>
              <a:rPr dirty="0" sz="2800" spc="-8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800">
                <a:solidFill>
                  <a:srgbClr val="393C46"/>
                </a:solidFill>
                <a:latin typeface="Arial"/>
                <a:cs typeface="Arial"/>
              </a:rPr>
              <a:t>about</a:t>
            </a:r>
            <a:r>
              <a:rPr dirty="0" sz="2800" spc="-7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800">
                <a:solidFill>
                  <a:srgbClr val="393C46"/>
                </a:solidFill>
                <a:latin typeface="Arial"/>
                <a:cs typeface="Arial"/>
              </a:rPr>
              <a:t>these</a:t>
            </a:r>
            <a:r>
              <a:rPr dirty="0" sz="2800" spc="-8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800">
                <a:solidFill>
                  <a:srgbClr val="393C46"/>
                </a:solidFill>
                <a:latin typeface="Arial"/>
                <a:cs typeface="Arial"/>
              </a:rPr>
              <a:t>triggers</a:t>
            </a:r>
            <a:r>
              <a:rPr dirty="0" sz="2800" spc="-6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800" spc="-20">
                <a:solidFill>
                  <a:srgbClr val="393C46"/>
                </a:solidFill>
                <a:latin typeface="Arial"/>
                <a:cs typeface="Arial"/>
              </a:rPr>
              <a:t>will </a:t>
            </a:r>
            <a:r>
              <a:rPr dirty="0" sz="2800">
                <a:solidFill>
                  <a:srgbClr val="393C46"/>
                </a:solidFill>
                <a:latin typeface="Arial"/>
                <a:cs typeface="Arial"/>
              </a:rPr>
              <a:t>result</a:t>
            </a:r>
            <a:r>
              <a:rPr dirty="0" sz="2800" spc="-5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800">
                <a:solidFill>
                  <a:srgbClr val="393C46"/>
                </a:solidFill>
                <a:latin typeface="Arial"/>
                <a:cs typeface="Arial"/>
              </a:rPr>
              <a:t>in</a:t>
            </a:r>
            <a:r>
              <a:rPr dirty="0" sz="2800" spc="-5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800">
                <a:solidFill>
                  <a:srgbClr val="393C46"/>
                </a:solidFill>
                <a:latin typeface="Arial"/>
                <a:cs typeface="Arial"/>
              </a:rPr>
              <a:t>less</a:t>
            </a:r>
            <a:r>
              <a:rPr dirty="0" sz="2800" spc="-4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800" spc="-10">
                <a:solidFill>
                  <a:srgbClr val="393C46"/>
                </a:solidFill>
                <a:latin typeface="Arial"/>
                <a:cs typeface="Arial"/>
              </a:rPr>
              <a:t>stress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28116" y="2639567"/>
            <a:ext cx="842772" cy="842772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148332" y="2780537"/>
            <a:ext cx="4062095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/>
              <a:t>Adjust</a:t>
            </a:r>
            <a:r>
              <a:rPr dirty="0" sz="4000" spc="-90"/>
              <a:t> </a:t>
            </a:r>
            <a:r>
              <a:rPr dirty="0" sz="4000"/>
              <a:t>your</a:t>
            </a:r>
            <a:r>
              <a:rPr dirty="0" sz="4000" spc="-100"/>
              <a:t> </a:t>
            </a:r>
            <a:r>
              <a:rPr dirty="0" sz="4000" spc="-10"/>
              <a:t>stress</a:t>
            </a:r>
            <a:endParaRPr sz="4000"/>
          </a:p>
        </p:txBody>
      </p:sp>
      <p:sp>
        <p:nvSpPr>
          <p:cNvPr id="4" name="object 4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FOR</a:t>
            </a:r>
            <a:r>
              <a:rPr dirty="0" spc="-20"/>
              <a:t> </a:t>
            </a:r>
            <a:r>
              <a:rPr dirty="0" spc="-10"/>
              <a:t>FINANCIAL</a:t>
            </a:r>
            <a:r>
              <a:rPr dirty="0" spc="45"/>
              <a:t> </a:t>
            </a:r>
            <a:r>
              <a:rPr dirty="0" spc="-10"/>
              <a:t>PROFESSIONAL</a:t>
            </a:r>
            <a:r>
              <a:rPr dirty="0" spc="15"/>
              <a:t> </a:t>
            </a:r>
            <a:r>
              <a:rPr dirty="0"/>
              <a:t>USE ONLY</a:t>
            </a:r>
            <a:r>
              <a:rPr dirty="0" spc="-10"/>
              <a:t> </a:t>
            </a:r>
            <a:r>
              <a:rPr dirty="0"/>
              <a:t>/</a:t>
            </a:r>
            <a:r>
              <a:rPr dirty="0" spc="-5"/>
              <a:t> </a:t>
            </a:r>
            <a:r>
              <a:rPr dirty="0"/>
              <a:t>NOT</a:t>
            </a:r>
            <a:r>
              <a:rPr dirty="0" spc="-5"/>
              <a:t> </a:t>
            </a:r>
            <a:r>
              <a:rPr dirty="0"/>
              <a:t>FOR</a:t>
            </a:r>
            <a:r>
              <a:rPr dirty="0" spc="-15"/>
              <a:t> </a:t>
            </a:r>
            <a:r>
              <a:rPr dirty="0"/>
              <a:t>PUBLIC</a:t>
            </a:r>
            <a:r>
              <a:rPr dirty="0" spc="-20"/>
              <a:t> </a:t>
            </a:r>
            <a:r>
              <a:rPr dirty="0"/>
              <a:t>VIEWING</a:t>
            </a:r>
            <a:r>
              <a:rPr dirty="0" spc="-35"/>
              <a:t> </a:t>
            </a:r>
            <a:r>
              <a:rPr dirty="0"/>
              <a:t>OR</a:t>
            </a:r>
            <a:r>
              <a:rPr dirty="0" spc="-10"/>
              <a:t> DISTRIBUTION</a:t>
            </a:r>
          </a:p>
        </p:txBody>
      </p:sp>
      <p:sp>
        <p:nvSpPr>
          <p:cNvPr id="5" name="object 5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dirty="0" spc="-25"/>
              <a:t>10</a:t>
            </a:fld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355091" y="-1523"/>
            <a:ext cx="274320" cy="952500"/>
          </a:xfrm>
          <a:custGeom>
            <a:avLst/>
            <a:gdLst/>
            <a:ahLst/>
            <a:cxnLst/>
            <a:rect l="l" t="t" r="r" b="b"/>
            <a:pathLst>
              <a:path w="274320" h="952500">
                <a:moveTo>
                  <a:pt x="274320" y="0"/>
                </a:moveTo>
                <a:lnTo>
                  <a:pt x="0" y="0"/>
                </a:lnTo>
                <a:lnTo>
                  <a:pt x="0" y="952500"/>
                </a:lnTo>
                <a:lnTo>
                  <a:pt x="274320" y="952500"/>
                </a:lnTo>
                <a:lnTo>
                  <a:pt x="274320" y="0"/>
                </a:lnTo>
                <a:close/>
              </a:path>
            </a:pathLst>
          </a:custGeom>
          <a:solidFill>
            <a:srgbClr val="EF6C00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3" name="object 3" descr=""/>
          <p:cNvGrpSpPr/>
          <p:nvPr/>
        </p:nvGrpSpPr>
        <p:grpSpPr>
          <a:xfrm>
            <a:off x="899033" y="6199630"/>
            <a:ext cx="10346690" cy="620395"/>
            <a:chOff x="899033" y="6199630"/>
            <a:chExt cx="10346690" cy="620395"/>
          </a:xfrm>
        </p:grpSpPr>
        <p:sp>
          <p:nvSpPr>
            <p:cNvPr id="4" name="object 4" descr=""/>
            <p:cNvSpPr/>
            <p:nvPr/>
          </p:nvSpPr>
          <p:spPr>
            <a:xfrm>
              <a:off x="902208" y="6207252"/>
              <a:ext cx="10234930" cy="0"/>
            </a:xfrm>
            <a:custGeom>
              <a:avLst/>
              <a:gdLst/>
              <a:ahLst/>
              <a:cxnLst/>
              <a:rect l="l" t="t" r="r" b="b"/>
              <a:pathLst>
                <a:path w="10234930" h="0">
                  <a:moveTo>
                    <a:pt x="0" y="0"/>
                  </a:moveTo>
                  <a:lnTo>
                    <a:pt x="10234549" y="0"/>
                  </a:lnTo>
                </a:path>
              </a:pathLst>
            </a:custGeom>
            <a:ln w="6350">
              <a:solidFill>
                <a:srgbClr val="393C46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5" name="object 5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349739" y="6199630"/>
              <a:ext cx="1895855" cy="620266"/>
            </a:xfrm>
            <a:prstGeom prst="rect">
              <a:avLst/>
            </a:prstGeom>
          </p:spPr>
        </p:pic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259079">
              <a:lnSpc>
                <a:spcPct val="100000"/>
              </a:lnSpc>
              <a:spcBef>
                <a:spcPts val="95"/>
              </a:spcBef>
            </a:pPr>
            <a:r>
              <a:rPr dirty="0" sz="4000"/>
              <a:t>Prepare,</a:t>
            </a:r>
            <a:r>
              <a:rPr dirty="0" sz="4000" spc="-135"/>
              <a:t> </a:t>
            </a:r>
            <a:r>
              <a:rPr dirty="0" sz="4000"/>
              <a:t>respond,</a:t>
            </a:r>
            <a:r>
              <a:rPr dirty="0" sz="4000" spc="-130"/>
              <a:t> </a:t>
            </a:r>
            <a:r>
              <a:rPr dirty="0" sz="4000" spc="-10"/>
              <a:t>evolve</a:t>
            </a:r>
            <a:endParaRPr sz="4000"/>
          </a:p>
        </p:txBody>
      </p:sp>
      <p:pic>
        <p:nvPicPr>
          <p:cNvPr id="7" name="object 7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668523" y="967739"/>
            <a:ext cx="6021324" cy="5576315"/>
          </a:xfrm>
          <a:prstGeom prst="rect">
            <a:avLst/>
          </a:prstGeom>
        </p:spPr>
      </p:pic>
      <p:sp>
        <p:nvSpPr>
          <p:cNvPr id="8" name="object 8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FOR</a:t>
            </a:r>
            <a:r>
              <a:rPr dirty="0" spc="-20"/>
              <a:t> </a:t>
            </a:r>
            <a:r>
              <a:rPr dirty="0" spc="-10"/>
              <a:t>FINANCIAL</a:t>
            </a:r>
            <a:r>
              <a:rPr dirty="0" spc="45"/>
              <a:t> </a:t>
            </a:r>
            <a:r>
              <a:rPr dirty="0" spc="-10"/>
              <a:t>PROFESSIONAL</a:t>
            </a:r>
            <a:r>
              <a:rPr dirty="0" spc="15"/>
              <a:t> </a:t>
            </a:r>
            <a:r>
              <a:rPr dirty="0"/>
              <a:t>USE ONLY</a:t>
            </a:r>
            <a:r>
              <a:rPr dirty="0" spc="-10"/>
              <a:t> </a:t>
            </a:r>
            <a:r>
              <a:rPr dirty="0"/>
              <a:t>/</a:t>
            </a:r>
            <a:r>
              <a:rPr dirty="0" spc="-5"/>
              <a:t> </a:t>
            </a:r>
            <a:r>
              <a:rPr dirty="0"/>
              <a:t>NOT</a:t>
            </a:r>
            <a:r>
              <a:rPr dirty="0" spc="-5"/>
              <a:t> </a:t>
            </a:r>
            <a:r>
              <a:rPr dirty="0"/>
              <a:t>FOR</a:t>
            </a:r>
            <a:r>
              <a:rPr dirty="0" spc="-15"/>
              <a:t> </a:t>
            </a:r>
            <a:r>
              <a:rPr dirty="0"/>
              <a:t>PUBLIC</a:t>
            </a:r>
            <a:r>
              <a:rPr dirty="0" spc="-20"/>
              <a:t> </a:t>
            </a:r>
            <a:r>
              <a:rPr dirty="0"/>
              <a:t>VIEWING</a:t>
            </a:r>
            <a:r>
              <a:rPr dirty="0" spc="-35"/>
              <a:t> </a:t>
            </a:r>
            <a:r>
              <a:rPr dirty="0"/>
              <a:t>OR</a:t>
            </a:r>
            <a:r>
              <a:rPr dirty="0" spc="-10"/>
              <a:t> DISTRIBUTION</a:t>
            </a:r>
          </a:p>
        </p:txBody>
      </p:sp>
      <p:sp>
        <p:nvSpPr>
          <p:cNvPr id="9" name="object 9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dirty="0" spc="-25"/>
              <a:t>10</a:t>
            </a:fld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46990" rIns="0" bIns="0" rtlCol="0" vert="horz">
            <a:spAutoFit/>
          </a:bodyPr>
          <a:lstStyle/>
          <a:p>
            <a:pPr marL="259079">
              <a:lnSpc>
                <a:spcPct val="100000"/>
              </a:lnSpc>
              <a:spcBef>
                <a:spcPts val="370"/>
              </a:spcBef>
            </a:pPr>
            <a:r>
              <a:rPr dirty="0" sz="4000" spc="-10"/>
              <a:t>Prepare</a:t>
            </a:r>
            <a:endParaRPr sz="4000"/>
          </a:p>
          <a:p>
            <a:pPr marL="259079">
              <a:lnSpc>
                <a:spcPct val="100000"/>
              </a:lnSpc>
              <a:spcBef>
                <a:spcPts val="165"/>
              </a:spcBef>
            </a:pPr>
            <a:r>
              <a:rPr dirty="0" sz="2400" spc="-35">
                <a:solidFill>
                  <a:srgbClr val="EF6C00"/>
                </a:solidFill>
              </a:rPr>
              <a:t>Techniques </a:t>
            </a:r>
            <a:r>
              <a:rPr dirty="0" sz="2400">
                <a:solidFill>
                  <a:srgbClr val="EF6C00"/>
                </a:solidFill>
              </a:rPr>
              <a:t>for</a:t>
            </a:r>
            <a:r>
              <a:rPr dirty="0" sz="2400" spc="-45">
                <a:solidFill>
                  <a:srgbClr val="EF6C00"/>
                </a:solidFill>
              </a:rPr>
              <a:t> </a:t>
            </a:r>
            <a:r>
              <a:rPr dirty="0" sz="2400">
                <a:solidFill>
                  <a:srgbClr val="EF6C00"/>
                </a:solidFill>
              </a:rPr>
              <a:t>getting</a:t>
            </a:r>
            <a:r>
              <a:rPr dirty="0" sz="2400" spc="-40">
                <a:solidFill>
                  <a:srgbClr val="EF6C00"/>
                </a:solidFill>
              </a:rPr>
              <a:t> </a:t>
            </a:r>
            <a:r>
              <a:rPr dirty="0" sz="2400">
                <a:solidFill>
                  <a:srgbClr val="EF6C00"/>
                </a:solidFill>
              </a:rPr>
              <a:t>ahead</a:t>
            </a:r>
            <a:r>
              <a:rPr dirty="0" sz="2400" spc="-30">
                <a:solidFill>
                  <a:srgbClr val="EF6C00"/>
                </a:solidFill>
              </a:rPr>
              <a:t> </a:t>
            </a:r>
            <a:r>
              <a:rPr dirty="0" sz="2400">
                <a:solidFill>
                  <a:srgbClr val="EF6C00"/>
                </a:solidFill>
              </a:rPr>
              <a:t>of</a:t>
            </a:r>
            <a:r>
              <a:rPr dirty="0" sz="2400" spc="-50">
                <a:solidFill>
                  <a:srgbClr val="EF6C00"/>
                </a:solidFill>
              </a:rPr>
              <a:t> </a:t>
            </a:r>
            <a:r>
              <a:rPr dirty="0" sz="2400">
                <a:solidFill>
                  <a:srgbClr val="EF6C00"/>
                </a:solidFill>
              </a:rPr>
              <a:t>our</a:t>
            </a:r>
            <a:r>
              <a:rPr dirty="0" sz="2400" spc="-45">
                <a:solidFill>
                  <a:srgbClr val="EF6C00"/>
                </a:solidFill>
              </a:rPr>
              <a:t> </a:t>
            </a:r>
            <a:r>
              <a:rPr dirty="0" sz="2400">
                <a:solidFill>
                  <a:srgbClr val="EF6C00"/>
                </a:solidFill>
              </a:rPr>
              <a:t>stress</a:t>
            </a:r>
            <a:r>
              <a:rPr dirty="0" sz="2400" spc="-55">
                <a:solidFill>
                  <a:srgbClr val="EF6C00"/>
                </a:solidFill>
              </a:rPr>
              <a:t> </a:t>
            </a:r>
            <a:r>
              <a:rPr dirty="0" sz="2400" spc="-10">
                <a:solidFill>
                  <a:srgbClr val="EF6C00"/>
                </a:solidFill>
              </a:rPr>
              <a:t>reactions</a:t>
            </a:r>
            <a:endParaRPr sz="2400"/>
          </a:p>
        </p:txBody>
      </p:sp>
      <p:sp>
        <p:nvSpPr>
          <p:cNvPr id="4" name="object 4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FOR</a:t>
            </a:r>
            <a:r>
              <a:rPr dirty="0" spc="-20"/>
              <a:t> </a:t>
            </a:r>
            <a:r>
              <a:rPr dirty="0" spc="-10"/>
              <a:t>FINANCIAL</a:t>
            </a:r>
            <a:r>
              <a:rPr dirty="0" spc="45"/>
              <a:t> </a:t>
            </a:r>
            <a:r>
              <a:rPr dirty="0" spc="-10"/>
              <a:t>PROFESSIONAL</a:t>
            </a:r>
            <a:r>
              <a:rPr dirty="0" spc="15"/>
              <a:t> </a:t>
            </a:r>
            <a:r>
              <a:rPr dirty="0"/>
              <a:t>USE ONLY</a:t>
            </a:r>
            <a:r>
              <a:rPr dirty="0" spc="-10"/>
              <a:t> </a:t>
            </a:r>
            <a:r>
              <a:rPr dirty="0"/>
              <a:t>/</a:t>
            </a:r>
            <a:r>
              <a:rPr dirty="0" spc="-5"/>
              <a:t> </a:t>
            </a:r>
            <a:r>
              <a:rPr dirty="0"/>
              <a:t>NOT</a:t>
            </a:r>
            <a:r>
              <a:rPr dirty="0" spc="-5"/>
              <a:t> </a:t>
            </a:r>
            <a:r>
              <a:rPr dirty="0"/>
              <a:t>FOR</a:t>
            </a:r>
            <a:r>
              <a:rPr dirty="0" spc="-15"/>
              <a:t> </a:t>
            </a:r>
            <a:r>
              <a:rPr dirty="0"/>
              <a:t>PUBLIC</a:t>
            </a:r>
            <a:r>
              <a:rPr dirty="0" spc="-20"/>
              <a:t> </a:t>
            </a:r>
            <a:r>
              <a:rPr dirty="0"/>
              <a:t>VIEWING</a:t>
            </a:r>
            <a:r>
              <a:rPr dirty="0" spc="-35"/>
              <a:t> </a:t>
            </a:r>
            <a:r>
              <a:rPr dirty="0"/>
              <a:t>OR</a:t>
            </a:r>
            <a:r>
              <a:rPr dirty="0" spc="-10"/>
              <a:t> DISTRIBUTION</a:t>
            </a:r>
          </a:p>
        </p:txBody>
      </p:sp>
      <p:sp>
        <p:nvSpPr>
          <p:cNvPr id="5" name="object 5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dirty="0" spc="-25"/>
              <a:t>10</a:t>
            </a:fld>
          </a:p>
        </p:txBody>
      </p:sp>
      <p:sp>
        <p:nvSpPr>
          <p:cNvPr id="3" name="object 3" descr=""/>
          <p:cNvSpPr txBox="1"/>
          <p:nvPr/>
        </p:nvSpPr>
        <p:spPr>
          <a:xfrm>
            <a:off x="890117" y="2356230"/>
            <a:ext cx="5179060" cy="34772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80035" indent="-267335">
              <a:lnSpc>
                <a:spcPct val="100000"/>
              </a:lnSpc>
              <a:spcBef>
                <a:spcPts val="95"/>
              </a:spcBef>
              <a:buSzPct val="108928"/>
              <a:buFont typeface="Wingdings"/>
              <a:buChar char=""/>
              <a:tabLst>
                <a:tab pos="280035" algn="l"/>
              </a:tabLst>
            </a:pPr>
            <a:r>
              <a:rPr dirty="0" sz="2800">
                <a:solidFill>
                  <a:srgbClr val="393C46"/>
                </a:solidFill>
                <a:latin typeface="Arial"/>
                <a:cs typeface="Arial"/>
              </a:rPr>
              <a:t>Thought</a:t>
            </a:r>
            <a:r>
              <a:rPr dirty="0" sz="2800" spc="-10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800" spc="-10">
                <a:solidFill>
                  <a:srgbClr val="393C46"/>
                </a:solidFill>
                <a:latin typeface="Arial"/>
                <a:cs typeface="Arial"/>
              </a:rPr>
              <a:t>downloads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340"/>
              </a:spcBef>
              <a:buClr>
                <a:srgbClr val="393C46"/>
              </a:buClr>
              <a:buFont typeface="Wingdings"/>
              <a:buChar char=""/>
            </a:pPr>
            <a:endParaRPr sz="2800">
              <a:latin typeface="Arial"/>
              <a:cs typeface="Arial"/>
            </a:endParaRPr>
          </a:p>
          <a:p>
            <a:pPr marL="280035" indent="-267335">
              <a:lnSpc>
                <a:spcPct val="100000"/>
              </a:lnSpc>
              <a:buSzPct val="108928"/>
              <a:buFont typeface="Wingdings"/>
              <a:buChar char=""/>
              <a:tabLst>
                <a:tab pos="280035" algn="l"/>
              </a:tabLst>
            </a:pPr>
            <a:r>
              <a:rPr dirty="0" sz="2800">
                <a:solidFill>
                  <a:srgbClr val="393C46"/>
                </a:solidFill>
                <a:latin typeface="Arial"/>
                <a:cs typeface="Arial"/>
              </a:rPr>
              <a:t>Mental</a:t>
            </a:r>
            <a:r>
              <a:rPr dirty="0" sz="2800" spc="-6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800">
                <a:solidFill>
                  <a:srgbClr val="393C46"/>
                </a:solidFill>
                <a:latin typeface="Arial"/>
                <a:cs typeface="Arial"/>
              </a:rPr>
              <a:t>rehearsal</a:t>
            </a:r>
            <a:r>
              <a:rPr dirty="0" sz="2800" spc="-7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800">
                <a:solidFill>
                  <a:srgbClr val="393C46"/>
                </a:solidFill>
                <a:latin typeface="Arial"/>
                <a:cs typeface="Arial"/>
              </a:rPr>
              <a:t>/</a:t>
            </a:r>
            <a:r>
              <a:rPr dirty="0" sz="2800" spc="-7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800" spc="-10">
                <a:solidFill>
                  <a:srgbClr val="393C46"/>
                </a:solidFill>
                <a:latin typeface="Arial"/>
                <a:cs typeface="Arial"/>
              </a:rPr>
              <a:t>visualization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340"/>
              </a:spcBef>
              <a:buClr>
                <a:srgbClr val="393C46"/>
              </a:buClr>
              <a:buFont typeface="Wingdings"/>
              <a:buChar char=""/>
            </a:pPr>
            <a:endParaRPr sz="2800">
              <a:latin typeface="Arial"/>
              <a:cs typeface="Arial"/>
            </a:endParaRPr>
          </a:p>
          <a:p>
            <a:pPr marL="280035" indent="-267335">
              <a:lnSpc>
                <a:spcPct val="100000"/>
              </a:lnSpc>
              <a:buSzPct val="108928"/>
              <a:buFont typeface="Wingdings"/>
              <a:buChar char=""/>
              <a:tabLst>
                <a:tab pos="280035" algn="l"/>
              </a:tabLst>
            </a:pPr>
            <a:r>
              <a:rPr dirty="0" sz="2800">
                <a:solidFill>
                  <a:srgbClr val="393C46"/>
                </a:solidFill>
                <a:latin typeface="Arial"/>
                <a:cs typeface="Arial"/>
              </a:rPr>
              <a:t>Mindfulness</a:t>
            </a:r>
            <a:r>
              <a:rPr dirty="0" sz="2800" spc="-14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800" spc="-10">
                <a:solidFill>
                  <a:srgbClr val="393C46"/>
                </a:solidFill>
                <a:latin typeface="Arial"/>
                <a:cs typeface="Arial"/>
              </a:rPr>
              <a:t>meditation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345"/>
              </a:spcBef>
              <a:buClr>
                <a:srgbClr val="393C46"/>
              </a:buClr>
              <a:buFont typeface="Wingdings"/>
              <a:buChar char=""/>
            </a:pPr>
            <a:endParaRPr sz="2800">
              <a:latin typeface="Arial"/>
              <a:cs typeface="Arial"/>
            </a:endParaRPr>
          </a:p>
          <a:p>
            <a:pPr marL="280035" indent="-267335">
              <a:lnSpc>
                <a:spcPct val="100000"/>
              </a:lnSpc>
              <a:buSzPct val="108928"/>
              <a:buFont typeface="Wingdings"/>
              <a:buChar char=""/>
              <a:tabLst>
                <a:tab pos="280035" algn="l"/>
              </a:tabLst>
            </a:pPr>
            <a:r>
              <a:rPr dirty="0" sz="2800">
                <a:solidFill>
                  <a:srgbClr val="393C46"/>
                </a:solidFill>
                <a:latin typeface="Arial"/>
                <a:cs typeface="Arial"/>
              </a:rPr>
              <a:t>Gratitude</a:t>
            </a:r>
            <a:r>
              <a:rPr dirty="0" sz="2800" spc="-12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800" spc="-10">
                <a:solidFill>
                  <a:srgbClr val="393C46"/>
                </a:solidFill>
                <a:latin typeface="Arial"/>
                <a:cs typeface="Arial"/>
              </a:rPr>
              <a:t>exercises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6534911" y="2109216"/>
            <a:ext cx="5325110" cy="3175000"/>
            <a:chOff x="6534911" y="2109216"/>
            <a:chExt cx="5325110" cy="3175000"/>
          </a:xfrm>
        </p:grpSpPr>
        <p:pic>
          <p:nvPicPr>
            <p:cNvPr id="3" name="object 3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751063" y="2109216"/>
              <a:ext cx="4108704" cy="3174492"/>
            </a:xfrm>
            <a:prstGeom prst="rect">
              <a:avLst/>
            </a:prstGeom>
          </p:spPr>
        </p:pic>
        <p:sp>
          <p:nvSpPr>
            <p:cNvPr id="4" name="object 4" descr=""/>
            <p:cNvSpPr/>
            <p:nvPr/>
          </p:nvSpPr>
          <p:spPr>
            <a:xfrm>
              <a:off x="6553961" y="3411474"/>
              <a:ext cx="1228725" cy="414655"/>
            </a:xfrm>
            <a:custGeom>
              <a:avLst/>
              <a:gdLst/>
              <a:ahLst/>
              <a:cxnLst/>
              <a:rect l="l" t="t" r="r" b="b"/>
              <a:pathLst>
                <a:path w="1228725" h="414654">
                  <a:moveTo>
                    <a:pt x="1228344" y="0"/>
                  </a:moveTo>
                  <a:lnTo>
                    <a:pt x="0" y="0"/>
                  </a:lnTo>
                  <a:lnTo>
                    <a:pt x="0" y="414527"/>
                  </a:lnTo>
                  <a:lnTo>
                    <a:pt x="1228344" y="414527"/>
                  </a:lnTo>
                  <a:lnTo>
                    <a:pt x="1228344" y="0"/>
                  </a:lnTo>
                  <a:close/>
                </a:path>
              </a:pathLst>
            </a:custGeom>
            <a:solidFill>
              <a:srgbClr val="00739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6553961" y="3411474"/>
              <a:ext cx="1228725" cy="414655"/>
            </a:xfrm>
            <a:custGeom>
              <a:avLst/>
              <a:gdLst/>
              <a:ahLst/>
              <a:cxnLst/>
              <a:rect l="l" t="t" r="r" b="b"/>
              <a:pathLst>
                <a:path w="1228725" h="414654">
                  <a:moveTo>
                    <a:pt x="0" y="414527"/>
                  </a:moveTo>
                  <a:lnTo>
                    <a:pt x="1228344" y="414527"/>
                  </a:lnTo>
                  <a:lnTo>
                    <a:pt x="1228344" y="0"/>
                  </a:lnTo>
                  <a:lnTo>
                    <a:pt x="0" y="0"/>
                  </a:lnTo>
                  <a:lnTo>
                    <a:pt x="0" y="414527"/>
                  </a:lnTo>
                  <a:close/>
                </a:path>
              </a:pathLst>
            </a:custGeom>
            <a:ln w="38100">
              <a:solidFill>
                <a:srgbClr val="007397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46990" rIns="0" bIns="0" rtlCol="0" vert="horz">
            <a:spAutoFit/>
          </a:bodyPr>
          <a:lstStyle/>
          <a:p>
            <a:pPr marL="259079">
              <a:lnSpc>
                <a:spcPct val="100000"/>
              </a:lnSpc>
              <a:spcBef>
                <a:spcPts val="370"/>
              </a:spcBef>
            </a:pPr>
            <a:r>
              <a:rPr dirty="0" sz="4000" spc="-10"/>
              <a:t>Respond</a:t>
            </a:r>
            <a:endParaRPr sz="4000"/>
          </a:p>
          <a:p>
            <a:pPr marL="259079">
              <a:lnSpc>
                <a:spcPct val="100000"/>
              </a:lnSpc>
              <a:spcBef>
                <a:spcPts val="165"/>
              </a:spcBef>
            </a:pPr>
            <a:r>
              <a:rPr dirty="0" sz="2400" spc="-35">
                <a:solidFill>
                  <a:srgbClr val="EF6C00"/>
                </a:solidFill>
              </a:rPr>
              <a:t>Techniques</a:t>
            </a:r>
            <a:r>
              <a:rPr dirty="0" sz="2400" spc="-50">
                <a:solidFill>
                  <a:srgbClr val="EF6C00"/>
                </a:solidFill>
              </a:rPr>
              <a:t> </a:t>
            </a:r>
            <a:r>
              <a:rPr dirty="0" sz="2400">
                <a:solidFill>
                  <a:srgbClr val="EF6C00"/>
                </a:solidFill>
              </a:rPr>
              <a:t>for</a:t>
            </a:r>
            <a:r>
              <a:rPr dirty="0" sz="2400" spc="-55">
                <a:solidFill>
                  <a:srgbClr val="EF6C00"/>
                </a:solidFill>
              </a:rPr>
              <a:t> </a:t>
            </a:r>
            <a:r>
              <a:rPr dirty="0" sz="2400">
                <a:solidFill>
                  <a:srgbClr val="EF6C00"/>
                </a:solidFill>
              </a:rPr>
              <a:t>managing</a:t>
            </a:r>
            <a:r>
              <a:rPr dirty="0" sz="2400" spc="-35">
                <a:solidFill>
                  <a:srgbClr val="EF6C00"/>
                </a:solidFill>
              </a:rPr>
              <a:t> </a:t>
            </a:r>
            <a:r>
              <a:rPr dirty="0" sz="2400">
                <a:solidFill>
                  <a:srgbClr val="EF6C00"/>
                </a:solidFill>
              </a:rPr>
              <a:t>the</a:t>
            </a:r>
            <a:r>
              <a:rPr dirty="0" sz="2400" spc="-55">
                <a:solidFill>
                  <a:srgbClr val="EF6C00"/>
                </a:solidFill>
              </a:rPr>
              <a:t> </a:t>
            </a:r>
            <a:r>
              <a:rPr dirty="0" sz="2400">
                <a:solidFill>
                  <a:srgbClr val="EF6C00"/>
                </a:solidFill>
              </a:rPr>
              <a:t>acute</a:t>
            </a:r>
            <a:r>
              <a:rPr dirty="0" sz="2400" spc="-55">
                <a:solidFill>
                  <a:srgbClr val="EF6C00"/>
                </a:solidFill>
              </a:rPr>
              <a:t> </a:t>
            </a:r>
            <a:r>
              <a:rPr dirty="0" sz="2400">
                <a:solidFill>
                  <a:srgbClr val="EF6C00"/>
                </a:solidFill>
              </a:rPr>
              <a:t>or</a:t>
            </a:r>
            <a:r>
              <a:rPr dirty="0" sz="2400" spc="-55">
                <a:solidFill>
                  <a:srgbClr val="EF6C00"/>
                </a:solidFill>
              </a:rPr>
              <a:t> </a:t>
            </a:r>
            <a:r>
              <a:rPr dirty="0" sz="2400">
                <a:solidFill>
                  <a:srgbClr val="EF6C00"/>
                </a:solidFill>
              </a:rPr>
              <a:t>immediate</a:t>
            </a:r>
            <a:r>
              <a:rPr dirty="0" sz="2400" spc="-40">
                <a:solidFill>
                  <a:srgbClr val="EF6C00"/>
                </a:solidFill>
              </a:rPr>
              <a:t> </a:t>
            </a:r>
            <a:r>
              <a:rPr dirty="0" sz="2400">
                <a:solidFill>
                  <a:srgbClr val="EF6C00"/>
                </a:solidFill>
              </a:rPr>
              <a:t>phase</a:t>
            </a:r>
            <a:r>
              <a:rPr dirty="0" sz="2400" spc="-50">
                <a:solidFill>
                  <a:srgbClr val="EF6C00"/>
                </a:solidFill>
              </a:rPr>
              <a:t> </a:t>
            </a:r>
            <a:r>
              <a:rPr dirty="0" sz="2400">
                <a:solidFill>
                  <a:srgbClr val="EF6C00"/>
                </a:solidFill>
              </a:rPr>
              <a:t>of</a:t>
            </a:r>
            <a:r>
              <a:rPr dirty="0" sz="2400" spc="-65">
                <a:solidFill>
                  <a:srgbClr val="EF6C00"/>
                </a:solidFill>
              </a:rPr>
              <a:t> </a:t>
            </a:r>
            <a:r>
              <a:rPr dirty="0" sz="2400">
                <a:solidFill>
                  <a:srgbClr val="EF6C00"/>
                </a:solidFill>
              </a:rPr>
              <a:t>our</a:t>
            </a:r>
            <a:r>
              <a:rPr dirty="0" sz="2400" spc="-50">
                <a:solidFill>
                  <a:srgbClr val="EF6C00"/>
                </a:solidFill>
              </a:rPr>
              <a:t> </a:t>
            </a:r>
            <a:r>
              <a:rPr dirty="0" sz="2400">
                <a:solidFill>
                  <a:srgbClr val="EF6C00"/>
                </a:solidFill>
              </a:rPr>
              <a:t>stress</a:t>
            </a:r>
            <a:r>
              <a:rPr dirty="0" sz="2400" spc="-75">
                <a:solidFill>
                  <a:srgbClr val="EF6C00"/>
                </a:solidFill>
              </a:rPr>
              <a:t> </a:t>
            </a:r>
            <a:r>
              <a:rPr dirty="0" sz="2400" spc="-10">
                <a:solidFill>
                  <a:srgbClr val="EF6C00"/>
                </a:solidFill>
              </a:rPr>
              <a:t>reactions</a:t>
            </a:r>
            <a:endParaRPr sz="2400"/>
          </a:p>
        </p:txBody>
      </p:sp>
      <p:sp>
        <p:nvSpPr>
          <p:cNvPr id="7" name="object 7" descr=""/>
          <p:cNvSpPr txBox="1"/>
          <p:nvPr/>
        </p:nvSpPr>
        <p:spPr>
          <a:xfrm>
            <a:off x="890117" y="1812114"/>
            <a:ext cx="5345430" cy="4145279"/>
          </a:xfrm>
          <a:prstGeom prst="rect">
            <a:avLst/>
          </a:prstGeom>
        </p:spPr>
        <p:txBody>
          <a:bodyPr wrap="square" lIns="0" tIns="193040" rIns="0" bIns="0" rtlCol="0" vert="horz">
            <a:spAutoFit/>
          </a:bodyPr>
          <a:lstStyle/>
          <a:p>
            <a:pPr marL="280670" indent="-267970">
              <a:lnSpc>
                <a:spcPct val="100000"/>
              </a:lnSpc>
              <a:spcBef>
                <a:spcPts val="1520"/>
              </a:spcBef>
              <a:buSzPct val="110416"/>
              <a:buFont typeface="Wingdings"/>
              <a:buChar char=""/>
              <a:tabLst>
                <a:tab pos="280670" algn="l"/>
              </a:tabLst>
            </a:pPr>
            <a:r>
              <a:rPr dirty="0" sz="2400">
                <a:solidFill>
                  <a:srgbClr val="393C46"/>
                </a:solidFill>
                <a:latin typeface="Arial"/>
                <a:cs typeface="Arial"/>
              </a:rPr>
              <a:t>Breathing</a:t>
            </a:r>
            <a:r>
              <a:rPr dirty="0" sz="2400" spc="-5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393C46"/>
                </a:solidFill>
                <a:latin typeface="Arial"/>
                <a:cs typeface="Arial"/>
              </a:rPr>
              <a:t>–</a:t>
            </a:r>
            <a:r>
              <a:rPr dirty="0" sz="2400" spc="-6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393C46"/>
                </a:solidFill>
                <a:latin typeface="Arial"/>
                <a:cs typeface="Arial"/>
              </a:rPr>
              <a:t>longer</a:t>
            </a:r>
            <a:r>
              <a:rPr dirty="0" sz="2400" spc="-4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393C46"/>
                </a:solidFill>
                <a:latin typeface="Arial"/>
                <a:cs typeface="Arial"/>
              </a:rPr>
              <a:t>exhale</a:t>
            </a:r>
            <a:r>
              <a:rPr dirty="0" sz="2400" spc="-4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393C46"/>
                </a:solidFill>
                <a:latin typeface="Arial"/>
                <a:cs typeface="Arial"/>
              </a:rPr>
              <a:t>than</a:t>
            </a:r>
            <a:r>
              <a:rPr dirty="0" sz="2400" spc="-7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393C46"/>
                </a:solidFill>
                <a:latin typeface="Arial"/>
                <a:cs typeface="Arial"/>
              </a:rPr>
              <a:t>inhale</a:t>
            </a:r>
            <a:endParaRPr sz="2400">
              <a:latin typeface="Arial"/>
              <a:cs typeface="Arial"/>
            </a:endParaRPr>
          </a:p>
          <a:p>
            <a:pPr marL="280670" indent="-267970">
              <a:lnSpc>
                <a:spcPct val="100000"/>
              </a:lnSpc>
              <a:spcBef>
                <a:spcPts val="1805"/>
              </a:spcBef>
              <a:buSzPct val="110416"/>
              <a:buFont typeface="Wingdings"/>
              <a:buChar char=""/>
              <a:tabLst>
                <a:tab pos="280670" algn="l"/>
              </a:tabLst>
            </a:pPr>
            <a:r>
              <a:rPr dirty="0" sz="2400">
                <a:solidFill>
                  <a:srgbClr val="393C46"/>
                </a:solidFill>
                <a:latin typeface="Arial"/>
                <a:cs typeface="Arial"/>
              </a:rPr>
              <a:t>A</a:t>
            </a:r>
            <a:r>
              <a:rPr dirty="0" sz="2400" spc="-16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393C46"/>
                </a:solidFill>
                <a:latin typeface="Arial"/>
                <a:cs typeface="Arial"/>
              </a:rPr>
              <a:t>charm</a:t>
            </a:r>
            <a:r>
              <a:rPr dirty="0" sz="2400" spc="-3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393C46"/>
                </a:solidFill>
                <a:latin typeface="Arial"/>
                <a:cs typeface="Arial"/>
              </a:rPr>
              <a:t>or</a:t>
            </a:r>
            <a:r>
              <a:rPr dirty="0" sz="2400" spc="-3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393C46"/>
                </a:solidFill>
                <a:latin typeface="Arial"/>
                <a:cs typeface="Arial"/>
              </a:rPr>
              <a:t>talisman</a:t>
            </a:r>
            <a:endParaRPr sz="2400">
              <a:latin typeface="Arial"/>
              <a:cs typeface="Arial"/>
            </a:endParaRPr>
          </a:p>
          <a:p>
            <a:pPr marL="280670" indent="-267970">
              <a:lnSpc>
                <a:spcPct val="100000"/>
              </a:lnSpc>
              <a:spcBef>
                <a:spcPts val="1800"/>
              </a:spcBef>
              <a:buSzPct val="110416"/>
              <a:buFont typeface="Wingdings"/>
              <a:buChar char=""/>
              <a:tabLst>
                <a:tab pos="280670" algn="l"/>
              </a:tabLst>
            </a:pPr>
            <a:r>
              <a:rPr dirty="0" sz="2400" spc="-10">
                <a:solidFill>
                  <a:srgbClr val="393C46"/>
                </a:solidFill>
                <a:latin typeface="Arial"/>
                <a:cs typeface="Arial"/>
              </a:rPr>
              <a:t>Mantras</a:t>
            </a:r>
            <a:endParaRPr sz="2400">
              <a:latin typeface="Arial"/>
              <a:cs typeface="Arial"/>
            </a:endParaRPr>
          </a:p>
          <a:p>
            <a:pPr marL="280670" indent="-267970">
              <a:lnSpc>
                <a:spcPct val="100000"/>
              </a:lnSpc>
              <a:spcBef>
                <a:spcPts val="1800"/>
              </a:spcBef>
              <a:buSzPct val="110416"/>
              <a:buFont typeface="Wingdings"/>
              <a:buChar char=""/>
              <a:tabLst>
                <a:tab pos="280670" algn="l"/>
              </a:tabLst>
            </a:pPr>
            <a:r>
              <a:rPr dirty="0" sz="2400" spc="-20">
                <a:solidFill>
                  <a:srgbClr val="393C46"/>
                </a:solidFill>
                <a:latin typeface="Arial"/>
                <a:cs typeface="Arial"/>
              </a:rPr>
              <a:t>Move</a:t>
            </a:r>
            <a:endParaRPr sz="2400">
              <a:latin typeface="Arial"/>
              <a:cs typeface="Arial"/>
            </a:endParaRPr>
          </a:p>
          <a:p>
            <a:pPr marL="280670" indent="-267970">
              <a:lnSpc>
                <a:spcPct val="100000"/>
              </a:lnSpc>
              <a:spcBef>
                <a:spcPts val="1800"/>
              </a:spcBef>
              <a:buSzPct val="110416"/>
              <a:buFont typeface="Wingdings"/>
              <a:buChar char=""/>
              <a:tabLst>
                <a:tab pos="280670" algn="l"/>
              </a:tabLst>
            </a:pPr>
            <a:r>
              <a:rPr dirty="0" sz="2400">
                <a:solidFill>
                  <a:srgbClr val="393C46"/>
                </a:solidFill>
                <a:latin typeface="Arial"/>
                <a:cs typeface="Arial"/>
              </a:rPr>
              <a:t>Watch</a:t>
            </a:r>
            <a:r>
              <a:rPr dirty="0" sz="2400" spc="-15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393C46"/>
                </a:solidFill>
                <a:latin typeface="Arial"/>
                <a:cs typeface="Arial"/>
              </a:rPr>
              <a:t>distracting</a:t>
            </a:r>
            <a:r>
              <a:rPr dirty="0" sz="2400" spc="-13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393C46"/>
                </a:solidFill>
                <a:latin typeface="Arial"/>
                <a:cs typeface="Arial"/>
              </a:rPr>
              <a:t>videos</a:t>
            </a:r>
            <a:endParaRPr sz="2400">
              <a:latin typeface="Arial"/>
              <a:cs typeface="Arial"/>
            </a:endParaRPr>
          </a:p>
          <a:p>
            <a:pPr marL="280670" indent="-267970">
              <a:lnSpc>
                <a:spcPct val="100000"/>
              </a:lnSpc>
              <a:spcBef>
                <a:spcPts val="1800"/>
              </a:spcBef>
              <a:buSzPct val="110416"/>
              <a:buFont typeface="Wingdings"/>
              <a:buChar char=""/>
              <a:tabLst>
                <a:tab pos="280670" algn="l"/>
              </a:tabLst>
            </a:pPr>
            <a:r>
              <a:rPr dirty="0" sz="2400">
                <a:solidFill>
                  <a:srgbClr val="393C46"/>
                </a:solidFill>
                <a:latin typeface="Arial"/>
                <a:cs typeface="Arial"/>
              </a:rPr>
              <a:t>Engage</a:t>
            </a:r>
            <a:r>
              <a:rPr dirty="0" sz="2400" spc="-4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393C46"/>
                </a:solidFill>
                <a:latin typeface="Arial"/>
                <a:cs typeface="Arial"/>
              </a:rPr>
              <a:t>your</a:t>
            </a:r>
            <a:r>
              <a:rPr dirty="0" sz="2400" spc="-4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393C46"/>
                </a:solidFill>
                <a:latin typeface="Arial"/>
                <a:cs typeface="Arial"/>
              </a:rPr>
              <a:t>five</a:t>
            </a:r>
            <a:r>
              <a:rPr dirty="0" sz="2400" spc="-7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393C46"/>
                </a:solidFill>
                <a:latin typeface="Arial"/>
                <a:cs typeface="Arial"/>
              </a:rPr>
              <a:t>senses</a:t>
            </a:r>
            <a:endParaRPr sz="2400">
              <a:latin typeface="Arial"/>
              <a:cs typeface="Arial"/>
            </a:endParaRPr>
          </a:p>
          <a:p>
            <a:pPr marL="280670" indent="-267970">
              <a:lnSpc>
                <a:spcPct val="100000"/>
              </a:lnSpc>
              <a:spcBef>
                <a:spcPts val="1805"/>
              </a:spcBef>
              <a:buSzPct val="110416"/>
              <a:buFont typeface="Wingdings"/>
              <a:buChar char=""/>
              <a:tabLst>
                <a:tab pos="280670" algn="l"/>
              </a:tabLst>
            </a:pPr>
            <a:r>
              <a:rPr dirty="0" sz="2400" spc="-20">
                <a:solidFill>
                  <a:srgbClr val="393C46"/>
                </a:solidFill>
                <a:latin typeface="Arial"/>
                <a:cs typeface="Arial"/>
              </a:rPr>
              <a:t>16-</a:t>
            </a:r>
            <a:r>
              <a:rPr dirty="0" sz="2400">
                <a:solidFill>
                  <a:srgbClr val="393C46"/>
                </a:solidFill>
                <a:latin typeface="Arial"/>
                <a:cs typeface="Arial"/>
              </a:rPr>
              <a:t>second</a:t>
            </a:r>
            <a:r>
              <a:rPr dirty="0" sz="2400" spc="-6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393C46"/>
                </a:solidFill>
                <a:latin typeface="Arial"/>
                <a:cs typeface="Arial"/>
              </a:rPr>
              <a:t>reset</a:t>
            </a:r>
            <a:r>
              <a:rPr dirty="0" sz="2400" spc="-7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393C46"/>
                </a:solidFill>
                <a:latin typeface="Arial"/>
                <a:cs typeface="Arial"/>
              </a:rPr>
              <a:t>ritual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6573011" y="3462273"/>
            <a:ext cx="119062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78460">
              <a:lnSpc>
                <a:spcPct val="100000"/>
              </a:lnSpc>
              <a:spcBef>
                <a:spcPts val="100"/>
              </a:spcBef>
            </a:pPr>
            <a:r>
              <a:rPr dirty="0" sz="1800" spc="-20" b="1">
                <a:solidFill>
                  <a:srgbClr val="FFFFFF"/>
                </a:solidFill>
                <a:latin typeface="Arial"/>
                <a:cs typeface="Arial"/>
              </a:rPr>
              <a:t>Feel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9" name="object 9" descr=""/>
          <p:cNvGrpSpPr/>
          <p:nvPr/>
        </p:nvGrpSpPr>
        <p:grpSpPr>
          <a:xfrm>
            <a:off x="6530340" y="4198620"/>
            <a:ext cx="1263650" cy="451484"/>
            <a:chOff x="6530340" y="4198620"/>
            <a:chExt cx="1263650" cy="451484"/>
          </a:xfrm>
        </p:grpSpPr>
        <p:sp>
          <p:nvSpPr>
            <p:cNvPr id="10" name="object 10" descr=""/>
            <p:cNvSpPr/>
            <p:nvPr/>
          </p:nvSpPr>
          <p:spPr>
            <a:xfrm>
              <a:off x="6549390" y="4217670"/>
              <a:ext cx="1225550" cy="413384"/>
            </a:xfrm>
            <a:custGeom>
              <a:avLst/>
              <a:gdLst/>
              <a:ahLst/>
              <a:cxnLst/>
              <a:rect l="l" t="t" r="r" b="b"/>
              <a:pathLst>
                <a:path w="1225550" h="413385">
                  <a:moveTo>
                    <a:pt x="1225296" y="0"/>
                  </a:moveTo>
                  <a:lnTo>
                    <a:pt x="0" y="0"/>
                  </a:lnTo>
                  <a:lnTo>
                    <a:pt x="0" y="413003"/>
                  </a:lnTo>
                  <a:lnTo>
                    <a:pt x="1225296" y="413003"/>
                  </a:lnTo>
                  <a:lnTo>
                    <a:pt x="1225296" y="0"/>
                  </a:lnTo>
                  <a:close/>
                </a:path>
              </a:pathLst>
            </a:custGeom>
            <a:solidFill>
              <a:srgbClr val="AA1E2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6549390" y="4217670"/>
              <a:ext cx="1225550" cy="413384"/>
            </a:xfrm>
            <a:custGeom>
              <a:avLst/>
              <a:gdLst/>
              <a:ahLst/>
              <a:cxnLst/>
              <a:rect l="l" t="t" r="r" b="b"/>
              <a:pathLst>
                <a:path w="1225550" h="413385">
                  <a:moveTo>
                    <a:pt x="0" y="413003"/>
                  </a:moveTo>
                  <a:lnTo>
                    <a:pt x="1225296" y="413003"/>
                  </a:lnTo>
                  <a:lnTo>
                    <a:pt x="1225296" y="0"/>
                  </a:lnTo>
                  <a:lnTo>
                    <a:pt x="0" y="0"/>
                  </a:lnTo>
                  <a:lnTo>
                    <a:pt x="0" y="413003"/>
                  </a:lnTo>
                  <a:close/>
                </a:path>
              </a:pathLst>
            </a:custGeom>
            <a:ln w="38100">
              <a:solidFill>
                <a:srgbClr val="AA1E2D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2" name="object 12" descr=""/>
          <p:cNvSpPr txBox="1"/>
          <p:nvPr/>
        </p:nvSpPr>
        <p:spPr>
          <a:xfrm>
            <a:off x="6568440" y="4268470"/>
            <a:ext cx="118745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78435">
              <a:lnSpc>
                <a:spcPct val="100000"/>
              </a:lnSpc>
              <a:spcBef>
                <a:spcPts val="100"/>
              </a:spcBef>
            </a:pPr>
            <a:r>
              <a:rPr dirty="0" sz="1800" spc="-10" b="1">
                <a:solidFill>
                  <a:srgbClr val="FFFFFF"/>
                </a:solidFill>
                <a:latin typeface="Arial"/>
                <a:cs typeface="Arial"/>
              </a:rPr>
              <a:t>Breathe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13" name="object 13" descr=""/>
          <p:cNvGrpSpPr/>
          <p:nvPr/>
        </p:nvGrpSpPr>
        <p:grpSpPr>
          <a:xfrm>
            <a:off x="6528816" y="2581655"/>
            <a:ext cx="1266825" cy="452755"/>
            <a:chOff x="6528816" y="2581655"/>
            <a:chExt cx="1266825" cy="452755"/>
          </a:xfrm>
        </p:grpSpPr>
        <p:sp>
          <p:nvSpPr>
            <p:cNvPr id="14" name="object 14" descr=""/>
            <p:cNvSpPr/>
            <p:nvPr/>
          </p:nvSpPr>
          <p:spPr>
            <a:xfrm>
              <a:off x="6547866" y="2600705"/>
              <a:ext cx="1228725" cy="414655"/>
            </a:xfrm>
            <a:custGeom>
              <a:avLst/>
              <a:gdLst/>
              <a:ahLst/>
              <a:cxnLst/>
              <a:rect l="l" t="t" r="r" b="b"/>
              <a:pathLst>
                <a:path w="1228725" h="414655">
                  <a:moveTo>
                    <a:pt x="1228344" y="0"/>
                  </a:moveTo>
                  <a:lnTo>
                    <a:pt x="0" y="0"/>
                  </a:lnTo>
                  <a:lnTo>
                    <a:pt x="0" y="414527"/>
                  </a:lnTo>
                  <a:lnTo>
                    <a:pt x="1228344" y="414527"/>
                  </a:lnTo>
                  <a:lnTo>
                    <a:pt x="1228344" y="0"/>
                  </a:lnTo>
                  <a:close/>
                </a:path>
              </a:pathLst>
            </a:custGeom>
            <a:solidFill>
              <a:srgbClr val="EF6C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6547866" y="2600705"/>
              <a:ext cx="1228725" cy="414655"/>
            </a:xfrm>
            <a:custGeom>
              <a:avLst/>
              <a:gdLst/>
              <a:ahLst/>
              <a:cxnLst/>
              <a:rect l="l" t="t" r="r" b="b"/>
              <a:pathLst>
                <a:path w="1228725" h="414655">
                  <a:moveTo>
                    <a:pt x="0" y="414527"/>
                  </a:moveTo>
                  <a:lnTo>
                    <a:pt x="1228344" y="414527"/>
                  </a:lnTo>
                  <a:lnTo>
                    <a:pt x="1228344" y="0"/>
                  </a:lnTo>
                  <a:lnTo>
                    <a:pt x="0" y="0"/>
                  </a:lnTo>
                  <a:lnTo>
                    <a:pt x="0" y="414527"/>
                  </a:lnTo>
                  <a:close/>
                </a:path>
              </a:pathLst>
            </a:custGeom>
            <a:ln w="38100">
              <a:solidFill>
                <a:srgbClr val="EF6C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6" name="object 16" descr=""/>
          <p:cNvSpPr txBox="1"/>
          <p:nvPr/>
        </p:nvSpPr>
        <p:spPr>
          <a:xfrm>
            <a:off x="6566916" y="2651252"/>
            <a:ext cx="119062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70510">
              <a:lnSpc>
                <a:spcPct val="100000"/>
              </a:lnSpc>
              <a:spcBef>
                <a:spcPts val="100"/>
              </a:spcBef>
            </a:pPr>
            <a:r>
              <a:rPr dirty="0" sz="1800" spc="-10" b="1">
                <a:solidFill>
                  <a:srgbClr val="FFFFFF"/>
                </a:solidFill>
                <a:latin typeface="Arial"/>
                <a:cs typeface="Arial"/>
              </a:rPr>
              <a:t>Focus</a:t>
            </a:r>
            <a:endParaRPr sz="1800">
              <a:latin typeface="Arial"/>
              <a:cs typeface="Arial"/>
            </a:endParaRPr>
          </a:p>
        </p:txBody>
      </p:sp>
      <p:sp>
        <p:nvSpPr>
          <p:cNvPr id="17" name="object 17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FOR</a:t>
            </a:r>
            <a:r>
              <a:rPr dirty="0" spc="-20"/>
              <a:t> </a:t>
            </a:r>
            <a:r>
              <a:rPr dirty="0" spc="-10"/>
              <a:t>FINANCIAL</a:t>
            </a:r>
            <a:r>
              <a:rPr dirty="0" spc="45"/>
              <a:t> </a:t>
            </a:r>
            <a:r>
              <a:rPr dirty="0" spc="-10"/>
              <a:t>PROFESSIONAL</a:t>
            </a:r>
            <a:r>
              <a:rPr dirty="0" spc="15"/>
              <a:t> </a:t>
            </a:r>
            <a:r>
              <a:rPr dirty="0"/>
              <a:t>USE ONLY</a:t>
            </a:r>
            <a:r>
              <a:rPr dirty="0" spc="-10"/>
              <a:t> </a:t>
            </a:r>
            <a:r>
              <a:rPr dirty="0"/>
              <a:t>/</a:t>
            </a:r>
            <a:r>
              <a:rPr dirty="0" spc="-5"/>
              <a:t> </a:t>
            </a:r>
            <a:r>
              <a:rPr dirty="0"/>
              <a:t>NOT</a:t>
            </a:r>
            <a:r>
              <a:rPr dirty="0" spc="-5"/>
              <a:t> </a:t>
            </a:r>
            <a:r>
              <a:rPr dirty="0"/>
              <a:t>FOR</a:t>
            </a:r>
            <a:r>
              <a:rPr dirty="0" spc="-15"/>
              <a:t> </a:t>
            </a:r>
            <a:r>
              <a:rPr dirty="0"/>
              <a:t>PUBLIC</a:t>
            </a:r>
            <a:r>
              <a:rPr dirty="0" spc="-20"/>
              <a:t> </a:t>
            </a:r>
            <a:r>
              <a:rPr dirty="0"/>
              <a:t>VIEWING</a:t>
            </a:r>
            <a:r>
              <a:rPr dirty="0" spc="-35"/>
              <a:t> </a:t>
            </a:r>
            <a:r>
              <a:rPr dirty="0"/>
              <a:t>OR</a:t>
            </a:r>
            <a:r>
              <a:rPr dirty="0" spc="-10"/>
              <a:t> DISTRIBUTION</a:t>
            </a:r>
          </a:p>
        </p:txBody>
      </p:sp>
      <p:sp>
        <p:nvSpPr>
          <p:cNvPr id="18" name="object 18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dirty="0" spc="-25"/>
              <a:t>10</a:t>
            </a:fld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46990" rIns="0" bIns="0" rtlCol="0" vert="horz">
            <a:spAutoFit/>
          </a:bodyPr>
          <a:lstStyle/>
          <a:p>
            <a:pPr marL="259079">
              <a:lnSpc>
                <a:spcPct val="100000"/>
              </a:lnSpc>
              <a:spcBef>
                <a:spcPts val="370"/>
              </a:spcBef>
            </a:pPr>
            <a:r>
              <a:rPr dirty="0" sz="4000" spc="-10"/>
              <a:t>Evolve</a:t>
            </a:r>
            <a:endParaRPr sz="4000"/>
          </a:p>
          <a:p>
            <a:pPr marL="259079">
              <a:lnSpc>
                <a:spcPct val="100000"/>
              </a:lnSpc>
              <a:spcBef>
                <a:spcPts val="165"/>
              </a:spcBef>
            </a:pPr>
            <a:r>
              <a:rPr dirty="0" sz="2400" spc="-35">
                <a:solidFill>
                  <a:srgbClr val="EF6C00"/>
                </a:solidFill>
              </a:rPr>
              <a:t>Techniques</a:t>
            </a:r>
            <a:r>
              <a:rPr dirty="0" sz="2400" spc="-40">
                <a:solidFill>
                  <a:srgbClr val="EF6C00"/>
                </a:solidFill>
              </a:rPr>
              <a:t> </a:t>
            </a:r>
            <a:r>
              <a:rPr dirty="0" sz="2400">
                <a:solidFill>
                  <a:srgbClr val="EF6C00"/>
                </a:solidFill>
              </a:rPr>
              <a:t>for</a:t>
            </a:r>
            <a:r>
              <a:rPr dirty="0" sz="2400" spc="-50">
                <a:solidFill>
                  <a:srgbClr val="EF6C00"/>
                </a:solidFill>
              </a:rPr>
              <a:t> </a:t>
            </a:r>
            <a:r>
              <a:rPr dirty="0" sz="2400">
                <a:solidFill>
                  <a:srgbClr val="EF6C00"/>
                </a:solidFill>
              </a:rPr>
              <a:t>learning</a:t>
            </a:r>
            <a:r>
              <a:rPr dirty="0" sz="2400" spc="-15">
                <a:solidFill>
                  <a:srgbClr val="EF6C00"/>
                </a:solidFill>
              </a:rPr>
              <a:t> </a:t>
            </a:r>
            <a:r>
              <a:rPr dirty="0" sz="2400">
                <a:solidFill>
                  <a:srgbClr val="EF6C00"/>
                </a:solidFill>
              </a:rPr>
              <a:t>from</a:t>
            </a:r>
            <a:r>
              <a:rPr dirty="0" sz="2400" spc="-80">
                <a:solidFill>
                  <a:srgbClr val="EF6C00"/>
                </a:solidFill>
              </a:rPr>
              <a:t> </a:t>
            </a:r>
            <a:r>
              <a:rPr dirty="0" sz="2400">
                <a:solidFill>
                  <a:srgbClr val="EF6C00"/>
                </a:solidFill>
              </a:rPr>
              <a:t>our</a:t>
            </a:r>
            <a:r>
              <a:rPr dirty="0" sz="2400" spc="-45">
                <a:solidFill>
                  <a:srgbClr val="EF6C00"/>
                </a:solidFill>
              </a:rPr>
              <a:t> </a:t>
            </a:r>
            <a:r>
              <a:rPr dirty="0" sz="2400">
                <a:solidFill>
                  <a:srgbClr val="EF6C00"/>
                </a:solidFill>
              </a:rPr>
              <a:t>stress</a:t>
            </a:r>
            <a:r>
              <a:rPr dirty="0" sz="2400" spc="-65">
                <a:solidFill>
                  <a:srgbClr val="EF6C00"/>
                </a:solidFill>
              </a:rPr>
              <a:t> </a:t>
            </a:r>
            <a:r>
              <a:rPr dirty="0" sz="2400" spc="-10">
                <a:solidFill>
                  <a:srgbClr val="EF6C00"/>
                </a:solidFill>
              </a:rPr>
              <a:t>reactions</a:t>
            </a:r>
            <a:endParaRPr sz="2400"/>
          </a:p>
        </p:txBody>
      </p:sp>
      <p:sp>
        <p:nvSpPr>
          <p:cNvPr id="4" name="object 4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FOR</a:t>
            </a:r>
            <a:r>
              <a:rPr dirty="0" spc="-20"/>
              <a:t> </a:t>
            </a:r>
            <a:r>
              <a:rPr dirty="0" spc="-10"/>
              <a:t>FINANCIAL</a:t>
            </a:r>
            <a:r>
              <a:rPr dirty="0" spc="45"/>
              <a:t> </a:t>
            </a:r>
            <a:r>
              <a:rPr dirty="0" spc="-10"/>
              <a:t>PROFESSIONAL</a:t>
            </a:r>
            <a:r>
              <a:rPr dirty="0" spc="15"/>
              <a:t> </a:t>
            </a:r>
            <a:r>
              <a:rPr dirty="0"/>
              <a:t>USE ONLY</a:t>
            </a:r>
            <a:r>
              <a:rPr dirty="0" spc="-10"/>
              <a:t> </a:t>
            </a:r>
            <a:r>
              <a:rPr dirty="0"/>
              <a:t>/</a:t>
            </a:r>
            <a:r>
              <a:rPr dirty="0" spc="-5"/>
              <a:t> </a:t>
            </a:r>
            <a:r>
              <a:rPr dirty="0"/>
              <a:t>NOT</a:t>
            </a:r>
            <a:r>
              <a:rPr dirty="0" spc="-5"/>
              <a:t> </a:t>
            </a:r>
            <a:r>
              <a:rPr dirty="0"/>
              <a:t>FOR</a:t>
            </a:r>
            <a:r>
              <a:rPr dirty="0" spc="-15"/>
              <a:t> </a:t>
            </a:r>
            <a:r>
              <a:rPr dirty="0"/>
              <a:t>PUBLIC</a:t>
            </a:r>
            <a:r>
              <a:rPr dirty="0" spc="-20"/>
              <a:t> </a:t>
            </a:r>
            <a:r>
              <a:rPr dirty="0"/>
              <a:t>VIEWING</a:t>
            </a:r>
            <a:r>
              <a:rPr dirty="0" spc="-35"/>
              <a:t> </a:t>
            </a:r>
            <a:r>
              <a:rPr dirty="0"/>
              <a:t>OR</a:t>
            </a:r>
            <a:r>
              <a:rPr dirty="0" spc="-10"/>
              <a:t> DISTRIBUTION</a:t>
            </a:r>
          </a:p>
        </p:txBody>
      </p:sp>
      <p:sp>
        <p:nvSpPr>
          <p:cNvPr id="5" name="object 5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dirty="0" spc="-25"/>
              <a:t>10</a:t>
            </a:fld>
          </a:p>
        </p:txBody>
      </p:sp>
      <p:sp>
        <p:nvSpPr>
          <p:cNvPr id="3" name="object 3" descr=""/>
          <p:cNvSpPr txBox="1"/>
          <p:nvPr/>
        </p:nvSpPr>
        <p:spPr>
          <a:xfrm>
            <a:off x="890117" y="2140966"/>
            <a:ext cx="4683760" cy="34772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80035" indent="-267335">
              <a:lnSpc>
                <a:spcPct val="100000"/>
              </a:lnSpc>
              <a:spcBef>
                <a:spcPts val="95"/>
              </a:spcBef>
              <a:buSzPct val="108928"/>
              <a:buFont typeface="Wingdings"/>
              <a:buChar char=""/>
              <a:tabLst>
                <a:tab pos="280035" algn="l"/>
              </a:tabLst>
            </a:pPr>
            <a:r>
              <a:rPr dirty="0" sz="2800" spc="-10">
                <a:solidFill>
                  <a:srgbClr val="393C46"/>
                </a:solidFill>
                <a:latin typeface="Arial"/>
                <a:cs typeface="Arial"/>
              </a:rPr>
              <a:t>Journaling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340"/>
              </a:spcBef>
              <a:buClr>
                <a:srgbClr val="393C46"/>
              </a:buClr>
              <a:buFont typeface="Wingdings"/>
              <a:buChar char=""/>
            </a:pPr>
            <a:endParaRPr sz="2800">
              <a:latin typeface="Arial"/>
              <a:cs typeface="Arial"/>
            </a:endParaRPr>
          </a:p>
          <a:p>
            <a:pPr marL="280035" indent="-267335">
              <a:lnSpc>
                <a:spcPct val="100000"/>
              </a:lnSpc>
              <a:spcBef>
                <a:spcPts val="5"/>
              </a:spcBef>
              <a:buSzPct val="108928"/>
              <a:buFont typeface="Wingdings"/>
              <a:buChar char=""/>
              <a:tabLst>
                <a:tab pos="280035" algn="l"/>
              </a:tabLst>
            </a:pPr>
            <a:r>
              <a:rPr dirty="0" sz="2800" spc="-10">
                <a:solidFill>
                  <a:srgbClr val="393C46"/>
                </a:solidFill>
                <a:latin typeface="Arial"/>
                <a:cs typeface="Arial"/>
              </a:rPr>
              <a:t>Storytelling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335"/>
              </a:spcBef>
              <a:buClr>
                <a:srgbClr val="393C46"/>
              </a:buClr>
              <a:buFont typeface="Wingdings"/>
              <a:buChar char=""/>
            </a:pPr>
            <a:endParaRPr sz="2800">
              <a:latin typeface="Arial"/>
              <a:cs typeface="Arial"/>
            </a:endParaRPr>
          </a:p>
          <a:p>
            <a:pPr marL="280035" indent="-267335">
              <a:lnSpc>
                <a:spcPct val="100000"/>
              </a:lnSpc>
              <a:spcBef>
                <a:spcPts val="5"/>
              </a:spcBef>
              <a:buSzPct val="108928"/>
              <a:buFont typeface="Wingdings"/>
              <a:buChar char=""/>
              <a:tabLst>
                <a:tab pos="280035" algn="l"/>
              </a:tabLst>
            </a:pPr>
            <a:r>
              <a:rPr dirty="0" sz="2800">
                <a:solidFill>
                  <a:srgbClr val="393C46"/>
                </a:solidFill>
                <a:latin typeface="Arial"/>
                <a:cs typeface="Arial"/>
              </a:rPr>
              <a:t>Stress</a:t>
            </a:r>
            <a:r>
              <a:rPr dirty="0" sz="2800" spc="-9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800">
                <a:solidFill>
                  <a:srgbClr val="393C46"/>
                </a:solidFill>
                <a:latin typeface="Arial"/>
                <a:cs typeface="Arial"/>
              </a:rPr>
              <a:t>formula</a:t>
            </a:r>
            <a:r>
              <a:rPr dirty="0" sz="2800" spc="-6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800" spc="-10">
                <a:solidFill>
                  <a:srgbClr val="393C46"/>
                </a:solidFill>
                <a:latin typeface="Arial"/>
                <a:cs typeface="Arial"/>
              </a:rPr>
              <a:t>recalculation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340"/>
              </a:spcBef>
              <a:buClr>
                <a:srgbClr val="393C46"/>
              </a:buClr>
              <a:buFont typeface="Wingdings"/>
              <a:buChar char=""/>
            </a:pPr>
            <a:endParaRPr sz="2800">
              <a:latin typeface="Arial"/>
              <a:cs typeface="Arial"/>
            </a:endParaRPr>
          </a:p>
          <a:p>
            <a:pPr marL="280035" indent="-267335">
              <a:lnSpc>
                <a:spcPct val="100000"/>
              </a:lnSpc>
              <a:buSzPct val="108928"/>
              <a:buFont typeface="Wingdings"/>
              <a:buChar char=""/>
              <a:tabLst>
                <a:tab pos="280035" algn="l"/>
              </a:tabLst>
            </a:pPr>
            <a:r>
              <a:rPr dirty="0" sz="2800">
                <a:solidFill>
                  <a:srgbClr val="393C46"/>
                </a:solidFill>
                <a:latin typeface="Arial"/>
                <a:cs typeface="Arial"/>
              </a:rPr>
              <a:t>Recharge</a:t>
            </a:r>
            <a:r>
              <a:rPr dirty="0" sz="2800" spc="-7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800">
                <a:solidFill>
                  <a:srgbClr val="393C46"/>
                </a:solidFill>
                <a:latin typeface="Arial"/>
                <a:cs typeface="Arial"/>
              </a:rPr>
              <a:t>tool</a:t>
            </a:r>
            <a:r>
              <a:rPr dirty="0" sz="2800" spc="-8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800" spc="-25">
                <a:solidFill>
                  <a:srgbClr val="393C46"/>
                </a:solidFill>
                <a:latin typeface="Arial"/>
                <a:cs typeface="Arial"/>
              </a:rPr>
              <a:t>kit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0" y="3922776"/>
            <a:ext cx="8976360" cy="558165"/>
          </a:xfrm>
          <a:prstGeom prst="rect">
            <a:avLst/>
          </a:prstGeom>
          <a:solidFill>
            <a:srgbClr val="AA1E2D"/>
          </a:solidFill>
        </p:spPr>
        <p:txBody>
          <a:bodyPr wrap="square" lIns="0" tIns="36830" rIns="0" bIns="0" rtlCol="0" vert="horz">
            <a:spAutoFit/>
          </a:bodyPr>
          <a:lstStyle/>
          <a:p>
            <a:pPr algn="r" marR="120650">
              <a:lnSpc>
                <a:spcPct val="100000"/>
              </a:lnSpc>
              <a:spcBef>
                <a:spcPts val="290"/>
              </a:spcBef>
            </a:pPr>
            <a:r>
              <a:rPr dirty="0" sz="2800" spc="-10" b="1">
                <a:solidFill>
                  <a:srgbClr val="FFFFFF"/>
                </a:solidFill>
                <a:latin typeface="Arial"/>
                <a:cs typeface="Arial"/>
              </a:rPr>
              <a:t>Activity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FOR</a:t>
            </a:r>
            <a:r>
              <a:rPr dirty="0" spc="-20"/>
              <a:t> </a:t>
            </a:r>
            <a:r>
              <a:rPr dirty="0" spc="-10"/>
              <a:t>FINANCIAL</a:t>
            </a:r>
            <a:r>
              <a:rPr dirty="0" spc="45"/>
              <a:t> </a:t>
            </a:r>
            <a:r>
              <a:rPr dirty="0" spc="-10"/>
              <a:t>PROFESSIONAL</a:t>
            </a:r>
            <a:r>
              <a:rPr dirty="0" spc="15"/>
              <a:t> </a:t>
            </a:r>
            <a:r>
              <a:rPr dirty="0"/>
              <a:t>USE ONLY</a:t>
            </a:r>
            <a:r>
              <a:rPr dirty="0" spc="-10"/>
              <a:t> </a:t>
            </a:r>
            <a:r>
              <a:rPr dirty="0"/>
              <a:t>/</a:t>
            </a:r>
            <a:r>
              <a:rPr dirty="0" spc="-5"/>
              <a:t> </a:t>
            </a:r>
            <a:r>
              <a:rPr dirty="0"/>
              <a:t>NOT</a:t>
            </a:r>
            <a:r>
              <a:rPr dirty="0" spc="-5"/>
              <a:t> </a:t>
            </a:r>
            <a:r>
              <a:rPr dirty="0"/>
              <a:t>FOR</a:t>
            </a:r>
            <a:r>
              <a:rPr dirty="0" spc="-15"/>
              <a:t> </a:t>
            </a:r>
            <a:r>
              <a:rPr dirty="0"/>
              <a:t>PUBLIC</a:t>
            </a:r>
            <a:r>
              <a:rPr dirty="0" spc="-20"/>
              <a:t> </a:t>
            </a:r>
            <a:r>
              <a:rPr dirty="0"/>
              <a:t>VIEWING</a:t>
            </a:r>
            <a:r>
              <a:rPr dirty="0" spc="-35"/>
              <a:t> </a:t>
            </a:r>
            <a:r>
              <a:rPr dirty="0"/>
              <a:t>OR</a:t>
            </a:r>
            <a:r>
              <a:rPr dirty="0" spc="-10"/>
              <a:t> DISTRIBUTION</a:t>
            </a:r>
          </a:p>
        </p:txBody>
      </p:sp>
      <p:sp>
        <p:nvSpPr>
          <p:cNvPr id="5" name="object 5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dirty="0" spc="-25"/>
              <a:t>10</a:t>
            </a:fld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225425" rIns="0" bIns="0" rtlCol="0" vert="horz">
            <a:spAutoFit/>
          </a:bodyPr>
          <a:lstStyle/>
          <a:p>
            <a:pPr marL="1682750" marR="5080" indent="-954405">
              <a:lnSpc>
                <a:spcPct val="78100"/>
              </a:lnSpc>
              <a:spcBef>
                <a:spcPts val="1775"/>
              </a:spcBef>
            </a:pPr>
            <a:r>
              <a:rPr dirty="0"/>
              <a:t>Recalculate</a:t>
            </a:r>
            <a:r>
              <a:rPr dirty="0" spc="-355"/>
              <a:t> </a:t>
            </a:r>
            <a:r>
              <a:rPr dirty="0" spc="-20"/>
              <a:t>your </a:t>
            </a:r>
            <a:r>
              <a:rPr dirty="0"/>
              <a:t>stress</a:t>
            </a:r>
            <a:r>
              <a:rPr dirty="0" spc="-175"/>
              <a:t> </a:t>
            </a:r>
            <a:r>
              <a:rPr dirty="0" spc="-10"/>
              <a:t>formula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259079">
              <a:lnSpc>
                <a:spcPct val="100000"/>
              </a:lnSpc>
              <a:spcBef>
                <a:spcPts val="95"/>
              </a:spcBef>
            </a:pPr>
            <a:r>
              <a:rPr dirty="0" sz="4000"/>
              <a:t>Recalculate</a:t>
            </a:r>
            <a:r>
              <a:rPr dirty="0" sz="4000" spc="-135"/>
              <a:t> </a:t>
            </a:r>
            <a:r>
              <a:rPr dirty="0" sz="4000"/>
              <a:t>your</a:t>
            </a:r>
            <a:r>
              <a:rPr dirty="0" sz="4000" spc="-130"/>
              <a:t> </a:t>
            </a:r>
            <a:r>
              <a:rPr dirty="0" sz="4000"/>
              <a:t>stress</a:t>
            </a:r>
            <a:r>
              <a:rPr dirty="0" sz="4000" spc="-150"/>
              <a:t> </a:t>
            </a:r>
            <a:r>
              <a:rPr dirty="0" sz="4000" spc="-10"/>
              <a:t>formula</a:t>
            </a:r>
            <a:endParaRPr sz="4000"/>
          </a:p>
        </p:txBody>
      </p:sp>
      <p:sp>
        <p:nvSpPr>
          <p:cNvPr id="8" name="object 8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FOR</a:t>
            </a:r>
            <a:r>
              <a:rPr dirty="0" spc="-20"/>
              <a:t> </a:t>
            </a:r>
            <a:r>
              <a:rPr dirty="0" spc="-10"/>
              <a:t>FINANCIAL</a:t>
            </a:r>
            <a:r>
              <a:rPr dirty="0" spc="45"/>
              <a:t> </a:t>
            </a:r>
            <a:r>
              <a:rPr dirty="0" spc="-10"/>
              <a:t>PROFESSIONAL</a:t>
            </a:r>
            <a:r>
              <a:rPr dirty="0" spc="15"/>
              <a:t> </a:t>
            </a:r>
            <a:r>
              <a:rPr dirty="0"/>
              <a:t>USE ONLY</a:t>
            </a:r>
            <a:r>
              <a:rPr dirty="0" spc="-10"/>
              <a:t> </a:t>
            </a:r>
            <a:r>
              <a:rPr dirty="0"/>
              <a:t>/</a:t>
            </a:r>
            <a:r>
              <a:rPr dirty="0" spc="-5"/>
              <a:t> </a:t>
            </a:r>
            <a:r>
              <a:rPr dirty="0"/>
              <a:t>NOT</a:t>
            </a:r>
            <a:r>
              <a:rPr dirty="0" spc="-5"/>
              <a:t> </a:t>
            </a:r>
            <a:r>
              <a:rPr dirty="0"/>
              <a:t>FOR</a:t>
            </a:r>
            <a:r>
              <a:rPr dirty="0" spc="-15"/>
              <a:t> </a:t>
            </a:r>
            <a:r>
              <a:rPr dirty="0"/>
              <a:t>PUBLIC</a:t>
            </a:r>
            <a:r>
              <a:rPr dirty="0" spc="-20"/>
              <a:t> </a:t>
            </a:r>
            <a:r>
              <a:rPr dirty="0"/>
              <a:t>VIEWING</a:t>
            </a:r>
            <a:r>
              <a:rPr dirty="0" spc="-35"/>
              <a:t> </a:t>
            </a:r>
            <a:r>
              <a:rPr dirty="0"/>
              <a:t>OR</a:t>
            </a:r>
            <a:r>
              <a:rPr dirty="0" spc="-10"/>
              <a:t> DISTRIBUTION</a:t>
            </a:r>
          </a:p>
        </p:txBody>
      </p:sp>
      <p:sp>
        <p:nvSpPr>
          <p:cNvPr id="9" name="object 9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dirty="0" spc="-25"/>
              <a:t>10</a:t>
            </a:fld>
          </a:p>
        </p:txBody>
      </p:sp>
      <p:sp>
        <p:nvSpPr>
          <p:cNvPr id="3" name="object 3" descr=""/>
          <p:cNvSpPr txBox="1"/>
          <p:nvPr/>
        </p:nvSpPr>
        <p:spPr>
          <a:xfrm>
            <a:off x="3586734" y="2166366"/>
            <a:ext cx="2409825" cy="905510"/>
          </a:xfrm>
          <a:prstGeom prst="rect">
            <a:avLst/>
          </a:prstGeom>
          <a:solidFill>
            <a:srgbClr val="AA1E2D"/>
          </a:solidFill>
          <a:ln w="25400">
            <a:solidFill>
              <a:srgbClr val="D4D6DD"/>
            </a:solidFill>
          </a:ln>
        </p:spPr>
        <p:txBody>
          <a:bodyPr wrap="square" lIns="0" tIns="166370" rIns="0" bIns="0" rtlCol="0" vert="horz">
            <a:spAutoFit/>
          </a:bodyPr>
          <a:lstStyle/>
          <a:p>
            <a:pPr marL="419734">
              <a:lnSpc>
                <a:spcPct val="100000"/>
              </a:lnSpc>
              <a:spcBef>
                <a:spcPts val="1310"/>
              </a:spcBef>
            </a:pPr>
            <a:r>
              <a:rPr dirty="0" sz="3600" b="1">
                <a:solidFill>
                  <a:srgbClr val="FFFFFF"/>
                </a:solidFill>
                <a:latin typeface="Arial"/>
                <a:cs typeface="Arial"/>
              </a:rPr>
              <a:t>STEP</a:t>
            </a:r>
            <a:r>
              <a:rPr dirty="0" sz="3600" spc="-7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600" spc="-50" b="1">
                <a:solidFill>
                  <a:srgbClr val="FFFFFF"/>
                </a:solidFill>
                <a:latin typeface="Arial"/>
                <a:cs typeface="Arial"/>
              </a:rPr>
              <a:t>1</a:t>
            </a:r>
            <a:endParaRPr sz="3600">
              <a:latin typeface="Arial"/>
              <a:cs typeface="Arial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6547866" y="2316302"/>
            <a:ext cx="1573530" cy="574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30" b="1">
                <a:solidFill>
                  <a:srgbClr val="393C46"/>
                </a:solidFill>
                <a:latin typeface="Arial"/>
                <a:cs typeface="Arial"/>
              </a:rPr>
              <a:t>Trigger</a:t>
            </a:r>
            <a:endParaRPr sz="3600">
              <a:latin typeface="Arial"/>
              <a:cs typeface="Arial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3586734" y="3412997"/>
            <a:ext cx="2409825" cy="905510"/>
          </a:xfrm>
          <a:prstGeom prst="rect">
            <a:avLst/>
          </a:prstGeom>
          <a:solidFill>
            <a:srgbClr val="AA1E2D"/>
          </a:solidFill>
          <a:ln w="25400">
            <a:solidFill>
              <a:srgbClr val="D4D6DD"/>
            </a:solidFill>
          </a:ln>
        </p:spPr>
        <p:txBody>
          <a:bodyPr wrap="square" lIns="0" tIns="166370" rIns="0" bIns="0" rtlCol="0" vert="horz">
            <a:spAutoFit/>
          </a:bodyPr>
          <a:lstStyle/>
          <a:p>
            <a:pPr marL="419734">
              <a:lnSpc>
                <a:spcPct val="100000"/>
              </a:lnSpc>
              <a:spcBef>
                <a:spcPts val="1310"/>
              </a:spcBef>
            </a:pPr>
            <a:r>
              <a:rPr dirty="0" sz="3600" b="1">
                <a:solidFill>
                  <a:srgbClr val="FFFFFF"/>
                </a:solidFill>
                <a:latin typeface="Arial"/>
                <a:cs typeface="Arial"/>
              </a:rPr>
              <a:t>STEP</a:t>
            </a:r>
            <a:r>
              <a:rPr dirty="0" sz="3600" spc="-7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600" spc="-50" b="1">
                <a:solidFill>
                  <a:srgbClr val="FFFFFF"/>
                </a:solidFill>
                <a:latin typeface="Arial"/>
                <a:cs typeface="Arial"/>
              </a:rPr>
              <a:t>3</a:t>
            </a:r>
            <a:endParaRPr sz="3600">
              <a:latin typeface="Arial"/>
              <a:cs typeface="Arial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6547866" y="3563873"/>
            <a:ext cx="1850389" cy="17907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10" b="1">
                <a:solidFill>
                  <a:srgbClr val="393C46"/>
                </a:solidFill>
                <a:latin typeface="Arial"/>
                <a:cs typeface="Arial"/>
              </a:rPr>
              <a:t>Thought</a:t>
            </a:r>
            <a:endParaRPr sz="3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120"/>
              </a:spcBef>
            </a:pPr>
            <a:endParaRPr sz="3600">
              <a:latin typeface="Arial"/>
              <a:cs typeface="Arial"/>
            </a:endParaRPr>
          </a:p>
          <a:p>
            <a:pPr marL="27940">
              <a:lnSpc>
                <a:spcPct val="100000"/>
              </a:lnSpc>
            </a:pPr>
            <a:r>
              <a:rPr dirty="0" sz="3600" spc="-10" b="1">
                <a:solidFill>
                  <a:srgbClr val="393C46"/>
                </a:solidFill>
                <a:latin typeface="Arial"/>
                <a:cs typeface="Arial"/>
              </a:rPr>
              <a:t>Feeling</a:t>
            </a:r>
            <a:endParaRPr sz="3600">
              <a:latin typeface="Arial"/>
              <a:cs typeface="Arial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3586734" y="4659629"/>
            <a:ext cx="2409825" cy="905510"/>
          </a:xfrm>
          <a:prstGeom prst="rect">
            <a:avLst/>
          </a:prstGeom>
          <a:solidFill>
            <a:srgbClr val="AA1E2D"/>
          </a:solidFill>
          <a:ln w="25400">
            <a:solidFill>
              <a:srgbClr val="D4D6DD"/>
            </a:solidFill>
          </a:ln>
        </p:spPr>
        <p:txBody>
          <a:bodyPr wrap="square" lIns="0" tIns="166370" rIns="0" bIns="0" rtlCol="0" vert="horz">
            <a:spAutoFit/>
          </a:bodyPr>
          <a:lstStyle/>
          <a:p>
            <a:pPr marL="419734">
              <a:lnSpc>
                <a:spcPct val="100000"/>
              </a:lnSpc>
              <a:spcBef>
                <a:spcPts val="1310"/>
              </a:spcBef>
            </a:pPr>
            <a:r>
              <a:rPr dirty="0" sz="3600" b="1">
                <a:solidFill>
                  <a:srgbClr val="FFFFFF"/>
                </a:solidFill>
                <a:latin typeface="Arial"/>
                <a:cs typeface="Arial"/>
              </a:rPr>
              <a:t>STEP</a:t>
            </a:r>
            <a:r>
              <a:rPr dirty="0" sz="3600" spc="-7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600" spc="-50" b="1">
                <a:solidFill>
                  <a:srgbClr val="FFFFFF"/>
                </a:solidFill>
                <a:latin typeface="Arial"/>
                <a:cs typeface="Arial"/>
              </a:rPr>
              <a:t>2</a:t>
            </a:r>
            <a:endParaRPr sz="3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84137" rIns="0" bIns="0" rtlCol="0" vert="horz">
            <a:spAutoFit/>
          </a:bodyPr>
          <a:lstStyle/>
          <a:p>
            <a:pPr marL="259079">
              <a:lnSpc>
                <a:spcPct val="100000"/>
              </a:lnSpc>
              <a:spcBef>
                <a:spcPts val="100"/>
              </a:spcBef>
            </a:pPr>
            <a:r>
              <a:rPr dirty="0"/>
              <a:t>Program </a:t>
            </a:r>
            <a:r>
              <a:rPr dirty="0" spc="-10"/>
              <a:t>overview</a:t>
            </a:r>
          </a:p>
        </p:txBody>
      </p:sp>
      <p:grpSp>
        <p:nvGrpSpPr>
          <p:cNvPr id="3" name="object 3" descr=""/>
          <p:cNvGrpSpPr/>
          <p:nvPr/>
        </p:nvGrpSpPr>
        <p:grpSpPr>
          <a:xfrm>
            <a:off x="0" y="3512820"/>
            <a:ext cx="3100070" cy="843280"/>
            <a:chOff x="0" y="3512820"/>
            <a:chExt cx="3100070" cy="843280"/>
          </a:xfrm>
        </p:grpSpPr>
        <p:sp>
          <p:nvSpPr>
            <p:cNvPr id="4" name="object 4" descr=""/>
            <p:cNvSpPr/>
            <p:nvPr/>
          </p:nvSpPr>
          <p:spPr>
            <a:xfrm>
              <a:off x="0" y="3573780"/>
              <a:ext cx="3092450" cy="733425"/>
            </a:xfrm>
            <a:custGeom>
              <a:avLst/>
              <a:gdLst/>
              <a:ahLst/>
              <a:cxnLst/>
              <a:rect l="l" t="t" r="r" b="b"/>
              <a:pathLst>
                <a:path w="3092450" h="733425">
                  <a:moveTo>
                    <a:pt x="3092196" y="0"/>
                  </a:moveTo>
                  <a:lnTo>
                    <a:pt x="0" y="0"/>
                  </a:lnTo>
                  <a:lnTo>
                    <a:pt x="0" y="733044"/>
                  </a:lnTo>
                  <a:lnTo>
                    <a:pt x="3092196" y="733044"/>
                  </a:lnTo>
                  <a:lnTo>
                    <a:pt x="3092196" y="0"/>
                  </a:lnTo>
                  <a:close/>
                </a:path>
              </a:pathLst>
            </a:custGeom>
            <a:solidFill>
              <a:srgbClr val="007397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257044" y="3512820"/>
              <a:ext cx="842771" cy="842771"/>
            </a:xfrm>
            <a:prstGeom prst="rect">
              <a:avLst/>
            </a:prstGeom>
          </p:spPr>
        </p:pic>
      </p:grpSp>
      <p:grpSp>
        <p:nvGrpSpPr>
          <p:cNvPr id="6" name="object 6" descr=""/>
          <p:cNvGrpSpPr/>
          <p:nvPr/>
        </p:nvGrpSpPr>
        <p:grpSpPr>
          <a:xfrm>
            <a:off x="0" y="2604516"/>
            <a:ext cx="2214880" cy="843280"/>
            <a:chOff x="0" y="2604516"/>
            <a:chExt cx="2214880" cy="843280"/>
          </a:xfrm>
        </p:grpSpPr>
        <p:sp>
          <p:nvSpPr>
            <p:cNvPr id="7" name="object 7" descr=""/>
            <p:cNvSpPr/>
            <p:nvPr/>
          </p:nvSpPr>
          <p:spPr>
            <a:xfrm>
              <a:off x="0" y="2648712"/>
              <a:ext cx="2212975" cy="734695"/>
            </a:xfrm>
            <a:custGeom>
              <a:avLst/>
              <a:gdLst/>
              <a:ahLst/>
              <a:cxnLst/>
              <a:rect l="l" t="t" r="r" b="b"/>
              <a:pathLst>
                <a:path w="2212975" h="734695">
                  <a:moveTo>
                    <a:pt x="2212848" y="0"/>
                  </a:moveTo>
                  <a:lnTo>
                    <a:pt x="0" y="0"/>
                  </a:lnTo>
                  <a:lnTo>
                    <a:pt x="0" y="734568"/>
                  </a:lnTo>
                  <a:lnTo>
                    <a:pt x="2212848" y="734568"/>
                  </a:lnTo>
                  <a:lnTo>
                    <a:pt x="2212848" y="0"/>
                  </a:lnTo>
                  <a:close/>
                </a:path>
              </a:pathLst>
            </a:custGeom>
            <a:solidFill>
              <a:srgbClr val="EF6C0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370075" y="2604516"/>
              <a:ext cx="844296" cy="842772"/>
            </a:xfrm>
            <a:prstGeom prst="rect">
              <a:avLst/>
            </a:prstGeom>
          </p:spPr>
        </p:pic>
      </p:grpSp>
      <p:grpSp>
        <p:nvGrpSpPr>
          <p:cNvPr id="9" name="object 9" descr=""/>
          <p:cNvGrpSpPr/>
          <p:nvPr/>
        </p:nvGrpSpPr>
        <p:grpSpPr>
          <a:xfrm>
            <a:off x="0" y="1664207"/>
            <a:ext cx="1460500" cy="843280"/>
            <a:chOff x="0" y="1664207"/>
            <a:chExt cx="1460500" cy="843280"/>
          </a:xfrm>
        </p:grpSpPr>
        <p:sp>
          <p:nvSpPr>
            <p:cNvPr id="10" name="object 10" descr=""/>
            <p:cNvSpPr/>
            <p:nvPr/>
          </p:nvSpPr>
          <p:spPr>
            <a:xfrm>
              <a:off x="0" y="1725167"/>
              <a:ext cx="1320165" cy="731520"/>
            </a:xfrm>
            <a:custGeom>
              <a:avLst/>
              <a:gdLst/>
              <a:ahLst/>
              <a:cxnLst/>
              <a:rect l="l" t="t" r="r" b="b"/>
              <a:pathLst>
                <a:path w="1320165" h="731519">
                  <a:moveTo>
                    <a:pt x="1319784" y="0"/>
                  </a:moveTo>
                  <a:lnTo>
                    <a:pt x="0" y="0"/>
                  </a:lnTo>
                  <a:lnTo>
                    <a:pt x="0" y="731520"/>
                  </a:lnTo>
                  <a:lnTo>
                    <a:pt x="1319784" y="731520"/>
                  </a:lnTo>
                  <a:lnTo>
                    <a:pt x="1319784" y="0"/>
                  </a:lnTo>
                  <a:close/>
                </a:path>
              </a:pathLst>
            </a:custGeom>
            <a:solidFill>
              <a:srgbClr val="393C46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1" name="object 1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17219" y="1664207"/>
              <a:ext cx="842772" cy="842772"/>
            </a:xfrm>
            <a:prstGeom prst="rect">
              <a:avLst/>
            </a:prstGeom>
          </p:spPr>
        </p:pic>
      </p:grpSp>
      <p:grpSp>
        <p:nvGrpSpPr>
          <p:cNvPr id="12" name="object 12" descr=""/>
          <p:cNvGrpSpPr/>
          <p:nvPr/>
        </p:nvGrpSpPr>
        <p:grpSpPr>
          <a:xfrm>
            <a:off x="0" y="4453128"/>
            <a:ext cx="4020820" cy="843280"/>
            <a:chOff x="0" y="4453128"/>
            <a:chExt cx="4020820" cy="843280"/>
          </a:xfrm>
        </p:grpSpPr>
        <p:sp>
          <p:nvSpPr>
            <p:cNvPr id="13" name="object 13" descr=""/>
            <p:cNvSpPr/>
            <p:nvPr/>
          </p:nvSpPr>
          <p:spPr>
            <a:xfrm>
              <a:off x="0" y="4500372"/>
              <a:ext cx="4020820" cy="734695"/>
            </a:xfrm>
            <a:custGeom>
              <a:avLst/>
              <a:gdLst/>
              <a:ahLst/>
              <a:cxnLst/>
              <a:rect l="l" t="t" r="r" b="b"/>
              <a:pathLst>
                <a:path w="4020820" h="734695">
                  <a:moveTo>
                    <a:pt x="4020312" y="0"/>
                  </a:moveTo>
                  <a:lnTo>
                    <a:pt x="0" y="0"/>
                  </a:lnTo>
                  <a:lnTo>
                    <a:pt x="0" y="734567"/>
                  </a:lnTo>
                  <a:lnTo>
                    <a:pt x="4020312" y="734567"/>
                  </a:lnTo>
                  <a:lnTo>
                    <a:pt x="4020312" y="0"/>
                  </a:lnTo>
                  <a:close/>
                </a:path>
              </a:pathLst>
            </a:custGeom>
            <a:solidFill>
              <a:srgbClr val="AA1E2D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4" name="object 14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172967" y="4453128"/>
              <a:ext cx="844295" cy="842772"/>
            </a:xfrm>
            <a:prstGeom prst="rect">
              <a:avLst/>
            </a:prstGeom>
          </p:spPr>
        </p:pic>
      </p:grpSp>
      <p:sp>
        <p:nvSpPr>
          <p:cNvPr id="15" name="object 15" descr=""/>
          <p:cNvSpPr txBox="1"/>
          <p:nvPr/>
        </p:nvSpPr>
        <p:spPr>
          <a:xfrm>
            <a:off x="1449705" y="1782267"/>
            <a:ext cx="5938520" cy="3361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3200">
                <a:solidFill>
                  <a:srgbClr val="393C46"/>
                </a:solidFill>
                <a:latin typeface="Arial"/>
                <a:cs typeface="Arial"/>
              </a:rPr>
              <a:t>Understand</a:t>
            </a:r>
            <a:r>
              <a:rPr dirty="0" sz="3200" spc="-114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3200" spc="-10">
                <a:solidFill>
                  <a:srgbClr val="393C46"/>
                </a:solidFill>
                <a:latin typeface="Arial"/>
                <a:cs typeface="Arial"/>
              </a:rPr>
              <a:t>stress</a:t>
            </a:r>
            <a:endParaRPr sz="3200">
              <a:latin typeface="Arial"/>
              <a:cs typeface="Arial"/>
            </a:endParaRPr>
          </a:p>
          <a:p>
            <a:pPr marL="1795780" marR="93345" indent="-897890">
              <a:lnSpc>
                <a:spcPts val="7759"/>
              </a:lnSpc>
              <a:spcBef>
                <a:spcPts val="405"/>
              </a:spcBef>
            </a:pPr>
            <a:r>
              <a:rPr dirty="0" sz="3200">
                <a:solidFill>
                  <a:srgbClr val="393C46"/>
                </a:solidFill>
                <a:latin typeface="Arial"/>
                <a:cs typeface="Arial"/>
              </a:rPr>
              <a:t>Assess</a:t>
            </a:r>
            <a:r>
              <a:rPr dirty="0" sz="3200" spc="-3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393C46"/>
                </a:solidFill>
                <a:latin typeface="Arial"/>
                <a:cs typeface="Arial"/>
              </a:rPr>
              <a:t>your</a:t>
            </a:r>
            <a:r>
              <a:rPr dirty="0" sz="3200" spc="-2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3200" spc="-10">
                <a:solidFill>
                  <a:srgbClr val="393C46"/>
                </a:solidFill>
                <a:latin typeface="Arial"/>
                <a:cs typeface="Arial"/>
              </a:rPr>
              <a:t>stress </a:t>
            </a:r>
            <a:r>
              <a:rPr dirty="0" sz="3200">
                <a:solidFill>
                  <a:srgbClr val="393C46"/>
                </a:solidFill>
                <a:latin typeface="Arial"/>
                <a:cs typeface="Arial"/>
              </a:rPr>
              <a:t>Appreciate</a:t>
            </a:r>
            <a:r>
              <a:rPr dirty="0" sz="3200" spc="-4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393C46"/>
                </a:solidFill>
                <a:latin typeface="Arial"/>
                <a:cs typeface="Arial"/>
              </a:rPr>
              <a:t>your</a:t>
            </a:r>
            <a:r>
              <a:rPr dirty="0" sz="3200" spc="-3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3200" spc="-10">
                <a:solidFill>
                  <a:srgbClr val="393C46"/>
                </a:solidFill>
                <a:latin typeface="Arial"/>
                <a:cs typeface="Arial"/>
              </a:rPr>
              <a:t>stress</a:t>
            </a:r>
            <a:endParaRPr sz="3200">
              <a:latin typeface="Arial"/>
              <a:cs typeface="Arial"/>
            </a:endParaRPr>
          </a:p>
          <a:p>
            <a:pPr marL="2696845">
              <a:lnSpc>
                <a:spcPct val="100000"/>
              </a:lnSpc>
              <a:spcBef>
                <a:spcPts val="2655"/>
              </a:spcBef>
            </a:pPr>
            <a:r>
              <a:rPr dirty="0" sz="3200">
                <a:solidFill>
                  <a:srgbClr val="393C46"/>
                </a:solidFill>
                <a:latin typeface="Arial"/>
                <a:cs typeface="Arial"/>
              </a:rPr>
              <a:t>Adjust</a:t>
            </a:r>
            <a:r>
              <a:rPr dirty="0" sz="3200" spc="-2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393C46"/>
                </a:solidFill>
                <a:latin typeface="Arial"/>
                <a:cs typeface="Arial"/>
              </a:rPr>
              <a:t>your</a:t>
            </a:r>
            <a:r>
              <a:rPr dirty="0" sz="3200" spc="-5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3200" spc="-10">
                <a:solidFill>
                  <a:srgbClr val="393C46"/>
                </a:solidFill>
                <a:latin typeface="Arial"/>
                <a:cs typeface="Arial"/>
              </a:rPr>
              <a:t>stress</a:t>
            </a:r>
            <a:endParaRPr sz="3200">
              <a:latin typeface="Arial"/>
              <a:cs typeface="Arial"/>
            </a:endParaRPr>
          </a:p>
        </p:txBody>
      </p:sp>
      <p:sp>
        <p:nvSpPr>
          <p:cNvPr id="16" name="object 16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FOR</a:t>
            </a:r>
            <a:r>
              <a:rPr dirty="0" spc="-20"/>
              <a:t> </a:t>
            </a:r>
            <a:r>
              <a:rPr dirty="0" spc="-10"/>
              <a:t>FINANCIAL</a:t>
            </a:r>
            <a:r>
              <a:rPr dirty="0" spc="45"/>
              <a:t> </a:t>
            </a:r>
            <a:r>
              <a:rPr dirty="0" spc="-10"/>
              <a:t>PROFESSIONAL</a:t>
            </a:r>
            <a:r>
              <a:rPr dirty="0" spc="15"/>
              <a:t> </a:t>
            </a:r>
            <a:r>
              <a:rPr dirty="0"/>
              <a:t>USE ONLY</a:t>
            </a:r>
            <a:r>
              <a:rPr dirty="0" spc="-10"/>
              <a:t> </a:t>
            </a:r>
            <a:r>
              <a:rPr dirty="0"/>
              <a:t>/</a:t>
            </a:r>
            <a:r>
              <a:rPr dirty="0" spc="-5"/>
              <a:t> </a:t>
            </a:r>
            <a:r>
              <a:rPr dirty="0"/>
              <a:t>NOT</a:t>
            </a:r>
            <a:r>
              <a:rPr dirty="0" spc="-5"/>
              <a:t> </a:t>
            </a:r>
            <a:r>
              <a:rPr dirty="0"/>
              <a:t>FOR</a:t>
            </a:r>
            <a:r>
              <a:rPr dirty="0" spc="-15"/>
              <a:t> </a:t>
            </a:r>
            <a:r>
              <a:rPr dirty="0"/>
              <a:t>PUBLIC</a:t>
            </a:r>
            <a:r>
              <a:rPr dirty="0" spc="-20"/>
              <a:t> </a:t>
            </a:r>
            <a:r>
              <a:rPr dirty="0"/>
              <a:t>VIEWING</a:t>
            </a:r>
            <a:r>
              <a:rPr dirty="0" spc="-35"/>
              <a:t> </a:t>
            </a:r>
            <a:r>
              <a:rPr dirty="0"/>
              <a:t>OR</a:t>
            </a:r>
            <a:r>
              <a:rPr dirty="0" spc="-10"/>
              <a:t> DISTRIBUTION</a:t>
            </a:r>
          </a:p>
        </p:txBody>
      </p:sp>
      <p:sp>
        <p:nvSpPr>
          <p:cNvPr id="17" name="object 17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9398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dirty="0" spc="-50"/>
              <a:t>3</a:t>
            </a:fld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83712" rIns="0" bIns="0" rtlCol="0" vert="horz">
            <a:spAutoFit/>
          </a:bodyPr>
          <a:lstStyle/>
          <a:p>
            <a:pPr marL="259079">
              <a:lnSpc>
                <a:spcPct val="100000"/>
              </a:lnSpc>
              <a:spcBef>
                <a:spcPts val="340"/>
              </a:spcBef>
            </a:pPr>
            <a:r>
              <a:rPr dirty="0"/>
              <a:t>Closing</a:t>
            </a:r>
            <a:r>
              <a:rPr dirty="0" spc="-45"/>
              <a:t> </a:t>
            </a:r>
            <a:r>
              <a:rPr dirty="0"/>
              <a:t>and</a:t>
            </a:r>
            <a:r>
              <a:rPr dirty="0" spc="-10"/>
              <a:t> </a:t>
            </a:r>
            <a:r>
              <a:rPr dirty="0"/>
              <a:t>call</a:t>
            </a:r>
            <a:r>
              <a:rPr dirty="0" spc="-25"/>
              <a:t> </a:t>
            </a:r>
            <a:r>
              <a:rPr dirty="0"/>
              <a:t>to</a:t>
            </a:r>
            <a:r>
              <a:rPr dirty="0" spc="-10"/>
              <a:t> action</a:t>
            </a:r>
          </a:p>
          <a:p>
            <a:pPr marL="259079">
              <a:lnSpc>
                <a:spcPct val="100000"/>
              </a:lnSpc>
              <a:spcBef>
                <a:spcPts val="150"/>
              </a:spcBef>
            </a:pPr>
            <a:r>
              <a:rPr dirty="0" sz="2200" spc="-30">
                <a:solidFill>
                  <a:srgbClr val="EF6C00"/>
                </a:solidFill>
              </a:rPr>
              <a:t>Techniques</a:t>
            </a:r>
            <a:r>
              <a:rPr dirty="0" sz="2200" spc="-55">
                <a:solidFill>
                  <a:srgbClr val="EF6C00"/>
                </a:solidFill>
              </a:rPr>
              <a:t> </a:t>
            </a:r>
            <a:r>
              <a:rPr dirty="0" sz="2200">
                <a:solidFill>
                  <a:srgbClr val="EF6C00"/>
                </a:solidFill>
              </a:rPr>
              <a:t>for</a:t>
            </a:r>
            <a:r>
              <a:rPr dirty="0" sz="2200" spc="-60">
                <a:solidFill>
                  <a:srgbClr val="EF6C00"/>
                </a:solidFill>
              </a:rPr>
              <a:t> </a:t>
            </a:r>
            <a:r>
              <a:rPr dirty="0" sz="2200">
                <a:solidFill>
                  <a:srgbClr val="EF6C00"/>
                </a:solidFill>
              </a:rPr>
              <a:t>learning</a:t>
            </a:r>
            <a:r>
              <a:rPr dirty="0" sz="2200" spc="-60">
                <a:solidFill>
                  <a:srgbClr val="EF6C00"/>
                </a:solidFill>
              </a:rPr>
              <a:t> </a:t>
            </a:r>
            <a:r>
              <a:rPr dirty="0" sz="2200">
                <a:solidFill>
                  <a:srgbClr val="EF6C00"/>
                </a:solidFill>
              </a:rPr>
              <a:t>from</a:t>
            </a:r>
            <a:r>
              <a:rPr dirty="0" sz="2200" spc="-45">
                <a:solidFill>
                  <a:srgbClr val="EF6C00"/>
                </a:solidFill>
              </a:rPr>
              <a:t> </a:t>
            </a:r>
            <a:r>
              <a:rPr dirty="0" sz="2200">
                <a:solidFill>
                  <a:srgbClr val="EF6C00"/>
                </a:solidFill>
              </a:rPr>
              <a:t>our</a:t>
            </a:r>
            <a:r>
              <a:rPr dirty="0" sz="2200" spc="-50">
                <a:solidFill>
                  <a:srgbClr val="EF6C00"/>
                </a:solidFill>
              </a:rPr>
              <a:t> </a:t>
            </a:r>
            <a:r>
              <a:rPr dirty="0" sz="2200">
                <a:solidFill>
                  <a:srgbClr val="EF6C00"/>
                </a:solidFill>
              </a:rPr>
              <a:t>stress</a:t>
            </a:r>
            <a:r>
              <a:rPr dirty="0" sz="2200" spc="-50">
                <a:solidFill>
                  <a:srgbClr val="EF6C00"/>
                </a:solidFill>
              </a:rPr>
              <a:t> </a:t>
            </a:r>
            <a:r>
              <a:rPr dirty="0" sz="2200" spc="-10">
                <a:solidFill>
                  <a:srgbClr val="EF6C00"/>
                </a:solidFill>
              </a:rPr>
              <a:t>reactions</a:t>
            </a:r>
            <a:endParaRPr sz="2200"/>
          </a:p>
        </p:txBody>
      </p:sp>
      <p:sp>
        <p:nvSpPr>
          <p:cNvPr id="3" name="object 3" descr=""/>
          <p:cNvSpPr txBox="1"/>
          <p:nvPr/>
        </p:nvSpPr>
        <p:spPr>
          <a:xfrm>
            <a:off x="5132578" y="2152635"/>
            <a:ext cx="4784090" cy="3218180"/>
          </a:xfrm>
          <a:prstGeom prst="rect">
            <a:avLst/>
          </a:prstGeom>
        </p:spPr>
        <p:txBody>
          <a:bodyPr wrap="square" lIns="0" tIns="187325" rIns="0" bIns="0" rtlCol="0" vert="horz">
            <a:spAutoFit/>
          </a:bodyPr>
          <a:lstStyle/>
          <a:p>
            <a:pPr marL="280035" indent="-267335">
              <a:lnSpc>
                <a:spcPct val="100000"/>
              </a:lnSpc>
              <a:spcBef>
                <a:spcPts val="1475"/>
              </a:spcBef>
              <a:buSzPct val="108928"/>
              <a:buFont typeface="Wingdings"/>
              <a:buChar char=""/>
              <a:tabLst>
                <a:tab pos="280035" algn="l"/>
              </a:tabLst>
            </a:pPr>
            <a:r>
              <a:rPr dirty="0" sz="2800">
                <a:solidFill>
                  <a:srgbClr val="393C46"/>
                </a:solidFill>
                <a:latin typeface="Arial"/>
                <a:cs typeface="Arial"/>
              </a:rPr>
              <a:t>Commit</a:t>
            </a:r>
            <a:r>
              <a:rPr dirty="0" sz="2800" spc="-4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800">
                <a:solidFill>
                  <a:srgbClr val="393C46"/>
                </a:solidFill>
                <a:latin typeface="Arial"/>
                <a:cs typeface="Arial"/>
              </a:rPr>
              <a:t>to</a:t>
            </a:r>
            <a:r>
              <a:rPr dirty="0" sz="2800" spc="-6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800" spc="-10">
                <a:solidFill>
                  <a:srgbClr val="393C46"/>
                </a:solidFill>
                <a:latin typeface="Arial"/>
                <a:cs typeface="Arial"/>
              </a:rPr>
              <a:t>change</a:t>
            </a:r>
            <a:endParaRPr sz="2800">
              <a:latin typeface="Arial"/>
              <a:cs typeface="Arial"/>
            </a:endParaRPr>
          </a:p>
          <a:p>
            <a:pPr algn="just" marL="279400" marR="45085" indent="-267335">
              <a:lnSpc>
                <a:spcPct val="100000"/>
              </a:lnSpc>
              <a:spcBef>
                <a:spcPts val="1800"/>
              </a:spcBef>
              <a:buSzPct val="108928"/>
              <a:buFont typeface="Wingdings"/>
              <a:buChar char=""/>
              <a:tabLst>
                <a:tab pos="280670" algn="l"/>
              </a:tabLst>
            </a:pPr>
            <a:r>
              <a:rPr dirty="0" sz="2800">
                <a:solidFill>
                  <a:srgbClr val="393C46"/>
                </a:solidFill>
                <a:latin typeface="Arial"/>
                <a:cs typeface="Arial"/>
              </a:rPr>
              <a:t>Keep</a:t>
            </a:r>
            <a:r>
              <a:rPr dirty="0" sz="2800" spc="-4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800">
                <a:solidFill>
                  <a:srgbClr val="393C46"/>
                </a:solidFill>
                <a:latin typeface="Arial"/>
                <a:cs typeface="Arial"/>
              </a:rPr>
              <a:t>a</a:t>
            </a:r>
            <a:r>
              <a:rPr dirty="0" sz="2800" spc="-4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800">
                <a:solidFill>
                  <a:srgbClr val="393C46"/>
                </a:solidFill>
                <a:latin typeface="Arial"/>
                <a:cs typeface="Arial"/>
              </a:rPr>
              <a:t>stress</a:t>
            </a:r>
            <a:r>
              <a:rPr dirty="0" sz="2800" spc="-5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800">
                <a:solidFill>
                  <a:srgbClr val="393C46"/>
                </a:solidFill>
                <a:latin typeface="Arial"/>
                <a:cs typeface="Arial"/>
              </a:rPr>
              <a:t>journal</a:t>
            </a:r>
            <a:r>
              <a:rPr dirty="0" sz="2800" spc="-5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800">
                <a:solidFill>
                  <a:srgbClr val="393C46"/>
                </a:solidFill>
                <a:latin typeface="Arial"/>
                <a:cs typeface="Arial"/>
              </a:rPr>
              <a:t>for</a:t>
            </a:r>
            <a:r>
              <a:rPr dirty="0" sz="2800" spc="-4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800" spc="-25">
                <a:solidFill>
                  <a:srgbClr val="393C46"/>
                </a:solidFill>
                <a:latin typeface="Arial"/>
                <a:cs typeface="Arial"/>
              </a:rPr>
              <a:t>the </a:t>
            </a:r>
            <a:r>
              <a:rPr dirty="0" sz="2800" spc="-25">
                <a:solidFill>
                  <a:srgbClr val="393C46"/>
                </a:solidFill>
                <a:latin typeface="Arial"/>
                <a:cs typeface="Arial"/>
              </a:rPr>
              <a:t>	</a:t>
            </a:r>
            <a:r>
              <a:rPr dirty="0" sz="2800">
                <a:solidFill>
                  <a:srgbClr val="393C46"/>
                </a:solidFill>
                <a:latin typeface="Arial"/>
                <a:cs typeface="Arial"/>
              </a:rPr>
              <a:t>next</a:t>
            </a:r>
            <a:r>
              <a:rPr dirty="0" sz="2800" spc="-6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800">
                <a:solidFill>
                  <a:srgbClr val="393C46"/>
                </a:solidFill>
                <a:latin typeface="Arial"/>
                <a:cs typeface="Arial"/>
              </a:rPr>
              <a:t>24</a:t>
            </a:r>
            <a:r>
              <a:rPr dirty="0" sz="2800" spc="-3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800" spc="-20">
                <a:solidFill>
                  <a:srgbClr val="393C46"/>
                </a:solidFill>
                <a:latin typeface="Arial"/>
                <a:cs typeface="Arial"/>
              </a:rPr>
              <a:t>days</a:t>
            </a:r>
            <a:endParaRPr sz="2800">
              <a:latin typeface="Arial"/>
              <a:cs typeface="Arial"/>
            </a:endParaRPr>
          </a:p>
          <a:p>
            <a:pPr algn="just" marL="279400" marR="5080" indent="-267335">
              <a:lnSpc>
                <a:spcPct val="100000"/>
              </a:lnSpc>
              <a:spcBef>
                <a:spcPts val="1800"/>
              </a:spcBef>
              <a:buSzPct val="108928"/>
              <a:buFont typeface="Wingdings"/>
              <a:buChar char=""/>
              <a:tabLst>
                <a:tab pos="280670" algn="l"/>
              </a:tabLst>
            </a:pPr>
            <a:r>
              <a:rPr dirty="0" sz="2800">
                <a:solidFill>
                  <a:srgbClr val="393C46"/>
                </a:solidFill>
                <a:latin typeface="Arial"/>
                <a:cs typeface="Arial"/>
              </a:rPr>
              <a:t>Identify</a:t>
            </a:r>
            <a:r>
              <a:rPr dirty="0" sz="2800" spc="-9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800">
                <a:solidFill>
                  <a:srgbClr val="393C46"/>
                </a:solidFill>
                <a:latin typeface="Arial"/>
                <a:cs typeface="Arial"/>
              </a:rPr>
              <a:t>the</a:t>
            </a:r>
            <a:r>
              <a:rPr dirty="0" sz="2800" spc="-9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800">
                <a:solidFill>
                  <a:srgbClr val="393C46"/>
                </a:solidFill>
                <a:latin typeface="Arial"/>
                <a:cs typeface="Arial"/>
              </a:rPr>
              <a:t>common</a:t>
            </a:r>
            <a:r>
              <a:rPr dirty="0" sz="2800" spc="-6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800" spc="-10">
                <a:solidFill>
                  <a:srgbClr val="393C46"/>
                </a:solidFill>
                <a:latin typeface="Arial"/>
                <a:cs typeface="Arial"/>
              </a:rPr>
              <a:t>triggers </a:t>
            </a:r>
            <a:r>
              <a:rPr dirty="0" sz="2800" spc="-10">
                <a:solidFill>
                  <a:srgbClr val="393C46"/>
                </a:solidFill>
                <a:latin typeface="Arial"/>
                <a:cs typeface="Arial"/>
              </a:rPr>
              <a:t>	</a:t>
            </a:r>
            <a:r>
              <a:rPr dirty="0" sz="2800">
                <a:solidFill>
                  <a:srgbClr val="393C46"/>
                </a:solidFill>
                <a:latin typeface="Arial"/>
                <a:cs typeface="Arial"/>
              </a:rPr>
              <a:t>that</a:t>
            </a:r>
            <a:r>
              <a:rPr dirty="0" sz="2800" spc="-10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800">
                <a:solidFill>
                  <a:srgbClr val="393C46"/>
                </a:solidFill>
                <a:latin typeface="Arial"/>
                <a:cs typeface="Arial"/>
              </a:rPr>
              <a:t>provoke</a:t>
            </a:r>
            <a:r>
              <a:rPr dirty="0" sz="2800" spc="-7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800">
                <a:solidFill>
                  <a:srgbClr val="393C46"/>
                </a:solidFill>
                <a:latin typeface="Arial"/>
                <a:cs typeface="Arial"/>
              </a:rPr>
              <a:t>negative</a:t>
            </a:r>
            <a:r>
              <a:rPr dirty="0" sz="2800" spc="-8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800" spc="-10">
                <a:solidFill>
                  <a:srgbClr val="393C46"/>
                </a:solidFill>
                <a:latin typeface="Arial"/>
                <a:cs typeface="Arial"/>
              </a:rPr>
              <a:t>stress </a:t>
            </a:r>
            <a:r>
              <a:rPr dirty="0" sz="2800" spc="-10">
                <a:solidFill>
                  <a:srgbClr val="393C46"/>
                </a:solidFill>
                <a:latin typeface="Arial"/>
                <a:cs typeface="Arial"/>
              </a:rPr>
              <a:t>	</a:t>
            </a:r>
            <a:r>
              <a:rPr dirty="0" sz="2800">
                <a:solidFill>
                  <a:srgbClr val="393C46"/>
                </a:solidFill>
                <a:latin typeface="Arial"/>
                <a:cs typeface="Arial"/>
              </a:rPr>
              <a:t>results</a:t>
            </a:r>
            <a:r>
              <a:rPr dirty="0" sz="2800" spc="-6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800">
                <a:solidFill>
                  <a:srgbClr val="393C46"/>
                </a:solidFill>
                <a:latin typeface="Arial"/>
                <a:cs typeface="Arial"/>
              </a:rPr>
              <a:t>for</a:t>
            </a:r>
            <a:r>
              <a:rPr dirty="0" sz="2800" spc="-5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800" spc="-25">
                <a:solidFill>
                  <a:srgbClr val="393C46"/>
                </a:solidFill>
                <a:latin typeface="Arial"/>
                <a:cs typeface="Arial"/>
              </a:rPr>
              <a:t>you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 descr=""/>
          <p:cNvSpPr/>
          <p:nvPr/>
        </p:nvSpPr>
        <p:spPr>
          <a:xfrm>
            <a:off x="1101852" y="2200655"/>
            <a:ext cx="3342640" cy="3243580"/>
          </a:xfrm>
          <a:custGeom>
            <a:avLst/>
            <a:gdLst/>
            <a:ahLst/>
            <a:cxnLst/>
            <a:rect l="l" t="t" r="r" b="b"/>
            <a:pathLst>
              <a:path w="3342640" h="3243579">
                <a:moveTo>
                  <a:pt x="3342132" y="0"/>
                </a:moveTo>
                <a:lnTo>
                  <a:pt x="0" y="0"/>
                </a:lnTo>
                <a:lnTo>
                  <a:pt x="0" y="3243072"/>
                </a:lnTo>
                <a:lnTo>
                  <a:pt x="3342132" y="3243072"/>
                </a:lnTo>
                <a:lnTo>
                  <a:pt x="3342132" y="0"/>
                </a:lnTo>
                <a:close/>
              </a:path>
            </a:pathLst>
          </a:custGeom>
          <a:solidFill>
            <a:srgbClr val="393C4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 txBox="1"/>
          <p:nvPr/>
        </p:nvSpPr>
        <p:spPr>
          <a:xfrm>
            <a:off x="1343660" y="2878962"/>
            <a:ext cx="2836545" cy="18713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2200">
                <a:solidFill>
                  <a:srgbClr val="FFFFFF"/>
                </a:solidFill>
                <a:latin typeface="Arial"/>
                <a:cs typeface="Arial"/>
              </a:rPr>
              <a:t>“If</a:t>
            </a:r>
            <a:r>
              <a:rPr dirty="0" sz="2200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FFFFFF"/>
                </a:solidFill>
                <a:latin typeface="Arial"/>
                <a:cs typeface="Arial"/>
              </a:rPr>
              <a:t>you</a:t>
            </a:r>
            <a:r>
              <a:rPr dirty="0" sz="2200" spc="-4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FFFFFF"/>
                </a:solidFill>
                <a:latin typeface="Arial"/>
                <a:cs typeface="Arial"/>
              </a:rPr>
              <a:t>want</a:t>
            </a:r>
            <a:r>
              <a:rPr dirty="0" sz="2200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200" spc="-10">
                <a:solidFill>
                  <a:srgbClr val="FFFFFF"/>
                </a:solidFill>
                <a:latin typeface="Arial"/>
                <a:cs typeface="Arial"/>
              </a:rPr>
              <a:t>something </a:t>
            </a:r>
            <a:r>
              <a:rPr dirty="0" sz="2200">
                <a:solidFill>
                  <a:srgbClr val="FFFFFF"/>
                </a:solidFill>
                <a:latin typeface="Arial"/>
                <a:cs typeface="Arial"/>
              </a:rPr>
              <a:t>you’ve</a:t>
            </a:r>
            <a:r>
              <a:rPr dirty="0" sz="2200" spc="-5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FFFFFF"/>
                </a:solidFill>
                <a:latin typeface="Arial"/>
                <a:cs typeface="Arial"/>
              </a:rPr>
              <a:t>never</a:t>
            </a:r>
            <a:r>
              <a:rPr dirty="0" sz="2200" spc="-4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FFFFFF"/>
                </a:solidFill>
                <a:latin typeface="Arial"/>
                <a:cs typeface="Arial"/>
              </a:rPr>
              <a:t>had,</a:t>
            </a:r>
            <a:r>
              <a:rPr dirty="0" sz="2200" spc="-7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200" spc="-25">
                <a:solidFill>
                  <a:srgbClr val="FFFFFF"/>
                </a:solidFill>
                <a:latin typeface="Arial"/>
                <a:cs typeface="Arial"/>
              </a:rPr>
              <a:t>you </a:t>
            </a:r>
            <a:r>
              <a:rPr dirty="0" sz="2200">
                <a:solidFill>
                  <a:srgbClr val="FFFFFF"/>
                </a:solidFill>
                <a:latin typeface="Arial"/>
                <a:cs typeface="Arial"/>
              </a:rPr>
              <a:t>must</a:t>
            </a:r>
            <a:r>
              <a:rPr dirty="0" sz="2200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FFFFFF"/>
                </a:solidFill>
                <a:latin typeface="Arial"/>
                <a:cs typeface="Arial"/>
              </a:rPr>
              <a:t>do</a:t>
            </a:r>
            <a:r>
              <a:rPr dirty="0" sz="2200" spc="-4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200" spc="-10">
                <a:solidFill>
                  <a:srgbClr val="FFFFFF"/>
                </a:solidFill>
                <a:latin typeface="Arial"/>
                <a:cs typeface="Arial"/>
              </a:rPr>
              <a:t>something </a:t>
            </a:r>
            <a:r>
              <a:rPr dirty="0" sz="2200">
                <a:solidFill>
                  <a:srgbClr val="FFFFFF"/>
                </a:solidFill>
                <a:latin typeface="Arial"/>
                <a:cs typeface="Arial"/>
              </a:rPr>
              <a:t>you’ve</a:t>
            </a:r>
            <a:r>
              <a:rPr dirty="0" sz="2200" spc="-6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FFFFFF"/>
                </a:solidFill>
                <a:latin typeface="Arial"/>
                <a:cs typeface="Arial"/>
              </a:rPr>
              <a:t>never</a:t>
            </a:r>
            <a:r>
              <a:rPr dirty="0" sz="2200" spc="-4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200" spc="-10">
                <a:solidFill>
                  <a:srgbClr val="FFFFFF"/>
                </a:solidFill>
                <a:latin typeface="Arial"/>
                <a:cs typeface="Arial"/>
              </a:rPr>
              <a:t>done.”</a:t>
            </a:r>
            <a:endParaRPr sz="2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814"/>
              </a:spcBef>
            </a:pP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–</a:t>
            </a:r>
            <a:r>
              <a:rPr dirty="0" sz="1800" spc="-4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Thomas </a:t>
            </a:r>
            <a:r>
              <a:rPr dirty="0" sz="1800" spc="-10">
                <a:solidFill>
                  <a:srgbClr val="FFFFFF"/>
                </a:solidFill>
                <a:latin typeface="Arial"/>
                <a:cs typeface="Arial"/>
              </a:rPr>
              <a:t>Jefferson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6" name="object 6" descr=""/>
          <p:cNvGrpSpPr/>
          <p:nvPr/>
        </p:nvGrpSpPr>
        <p:grpSpPr>
          <a:xfrm>
            <a:off x="914400" y="2200655"/>
            <a:ext cx="3688079" cy="3243580"/>
            <a:chOff x="914400" y="2200655"/>
            <a:chExt cx="3688079" cy="3243580"/>
          </a:xfrm>
        </p:grpSpPr>
        <p:sp>
          <p:nvSpPr>
            <p:cNvPr id="7" name="object 7" descr=""/>
            <p:cNvSpPr/>
            <p:nvPr/>
          </p:nvSpPr>
          <p:spPr>
            <a:xfrm>
              <a:off x="914400" y="2200655"/>
              <a:ext cx="187960" cy="3243580"/>
            </a:xfrm>
            <a:custGeom>
              <a:avLst/>
              <a:gdLst/>
              <a:ahLst/>
              <a:cxnLst/>
              <a:rect l="l" t="t" r="r" b="b"/>
              <a:pathLst>
                <a:path w="187959" h="3243579">
                  <a:moveTo>
                    <a:pt x="187452" y="0"/>
                  </a:moveTo>
                  <a:lnTo>
                    <a:pt x="0" y="0"/>
                  </a:lnTo>
                  <a:lnTo>
                    <a:pt x="0" y="3243072"/>
                  </a:lnTo>
                  <a:lnTo>
                    <a:pt x="187452" y="3243072"/>
                  </a:lnTo>
                  <a:lnTo>
                    <a:pt x="187452" y="0"/>
                  </a:lnTo>
                  <a:close/>
                </a:path>
              </a:pathLst>
            </a:custGeom>
            <a:solidFill>
              <a:srgbClr val="EF6C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4399788" y="2314955"/>
              <a:ext cx="203200" cy="2246630"/>
            </a:xfrm>
            <a:custGeom>
              <a:avLst/>
              <a:gdLst/>
              <a:ahLst/>
              <a:cxnLst/>
              <a:rect l="l" t="t" r="r" b="b"/>
              <a:pathLst>
                <a:path w="203200" h="2246629">
                  <a:moveTo>
                    <a:pt x="187452" y="2003298"/>
                  </a:moveTo>
                  <a:lnTo>
                    <a:pt x="0" y="1760220"/>
                  </a:lnTo>
                  <a:lnTo>
                    <a:pt x="0" y="2246376"/>
                  </a:lnTo>
                  <a:lnTo>
                    <a:pt x="187452" y="2003298"/>
                  </a:lnTo>
                  <a:close/>
                </a:path>
                <a:path w="203200" h="2246629">
                  <a:moveTo>
                    <a:pt x="187452" y="243078"/>
                  </a:moveTo>
                  <a:lnTo>
                    <a:pt x="0" y="0"/>
                  </a:lnTo>
                  <a:lnTo>
                    <a:pt x="0" y="486156"/>
                  </a:lnTo>
                  <a:lnTo>
                    <a:pt x="187452" y="243078"/>
                  </a:lnTo>
                  <a:close/>
                </a:path>
                <a:path w="203200" h="2246629">
                  <a:moveTo>
                    <a:pt x="202692" y="909066"/>
                  </a:moveTo>
                  <a:lnTo>
                    <a:pt x="16764" y="665988"/>
                  </a:lnTo>
                  <a:lnTo>
                    <a:pt x="16764" y="1152144"/>
                  </a:lnTo>
                  <a:lnTo>
                    <a:pt x="202692" y="909066"/>
                  </a:lnTo>
                  <a:close/>
                </a:path>
              </a:pathLst>
            </a:custGeom>
            <a:solidFill>
              <a:srgbClr val="393C46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" name="object 9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FOR</a:t>
            </a:r>
            <a:r>
              <a:rPr dirty="0" spc="-20"/>
              <a:t> </a:t>
            </a:r>
            <a:r>
              <a:rPr dirty="0" spc="-10"/>
              <a:t>FINANCIAL</a:t>
            </a:r>
            <a:r>
              <a:rPr dirty="0" spc="45"/>
              <a:t> </a:t>
            </a:r>
            <a:r>
              <a:rPr dirty="0" spc="-10"/>
              <a:t>PROFESSIONAL</a:t>
            </a:r>
            <a:r>
              <a:rPr dirty="0" spc="15"/>
              <a:t> </a:t>
            </a:r>
            <a:r>
              <a:rPr dirty="0"/>
              <a:t>USE ONLY</a:t>
            </a:r>
            <a:r>
              <a:rPr dirty="0" spc="-10"/>
              <a:t> </a:t>
            </a:r>
            <a:r>
              <a:rPr dirty="0"/>
              <a:t>/</a:t>
            </a:r>
            <a:r>
              <a:rPr dirty="0" spc="-5"/>
              <a:t> </a:t>
            </a:r>
            <a:r>
              <a:rPr dirty="0"/>
              <a:t>NOT</a:t>
            </a:r>
            <a:r>
              <a:rPr dirty="0" spc="-5"/>
              <a:t> </a:t>
            </a:r>
            <a:r>
              <a:rPr dirty="0"/>
              <a:t>FOR</a:t>
            </a:r>
            <a:r>
              <a:rPr dirty="0" spc="-15"/>
              <a:t> </a:t>
            </a:r>
            <a:r>
              <a:rPr dirty="0"/>
              <a:t>PUBLIC</a:t>
            </a:r>
            <a:r>
              <a:rPr dirty="0" spc="-20"/>
              <a:t> </a:t>
            </a:r>
            <a:r>
              <a:rPr dirty="0"/>
              <a:t>VIEWING</a:t>
            </a:r>
            <a:r>
              <a:rPr dirty="0" spc="-35"/>
              <a:t> </a:t>
            </a:r>
            <a:r>
              <a:rPr dirty="0"/>
              <a:t>OR</a:t>
            </a:r>
            <a:r>
              <a:rPr dirty="0" spc="-10"/>
              <a:t> DISTRIBUTION</a:t>
            </a:r>
          </a:p>
        </p:txBody>
      </p:sp>
      <p:sp>
        <p:nvSpPr>
          <p:cNvPr id="10" name="object 10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dirty="0" spc="-25"/>
              <a:t>10</a:t>
            </a:fld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355091" y="0"/>
            <a:ext cx="274320" cy="6858000"/>
            <a:chOff x="355091" y="0"/>
            <a:chExt cx="274320" cy="6858000"/>
          </a:xfrm>
        </p:grpSpPr>
        <p:sp>
          <p:nvSpPr>
            <p:cNvPr id="3" name="object 3" descr=""/>
            <p:cNvSpPr/>
            <p:nvPr/>
          </p:nvSpPr>
          <p:spPr>
            <a:xfrm>
              <a:off x="355091" y="0"/>
              <a:ext cx="274320" cy="6858000"/>
            </a:xfrm>
            <a:custGeom>
              <a:avLst/>
              <a:gdLst/>
              <a:ahLst/>
              <a:cxnLst/>
              <a:rect l="l" t="t" r="r" b="b"/>
              <a:pathLst>
                <a:path w="274320" h="6858000">
                  <a:moveTo>
                    <a:pt x="274320" y="0"/>
                  </a:moveTo>
                  <a:lnTo>
                    <a:pt x="0" y="0"/>
                  </a:lnTo>
                  <a:lnTo>
                    <a:pt x="0" y="6858000"/>
                  </a:lnTo>
                  <a:lnTo>
                    <a:pt x="274320" y="6858000"/>
                  </a:lnTo>
                  <a:lnTo>
                    <a:pt x="274320" y="0"/>
                  </a:lnTo>
                  <a:close/>
                </a:path>
              </a:pathLst>
            </a:custGeom>
            <a:solidFill>
              <a:srgbClr val="EF6C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355092" y="3182111"/>
              <a:ext cx="274320" cy="3205480"/>
            </a:xfrm>
            <a:custGeom>
              <a:avLst/>
              <a:gdLst/>
              <a:ahLst/>
              <a:cxnLst/>
              <a:rect l="l" t="t" r="r" b="b"/>
              <a:pathLst>
                <a:path w="274320" h="3205479">
                  <a:moveTo>
                    <a:pt x="274320" y="0"/>
                  </a:moveTo>
                  <a:lnTo>
                    <a:pt x="0" y="0"/>
                  </a:lnTo>
                  <a:lnTo>
                    <a:pt x="0" y="109728"/>
                  </a:lnTo>
                  <a:lnTo>
                    <a:pt x="0" y="409956"/>
                  </a:lnTo>
                  <a:lnTo>
                    <a:pt x="0" y="3204972"/>
                  </a:lnTo>
                  <a:lnTo>
                    <a:pt x="274320" y="3204972"/>
                  </a:lnTo>
                  <a:lnTo>
                    <a:pt x="274320" y="409956"/>
                  </a:lnTo>
                  <a:lnTo>
                    <a:pt x="274320" y="109728"/>
                  </a:lnTo>
                  <a:lnTo>
                    <a:pt x="274320" y="0"/>
                  </a:lnTo>
                  <a:close/>
                </a:path>
              </a:pathLst>
            </a:custGeom>
            <a:solidFill>
              <a:srgbClr val="FFFFFF">
                <a:alpha val="25097"/>
              </a:srgbClr>
            </a:solidFill>
          </p:spPr>
          <p:txBody>
            <a:bodyPr wrap="square" lIns="0" tIns="0" rIns="0" bIns="0" rtlCol="0"/>
            <a:lstStyle/>
            <a:p/>
          </p:txBody>
        </p:sp>
      </p:grpSp>
      <p:pic>
        <p:nvPicPr>
          <p:cNvPr id="5" name="object 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392668" y="524255"/>
            <a:ext cx="2743200" cy="493775"/>
          </a:xfrm>
          <a:prstGeom prst="rect">
            <a:avLst/>
          </a:prstGeom>
        </p:spPr>
      </p:pic>
      <p:sp>
        <p:nvSpPr>
          <p:cNvPr id="6" name="object 6" descr=""/>
          <p:cNvSpPr/>
          <p:nvPr/>
        </p:nvSpPr>
        <p:spPr>
          <a:xfrm>
            <a:off x="902208" y="6207252"/>
            <a:ext cx="10234930" cy="0"/>
          </a:xfrm>
          <a:custGeom>
            <a:avLst/>
            <a:gdLst/>
            <a:ahLst/>
            <a:cxnLst/>
            <a:rect l="l" t="t" r="r" b="b"/>
            <a:pathLst>
              <a:path w="10234930" h="0">
                <a:moveTo>
                  <a:pt x="0" y="0"/>
                </a:moveTo>
                <a:lnTo>
                  <a:pt x="10234549" y="0"/>
                </a:lnTo>
              </a:path>
            </a:pathLst>
          </a:custGeom>
          <a:ln w="6350">
            <a:solidFill>
              <a:srgbClr val="393C4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981557" y="1494790"/>
            <a:ext cx="2772410" cy="45212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b="1">
                <a:solidFill>
                  <a:srgbClr val="EF6C00"/>
                </a:solidFill>
                <a:latin typeface="Arial"/>
                <a:cs typeface="Arial"/>
              </a:rPr>
              <a:t>Connect</a:t>
            </a:r>
            <a:r>
              <a:rPr dirty="0" sz="2800" spc="-55" b="1">
                <a:solidFill>
                  <a:srgbClr val="EF6C00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EF6C00"/>
                </a:solidFill>
                <a:latin typeface="Arial"/>
                <a:cs typeface="Arial"/>
              </a:rPr>
              <a:t>with</a:t>
            </a:r>
            <a:r>
              <a:rPr dirty="0" sz="2800" spc="-95" b="1">
                <a:solidFill>
                  <a:srgbClr val="EF6C00"/>
                </a:solidFill>
                <a:latin typeface="Arial"/>
                <a:cs typeface="Arial"/>
              </a:rPr>
              <a:t> </a:t>
            </a:r>
            <a:r>
              <a:rPr dirty="0" sz="2800" spc="-25" b="1">
                <a:solidFill>
                  <a:srgbClr val="EF6C00"/>
                </a:solidFill>
                <a:latin typeface="Arial"/>
                <a:cs typeface="Arial"/>
              </a:rPr>
              <a:t>us</a:t>
            </a:r>
            <a:endParaRPr sz="2800">
              <a:latin typeface="Arial"/>
              <a:cs typeface="Arial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981557" y="2227833"/>
            <a:ext cx="9672955" cy="21272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dirty="0" sz="2000">
                <a:solidFill>
                  <a:srgbClr val="393C46"/>
                </a:solidFill>
                <a:latin typeface="Arial"/>
                <a:cs typeface="Arial"/>
              </a:rPr>
              <a:t>Janus</a:t>
            </a:r>
            <a:r>
              <a:rPr dirty="0" sz="2000" spc="-4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393C46"/>
                </a:solidFill>
                <a:latin typeface="Arial"/>
                <a:cs typeface="Arial"/>
              </a:rPr>
              <a:t>Henderson</a:t>
            </a:r>
            <a:r>
              <a:rPr dirty="0" sz="2000" spc="-6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393C46"/>
                </a:solidFill>
                <a:latin typeface="Arial"/>
                <a:cs typeface="Arial"/>
              </a:rPr>
              <a:t>provides</a:t>
            </a:r>
            <a:r>
              <a:rPr dirty="0" sz="2000" spc="-3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393C46"/>
                </a:solidFill>
                <a:latin typeface="Arial"/>
                <a:cs typeface="Arial"/>
              </a:rPr>
              <a:t>timely</a:t>
            </a:r>
            <a:r>
              <a:rPr dirty="0" sz="2000" spc="-2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393C46"/>
                </a:solidFill>
                <a:latin typeface="Arial"/>
                <a:cs typeface="Arial"/>
              </a:rPr>
              <a:t>insight</a:t>
            </a:r>
            <a:r>
              <a:rPr dirty="0" sz="2000" spc="-2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393C46"/>
                </a:solidFill>
                <a:latin typeface="Arial"/>
                <a:cs typeface="Arial"/>
              </a:rPr>
              <a:t>and</a:t>
            </a:r>
            <a:r>
              <a:rPr dirty="0" sz="2000" spc="-4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393C46"/>
                </a:solidFill>
                <a:latin typeface="Arial"/>
                <a:cs typeface="Arial"/>
              </a:rPr>
              <a:t>perspective,</a:t>
            </a:r>
            <a:r>
              <a:rPr dirty="0" sz="2000" spc="-5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393C46"/>
                </a:solidFill>
                <a:latin typeface="Arial"/>
                <a:cs typeface="Arial"/>
              </a:rPr>
              <a:t>programs</a:t>
            </a:r>
            <a:r>
              <a:rPr dirty="0" sz="2000" spc="-5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393C46"/>
                </a:solidFill>
                <a:latin typeface="Arial"/>
                <a:cs typeface="Arial"/>
              </a:rPr>
              <a:t>designed</a:t>
            </a:r>
            <a:r>
              <a:rPr dirty="0" sz="2000" spc="-3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393C46"/>
                </a:solidFill>
                <a:latin typeface="Arial"/>
                <a:cs typeface="Arial"/>
              </a:rPr>
              <a:t>to</a:t>
            </a:r>
            <a:r>
              <a:rPr dirty="0" sz="2000" spc="-3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000" spc="-20">
                <a:solidFill>
                  <a:srgbClr val="393C46"/>
                </a:solidFill>
                <a:latin typeface="Arial"/>
                <a:cs typeface="Arial"/>
              </a:rPr>
              <a:t>hone </a:t>
            </a:r>
            <a:r>
              <a:rPr dirty="0" sz="2000">
                <a:solidFill>
                  <a:srgbClr val="393C46"/>
                </a:solidFill>
                <a:latin typeface="Arial"/>
                <a:cs typeface="Arial"/>
              </a:rPr>
              <a:t>your</a:t>
            </a:r>
            <a:r>
              <a:rPr dirty="0" sz="2000" spc="-2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393C46"/>
                </a:solidFill>
                <a:latin typeface="Arial"/>
                <a:cs typeface="Arial"/>
              </a:rPr>
              <a:t>skills,</a:t>
            </a:r>
            <a:r>
              <a:rPr dirty="0" sz="2000" spc="-3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393C46"/>
                </a:solidFill>
                <a:latin typeface="Arial"/>
                <a:cs typeface="Arial"/>
              </a:rPr>
              <a:t>and</a:t>
            </a:r>
            <a:r>
              <a:rPr dirty="0" sz="2000" spc="-3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393C46"/>
                </a:solidFill>
                <a:latin typeface="Arial"/>
                <a:cs typeface="Arial"/>
              </a:rPr>
              <a:t>a</a:t>
            </a:r>
            <a:r>
              <a:rPr dirty="0" sz="2000" spc="-3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393C46"/>
                </a:solidFill>
                <a:latin typeface="Arial"/>
                <a:cs typeface="Arial"/>
              </a:rPr>
              <a:t>team</a:t>
            </a:r>
            <a:r>
              <a:rPr dirty="0" sz="2000" spc="-4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393C46"/>
                </a:solidFill>
                <a:latin typeface="Arial"/>
                <a:cs typeface="Arial"/>
              </a:rPr>
              <a:t>of</a:t>
            </a:r>
            <a:r>
              <a:rPr dirty="0" sz="2000" spc="-4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393C46"/>
                </a:solidFill>
                <a:latin typeface="Arial"/>
                <a:cs typeface="Arial"/>
              </a:rPr>
              <a:t>accessible</a:t>
            </a:r>
            <a:r>
              <a:rPr dirty="0" sz="2000" spc="-5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393C46"/>
                </a:solidFill>
                <a:latin typeface="Arial"/>
                <a:cs typeface="Arial"/>
              </a:rPr>
              <a:t>experts</a:t>
            </a:r>
            <a:r>
              <a:rPr dirty="0" sz="2000" spc="-4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393C46"/>
                </a:solidFill>
                <a:latin typeface="Arial"/>
                <a:cs typeface="Arial"/>
              </a:rPr>
              <a:t>committed</a:t>
            </a:r>
            <a:r>
              <a:rPr dirty="0" sz="2000" spc="-4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393C46"/>
                </a:solidFill>
                <a:latin typeface="Arial"/>
                <a:cs typeface="Arial"/>
              </a:rPr>
              <a:t>to</a:t>
            </a:r>
            <a:r>
              <a:rPr dirty="0" sz="2000" spc="-4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393C46"/>
                </a:solidFill>
                <a:latin typeface="Arial"/>
                <a:cs typeface="Arial"/>
              </a:rPr>
              <a:t>helping</a:t>
            </a:r>
            <a:r>
              <a:rPr dirty="0" sz="2000" spc="-3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393C46"/>
                </a:solidFill>
                <a:latin typeface="Arial"/>
                <a:cs typeface="Arial"/>
              </a:rPr>
              <a:t>you</a:t>
            </a:r>
            <a:r>
              <a:rPr dirty="0" sz="2000" spc="-1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000" spc="-10">
                <a:solidFill>
                  <a:srgbClr val="393C46"/>
                </a:solidFill>
                <a:latin typeface="Arial"/>
                <a:cs typeface="Arial"/>
              </a:rPr>
              <a:t>exceed </a:t>
            </a:r>
            <a:r>
              <a:rPr dirty="0" sz="2000">
                <a:solidFill>
                  <a:srgbClr val="393C46"/>
                </a:solidFill>
                <a:latin typeface="Arial"/>
                <a:cs typeface="Arial"/>
              </a:rPr>
              <a:t>expectations</a:t>
            </a:r>
            <a:r>
              <a:rPr dirty="0" sz="2000" spc="-5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393C46"/>
                </a:solidFill>
                <a:latin typeface="Arial"/>
                <a:cs typeface="Arial"/>
              </a:rPr>
              <a:t>–</a:t>
            </a:r>
            <a:r>
              <a:rPr dirty="0" sz="2000" spc="-1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393C46"/>
                </a:solidFill>
                <a:latin typeface="Arial"/>
                <a:cs typeface="Arial"/>
              </a:rPr>
              <a:t>in</a:t>
            </a:r>
            <a:r>
              <a:rPr dirty="0" sz="2000" spc="-1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393C46"/>
                </a:solidFill>
                <a:latin typeface="Arial"/>
                <a:cs typeface="Arial"/>
              </a:rPr>
              <a:t>business</a:t>
            </a:r>
            <a:r>
              <a:rPr dirty="0" sz="2000" spc="-4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393C46"/>
                </a:solidFill>
                <a:latin typeface="Arial"/>
                <a:cs typeface="Arial"/>
              </a:rPr>
              <a:t>and</a:t>
            </a:r>
            <a:r>
              <a:rPr dirty="0" sz="2000" spc="-2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393C46"/>
                </a:solidFill>
                <a:latin typeface="Arial"/>
                <a:cs typeface="Arial"/>
              </a:rPr>
              <a:t>in</a:t>
            </a:r>
            <a:r>
              <a:rPr dirty="0" sz="2000" spc="-1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000" spc="-10">
                <a:solidFill>
                  <a:srgbClr val="393C46"/>
                </a:solidFill>
                <a:latin typeface="Arial"/>
                <a:cs typeface="Arial"/>
              </a:rPr>
              <a:t>life.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dirty="0" sz="2000" spc="-110">
                <a:solidFill>
                  <a:srgbClr val="393C46"/>
                </a:solidFill>
                <a:latin typeface="Arial"/>
                <a:cs typeface="Arial"/>
              </a:rPr>
              <a:t>To</a:t>
            </a:r>
            <a:r>
              <a:rPr dirty="0" sz="2000" spc="-3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393C46"/>
                </a:solidFill>
                <a:latin typeface="Arial"/>
                <a:cs typeface="Arial"/>
              </a:rPr>
              <a:t>engage</a:t>
            </a:r>
            <a:r>
              <a:rPr dirty="0" sz="2000" spc="-4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393C46"/>
                </a:solidFill>
                <a:latin typeface="Arial"/>
                <a:cs typeface="Arial"/>
              </a:rPr>
              <a:t>with</a:t>
            </a:r>
            <a:r>
              <a:rPr dirty="0" sz="2000" spc="-1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393C46"/>
                </a:solidFill>
                <a:latin typeface="Arial"/>
                <a:cs typeface="Arial"/>
              </a:rPr>
              <a:t>us,</a:t>
            </a:r>
            <a:r>
              <a:rPr dirty="0" sz="2000" spc="-3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393C46"/>
                </a:solidFill>
                <a:latin typeface="Arial"/>
                <a:cs typeface="Arial"/>
              </a:rPr>
              <a:t>contact</a:t>
            </a:r>
            <a:r>
              <a:rPr dirty="0" sz="2000" spc="-50" b="1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393C46"/>
                </a:solidFill>
                <a:latin typeface="Arial"/>
                <a:cs typeface="Arial"/>
              </a:rPr>
              <a:t>your</a:t>
            </a:r>
            <a:r>
              <a:rPr dirty="0" sz="2000" spc="10" b="1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393C46"/>
                </a:solidFill>
                <a:latin typeface="Arial"/>
                <a:cs typeface="Arial"/>
              </a:rPr>
              <a:t>Sales</a:t>
            </a:r>
            <a:r>
              <a:rPr dirty="0" sz="2000" spc="-25" b="1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393C46"/>
                </a:solidFill>
                <a:latin typeface="Arial"/>
                <a:cs typeface="Arial"/>
              </a:rPr>
              <a:t>Director</a:t>
            </a:r>
            <a:r>
              <a:rPr dirty="0" sz="2000" spc="-60" b="1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393C46"/>
                </a:solidFill>
                <a:latin typeface="Arial"/>
                <a:cs typeface="Arial"/>
              </a:rPr>
              <a:t>or</a:t>
            </a:r>
            <a:r>
              <a:rPr dirty="0" sz="2000" spc="-10" b="1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393C46"/>
                </a:solidFill>
                <a:latin typeface="Arial"/>
                <a:cs typeface="Arial"/>
              </a:rPr>
              <a:t>call</a:t>
            </a:r>
            <a:r>
              <a:rPr dirty="0" sz="2000" spc="-40" b="1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000" spc="-10" b="1">
                <a:solidFill>
                  <a:srgbClr val="393C46"/>
                </a:solidFill>
                <a:latin typeface="Arial"/>
                <a:cs typeface="Arial"/>
              </a:rPr>
              <a:t>800.668.0434.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80"/>
              </a:spcBef>
            </a:pP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2800" b="1">
                <a:solidFill>
                  <a:srgbClr val="EF6C00"/>
                </a:solidFill>
                <a:latin typeface="Arial"/>
                <a:cs typeface="Arial"/>
              </a:rPr>
              <a:t>Visit</a:t>
            </a:r>
            <a:r>
              <a:rPr dirty="0" sz="2800" spc="-100" b="1">
                <a:solidFill>
                  <a:srgbClr val="EF6C00"/>
                </a:solidFill>
                <a:latin typeface="Arial"/>
                <a:cs typeface="Arial"/>
              </a:rPr>
              <a:t> </a:t>
            </a:r>
            <a:r>
              <a:rPr dirty="0" sz="2800" spc="-10" b="1">
                <a:solidFill>
                  <a:srgbClr val="EF6C00"/>
                </a:solidFill>
                <a:latin typeface="Arial"/>
                <a:cs typeface="Arial"/>
              </a:rPr>
              <a:t>janushenderson.com</a:t>
            </a:r>
            <a:endParaRPr sz="2800">
              <a:latin typeface="Arial"/>
              <a:cs typeface="Arial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880059" y="5550205"/>
            <a:ext cx="10231120" cy="9055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2225" marR="508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solidFill>
                  <a:srgbClr val="393C46"/>
                </a:solidFill>
                <a:latin typeface="Arial"/>
                <a:cs typeface="Arial"/>
              </a:rPr>
              <a:t>This</a:t>
            </a:r>
            <a:r>
              <a:rPr dirty="0" sz="800" spc="-2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393C46"/>
                </a:solidFill>
                <a:latin typeface="Arial"/>
                <a:cs typeface="Arial"/>
              </a:rPr>
              <a:t>material</a:t>
            </a:r>
            <a:r>
              <a:rPr dirty="0" sz="800" spc="-4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393C46"/>
                </a:solidFill>
                <a:latin typeface="Arial"/>
                <a:cs typeface="Arial"/>
              </a:rPr>
              <a:t>is</a:t>
            </a:r>
            <a:r>
              <a:rPr dirty="0" sz="800" spc="-2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393C46"/>
                </a:solidFill>
                <a:latin typeface="Arial"/>
                <a:cs typeface="Arial"/>
              </a:rPr>
              <a:t>for</a:t>
            </a:r>
            <a:r>
              <a:rPr dirty="0" sz="800" spc="-2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393C46"/>
                </a:solidFill>
                <a:latin typeface="Arial"/>
                <a:cs typeface="Arial"/>
              </a:rPr>
              <a:t>information</a:t>
            </a:r>
            <a:r>
              <a:rPr dirty="0" sz="800" spc="-3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393C46"/>
                </a:solidFill>
                <a:latin typeface="Arial"/>
                <a:cs typeface="Arial"/>
              </a:rPr>
              <a:t>purposes</a:t>
            </a:r>
            <a:r>
              <a:rPr dirty="0" sz="800" spc="-1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393C46"/>
                </a:solidFill>
                <a:latin typeface="Arial"/>
                <a:cs typeface="Arial"/>
              </a:rPr>
              <a:t>only.</a:t>
            </a:r>
            <a:r>
              <a:rPr dirty="0" sz="800" spc="-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393C46"/>
                </a:solidFill>
                <a:latin typeface="Arial"/>
                <a:cs typeface="Arial"/>
              </a:rPr>
              <a:t>There</a:t>
            </a:r>
            <a:r>
              <a:rPr dirty="0" sz="800" spc="-1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393C46"/>
                </a:solidFill>
                <a:latin typeface="Arial"/>
                <a:cs typeface="Arial"/>
              </a:rPr>
              <a:t>is</a:t>
            </a:r>
            <a:r>
              <a:rPr dirty="0" sz="800" spc="-3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393C46"/>
                </a:solidFill>
                <a:latin typeface="Arial"/>
                <a:cs typeface="Arial"/>
              </a:rPr>
              <a:t>no</a:t>
            </a:r>
            <a:r>
              <a:rPr dirty="0" sz="800" spc="-1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393C46"/>
                </a:solidFill>
                <a:latin typeface="Arial"/>
                <a:cs typeface="Arial"/>
              </a:rPr>
              <a:t>guarantee</a:t>
            </a:r>
            <a:r>
              <a:rPr dirty="0" sz="800" spc="1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393C46"/>
                </a:solidFill>
                <a:latin typeface="Arial"/>
                <a:cs typeface="Arial"/>
              </a:rPr>
              <a:t>that</a:t>
            </a:r>
            <a:r>
              <a:rPr dirty="0" sz="800" spc="-1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393C46"/>
                </a:solidFill>
                <a:latin typeface="Arial"/>
                <a:cs typeface="Arial"/>
              </a:rPr>
              <a:t>the</a:t>
            </a:r>
            <a:r>
              <a:rPr dirty="0" sz="800" spc="-1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393C46"/>
                </a:solidFill>
                <a:latin typeface="Arial"/>
                <a:cs typeface="Arial"/>
              </a:rPr>
              <a:t>information</a:t>
            </a:r>
            <a:r>
              <a:rPr dirty="0" sz="800" spc="-3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393C46"/>
                </a:solidFill>
                <a:latin typeface="Arial"/>
                <a:cs typeface="Arial"/>
              </a:rPr>
              <a:t>supplied</a:t>
            </a:r>
            <a:r>
              <a:rPr dirty="0" sz="800" spc="-2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393C46"/>
                </a:solidFill>
                <a:latin typeface="Arial"/>
                <a:cs typeface="Arial"/>
              </a:rPr>
              <a:t>is</a:t>
            </a:r>
            <a:r>
              <a:rPr dirty="0" sz="800" spc="-2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393C46"/>
                </a:solidFill>
                <a:latin typeface="Arial"/>
                <a:cs typeface="Arial"/>
              </a:rPr>
              <a:t>accurate,</a:t>
            </a:r>
            <a:r>
              <a:rPr dirty="0" sz="800" spc="-1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393C46"/>
                </a:solidFill>
                <a:latin typeface="Arial"/>
                <a:cs typeface="Arial"/>
              </a:rPr>
              <a:t>complete</a:t>
            </a:r>
            <a:r>
              <a:rPr dirty="0" sz="800" spc="-4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393C46"/>
                </a:solidFill>
                <a:latin typeface="Arial"/>
                <a:cs typeface="Arial"/>
              </a:rPr>
              <a:t>or</a:t>
            </a:r>
            <a:r>
              <a:rPr dirty="0" sz="800" spc="2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393C46"/>
                </a:solidFill>
                <a:latin typeface="Arial"/>
                <a:cs typeface="Arial"/>
              </a:rPr>
              <a:t>timely,</a:t>
            </a:r>
            <a:r>
              <a:rPr dirty="0" sz="800" spc="-5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393C46"/>
                </a:solidFill>
                <a:latin typeface="Arial"/>
                <a:cs typeface="Arial"/>
              </a:rPr>
              <a:t>nor</a:t>
            </a:r>
            <a:r>
              <a:rPr dirty="0" sz="800" spc="-1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393C46"/>
                </a:solidFill>
                <a:latin typeface="Arial"/>
                <a:cs typeface="Arial"/>
              </a:rPr>
              <a:t>is</a:t>
            </a:r>
            <a:r>
              <a:rPr dirty="0" sz="800" spc="-3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393C46"/>
                </a:solidFill>
                <a:latin typeface="Arial"/>
                <a:cs typeface="Arial"/>
              </a:rPr>
              <a:t>there</a:t>
            </a:r>
            <a:r>
              <a:rPr dirty="0" sz="800" spc="-1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393C46"/>
                </a:solidFill>
                <a:latin typeface="Arial"/>
                <a:cs typeface="Arial"/>
              </a:rPr>
              <a:t>any</a:t>
            </a:r>
            <a:r>
              <a:rPr dirty="0" sz="800" spc="-1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393C46"/>
                </a:solidFill>
                <a:latin typeface="Arial"/>
                <a:cs typeface="Arial"/>
              </a:rPr>
              <a:t>warranty</a:t>
            </a:r>
            <a:r>
              <a:rPr dirty="0" sz="800" spc="-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393C46"/>
                </a:solidFill>
                <a:latin typeface="Arial"/>
                <a:cs typeface="Arial"/>
              </a:rPr>
              <a:t>with</a:t>
            </a:r>
            <a:r>
              <a:rPr dirty="0" sz="800" spc="-1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393C46"/>
                </a:solidFill>
                <a:latin typeface="Arial"/>
                <a:cs typeface="Arial"/>
              </a:rPr>
              <a:t>regards to</a:t>
            </a:r>
            <a:r>
              <a:rPr dirty="0" sz="800" spc="-2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393C46"/>
                </a:solidFill>
                <a:latin typeface="Arial"/>
                <a:cs typeface="Arial"/>
              </a:rPr>
              <a:t>the</a:t>
            </a:r>
            <a:r>
              <a:rPr dirty="0" sz="800" spc="-2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393C46"/>
                </a:solidFill>
                <a:latin typeface="Arial"/>
                <a:cs typeface="Arial"/>
              </a:rPr>
              <a:t>results</a:t>
            </a:r>
            <a:r>
              <a:rPr dirty="0" sz="800" spc="-2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393C46"/>
                </a:solidFill>
                <a:latin typeface="Arial"/>
                <a:cs typeface="Arial"/>
              </a:rPr>
              <a:t>obtained from</a:t>
            </a:r>
            <a:r>
              <a:rPr dirty="0" sz="800" spc="-2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393C46"/>
                </a:solidFill>
                <a:latin typeface="Arial"/>
                <a:cs typeface="Arial"/>
              </a:rPr>
              <a:t>its</a:t>
            </a:r>
            <a:r>
              <a:rPr dirty="0" sz="800" spc="-3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393C46"/>
                </a:solidFill>
                <a:latin typeface="Arial"/>
                <a:cs typeface="Arial"/>
              </a:rPr>
              <a:t>use.</a:t>
            </a:r>
            <a:r>
              <a:rPr dirty="0" sz="800" spc="-1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393C46"/>
                </a:solidFill>
                <a:latin typeface="Arial"/>
                <a:cs typeface="Arial"/>
              </a:rPr>
              <a:t>This</a:t>
            </a:r>
            <a:r>
              <a:rPr dirty="0" sz="800" spc="-2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393C46"/>
                </a:solidFill>
                <a:latin typeface="Arial"/>
                <a:cs typeface="Arial"/>
              </a:rPr>
              <a:t>material</a:t>
            </a:r>
            <a:r>
              <a:rPr dirty="0" sz="800" spc="-3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393C46"/>
                </a:solidFill>
                <a:latin typeface="Arial"/>
                <a:cs typeface="Arial"/>
              </a:rPr>
              <a:t>may</a:t>
            </a:r>
            <a:r>
              <a:rPr dirty="0" sz="800" spc="-3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800" spc="-25">
                <a:solidFill>
                  <a:srgbClr val="393C46"/>
                </a:solidFill>
                <a:latin typeface="Arial"/>
                <a:cs typeface="Arial"/>
              </a:rPr>
              <a:t>not</a:t>
            </a:r>
            <a:r>
              <a:rPr dirty="0" sz="800">
                <a:solidFill>
                  <a:srgbClr val="393C46"/>
                </a:solidFill>
                <a:latin typeface="Arial"/>
                <a:cs typeface="Arial"/>
              </a:rPr>
              <a:t> be</a:t>
            </a:r>
            <a:r>
              <a:rPr dirty="0" sz="800" spc="-1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393C46"/>
                </a:solidFill>
                <a:latin typeface="Arial"/>
                <a:cs typeface="Arial"/>
              </a:rPr>
              <a:t>reproduced</a:t>
            </a:r>
            <a:r>
              <a:rPr dirty="0" sz="800" spc="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393C46"/>
                </a:solidFill>
                <a:latin typeface="Arial"/>
                <a:cs typeface="Arial"/>
              </a:rPr>
              <a:t>in</a:t>
            </a:r>
            <a:r>
              <a:rPr dirty="0" sz="800" spc="-2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393C46"/>
                </a:solidFill>
                <a:latin typeface="Arial"/>
                <a:cs typeface="Arial"/>
              </a:rPr>
              <a:t>whole</a:t>
            </a:r>
            <a:r>
              <a:rPr dirty="0" sz="800" spc="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393C46"/>
                </a:solidFill>
                <a:latin typeface="Arial"/>
                <a:cs typeface="Arial"/>
              </a:rPr>
              <a:t>or</a:t>
            </a:r>
            <a:r>
              <a:rPr dirty="0" sz="800" spc="-2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393C46"/>
                </a:solidFill>
                <a:latin typeface="Arial"/>
                <a:cs typeface="Arial"/>
              </a:rPr>
              <a:t>in</a:t>
            </a:r>
            <a:r>
              <a:rPr dirty="0" sz="800" spc="-2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393C46"/>
                </a:solidFill>
                <a:latin typeface="Arial"/>
                <a:cs typeface="Arial"/>
              </a:rPr>
              <a:t>part</a:t>
            </a:r>
            <a:r>
              <a:rPr dirty="0" sz="800" spc="-1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393C46"/>
                </a:solidFill>
                <a:latin typeface="Arial"/>
                <a:cs typeface="Arial"/>
              </a:rPr>
              <a:t>in</a:t>
            </a:r>
            <a:r>
              <a:rPr dirty="0" sz="800" spc="-2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393C46"/>
                </a:solidFill>
                <a:latin typeface="Arial"/>
                <a:cs typeface="Arial"/>
              </a:rPr>
              <a:t>any</a:t>
            </a:r>
            <a:r>
              <a:rPr dirty="0" sz="800" spc="-1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393C46"/>
                </a:solidFill>
                <a:latin typeface="Arial"/>
                <a:cs typeface="Arial"/>
              </a:rPr>
              <a:t>form,</a:t>
            </a:r>
            <a:r>
              <a:rPr dirty="0" sz="800" spc="-3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393C46"/>
                </a:solidFill>
                <a:latin typeface="Arial"/>
                <a:cs typeface="Arial"/>
              </a:rPr>
              <a:t>or</a:t>
            </a:r>
            <a:r>
              <a:rPr dirty="0" sz="800" spc="-2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393C46"/>
                </a:solidFill>
                <a:latin typeface="Arial"/>
                <a:cs typeface="Arial"/>
              </a:rPr>
              <a:t>referred</a:t>
            </a:r>
            <a:r>
              <a:rPr dirty="0" sz="800" spc="-1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393C46"/>
                </a:solidFill>
                <a:latin typeface="Arial"/>
                <a:cs typeface="Arial"/>
              </a:rPr>
              <a:t>to</a:t>
            </a:r>
            <a:r>
              <a:rPr dirty="0" sz="800" spc="-2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393C46"/>
                </a:solidFill>
                <a:latin typeface="Arial"/>
                <a:cs typeface="Arial"/>
              </a:rPr>
              <a:t>in</a:t>
            </a:r>
            <a:r>
              <a:rPr dirty="0" sz="800" spc="-1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393C46"/>
                </a:solidFill>
                <a:latin typeface="Arial"/>
                <a:cs typeface="Arial"/>
              </a:rPr>
              <a:t>any</a:t>
            </a:r>
            <a:r>
              <a:rPr dirty="0" sz="800" spc="-1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393C46"/>
                </a:solidFill>
                <a:latin typeface="Arial"/>
                <a:cs typeface="Arial"/>
              </a:rPr>
              <a:t>other</a:t>
            </a:r>
            <a:r>
              <a:rPr dirty="0" sz="800" spc="-10">
                <a:solidFill>
                  <a:srgbClr val="393C46"/>
                </a:solidFill>
                <a:latin typeface="Arial"/>
                <a:cs typeface="Arial"/>
              </a:rPr>
              <a:t> publication,</a:t>
            </a:r>
            <a:r>
              <a:rPr dirty="0" sz="800" spc="-1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393C46"/>
                </a:solidFill>
                <a:latin typeface="Arial"/>
                <a:cs typeface="Arial"/>
              </a:rPr>
              <a:t>without express</a:t>
            </a:r>
            <a:r>
              <a:rPr dirty="0" sz="800" spc="1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393C46"/>
                </a:solidFill>
                <a:latin typeface="Arial"/>
                <a:cs typeface="Arial"/>
              </a:rPr>
              <a:t>written</a:t>
            </a:r>
            <a:r>
              <a:rPr dirty="0" sz="800" spc="-2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393C46"/>
                </a:solidFill>
                <a:latin typeface="Arial"/>
                <a:cs typeface="Arial"/>
              </a:rPr>
              <a:t>permission.</a:t>
            </a:r>
            <a:r>
              <a:rPr dirty="0" sz="800" spc="-3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393C46"/>
                </a:solidFill>
                <a:latin typeface="Arial"/>
                <a:cs typeface="Arial"/>
              </a:rPr>
              <a:t>Janus</a:t>
            </a:r>
            <a:r>
              <a:rPr dirty="0" sz="800" spc="-2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393C46"/>
                </a:solidFill>
                <a:latin typeface="Arial"/>
                <a:cs typeface="Arial"/>
              </a:rPr>
              <a:t>Henderson</a:t>
            </a:r>
            <a:r>
              <a:rPr dirty="0" sz="800" spc="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393C46"/>
                </a:solidFill>
                <a:latin typeface="Arial"/>
                <a:cs typeface="Arial"/>
              </a:rPr>
              <a:t>and</a:t>
            </a:r>
            <a:r>
              <a:rPr dirty="0" sz="800" spc="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800" spc="-10">
                <a:solidFill>
                  <a:srgbClr val="393C46"/>
                </a:solidFill>
                <a:latin typeface="Arial"/>
                <a:cs typeface="Arial"/>
              </a:rPr>
              <a:t>Knowledge.</a:t>
            </a:r>
            <a:r>
              <a:rPr dirty="0" sz="800" spc="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393C46"/>
                </a:solidFill>
                <a:latin typeface="Arial"/>
                <a:cs typeface="Arial"/>
              </a:rPr>
              <a:t>Shared</a:t>
            </a:r>
            <a:r>
              <a:rPr dirty="0" sz="800" spc="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393C46"/>
                </a:solidFill>
                <a:latin typeface="Arial"/>
                <a:cs typeface="Arial"/>
              </a:rPr>
              <a:t>are</a:t>
            </a:r>
            <a:r>
              <a:rPr dirty="0" sz="800" spc="-2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393C46"/>
                </a:solidFill>
                <a:latin typeface="Arial"/>
                <a:cs typeface="Arial"/>
              </a:rPr>
              <a:t>trademarks</a:t>
            </a:r>
            <a:r>
              <a:rPr dirty="0" sz="800" spc="-2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393C46"/>
                </a:solidFill>
                <a:latin typeface="Arial"/>
                <a:cs typeface="Arial"/>
              </a:rPr>
              <a:t>of</a:t>
            </a:r>
            <a:r>
              <a:rPr dirty="0" sz="800" spc="-1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393C46"/>
                </a:solidFill>
                <a:latin typeface="Arial"/>
                <a:cs typeface="Arial"/>
              </a:rPr>
              <a:t>Janus</a:t>
            </a:r>
            <a:r>
              <a:rPr dirty="0" sz="800" spc="-2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393C46"/>
                </a:solidFill>
                <a:latin typeface="Arial"/>
                <a:cs typeface="Arial"/>
              </a:rPr>
              <a:t>Henderson</a:t>
            </a:r>
            <a:r>
              <a:rPr dirty="0" sz="800" spc="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393C46"/>
                </a:solidFill>
                <a:latin typeface="Arial"/>
                <a:cs typeface="Arial"/>
              </a:rPr>
              <a:t>Group</a:t>
            </a:r>
            <a:r>
              <a:rPr dirty="0" sz="800" spc="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393C46"/>
                </a:solidFill>
                <a:latin typeface="Arial"/>
                <a:cs typeface="Arial"/>
              </a:rPr>
              <a:t>plc</a:t>
            </a:r>
            <a:r>
              <a:rPr dirty="0" sz="800" spc="-2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393C46"/>
                </a:solidFill>
                <a:latin typeface="Arial"/>
                <a:cs typeface="Arial"/>
              </a:rPr>
              <a:t>or</a:t>
            </a:r>
            <a:r>
              <a:rPr dirty="0" sz="800" spc="-2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393C46"/>
                </a:solidFill>
                <a:latin typeface="Arial"/>
                <a:cs typeface="Arial"/>
              </a:rPr>
              <a:t>one</a:t>
            </a:r>
            <a:r>
              <a:rPr dirty="0" sz="800" spc="-1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393C46"/>
                </a:solidFill>
                <a:latin typeface="Arial"/>
                <a:cs typeface="Arial"/>
              </a:rPr>
              <a:t>of</a:t>
            </a:r>
            <a:r>
              <a:rPr dirty="0" sz="800" spc="-1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800" spc="-25">
                <a:solidFill>
                  <a:srgbClr val="393C46"/>
                </a:solidFill>
                <a:latin typeface="Arial"/>
                <a:cs typeface="Arial"/>
              </a:rPr>
              <a:t>its</a:t>
            </a:r>
            <a:r>
              <a:rPr dirty="0" sz="800">
                <a:solidFill>
                  <a:srgbClr val="393C46"/>
                </a:solidFill>
                <a:latin typeface="Arial"/>
                <a:cs typeface="Arial"/>
              </a:rPr>
              <a:t> subsidiaries.</a:t>
            </a:r>
            <a:r>
              <a:rPr dirty="0" sz="800" spc="-4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393C46"/>
                </a:solidFill>
                <a:latin typeface="Arial"/>
                <a:cs typeface="Arial"/>
              </a:rPr>
              <a:t>©</a:t>
            </a:r>
            <a:r>
              <a:rPr dirty="0" sz="800" spc="-4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393C46"/>
                </a:solidFill>
                <a:latin typeface="Arial"/>
                <a:cs typeface="Arial"/>
              </a:rPr>
              <a:t>Janus</a:t>
            </a:r>
            <a:r>
              <a:rPr dirty="0" sz="800" spc="-2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393C46"/>
                </a:solidFill>
                <a:latin typeface="Arial"/>
                <a:cs typeface="Arial"/>
              </a:rPr>
              <a:t>Henderson</a:t>
            </a:r>
            <a:r>
              <a:rPr dirty="0" sz="800" spc="-1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393C46"/>
                </a:solidFill>
                <a:latin typeface="Arial"/>
                <a:cs typeface="Arial"/>
              </a:rPr>
              <a:t>Group</a:t>
            </a:r>
            <a:r>
              <a:rPr dirty="0" sz="800" spc="-20">
                <a:solidFill>
                  <a:srgbClr val="393C46"/>
                </a:solidFill>
                <a:latin typeface="Arial"/>
                <a:cs typeface="Arial"/>
              </a:rPr>
              <a:t> plc.</a:t>
            </a:r>
            <a:endParaRPr sz="800">
              <a:latin typeface="Arial"/>
              <a:cs typeface="Arial"/>
            </a:endParaRPr>
          </a:p>
          <a:p>
            <a:pPr marL="22225">
              <a:lnSpc>
                <a:spcPct val="100000"/>
              </a:lnSpc>
              <a:spcBef>
                <a:spcPts val="100"/>
              </a:spcBef>
              <a:tabLst>
                <a:tab pos="9167495" algn="l"/>
              </a:tabLst>
            </a:pPr>
            <a:r>
              <a:rPr dirty="0" sz="800">
                <a:solidFill>
                  <a:srgbClr val="393C46"/>
                </a:solidFill>
                <a:latin typeface="Arial"/>
                <a:cs typeface="Arial"/>
              </a:rPr>
              <a:t>W-</a:t>
            </a:r>
            <a:r>
              <a:rPr dirty="0" sz="800" spc="-10">
                <a:solidFill>
                  <a:srgbClr val="393C46"/>
                </a:solidFill>
                <a:latin typeface="Arial"/>
                <a:cs typeface="Arial"/>
              </a:rPr>
              <a:t>0724-</a:t>
            </a:r>
            <a:r>
              <a:rPr dirty="0" sz="800">
                <a:solidFill>
                  <a:srgbClr val="393C46"/>
                </a:solidFill>
                <a:latin typeface="Arial"/>
                <a:cs typeface="Arial"/>
              </a:rPr>
              <a:t>577818</a:t>
            </a:r>
            <a:r>
              <a:rPr dirty="0" sz="800" spc="1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800" spc="-10">
                <a:solidFill>
                  <a:srgbClr val="393C46"/>
                </a:solidFill>
                <a:latin typeface="Arial"/>
                <a:cs typeface="Arial"/>
              </a:rPr>
              <a:t>04-30-</a:t>
            </a:r>
            <a:r>
              <a:rPr dirty="0" sz="800" spc="-20">
                <a:solidFill>
                  <a:srgbClr val="393C46"/>
                </a:solidFill>
                <a:latin typeface="Arial"/>
                <a:cs typeface="Arial"/>
              </a:rPr>
              <a:t>2026</a:t>
            </a:r>
            <a:r>
              <a:rPr dirty="0" sz="800">
                <a:solidFill>
                  <a:srgbClr val="393C46"/>
                </a:solidFill>
                <a:latin typeface="Arial"/>
                <a:cs typeface="Arial"/>
              </a:rPr>
              <a:t>	</a:t>
            </a:r>
            <a:r>
              <a:rPr dirty="0" sz="800" spc="-10">
                <a:solidFill>
                  <a:srgbClr val="393C46"/>
                </a:solidFill>
                <a:latin typeface="Arial"/>
                <a:cs typeface="Arial"/>
              </a:rPr>
              <a:t>155-15-</a:t>
            </a:r>
            <a:r>
              <a:rPr dirty="0" sz="800">
                <a:solidFill>
                  <a:srgbClr val="393C46"/>
                </a:solidFill>
                <a:latin typeface="Arial"/>
                <a:cs typeface="Arial"/>
              </a:rPr>
              <a:t>428078</a:t>
            </a:r>
            <a:r>
              <a:rPr dirty="0" sz="800" spc="3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800" spc="-10">
                <a:solidFill>
                  <a:srgbClr val="393C46"/>
                </a:solidFill>
                <a:latin typeface="Arial"/>
                <a:cs typeface="Arial"/>
              </a:rPr>
              <a:t>07-</a:t>
            </a:r>
            <a:r>
              <a:rPr dirty="0" sz="800" spc="-25">
                <a:solidFill>
                  <a:srgbClr val="393C46"/>
                </a:solidFill>
                <a:latin typeface="Arial"/>
                <a:cs typeface="Arial"/>
              </a:rPr>
              <a:t>24</a:t>
            </a:r>
            <a:endParaRPr sz="8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85"/>
              </a:spcBef>
            </a:pPr>
            <a:endParaRPr sz="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800" b="1">
                <a:solidFill>
                  <a:srgbClr val="393C46"/>
                </a:solidFill>
                <a:latin typeface="Arial"/>
                <a:cs typeface="Arial"/>
              </a:rPr>
              <a:t>FOR</a:t>
            </a:r>
            <a:r>
              <a:rPr dirty="0" sz="800" spc="-20" b="1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800" spc="-10" b="1">
                <a:solidFill>
                  <a:srgbClr val="393C46"/>
                </a:solidFill>
                <a:latin typeface="Arial"/>
                <a:cs typeface="Arial"/>
              </a:rPr>
              <a:t>FINANCIAL</a:t>
            </a:r>
            <a:r>
              <a:rPr dirty="0" sz="800" spc="45" b="1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800" spc="-10" b="1">
                <a:solidFill>
                  <a:srgbClr val="393C46"/>
                </a:solidFill>
                <a:latin typeface="Arial"/>
                <a:cs typeface="Arial"/>
              </a:rPr>
              <a:t>PROFESSIONAL</a:t>
            </a:r>
            <a:r>
              <a:rPr dirty="0" sz="800" spc="15" b="1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800" b="1">
                <a:solidFill>
                  <a:srgbClr val="393C46"/>
                </a:solidFill>
                <a:latin typeface="Arial"/>
                <a:cs typeface="Arial"/>
              </a:rPr>
              <a:t>USE ONLY</a:t>
            </a:r>
            <a:r>
              <a:rPr dirty="0" sz="800" spc="-10" b="1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800" b="1">
                <a:solidFill>
                  <a:srgbClr val="393C46"/>
                </a:solidFill>
                <a:latin typeface="Arial"/>
                <a:cs typeface="Arial"/>
              </a:rPr>
              <a:t>/</a:t>
            </a:r>
            <a:r>
              <a:rPr dirty="0" sz="800" spc="-5" b="1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800" b="1">
                <a:solidFill>
                  <a:srgbClr val="393C46"/>
                </a:solidFill>
                <a:latin typeface="Arial"/>
                <a:cs typeface="Arial"/>
              </a:rPr>
              <a:t>NOT</a:t>
            </a:r>
            <a:r>
              <a:rPr dirty="0" sz="800" spc="-5" b="1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800" b="1">
                <a:solidFill>
                  <a:srgbClr val="393C46"/>
                </a:solidFill>
                <a:latin typeface="Arial"/>
                <a:cs typeface="Arial"/>
              </a:rPr>
              <a:t>FOR</a:t>
            </a:r>
            <a:r>
              <a:rPr dirty="0" sz="800" spc="-15" b="1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800" b="1">
                <a:solidFill>
                  <a:srgbClr val="393C46"/>
                </a:solidFill>
                <a:latin typeface="Arial"/>
                <a:cs typeface="Arial"/>
              </a:rPr>
              <a:t>PUBLIC</a:t>
            </a:r>
            <a:r>
              <a:rPr dirty="0" sz="800" spc="-20" b="1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800" b="1">
                <a:solidFill>
                  <a:srgbClr val="393C46"/>
                </a:solidFill>
                <a:latin typeface="Arial"/>
                <a:cs typeface="Arial"/>
              </a:rPr>
              <a:t>VIEWING</a:t>
            </a:r>
            <a:r>
              <a:rPr dirty="0" sz="800" spc="-35" b="1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800" b="1">
                <a:solidFill>
                  <a:srgbClr val="393C46"/>
                </a:solidFill>
                <a:latin typeface="Arial"/>
                <a:cs typeface="Arial"/>
              </a:rPr>
              <a:t>OR</a:t>
            </a:r>
            <a:r>
              <a:rPr dirty="0" sz="800" spc="-10" b="1">
                <a:solidFill>
                  <a:srgbClr val="393C46"/>
                </a:solidFill>
                <a:latin typeface="Arial"/>
                <a:cs typeface="Arial"/>
              </a:rPr>
              <a:t> DISTRIBUTION</a:t>
            </a:r>
            <a:endParaRPr sz="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84137" rIns="0" bIns="0" rtlCol="0" vert="horz">
            <a:spAutoFit/>
          </a:bodyPr>
          <a:lstStyle/>
          <a:p>
            <a:pPr marL="259079">
              <a:lnSpc>
                <a:spcPct val="100000"/>
              </a:lnSpc>
              <a:spcBef>
                <a:spcPts val="100"/>
              </a:spcBef>
            </a:pPr>
            <a:r>
              <a:rPr dirty="0"/>
              <a:t>Let's</a:t>
            </a:r>
            <a:r>
              <a:rPr dirty="0" spc="-5"/>
              <a:t> </a:t>
            </a:r>
            <a:r>
              <a:rPr dirty="0"/>
              <a:t>win</a:t>
            </a:r>
            <a:r>
              <a:rPr dirty="0" spc="-5"/>
              <a:t> </a:t>
            </a:r>
            <a:r>
              <a:rPr dirty="0"/>
              <a:t>the</a:t>
            </a:r>
            <a:r>
              <a:rPr dirty="0" spc="-5"/>
              <a:t> </a:t>
            </a:r>
            <a:r>
              <a:rPr dirty="0"/>
              <a:t>war</a:t>
            </a:r>
            <a:r>
              <a:rPr dirty="0" spc="-20"/>
              <a:t> </a:t>
            </a:r>
            <a:r>
              <a:rPr dirty="0"/>
              <a:t>on</a:t>
            </a:r>
            <a:r>
              <a:rPr dirty="0" spc="-5"/>
              <a:t> </a:t>
            </a:r>
            <a:r>
              <a:rPr dirty="0" spc="-10"/>
              <a:t>stress.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2315336" y="1847214"/>
            <a:ext cx="7263765" cy="264668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algn="ctr" marL="198120" marR="189865">
              <a:lnSpc>
                <a:spcPct val="98500"/>
              </a:lnSpc>
              <a:spcBef>
                <a:spcPts val="135"/>
              </a:spcBef>
            </a:pPr>
            <a:r>
              <a:rPr dirty="0" sz="2200">
                <a:solidFill>
                  <a:srgbClr val="393C46"/>
                </a:solidFill>
                <a:latin typeface="Arial"/>
                <a:cs typeface="Arial"/>
              </a:rPr>
              <a:t>Janus</a:t>
            </a:r>
            <a:r>
              <a:rPr dirty="0" sz="2200" spc="-8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393C46"/>
                </a:solidFill>
                <a:latin typeface="Arial"/>
                <a:cs typeface="Arial"/>
              </a:rPr>
              <a:t>Henderson</a:t>
            </a:r>
            <a:r>
              <a:rPr dirty="0" sz="2200" spc="-6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393C46"/>
                </a:solidFill>
                <a:latin typeface="Arial"/>
                <a:cs typeface="Arial"/>
              </a:rPr>
              <a:t>partnered</a:t>
            </a:r>
            <a:r>
              <a:rPr dirty="0" sz="2200" spc="-7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393C46"/>
                </a:solidFill>
                <a:latin typeface="Arial"/>
                <a:cs typeface="Arial"/>
              </a:rPr>
              <a:t>with</a:t>
            </a:r>
            <a:r>
              <a:rPr dirty="0" sz="2200" spc="-8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393C46"/>
                </a:solidFill>
                <a:latin typeface="Arial"/>
                <a:cs typeface="Arial"/>
              </a:rPr>
              <a:t>the</a:t>
            </a:r>
            <a:r>
              <a:rPr dirty="0" sz="2200" spc="-7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393C46"/>
                </a:solidFill>
                <a:latin typeface="Arial"/>
                <a:cs typeface="Arial"/>
              </a:rPr>
              <a:t>Financial</a:t>
            </a:r>
            <a:r>
              <a:rPr dirty="0" sz="2200" spc="-8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200" spc="-10">
                <a:solidFill>
                  <a:srgbClr val="393C46"/>
                </a:solidFill>
                <a:latin typeface="Arial"/>
                <a:cs typeface="Arial"/>
              </a:rPr>
              <a:t>Planning </a:t>
            </a:r>
            <a:r>
              <a:rPr dirty="0" sz="2200">
                <a:solidFill>
                  <a:srgbClr val="393C46"/>
                </a:solidFill>
                <a:latin typeface="Arial"/>
                <a:cs typeface="Arial"/>
              </a:rPr>
              <a:t>Association</a:t>
            </a:r>
            <a:r>
              <a:rPr dirty="0" sz="2200" spc="-9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393C46"/>
                </a:solidFill>
                <a:latin typeface="Arial"/>
                <a:cs typeface="Arial"/>
              </a:rPr>
              <a:t>and</a:t>
            </a:r>
            <a:r>
              <a:rPr dirty="0" sz="2200" spc="-7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393C46"/>
                </a:solidFill>
                <a:latin typeface="Arial"/>
                <a:cs typeface="Arial"/>
              </a:rPr>
              <a:t>Investopedia</a:t>
            </a:r>
            <a:r>
              <a:rPr dirty="0" sz="2200" spc="-6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393C46"/>
                </a:solidFill>
                <a:latin typeface="Arial"/>
                <a:cs typeface="Arial"/>
              </a:rPr>
              <a:t>to</a:t>
            </a:r>
            <a:r>
              <a:rPr dirty="0" sz="2200" spc="-8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393C46"/>
                </a:solidFill>
                <a:latin typeface="Arial"/>
                <a:cs typeface="Arial"/>
              </a:rPr>
              <a:t>understand</a:t>
            </a:r>
            <a:r>
              <a:rPr dirty="0" sz="2200" spc="-8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393C46"/>
                </a:solidFill>
                <a:latin typeface="Arial"/>
                <a:cs typeface="Arial"/>
              </a:rPr>
              <a:t>the</a:t>
            </a:r>
            <a:r>
              <a:rPr dirty="0" sz="2200" spc="-7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200" spc="-10">
                <a:solidFill>
                  <a:srgbClr val="393C46"/>
                </a:solidFill>
                <a:latin typeface="Arial"/>
                <a:cs typeface="Arial"/>
              </a:rPr>
              <a:t>drivers </a:t>
            </a:r>
            <a:r>
              <a:rPr dirty="0" sz="2200">
                <a:solidFill>
                  <a:srgbClr val="393C46"/>
                </a:solidFill>
                <a:latin typeface="Arial"/>
                <a:cs typeface="Arial"/>
              </a:rPr>
              <a:t>and</a:t>
            </a:r>
            <a:r>
              <a:rPr dirty="0" sz="2200" spc="-5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393C46"/>
                </a:solidFill>
                <a:latin typeface="Arial"/>
                <a:cs typeface="Arial"/>
              </a:rPr>
              <a:t>impact</a:t>
            </a:r>
            <a:r>
              <a:rPr dirty="0" sz="2200" spc="-4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393C46"/>
                </a:solidFill>
                <a:latin typeface="Arial"/>
                <a:cs typeface="Arial"/>
              </a:rPr>
              <a:t>of</a:t>
            </a:r>
            <a:r>
              <a:rPr dirty="0" sz="2200" spc="-6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393C46"/>
                </a:solidFill>
                <a:latin typeface="Arial"/>
                <a:cs typeface="Arial"/>
              </a:rPr>
              <a:t>negative</a:t>
            </a:r>
            <a:r>
              <a:rPr dirty="0" sz="2200" spc="-4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393C46"/>
                </a:solidFill>
                <a:latin typeface="Arial"/>
                <a:cs typeface="Arial"/>
              </a:rPr>
              <a:t>stress</a:t>
            </a:r>
            <a:r>
              <a:rPr dirty="0" sz="2200" spc="-6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393C46"/>
                </a:solidFill>
                <a:latin typeface="Arial"/>
                <a:cs typeface="Arial"/>
              </a:rPr>
              <a:t>on</a:t>
            </a:r>
            <a:r>
              <a:rPr dirty="0" sz="2200" spc="-5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393C46"/>
                </a:solidFill>
                <a:latin typeface="Arial"/>
                <a:cs typeface="Arial"/>
              </a:rPr>
              <a:t>financial</a:t>
            </a:r>
            <a:r>
              <a:rPr dirty="0" sz="2200" spc="-6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200" spc="-10">
                <a:solidFill>
                  <a:srgbClr val="393C46"/>
                </a:solidFill>
                <a:latin typeface="Arial"/>
                <a:cs typeface="Arial"/>
              </a:rPr>
              <a:t>professionals </a:t>
            </a:r>
            <a:r>
              <a:rPr dirty="0" sz="2200">
                <a:solidFill>
                  <a:srgbClr val="393C46"/>
                </a:solidFill>
                <a:latin typeface="Arial"/>
                <a:cs typeface="Arial"/>
              </a:rPr>
              <a:t>and</a:t>
            </a:r>
            <a:r>
              <a:rPr dirty="0" sz="2200" spc="-7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393C46"/>
                </a:solidFill>
                <a:latin typeface="Arial"/>
                <a:cs typeface="Arial"/>
              </a:rPr>
              <a:t>investors,</a:t>
            </a:r>
            <a:r>
              <a:rPr dirty="0" sz="2200" spc="-6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393C46"/>
                </a:solidFill>
                <a:latin typeface="Arial"/>
                <a:cs typeface="Arial"/>
              </a:rPr>
              <a:t>both</a:t>
            </a:r>
            <a:r>
              <a:rPr dirty="0" sz="2200" spc="-6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393C46"/>
                </a:solidFill>
                <a:latin typeface="Arial"/>
                <a:cs typeface="Arial"/>
              </a:rPr>
              <a:t>professionally</a:t>
            </a:r>
            <a:r>
              <a:rPr dirty="0" sz="2200" spc="-7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393C46"/>
                </a:solidFill>
                <a:latin typeface="Arial"/>
                <a:cs typeface="Arial"/>
              </a:rPr>
              <a:t>and</a:t>
            </a:r>
            <a:r>
              <a:rPr dirty="0" sz="2200" spc="-7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200" spc="-10">
                <a:solidFill>
                  <a:srgbClr val="393C46"/>
                </a:solidFill>
                <a:latin typeface="Arial"/>
                <a:cs typeface="Arial"/>
              </a:rPr>
              <a:t>personally.</a:t>
            </a:r>
            <a:endParaRPr sz="2200">
              <a:latin typeface="Arial"/>
              <a:cs typeface="Arial"/>
            </a:endParaRPr>
          </a:p>
          <a:p>
            <a:pPr algn="ctr" marL="12700" marR="5080">
              <a:lnSpc>
                <a:spcPct val="98400"/>
              </a:lnSpc>
              <a:spcBef>
                <a:spcPts val="2405"/>
              </a:spcBef>
            </a:pPr>
            <a:r>
              <a:rPr dirty="0" sz="2200">
                <a:solidFill>
                  <a:srgbClr val="393C46"/>
                </a:solidFill>
                <a:latin typeface="Arial"/>
                <a:cs typeface="Arial"/>
              </a:rPr>
              <a:t>Based</a:t>
            </a:r>
            <a:r>
              <a:rPr dirty="0" sz="2200" spc="-6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393C46"/>
                </a:solidFill>
                <a:latin typeface="Arial"/>
                <a:cs typeface="Arial"/>
              </a:rPr>
              <a:t>on</a:t>
            </a:r>
            <a:r>
              <a:rPr dirty="0" sz="2200" spc="-6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393C46"/>
                </a:solidFill>
                <a:latin typeface="Arial"/>
                <a:cs typeface="Arial"/>
              </a:rPr>
              <a:t>our</a:t>
            </a:r>
            <a:r>
              <a:rPr dirty="0" sz="2200" spc="-5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393C46"/>
                </a:solidFill>
                <a:latin typeface="Arial"/>
                <a:cs typeface="Arial"/>
              </a:rPr>
              <a:t>findings,</a:t>
            </a:r>
            <a:r>
              <a:rPr dirty="0" sz="2200" spc="-7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393C46"/>
                </a:solidFill>
                <a:latin typeface="Arial"/>
                <a:cs typeface="Arial"/>
              </a:rPr>
              <a:t>we</a:t>
            </a:r>
            <a:r>
              <a:rPr dirty="0" sz="2200" spc="-5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393C46"/>
                </a:solidFill>
                <a:latin typeface="Arial"/>
                <a:cs typeface="Arial"/>
              </a:rPr>
              <a:t>have</a:t>
            </a:r>
            <a:r>
              <a:rPr dirty="0" sz="2200" spc="-7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393C46"/>
                </a:solidFill>
                <a:latin typeface="Arial"/>
                <a:cs typeface="Arial"/>
              </a:rPr>
              <a:t>created</a:t>
            </a:r>
            <a:r>
              <a:rPr dirty="0" sz="2200" spc="-5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393C46"/>
                </a:solidFill>
                <a:latin typeface="Arial"/>
                <a:cs typeface="Arial"/>
              </a:rPr>
              <a:t>actionable</a:t>
            </a:r>
            <a:r>
              <a:rPr dirty="0" sz="2200" spc="-6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393C46"/>
                </a:solidFill>
                <a:latin typeface="Arial"/>
                <a:cs typeface="Arial"/>
              </a:rPr>
              <a:t>tools</a:t>
            </a:r>
            <a:r>
              <a:rPr dirty="0" sz="2200" spc="-6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200" spc="-25">
                <a:solidFill>
                  <a:srgbClr val="393C46"/>
                </a:solidFill>
                <a:latin typeface="Arial"/>
                <a:cs typeface="Arial"/>
              </a:rPr>
              <a:t>to </a:t>
            </a:r>
            <a:r>
              <a:rPr dirty="0" sz="2200">
                <a:solidFill>
                  <a:srgbClr val="393C46"/>
                </a:solidFill>
                <a:latin typeface="Arial"/>
                <a:cs typeface="Arial"/>
              </a:rPr>
              <a:t>identify</a:t>
            </a:r>
            <a:r>
              <a:rPr dirty="0" sz="2200" spc="-5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393C46"/>
                </a:solidFill>
                <a:latin typeface="Arial"/>
                <a:cs typeface="Arial"/>
              </a:rPr>
              <a:t>the</a:t>
            </a:r>
            <a:r>
              <a:rPr dirty="0" sz="2200" spc="-3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393C46"/>
                </a:solidFill>
                <a:latin typeface="Arial"/>
                <a:cs typeface="Arial"/>
              </a:rPr>
              <a:t>sources</a:t>
            </a:r>
            <a:r>
              <a:rPr dirty="0" sz="2200" spc="-5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393C46"/>
                </a:solidFill>
                <a:latin typeface="Arial"/>
                <a:cs typeface="Arial"/>
              </a:rPr>
              <a:t>of</a:t>
            </a:r>
            <a:r>
              <a:rPr dirty="0" sz="2200" spc="-5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393C46"/>
                </a:solidFill>
                <a:latin typeface="Arial"/>
                <a:cs typeface="Arial"/>
              </a:rPr>
              <a:t>stress</a:t>
            </a:r>
            <a:r>
              <a:rPr dirty="0" sz="2200" spc="-5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393C46"/>
                </a:solidFill>
                <a:latin typeface="Arial"/>
                <a:cs typeface="Arial"/>
              </a:rPr>
              <a:t>and</a:t>
            </a:r>
            <a:r>
              <a:rPr dirty="0" sz="2200" spc="-4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393C46"/>
                </a:solidFill>
                <a:latin typeface="Arial"/>
                <a:cs typeface="Arial"/>
              </a:rPr>
              <a:t>our</a:t>
            </a:r>
            <a:r>
              <a:rPr dirty="0" sz="2200" spc="-4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393C46"/>
                </a:solidFill>
                <a:latin typeface="Arial"/>
                <a:cs typeface="Arial"/>
              </a:rPr>
              <a:t>reactions</a:t>
            </a:r>
            <a:r>
              <a:rPr dirty="0" sz="2200" spc="-4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393C46"/>
                </a:solidFill>
                <a:latin typeface="Arial"/>
                <a:cs typeface="Arial"/>
              </a:rPr>
              <a:t>to</a:t>
            </a:r>
            <a:r>
              <a:rPr dirty="0" sz="2200" spc="-4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393C46"/>
                </a:solidFill>
                <a:latin typeface="Arial"/>
                <a:cs typeface="Arial"/>
              </a:rPr>
              <a:t>it,</a:t>
            </a:r>
            <a:r>
              <a:rPr dirty="0" sz="2200" spc="-5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200" spc="-25">
                <a:solidFill>
                  <a:srgbClr val="393C46"/>
                </a:solidFill>
                <a:latin typeface="Arial"/>
                <a:cs typeface="Arial"/>
              </a:rPr>
              <a:t>and </a:t>
            </a:r>
            <a:r>
              <a:rPr dirty="0" sz="2200">
                <a:solidFill>
                  <a:srgbClr val="393C46"/>
                </a:solidFill>
                <a:latin typeface="Arial"/>
                <a:cs typeface="Arial"/>
              </a:rPr>
              <a:t>share</a:t>
            </a:r>
            <a:r>
              <a:rPr dirty="0" sz="2200" spc="-5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393C46"/>
                </a:solidFill>
                <a:latin typeface="Arial"/>
                <a:cs typeface="Arial"/>
              </a:rPr>
              <a:t>ideas</a:t>
            </a:r>
            <a:r>
              <a:rPr dirty="0" sz="2200" spc="-4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393C46"/>
                </a:solidFill>
                <a:latin typeface="Arial"/>
                <a:cs typeface="Arial"/>
              </a:rPr>
              <a:t>to</a:t>
            </a:r>
            <a:r>
              <a:rPr dirty="0" sz="2200" spc="-5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393C46"/>
                </a:solidFill>
                <a:latin typeface="Arial"/>
                <a:cs typeface="Arial"/>
              </a:rPr>
              <a:t>help</a:t>
            </a:r>
            <a:r>
              <a:rPr dirty="0" sz="2200" spc="-6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393C46"/>
                </a:solidFill>
                <a:latin typeface="Arial"/>
                <a:cs typeface="Arial"/>
              </a:rPr>
              <a:t>manage</a:t>
            </a:r>
            <a:r>
              <a:rPr dirty="0" sz="2200" spc="-2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393C46"/>
                </a:solidFill>
                <a:latin typeface="Arial"/>
                <a:cs typeface="Arial"/>
              </a:rPr>
              <a:t>it</a:t>
            </a:r>
            <a:r>
              <a:rPr dirty="0" sz="2200" spc="-6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393C46"/>
                </a:solidFill>
                <a:latin typeface="Arial"/>
                <a:cs typeface="Arial"/>
              </a:rPr>
              <a:t>more</a:t>
            </a:r>
            <a:r>
              <a:rPr dirty="0" sz="2200" spc="-2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200" spc="-10">
                <a:solidFill>
                  <a:srgbClr val="393C46"/>
                </a:solidFill>
                <a:latin typeface="Arial"/>
                <a:cs typeface="Arial"/>
              </a:rPr>
              <a:t>productively.</a:t>
            </a:r>
            <a:endParaRPr sz="2200">
              <a:latin typeface="Arial"/>
              <a:cs typeface="Arial"/>
            </a:endParaRPr>
          </a:p>
        </p:txBody>
      </p:sp>
      <p:sp>
        <p:nvSpPr>
          <p:cNvPr id="4" name="object 4" descr=""/>
          <p:cNvSpPr/>
          <p:nvPr/>
        </p:nvSpPr>
        <p:spPr>
          <a:xfrm>
            <a:off x="2206751" y="5320284"/>
            <a:ext cx="7487920" cy="56515"/>
          </a:xfrm>
          <a:custGeom>
            <a:avLst/>
            <a:gdLst/>
            <a:ahLst/>
            <a:cxnLst/>
            <a:rect l="l" t="t" r="r" b="b"/>
            <a:pathLst>
              <a:path w="7487920" h="56514">
                <a:moveTo>
                  <a:pt x="7487411" y="0"/>
                </a:moveTo>
                <a:lnTo>
                  <a:pt x="0" y="0"/>
                </a:lnTo>
                <a:lnTo>
                  <a:pt x="0" y="56387"/>
                </a:lnTo>
                <a:lnTo>
                  <a:pt x="7487411" y="56387"/>
                </a:lnTo>
                <a:lnTo>
                  <a:pt x="7487411" y="0"/>
                </a:lnTo>
                <a:close/>
              </a:path>
            </a:pathLst>
          </a:custGeom>
          <a:solidFill>
            <a:srgbClr val="393C4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/>
          <p:nvPr/>
        </p:nvSpPr>
        <p:spPr>
          <a:xfrm>
            <a:off x="2206751" y="1696211"/>
            <a:ext cx="7487920" cy="56515"/>
          </a:xfrm>
          <a:custGeom>
            <a:avLst/>
            <a:gdLst/>
            <a:ahLst/>
            <a:cxnLst/>
            <a:rect l="l" t="t" r="r" b="b"/>
            <a:pathLst>
              <a:path w="7487920" h="56514">
                <a:moveTo>
                  <a:pt x="7487411" y="0"/>
                </a:moveTo>
                <a:lnTo>
                  <a:pt x="0" y="0"/>
                </a:lnTo>
                <a:lnTo>
                  <a:pt x="0" y="56387"/>
                </a:lnTo>
                <a:lnTo>
                  <a:pt x="7487411" y="56387"/>
                </a:lnTo>
                <a:lnTo>
                  <a:pt x="7487411" y="0"/>
                </a:lnTo>
                <a:close/>
              </a:path>
            </a:pathLst>
          </a:custGeom>
          <a:solidFill>
            <a:srgbClr val="393C4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FOR</a:t>
            </a:r>
            <a:r>
              <a:rPr dirty="0" spc="-20"/>
              <a:t> </a:t>
            </a:r>
            <a:r>
              <a:rPr dirty="0" spc="-10"/>
              <a:t>FINANCIAL</a:t>
            </a:r>
            <a:r>
              <a:rPr dirty="0" spc="45"/>
              <a:t> </a:t>
            </a:r>
            <a:r>
              <a:rPr dirty="0" spc="-10"/>
              <a:t>PROFESSIONAL</a:t>
            </a:r>
            <a:r>
              <a:rPr dirty="0" spc="15"/>
              <a:t> </a:t>
            </a:r>
            <a:r>
              <a:rPr dirty="0"/>
              <a:t>USE ONLY</a:t>
            </a:r>
            <a:r>
              <a:rPr dirty="0" spc="-10"/>
              <a:t> </a:t>
            </a:r>
            <a:r>
              <a:rPr dirty="0"/>
              <a:t>/</a:t>
            </a:r>
            <a:r>
              <a:rPr dirty="0" spc="-5"/>
              <a:t> </a:t>
            </a:r>
            <a:r>
              <a:rPr dirty="0"/>
              <a:t>NOT</a:t>
            </a:r>
            <a:r>
              <a:rPr dirty="0" spc="-5"/>
              <a:t> </a:t>
            </a:r>
            <a:r>
              <a:rPr dirty="0"/>
              <a:t>FOR</a:t>
            </a:r>
            <a:r>
              <a:rPr dirty="0" spc="-15"/>
              <a:t> </a:t>
            </a:r>
            <a:r>
              <a:rPr dirty="0"/>
              <a:t>PUBLIC</a:t>
            </a:r>
            <a:r>
              <a:rPr dirty="0" spc="-20"/>
              <a:t> </a:t>
            </a:r>
            <a:r>
              <a:rPr dirty="0"/>
              <a:t>VIEWING</a:t>
            </a:r>
            <a:r>
              <a:rPr dirty="0" spc="-35"/>
              <a:t> </a:t>
            </a:r>
            <a:r>
              <a:rPr dirty="0"/>
              <a:t>OR</a:t>
            </a:r>
            <a:r>
              <a:rPr dirty="0" spc="-10"/>
              <a:t> DISTRIBUTION</a:t>
            </a:r>
          </a:p>
        </p:txBody>
      </p:sp>
      <p:sp>
        <p:nvSpPr>
          <p:cNvPr id="7" name="object 7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9398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dirty="0" spc="-50"/>
              <a:t>3</a:t>
            </a:fld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17319" y="3150869"/>
            <a:ext cx="4148454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/>
              <a:t>Understand</a:t>
            </a:r>
            <a:r>
              <a:rPr dirty="0" sz="4000" spc="-225"/>
              <a:t> </a:t>
            </a:r>
            <a:r>
              <a:rPr dirty="0" sz="4000" spc="-10"/>
              <a:t>stress</a:t>
            </a:r>
            <a:endParaRPr sz="4000"/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76300" y="3061716"/>
            <a:ext cx="842772" cy="842772"/>
          </a:xfrm>
          <a:prstGeom prst="rect">
            <a:avLst/>
          </a:prstGeom>
        </p:spPr>
      </p:pic>
      <p:sp>
        <p:nvSpPr>
          <p:cNvPr id="4" name="object 4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FOR</a:t>
            </a:r>
            <a:r>
              <a:rPr dirty="0" spc="-20"/>
              <a:t> </a:t>
            </a:r>
            <a:r>
              <a:rPr dirty="0" spc="-10"/>
              <a:t>FINANCIAL</a:t>
            </a:r>
            <a:r>
              <a:rPr dirty="0" spc="45"/>
              <a:t> </a:t>
            </a:r>
            <a:r>
              <a:rPr dirty="0" spc="-10"/>
              <a:t>PROFESSIONAL</a:t>
            </a:r>
            <a:r>
              <a:rPr dirty="0" spc="15"/>
              <a:t> </a:t>
            </a:r>
            <a:r>
              <a:rPr dirty="0"/>
              <a:t>USE ONLY</a:t>
            </a:r>
            <a:r>
              <a:rPr dirty="0" spc="-10"/>
              <a:t> </a:t>
            </a:r>
            <a:r>
              <a:rPr dirty="0"/>
              <a:t>/</a:t>
            </a:r>
            <a:r>
              <a:rPr dirty="0" spc="-5"/>
              <a:t> </a:t>
            </a:r>
            <a:r>
              <a:rPr dirty="0"/>
              <a:t>NOT</a:t>
            </a:r>
            <a:r>
              <a:rPr dirty="0" spc="-5"/>
              <a:t> </a:t>
            </a:r>
            <a:r>
              <a:rPr dirty="0"/>
              <a:t>FOR</a:t>
            </a:r>
            <a:r>
              <a:rPr dirty="0" spc="-15"/>
              <a:t> </a:t>
            </a:r>
            <a:r>
              <a:rPr dirty="0"/>
              <a:t>PUBLIC</a:t>
            </a:r>
            <a:r>
              <a:rPr dirty="0" spc="-20"/>
              <a:t> </a:t>
            </a:r>
            <a:r>
              <a:rPr dirty="0"/>
              <a:t>VIEWING</a:t>
            </a:r>
            <a:r>
              <a:rPr dirty="0" spc="-35"/>
              <a:t> </a:t>
            </a:r>
            <a:r>
              <a:rPr dirty="0"/>
              <a:t>OR</a:t>
            </a:r>
            <a:r>
              <a:rPr dirty="0" spc="-10"/>
              <a:t> DISTRIBUTION</a:t>
            </a:r>
          </a:p>
        </p:txBody>
      </p:sp>
      <p:sp>
        <p:nvSpPr>
          <p:cNvPr id="5" name="object 5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9398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dirty="0" spc="-50"/>
              <a:t>3</a:t>
            </a:fld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259079">
              <a:lnSpc>
                <a:spcPct val="100000"/>
              </a:lnSpc>
              <a:spcBef>
                <a:spcPts val="95"/>
              </a:spcBef>
            </a:pPr>
            <a:r>
              <a:rPr dirty="0" sz="4000"/>
              <a:t>Stress</a:t>
            </a:r>
            <a:r>
              <a:rPr dirty="0" sz="4000" spc="-65"/>
              <a:t> </a:t>
            </a:r>
            <a:r>
              <a:rPr dirty="0" sz="4000"/>
              <a:t>is</a:t>
            </a:r>
            <a:r>
              <a:rPr dirty="0" sz="4000" spc="-65"/>
              <a:t> </a:t>
            </a:r>
            <a:r>
              <a:rPr dirty="0" sz="4000"/>
              <a:t>high</a:t>
            </a:r>
            <a:r>
              <a:rPr dirty="0" sz="4000" spc="-75"/>
              <a:t> </a:t>
            </a:r>
            <a:r>
              <a:rPr dirty="0" sz="4000"/>
              <a:t>and</a:t>
            </a:r>
            <a:r>
              <a:rPr dirty="0" sz="4000" spc="-60"/>
              <a:t> </a:t>
            </a:r>
            <a:r>
              <a:rPr dirty="0" sz="4000"/>
              <a:t>on</a:t>
            </a:r>
            <a:r>
              <a:rPr dirty="0" sz="4000" spc="-75"/>
              <a:t> </a:t>
            </a:r>
            <a:r>
              <a:rPr dirty="0" sz="4000"/>
              <a:t>the</a:t>
            </a:r>
            <a:r>
              <a:rPr dirty="0" sz="4000" spc="-60"/>
              <a:t> </a:t>
            </a:r>
            <a:r>
              <a:rPr dirty="0" sz="4000" spc="-10"/>
              <a:t>rise.</a:t>
            </a:r>
            <a:endParaRPr sz="4000"/>
          </a:p>
        </p:txBody>
      </p:sp>
      <p:sp>
        <p:nvSpPr>
          <p:cNvPr id="3" name="object 3" descr=""/>
          <p:cNvSpPr txBox="1"/>
          <p:nvPr/>
        </p:nvSpPr>
        <p:spPr>
          <a:xfrm>
            <a:off x="8218423" y="2111756"/>
            <a:ext cx="2963545" cy="880110"/>
          </a:xfrm>
          <a:prstGeom prst="rect">
            <a:avLst/>
          </a:prstGeom>
        </p:spPr>
        <p:txBody>
          <a:bodyPr wrap="square" lIns="0" tIns="47625" rIns="0" bIns="0" rtlCol="0" vert="horz">
            <a:spAutoFit/>
          </a:bodyPr>
          <a:lstStyle/>
          <a:p>
            <a:pPr marL="12700" marR="5080">
              <a:lnSpc>
                <a:spcPts val="2160"/>
              </a:lnSpc>
              <a:spcBef>
                <a:spcPts val="375"/>
              </a:spcBef>
            </a:pPr>
            <a:r>
              <a:rPr dirty="0" sz="2000">
                <a:solidFill>
                  <a:srgbClr val="393C46"/>
                </a:solidFill>
                <a:latin typeface="Arial"/>
                <a:cs typeface="Arial"/>
              </a:rPr>
              <a:t>of</a:t>
            </a:r>
            <a:r>
              <a:rPr dirty="0" sz="2000" spc="-4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393C46"/>
                </a:solidFill>
                <a:latin typeface="Arial"/>
                <a:cs typeface="Arial"/>
              </a:rPr>
              <a:t>financial</a:t>
            </a:r>
            <a:r>
              <a:rPr dirty="0" sz="2000" spc="-2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000" spc="-10">
                <a:solidFill>
                  <a:srgbClr val="393C46"/>
                </a:solidFill>
                <a:latin typeface="Arial"/>
                <a:cs typeface="Arial"/>
              </a:rPr>
              <a:t>professionals </a:t>
            </a:r>
            <a:r>
              <a:rPr dirty="0" sz="2000">
                <a:solidFill>
                  <a:srgbClr val="393C46"/>
                </a:solidFill>
                <a:latin typeface="Arial"/>
                <a:cs typeface="Arial"/>
              </a:rPr>
              <a:t>feel</a:t>
            </a:r>
            <a:r>
              <a:rPr dirty="0" sz="2000" spc="-2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393C46"/>
                </a:solidFill>
                <a:latin typeface="Arial"/>
                <a:cs typeface="Arial"/>
              </a:rPr>
              <a:t>higher</a:t>
            </a:r>
            <a:r>
              <a:rPr dirty="0" sz="2000" spc="-4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393C46"/>
                </a:solidFill>
                <a:latin typeface="Arial"/>
                <a:cs typeface="Arial"/>
              </a:rPr>
              <a:t>levels</a:t>
            </a:r>
            <a:r>
              <a:rPr dirty="0" sz="2000" spc="-1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393C46"/>
                </a:solidFill>
                <a:latin typeface="Arial"/>
                <a:cs typeface="Arial"/>
              </a:rPr>
              <a:t>of</a:t>
            </a:r>
            <a:r>
              <a:rPr dirty="0" sz="2000" spc="-4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000" spc="-10">
                <a:solidFill>
                  <a:srgbClr val="393C46"/>
                </a:solidFill>
                <a:latin typeface="Arial"/>
                <a:cs typeface="Arial"/>
              </a:rPr>
              <a:t>stress </a:t>
            </a:r>
            <a:r>
              <a:rPr dirty="0" sz="2000">
                <a:solidFill>
                  <a:srgbClr val="393C46"/>
                </a:solidFill>
                <a:latin typeface="Arial"/>
                <a:cs typeface="Arial"/>
              </a:rPr>
              <a:t>today</a:t>
            </a:r>
            <a:r>
              <a:rPr dirty="0" sz="2000" spc="-4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393C46"/>
                </a:solidFill>
                <a:latin typeface="Arial"/>
                <a:cs typeface="Arial"/>
              </a:rPr>
              <a:t>than</a:t>
            </a:r>
            <a:r>
              <a:rPr dirty="0" sz="2000" spc="-2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393C46"/>
                </a:solidFill>
                <a:latin typeface="Arial"/>
                <a:cs typeface="Arial"/>
              </a:rPr>
              <a:t>5</a:t>
            </a:r>
            <a:r>
              <a:rPr dirty="0" sz="2000" spc="-2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393C46"/>
                </a:solidFill>
                <a:latin typeface="Arial"/>
                <a:cs typeface="Arial"/>
              </a:rPr>
              <a:t>years</a:t>
            </a:r>
            <a:r>
              <a:rPr dirty="0" sz="2000" spc="-1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000" spc="-25">
                <a:solidFill>
                  <a:srgbClr val="393C46"/>
                </a:solidFill>
                <a:latin typeface="Arial"/>
                <a:cs typeface="Arial"/>
              </a:rPr>
              <a:t>ago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2896870" y="2154682"/>
            <a:ext cx="2961640" cy="941069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dirty="0" sz="2000">
                <a:solidFill>
                  <a:srgbClr val="393C46"/>
                </a:solidFill>
                <a:latin typeface="Arial"/>
                <a:cs typeface="Arial"/>
              </a:rPr>
              <a:t>of</a:t>
            </a:r>
            <a:r>
              <a:rPr dirty="0" sz="2000" spc="-4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393C46"/>
                </a:solidFill>
                <a:latin typeface="Arial"/>
                <a:cs typeface="Arial"/>
              </a:rPr>
              <a:t>financial</a:t>
            </a:r>
            <a:r>
              <a:rPr dirty="0" sz="2000" spc="-2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000" spc="-10">
                <a:solidFill>
                  <a:srgbClr val="393C46"/>
                </a:solidFill>
                <a:latin typeface="Arial"/>
                <a:cs typeface="Arial"/>
              </a:rPr>
              <a:t>professionals </a:t>
            </a:r>
            <a:r>
              <a:rPr dirty="0" sz="2000">
                <a:solidFill>
                  <a:srgbClr val="393C46"/>
                </a:solidFill>
                <a:latin typeface="Arial"/>
                <a:cs typeface="Arial"/>
              </a:rPr>
              <a:t>reported</a:t>
            </a:r>
            <a:r>
              <a:rPr dirty="0" sz="2000" spc="-4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393C46"/>
                </a:solidFill>
                <a:latin typeface="Arial"/>
                <a:cs typeface="Arial"/>
              </a:rPr>
              <a:t>moderate</a:t>
            </a:r>
            <a:r>
              <a:rPr dirty="0" sz="2000" spc="-4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393C46"/>
                </a:solidFill>
                <a:latin typeface="Arial"/>
                <a:cs typeface="Arial"/>
              </a:rPr>
              <a:t>or</a:t>
            </a:r>
            <a:r>
              <a:rPr dirty="0" sz="2000" spc="-20">
                <a:solidFill>
                  <a:srgbClr val="393C46"/>
                </a:solidFill>
                <a:latin typeface="Arial"/>
                <a:cs typeface="Arial"/>
              </a:rPr>
              <a:t> high </a:t>
            </a:r>
            <a:r>
              <a:rPr dirty="0" sz="2000">
                <a:solidFill>
                  <a:srgbClr val="393C46"/>
                </a:solidFill>
                <a:latin typeface="Arial"/>
                <a:cs typeface="Arial"/>
              </a:rPr>
              <a:t>levels</a:t>
            </a:r>
            <a:r>
              <a:rPr dirty="0" sz="2000" spc="-1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393C46"/>
                </a:solidFill>
                <a:latin typeface="Arial"/>
                <a:cs typeface="Arial"/>
              </a:rPr>
              <a:t>of</a:t>
            </a:r>
            <a:r>
              <a:rPr dirty="0" sz="2000" spc="-4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393C46"/>
                </a:solidFill>
                <a:latin typeface="Arial"/>
                <a:cs typeface="Arial"/>
              </a:rPr>
              <a:t>negative</a:t>
            </a:r>
            <a:r>
              <a:rPr dirty="0" sz="2000" spc="-3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000" spc="-10">
                <a:solidFill>
                  <a:srgbClr val="393C46"/>
                </a:solidFill>
                <a:latin typeface="Arial"/>
                <a:cs typeface="Arial"/>
              </a:rPr>
              <a:t>stress</a:t>
            </a:r>
            <a:endParaRPr sz="2000">
              <a:latin typeface="Arial"/>
              <a:cs typeface="Arial"/>
            </a:endParaRPr>
          </a:p>
        </p:txBody>
      </p:sp>
      <p:grpSp>
        <p:nvGrpSpPr>
          <p:cNvPr id="5" name="object 5" descr=""/>
          <p:cNvGrpSpPr/>
          <p:nvPr/>
        </p:nvGrpSpPr>
        <p:grpSpPr>
          <a:xfrm>
            <a:off x="894818" y="1667070"/>
            <a:ext cx="1779905" cy="1810385"/>
            <a:chOff x="894818" y="1667070"/>
            <a:chExt cx="1779905" cy="1810385"/>
          </a:xfrm>
        </p:grpSpPr>
        <p:sp>
          <p:nvSpPr>
            <p:cNvPr id="6" name="object 6" descr=""/>
            <p:cNvSpPr/>
            <p:nvPr/>
          </p:nvSpPr>
          <p:spPr>
            <a:xfrm>
              <a:off x="1082074" y="1889499"/>
              <a:ext cx="1377315" cy="1377315"/>
            </a:xfrm>
            <a:custGeom>
              <a:avLst/>
              <a:gdLst/>
              <a:ahLst/>
              <a:cxnLst/>
              <a:rect l="l" t="t" r="r" b="b"/>
              <a:pathLst>
                <a:path w="1377314" h="1377314">
                  <a:moveTo>
                    <a:pt x="1377137" y="688388"/>
                  </a:moveTo>
                  <a:lnTo>
                    <a:pt x="1375548" y="735523"/>
                  </a:lnTo>
                  <a:lnTo>
                    <a:pt x="1370851" y="781804"/>
                  </a:lnTo>
                  <a:lnTo>
                    <a:pt x="1363148" y="827131"/>
                  </a:lnTo>
                  <a:lnTo>
                    <a:pt x="1352541" y="871401"/>
                  </a:lnTo>
                  <a:lnTo>
                    <a:pt x="1339133" y="914510"/>
                  </a:lnTo>
                  <a:lnTo>
                    <a:pt x="1323026" y="956356"/>
                  </a:lnTo>
                  <a:lnTo>
                    <a:pt x="1304324" y="996838"/>
                  </a:lnTo>
                  <a:lnTo>
                    <a:pt x="1283128" y="1035852"/>
                  </a:lnTo>
                  <a:lnTo>
                    <a:pt x="1259541" y="1073295"/>
                  </a:lnTo>
                  <a:lnTo>
                    <a:pt x="1233666" y="1109066"/>
                  </a:lnTo>
                  <a:lnTo>
                    <a:pt x="1205606" y="1143062"/>
                  </a:lnTo>
                  <a:lnTo>
                    <a:pt x="1175462" y="1175180"/>
                  </a:lnTo>
                  <a:lnTo>
                    <a:pt x="1143337" y="1205318"/>
                  </a:lnTo>
                  <a:lnTo>
                    <a:pt x="1109334" y="1233373"/>
                  </a:lnTo>
                  <a:lnTo>
                    <a:pt x="1073556" y="1259242"/>
                  </a:lnTo>
                  <a:lnTo>
                    <a:pt x="1036104" y="1282824"/>
                  </a:lnTo>
                  <a:lnTo>
                    <a:pt x="997082" y="1304016"/>
                  </a:lnTo>
                  <a:lnTo>
                    <a:pt x="956592" y="1322714"/>
                  </a:lnTo>
                  <a:lnTo>
                    <a:pt x="914737" y="1338817"/>
                  </a:lnTo>
                  <a:lnTo>
                    <a:pt x="871619" y="1352222"/>
                  </a:lnTo>
                  <a:lnTo>
                    <a:pt x="827340" y="1362827"/>
                  </a:lnTo>
                  <a:lnTo>
                    <a:pt x="782004" y="1370529"/>
                  </a:lnTo>
                  <a:lnTo>
                    <a:pt x="735712" y="1375225"/>
                  </a:lnTo>
                  <a:lnTo>
                    <a:pt x="688568" y="1376813"/>
                  </a:lnTo>
                  <a:lnTo>
                    <a:pt x="641425" y="1375225"/>
                  </a:lnTo>
                  <a:lnTo>
                    <a:pt x="595135" y="1370529"/>
                  </a:lnTo>
                  <a:lnTo>
                    <a:pt x="549800" y="1362827"/>
                  </a:lnTo>
                  <a:lnTo>
                    <a:pt x="505522" y="1352222"/>
                  </a:lnTo>
                  <a:lnTo>
                    <a:pt x="462404" y="1338817"/>
                  </a:lnTo>
                  <a:lnTo>
                    <a:pt x="420549" y="1322714"/>
                  </a:lnTo>
                  <a:lnTo>
                    <a:pt x="380060" y="1304015"/>
                  </a:lnTo>
                  <a:lnTo>
                    <a:pt x="341038" y="1282824"/>
                  </a:lnTo>
                  <a:lnTo>
                    <a:pt x="303586" y="1259242"/>
                  </a:lnTo>
                  <a:lnTo>
                    <a:pt x="267808" y="1233373"/>
                  </a:lnTo>
                  <a:lnTo>
                    <a:pt x="233804" y="1205318"/>
                  </a:lnTo>
                  <a:lnTo>
                    <a:pt x="201679" y="1175180"/>
                  </a:lnTo>
                  <a:lnTo>
                    <a:pt x="171535" y="1143062"/>
                  </a:lnTo>
                  <a:lnTo>
                    <a:pt x="143474" y="1109066"/>
                  </a:lnTo>
                  <a:lnTo>
                    <a:pt x="117598" y="1073295"/>
                  </a:lnTo>
                  <a:lnTo>
                    <a:pt x="94011" y="1035851"/>
                  </a:lnTo>
                  <a:lnTo>
                    <a:pt x="72815" y="996838"/>
                  </a:lnTo>
                  <a:lnTo>
                    <a:pt x="54112" y="956356"/>
                  </a:lnTo>
                  <a:lnTo>
                    <a:pt x="38005" y="914509"/>
                  </a:lnTo>
                  <a:lnTo>
                    <a:pt x="24596" y="871400"/>
                  </a:lnTo>
                  <a:lnTo>
                    <a:pt x="13989" y="827131"/>
                  </a:lnTo>
                  <a:lnTo>
                    <a:pt x="6285" y="781804"/>
                  </a:lnTo>
                  <a:lnTo>
                    <a:pt x="1588" y="735522"/>
                  </a:lnTo>
                  <a:lnTo>
                    <a:pt x="0" y="688388"/>
                  </a:lnTo>
                  <a:lnTo>
                    <a:pt x="1588" y="641258"/>
                  </a:lnTo>
                  <a:lnTo>
                    <a:pt x="6285" y="594980"/>
                  </a:lnTo>
                  <a:lnTo>
                    <a:pt x="13989" y="549657"/>
                  </a:lnTo>
                  <a:lnTo>
                    <a:pt x="24596" y="505391"/>
                  </a:lnTo>
                  <a:lnTo>
                    <a:pt x="38005" y="462285"/>
                  </a:lnTo>
                  <a:lnTo>
                    <a:pt x="54112" y="420441"/>
                  </a:lnTo>
                  <a:lnTo>
                    <a:pt x="72815" y="379962"/>
                  </a:lnTo>
                  <a:lnTo>
                    <a:pt x="94011" y="340950"/>
                  </a:lnTo>
                  <a:lnTo>
                    <a:pt x="117598" y="303508"/>
                  </a:lnTo>
                  <a:lnTo>
                    <a:pt x="143474" y="267739"/>
                  </a:lnTo>
                  <a:lnTo>
                    <a:pt x="171535" y="233745"/>
                  </a:lnTo>
                  <a:lnTo>
                    <a:pt x="201679" y="201628"/>
                  </a:lnTo>
                  <a:lnTo>
                    <a:pt x="233804" y="171491"/>
                  </a:lnTo>
                  <a:lnTo>
                    <a:pt x="267808" y="143437"/>
                  </a:lnTo>
                  <a:lnTo>
                    <a:pt x="303586" y="117568"/>
                  </a:lnTo>
                  <a:lnTo>
                    <a:pt x="341038" y="93987"/>
                  </a:lnTo>
                  <a:lnTo>
                    <a:pt x="380060" y="72796"/>
                  </a:lnTo>
                  <a:lnTo>
                    <a:pt x="420549" y="54098"/>
                  </a:lnTo>
                  <a:lnTo>
                    <a:pt x="462404" y="37995"/>
                  </a:lnTo>
                  <a:lnTo>
                    <a:pt x="505522" y="24590"/>
                  </a:lnTo>
                  <a:lnTo>
                    <a:pt x="549800" y="13986"/>
                  </a:lnTo>
                  <a:lnTo>
                    <a:pt x="595135" y="6284"/>
                  </a:lnTo>
                  <a:lnTo>
                    <a:pt x="641425" y="1588"/>
                  </a:lnTo>
                  <a:lnTo>
                    <a:pt x="688568" y="0"/>
                  </a:lnTo>
                  <a:lnTo>
                    <a:pt x="735712" y="1588"/>
                  </a:lnTo>
                  <a:lnTo>
                    <a:pt x="782004" y="6284"/>
                  </a:lnTo>
                  <a:lnTo>
                    <a:pt x="827340" y="13986"/>
                  </a:lnTo>
                  <a:lnTo>
                    <a:pt x="871619" y="24590"/>
                  </a:lnTo>
                  <a:lnTo>
                    <a:pt x="914737" y="37995"/>
                  </a:lnTo>
                  <a:lnTo>
                    <a:pt x="956592" y="54098"/>
                  </a:lnTo>
                  <a:lnTo>
                    <a:pt x="997082" y="72796"/>
                  </a:lnTo>
                  <a:lnTo>
                    <a:pt x="1036104" y="93987"/>
                  </a:lnTo>
                  <a:lnTo>
                    <a:pt x="1073555" y="117569"/>
                  </a:lnTo>
                  <a:lnTo>
                    <a:pt x="1109334" y="143438"/>
                  </a:lnTo>
                  <a:lnTo>
                    <a:pt x="1143337" y="171492"/>
                  </a:lnTo>
                  <a:lnTo>
                    <a:pt x="1175461" y="201628"/>
                  </a:lnTo>
                  <a:lnTo>
                    <a:pt x="1205605" y="233745"/>
                  </a:lnTo>
                  <a:lnTo>
                    <a:pt x="1233666" y="267739"/>
                  </a:lnTo>
                  <a:lnTo>
                    <a:pt x="1259541" y="303509"/>
                  </a:lnTo>
                  <a:lnTo>
                    <a:pt x="1283128" y="340950"/>
                  </a:lnTo>
                  <a:lnTo>
                    <a:pt x="1304324" y="379962"/>
                  </a:lnTo>
                  <a:lnTo>
                    <a:pt x="1323026" y="420441"/>
                  </a:lnTo>
                  <a:lnTo>
                    <a:pt x="1339133" y="462285"/>
                  </a:lnTo>
                  <a:lnTo>
                    <a:pt x="1352541" y="505391"/>
                  </a:lnTo>
                  <a:lnTo>
                    <a:pt x="1363148" y="549657"/>
                  </a:lnTo>
                  <a:lnTo>
                    <a:pt x="1370851" y="594980"/>
                  </a:lnTo>
                  <a:lnTo>
                    <a:pt x="1375548" y="641258"/>
                  </a:lnTo>
                  <a:lnTo>
                    <a:pt x="1377137" y="688388"/>
                  </a:lnTo>
                  <a:close/>
                </a:path>
              </a:pathLst>
            </a:custGeom>
            <a:ln w="17036">
              <a:solidFill>
                <a:srgbClr val="393C46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894818" y="1667070"/>
              <a:ext cx="1779905" cy="1810385"/>
            </a:xfrm>
            <a:custGeom>
              <a:avLst/>
              <a:gdLst/>
              <a:ahLst/>
              <a:cxnLst/>
              <a:rect l="l" t="t" r="r" b="b"/>
              <a:pathLst>
                <a:path w="1779905" h="1810385">
                  <a:moveTo>
                    <a:pt x="874510" y="0"/>
                  </a:moveTo>
                  <a:lnTo>
                    <a:pt x="874510" y="904989"/>
                  </a:lnTo>
                  <a:lnTo>
                    <a:pt x="0" y="1139271"/>
                  </a:lnTo>
                  <a:lnTo>
                    <a:pt x="14172" y="1187265"/>
                  </a:lnTo>
                  <a:lnTo>
                    <a:pt x="30559" y="1233864"/>
                  </a:lnTo>
                  <a:lnTo>
                    <a:pt x="49096" y="1279020"/>
                  </a:lnTo>
                  <a:lnTo>
                    <a:pt x="69722" y="1322685"/>
                  </a:lnTo>
                  <a:lnTo>
                    <a:pt x="92374" y="1364810"/>
                  </a:lnTo>
                  <a:lnTo>
                    <a:pt x="116990" y="1405349"/>
                  </a:lnTo>
                  <a:lnTo>
                    <a:pt x="143506" y="1444253"/>
                  </a:lnTo>
                  <a:lnTo>
                    <a:pt x="171861" y="1481474"/>
                  </a:lnTo>
                  <a:lnTo>
                    <a:pt x="201992" y="1516963"/>
                  </a:lnTo>
                  <a:lnTo>
                    <a:pt x="233835" y="1550674"/>
                  </a:lnTo>
                  <a:lnTo>
                    <a:pt x="267329" y="1582558"/>
                  </a:lnTo>
                  <a:lnTo>
                    <a:pt x="302411" y="1612566"/>
                  </a:lnTo>
                  <a:lnTo>
                    <a:pt x="339019" y="1640652"/>
                  </a:lnTo>
                  <a:lnTo>
                    <a:pt x="377089" y="1666766"/>
                  </a:lnTo>
                  <a:lnTo>
                    <a:pt x="416559" y="1690862"/>
                  </a:lnTo>
                  <a:lnTo>
                    <a:pt x="457367" y="1712890"/>
                  </a:lnTo>
                  <a:lnTo>
                    <a:pt x="499451" y="1732804"/>
                  </a:lnTo>
                  <a:lnTo>
                    <a:pt x="542746" y="1750554"/>
                  </a:lnTo>
                  <a:lnTo>
                    <a:pt x="587192" y="1766094"/>
                  </a:lnTo>
                  <a:lnTo>
                    <a:pt x="632725" y="1779374"/>
                  </a:lnTo>
                  <a:lnTo>
                    <a:pt x="679283" y="1790347"/>
                  </a:lnTo>
                  <a:lnTo>
                    <a:pt x="726803" y="1798966"/>
                  </a:lnTo>
                  <a:lnTo>
                    <a:pt x="775222" y="1805181"/>
                  </a:lnTo>
                  <a:lnTo>
                    <a:pt x="824479" y="1808946"/>
                  </a:lnTo>
                  <a:lnTo>
                    <a:pt x="874510" y="1810211"/>
                  </a:lnTo>
                  <a:lnTo>
                    <a:pt x="922593" y="1808957"/>
                  </a:lnTo>
                  <a:lnTo>
                    <a:pt x="970022" y="1805235"/>
                  </a:lnTo>
                  <a:lnTo>
                    <a:pt x="1016735" y="1799109"/>
                  </a:lnTo>
                  <a:lnTo>
                    <a:pt x="1062668" y="1790640"/>
                  </a:lnTo>
                  <a:lnTo>
                    <a:pt x="1151947" y="1766927"/>
                  </a:lnTo>
                  <a:lnTo>
                    <a:pt x="1237358" y="1734595"/>
                  </a:lnTo>
                  <a:lnTo>
                    <a:pt x="1318403" y="1694146"/>
                  </a:lnTo>
                  <a:lnTo>
                    <a:pt x="1394579" y="1646078"/>
                  </a:lnTo>
                  <a:lnTo>
                    <a:pt x="1465387" y="1590893"/>
                  </a:lnTo>
                  <a:lnTo>
                    <a:pt x="1530326" y="1529091"/>
                  </a:lnTo>
                  <a:lnTo>
                    <a:pt x="1588897" y="1461171"/>
                  </a:lnTo>
                  <a:lnTo>
                    <a:pt x="1640598" y="1387634"/>
                  </a:lnTo>
                  <a:lnTo>
                    <a:pt x="1684930" y="1308981"/>
                  </a:lnTo>
                  <a:lnTo>
                    <a:pt x="1721392" y="1225712"/>
                  </a:lnTo>
                  <a:lnTo>
                    <a:pt x="1749484" y="1138326"/>
                  </a:lnTo>
                  <a:lnTo>
                    <a:pt x="1768705" y="1047324"/>
                  </a:lnTo>
                  <a:lnTo>
                    <a:pt x="1774833" y="1000623"/>
                  </a:lnTo>
                  <a:lnTo>
                    <a:pt x="1778555" y="953206"/>
                  </a:lnTo>
                  <a:lnTo>
                    <a:pt x="1779810" y="905136"/>
                  </a:lnTo>
                  <a:lnTo>
                    <a:pt x="1778555" y="857060"/>
                  </a:lnTo>
                  <a:lnTo>
                    <a:pt x="1774833" y="809639"/>
                  </a:lnTo>
                  <a:lnTo>
                    <a:pt x="1768705" y="762934"/>
                  </a:lnTo>
                  <a:lnTo>
                    <a:pt x="1760235" y="717009"/>
                  </a:lnTo>
                  <a:lnTo>
                    <a:pt x="1736515" y="627745"/>
                  </a:lnTo>
                  <a:lnTo>
                    <a:pt x="1704176" y="542348"/>
                  </a:lnTo>
                  <a:lnTo>
                    <a:pt x="1663717" y="461319"/>
                  </a:lnTo>
                  <a:lnTo>
                    <a:pt x="1615637" y="385156"/>
                  </a:lnTo>
                  <a:lnTo>
                    <a:pt x="1560439" y="314362"/>
                  </a:lnTo>
                  <a:lnTo>
                    <a:pt x="1498621" y="249434"/>
                  </a:lnTo>
                  <a:lnTo>
                    <a:pt x="1430685" y="190875"/>
                  </a:lnTo>
                  <a:lnTo>
                    <a:pt x="1357130" y="139184"/>
                  </a:lnTo>
                  <a:lnTo>
                    <a:pt x="1278458" y="94860"/>
                  </a:lnTo>
                  <a:lnTo>
                    <a:pt x="1195167" y="58406"/>
                  </a:lnTo>
                  <a:lnTo>
                    <a:pt x="1107759" y="30320"/>
                  </a:lnTo>
                  <a:lnTo>
                    <a:pt x="1016735" y="11102"/>
                  </a:lnTo>
                  <a:lnTo>
                    <a:pt x="970022" y="4976"/>
                  </a:lnTo>
                  <a:lnTo>
                    <a:pt x="922593" y="1254"/>
                  </a:lnTo>
                  <a:lnTo>
                    <a:pt x="874510" y="0"/>
                  </a:lnTo>
                  <a:close/>
                </a:path>
              </a:pathLst>
            </a:custGeom>
            <a:solidFill>
              <a:srgbClr val="ED762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1250976" y="2065326"/>
              <a:ext cx="1038860" cy="1038860"/>
            </a:xfrm>
            <a:custGeom>
              <a:avLst/>
              <a:gdLst/>
              <a:ahLst/>
              <a:cxnLst/>
              <a:rect l="l" t="t" r="r" b="b"/>
              <a:pathLst>
                <a:path w="1038860" h="1038860">
                  <a:moveTo>
                    <a:pt x="519374" y="0"/>
                  </a:moveTo>
                  <a:lnTo>
                    <a:pt x="472100" y="2122"/>
                  </a:lnTo>
                  <a:lnTo>
                    <a:pt x="426015" y="8365"/>
                  </a:lnTo>
                  <a:lnTo>
                    <a:pt x="381303" y="18548"/>
                  </a:lnTo>
                  <a:lnTo>
                    <a:pt x="338146" y="32486"/>
                  </a:lnTo>
                  <a:lnTo>
                    <a:pt x="296729" y="49995"/>
                  </a:lnTo>
                  <a:lnTo>
                    <a:pt x="257235" y="70894"/>
                  </a:lnTo>
                  <a:lnTo>
                    <a:pt x="219846" y="94998"/>
                  </a:lnTo>
                  <a:lnTo>
                    <a:pt x="184746" y="122123"/>
                  </a:lnTo>
                  <a:lnTo>
                    <a:pt x="152120" y="152088"/>
                  </a:lnTo>
                  <a:lnTo>
                    <a:pt x="122149" y="184708"/>
                  </a:lnTo>
                  <a:lnTo>
                    <a:pt x="95017" y="219800"/>
                  </a:lnTo>
                  <a:lnTo>
                    <a:pt x="70909" y="257181"/>
                  </a:lnTo>
                  <a:lnTo>
                    <a:pt x="50006" y="296667"/>
                  </a:lnTo>
                  <a:lnTo>
                    <a:pt x="32493" y="338076"/>
                  </a:lnTo>
                  <a:lnTo>
                    <a:pt x="18552" y="381223"/>
                  </a:lnTo>
                  <a:lnTo>
                    <a:pt x="8367" y="425926"/>
                  </a:lnTo>
                  <a:lnTo>
                    <a:pt x="2122" y="472002"/>
                  </a:lnTo>
                  <a:lnTo>
                    <a:pt x="0" y="519266"/>
                  </a:lnTo>
                  <a:lnTo>
                    <a:pt x="2122" y="566530"/>
                  </a:lnTo>
                  <a:lnTo>
                    <a:pt x="8367" y="612606"/>
                  </a:lnTo>
                  <a:lnTo>
                    <a:pt x="18552" y="657309"/>
                  </a:lnTo>
                  <a:lnTo>
                    <a:pt x="32493" y="700456"/>
                  </a:lnTo>
                  <a:lnTo>
                    <a:pt x="50006" y="741865"/>
                  </a:lnTo>
                  <a:lnTo>
                    <a:pt x="70909" y="781351"/>
                  </a:lnTo>
                  <a:lnTo>
                    <a:pt x="95018" y="818732"/>
                  </a:lnTo>
                  <a:lnTo>
                    <a:pt x="122149" y="853824"/>
                  </a:lnTo>
                  <a:lnTo>
                    <a:pt x="152120" y="886444"/>
                  </a:lnTo>
                  <a:lnTo>
                    <a:pt x="184746" y="916408"/>
                  </a:lnTo>
                  <a:lnTo>
                    <a:pt x="219846" y="943534"/>
                  </a:lnTo>
                  <a:lnTo>
                    <a:pt x="257235" y="967638"/>
                  </a:lnTo>
                  <a:lnTo>
                    <a:pt x="296729" y="988536"/>
                  </a:lnTo>
                  <a:lnTo>
                    <a:pt x="338146" y="1006046"/>
                  </a:lnTo>
                  <a:lnTo>
                    <a:pt x="381303" y="1019984"/>
                  </a:lnTo>
                  <a:lnTo>
                    <a:pt x="426015" y="1030167"/>
                  </a:lnTo>
                  <a:lnTo>
                    <a:pt x="472100" y="1036410"/>
                  </a:lnTo>
                  <a:lnTo>
                    <a:pt x="519374" y="1038533"/>
                  </a:lnTo>
                  <a:lnTo>
                    <a:pt x="566648" y="1036410"/>
                  </a:lnTo>
                  <a:lnTo>
                    <a:pt x="612732" y="1030167"/>
                  </a:lnTo>
                  <a:lnTo>
                    <a:pt x="657442" y="1019984"/>
                  </a:lnTo>
                  <a:lnTo>
                    <a:pt x="700596" y="1006046"/>
                  </a:lnTo>
                  <a:lnTo>
                    <a:pt x="742010" y="988537"/>
                  </a:lnTo>
                  <a:lnTo>
                    <a:pt x="781501" y="967638"/>
                  </a:lnTo>
                  <a:lnTo>
                    <a:pt x="818886" y="943534"/>
                  </a:lnTo>
                  <a:lnTo>
                    <a:pt x="853982" y="916409"/>
                  </a:lnTo>
                  <a:lnTo>
                    <a:pt x="886605" y="886444"/>
                  </a:lnTo>
                  <a:lnTo>
                    <a:pt x="916571" y="853824"/>
                  </a:lnTo>
                  <a:lnTo>
                    <a:pt x="943699" y="818732"/>
                  </a:lnTo>
                  <a:lnTo>
                    <a:pt x="967804" y="781351"/>
                  </a:lnTo>
                  <a:lnTo>
                    <a:pt x="988703" y="741865"/>
                  </a:lnTo>
                  <a:lnTo>
                    <a:pt x="1006213" y="700456"/>
                  </a:lnTo>
                  <a:lnTo>
                    <a:pt x="1020152" y="657309"/>
                  </a:lnTo>
                  <a:lnTo>
                    <a:pt x="1030334" y="612606"/>
                  </a:lnTo>
                  <a:lnTo>
                    <a:pt x="1036578" y="566530"/>
                  </a:lnTo>
                  <a:lnTo>
                    <a:pt x="1038700" y="519266"/>
                  </a:lnTo>
                  <a:lnTo>
                    <a:pt x="1036578" y="472002"/>
                  </a:lnTo>
                  <a:lnTo>
                    <a:pt x="1030334" y="425926"/>
                  </a:lnTo>
                  <a:lnTo>
                    <a:pt x="1020152" y="381223"/>
                  </a:lnTo>
                  <a:lnTo>
                    <a:pt x="1006213" y="338076"/>
                  </a:lnTo>
                  <a:lnTo>
                    <a:pt x="988703" y="296667"/>
                  </a:lnTo>
                  <a:lnTo>
                    <a:pt x="967804" y="257181"/>
                  </a:lnTo>
                  <a:lnTo>
                    <a:pt x="943699" y="219800"/>
                  </a:lnTo>
                  <a:lnTo>
                    <a:pt x="916571" y="184708"/>
                  </a:lnTo>
                  <a:lnTo>
                    <a:pt x="886604" y="152088"/>
                  </a:lnTo>
                  <a:lnTo>
                    <a:pt x="853982" y="122124"/>
                  </a:lnTo>
                  <a:lnTo>
                    <a:pt x="818886" y="94998"/>
                  </a:lnTo>
                  <a:lnTo>
                    <a:pt x="781501" y="70894"/>
                  </a:lnTo>
                  <a:lnTo>
                    <a:pt x="742010" y="49996"/>
                  </a:lnTo>
                  <a:lnTo>
                    <a:pt x="700596" y="32486"/>
                  </a:lnTo>
                  <a:lnTo>
                    <a:pt x="657442" y="18548"/>
                  </a:lnTo>
                  <a:lnTo>
                    <a:pt x="612732" y="8365"/>
                  </a:lnTo>
                  <a:lnTo>
                    <a:pt x="566648" y="2122"/>
                  </a:lnTo>
                  <a:lnTo>
                    <a:pt x="51937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" name="object 9" descr=""/>
          <p:cNvSpPr txBox="1"/>
          <p:nvPr/>
        </p:nvSpPr>
        <p:spPr>
          <a:xfrm>
            <a:off x="1326499" y="2222150"/>
            <a:ext cx="917575" cy="6426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baseline="9856" sz="4650">
                <a:solidFill>
                  <a:srgbClr val="393C46"/>
                </a:solidFill>
                <a:latin typeface="Arial"/>
                <a:cs typeface="Arial"/>
              </a:rPr>
              <a:t> </a:t>
            </a:r>
            <a:endParaRPr baseline="9856" sz="4650">
              <a:latin typeface="Arial"/>
              <a:cs typeface="Arial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2896870" y="4558665"/>
            <a:ext cx="1609090" cy="6057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2280"/>
              </a:lnSpc>
              <a:spcBef>
                <a:spcPts val="100"/>
              </a:spcBef>
            </a:pPr>
            <a:r>
              <a:rPr dirty="0" sz="2000">
                <a:solidFill>
                  <a:srgbClr val="393C46"/>
                </a:solidFill>
                <a:latin typeface="Arial"/>
                <a:cs typeface="Arial"/>
              </a:rPr>
              <a:t>of</a:t>
            </a:r>
            <a:r>
              <a:rPr dirty="0" sz="2000" spc="-2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000" spc="-10">
                <a:solidFill>
                  <a:srgbClr val="393C46"/>
                </a:solidFill>
                <a:latin typeface="Arial"/>
                <a:cs typeface="Arial"/>
              </a:rPr>
              <a:t>investors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ts val="2280"/>
              </a:lnSpc>
            </a:pPr>
            <a:r>
              <a:rPr dirty="0" sz="2000">
                <a:solidFill>
                  <a:srgbClr val="393C46"/>
                </a:solidFill>
                <a:latin typeface="Arial"/>
                <a:cs typeface="Arial"/>
              </a:rPr>
              <a:t>said</a:t>
            </a:r>
            <a:r>
              <a:rPr dirty="0" sz="2000" spc="-2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393C46"/>
                </a:solidFill>
                <a:latin typeface="Arial"/>
                <a:cs typeface="Arial"/>
              </a:rPr>
              <a:t>the</a:t>
            </a:r>
            <a:r>
              <a:rPr dirty="0" sz="2000" spc="-2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000" spc="-20">
                <a:solidFill>
                  <a:srgbClr val="393C46"/>
                </a:solidFill>
                <a:latin typeface="Arial"/>
                <a:cs typeface="Arial"/>
              </a:rPr>
              <a:t>same</a:t>
            </a:r>
            <a:endParaRPr sz="2000">
              <a:latin typeface="Arial"/>
              <a:cs typeface="Arial"/>
            </a:endParaRPr>
          </a:p>
        </p:txBody>
      </p:sp>
      <p:grpSp>
        <p:nvGrpSpPr>
          <p:cNvPr id="11" name="object 11" descr=""/>
          <p:cNvGrpSpPr/>
          <p:nvPr/>
        </p:nvGrpSpPr>
        <p:grpSpPr>
          <a:xfrm>
            <a:off x="6374364" y="1666948"/>
            <a:ext cx="1602740" cy="1744345"/>
            <a:chOff x="6374364" y="1666948"/>
            <a:chExt cx="1602740" cy="1744345"/>
          </a:xfrm>
        </p:grpSpPr>
        <p:sp>
          <p:nvSpPr>
            <p:cNvPr id="12" name="object 12" descr=""/>
            <p:cNvSpPr/>
            <p:nvPr/>
          </p:nvSpPr>
          <p:spPr>
            <a:xfrm>
              <a:off x="6382886" y="1889378"/>
              <a:ext cx="1378585" cy="1377315"/>
            </a:xfrm>
            <a:custGeom>
              <a:avLst/>
              <a:gdLst/>
              <a:ahLst/>
              <a:cxnLst/>
              <a:rect l="l" t="t" r="r" b="b"/>
              <a:pathLst>
                <a:path w="1378584" h="1377314">
                  <a:moveTo>
                    <a:pt x="1378284" y="688364"/>
                  </a:moveTo>
                  <a:lnTo>
                    <a:pt x="1376694" y="735498"/>
                  </a:lnTo>
                  <a:lnTo>
                    <a:pt x="1371993" y="781780"/>
                  </a:lnTo>
                  <a:lnTo>
                    <a:pt x="1364283" y="827107"/>
                  </a:lnTo>
                  <a:lnTo>
                    <a:pt x="1353667" y="871376"/>
                  </a:lnTo>
                  <a:lnTo>
                    <a:pt x="1340248" y="914485"/>
                  </a:lnTo>
                  <a:lnTo>
                    <a:pt x="1324128" y="956332"/>
                  </a:lnTo>
                  <a:lnTo>
                    <a:pt x="1305410" y="996813"/>
                  </a:lnTo>
                  <a:lnTo>
                    <a:pt x="1284196" y="1035827"/>
                  </a:lnTo>
                  <a:lnTo>
                    <a:pt x="1260590" y="1073271"/>
                  </a:lnTo>
                  <a:lnTo>
                    <a:pt x="1234693" y="1109042"/>
                  </a:lnTo>
                  <a:lnTo>
                    <a:pt x="1206609" y="1143038"/>
                  </a:lnTo>
                  <a:lnTo>
                    <a:pt x="1176440" y="1175156"/>
                  </a:lnTo>
                  <a:lnTo>
                    <a:pt x="1144289" y="1205293"/>
                  </a:lnTo>
                  <a:lnTo>
                    <a:pt x="1110258" y="1233348"/>
                  </a:lnTo>
                  <a:lnTo>
                    <a:pt x="1074451" y="1259218"/>
                  </a:lnTo>
                  <a:lnTo>
                    <a:pt x="1036969" y="1282800"/>
                  </a:lnTo>
                  <a:lnTo>
                    <a:pt x="997915" y="1303991"/>
                  </a:lnTo>
                  <a:lnTo>
                    <a:pt x="957392" y="1322690"/>
                  </a:lnTo>
                  <a:lnTo>
                    <a:pt x="915503" y="1338793"/>
                  </a:lnTo>
                  <a:lnTo>
                    <a:pt x="872350" y="1352198"/>
                  </a:lnTo>
                  <a:lnTo>
                    <a:pt x="828036" y="1362803"/>
                  </a:lnTo>
                  <a:lnTo>
                    <a:pt x="782664" y="1370504"/>
                  </a:lnTo>
                  <a:lnTo>
                    <a:pt x="736336" y="1375201"/>
                  </a:lnTo>
                  <a:lnTo>
                    <a:pt x="689154" y="1376789"/>
                  </a:lnTo>
                  <a:lnTo>
                    <a:pt x="641971" y="1375201"/>
                  </a:lnTo>
                  <a:lnTo>
                    <a:pt x="595642" y="1370504"/>
                  </a:lnTo>
                  <a:lnTo>
                    <a:pt x="550268" y="1362803"/>
                  </a:lnTo>
                  <a:lnTo>
                    <a:pt x="505952" y="1352198"/>
                  </a:lnTo>
                  <a:lnTo>
                    <a:pt x="462798" y="1338793"/>
                  </a:lnTo>
                  <a:lnTo>
                    <a:pt x="420907" y="1322690"/>
                  </a:lnTo>
                  <a:lnTo>
                    <a:pt x="380383" y="1303991"/>
                  </a:lnTo>
                  <a:lnTo>
                    <a:pt x="341328" y="1282800"/>
                  </a:lnTo>
                  <a:lnTo>
                    <a:pt x="303845" y="1259218"/>
                  </a:lnTo>
                  <a:lnTo>
                    <a:pt x="268036" y="1233348"/>
                  </a:lnTo>
                  <a:lnTo>
                    <a:pt x="234004" y="1205293"/>
                  </a:lnTo>
                  <a:lnTo>
                    <a:pt x="201851" y="1175155"/>
                  </a:lnTo>
                  <a:lnTo>
                    <a:pt x="171681" y="1143037"/>
                  </a:lnTo>
                  <a:lnTo>
                    <a:pt x="143596" y="1109042"/>
                  </a:lnTo>
                  <a:lnTo>
                    <a:pt x="117698" y="1073271"/>
                  </a:lnTo>
                  <a:lnTo>
                    <a:pt x="94091" y="1035827"/>
                  </a:lnTo>
                  <a:lnTo>
                    <a:pt x="72877" y="996813"/>
                  </a:lnTo>
                  <a:lnTo>
                    <a:pt x="54158" y="956332"/>
                  </a:lnTo>
                  <a:lnTo>
                    <a:pt x="38037" y="914485"/>
                  </a:lnTo>
                  <a:lnTo>
                    <a:pt x="24617" y="871376"/>
                  </a:lnTo>
                  <a:lnTo>
                    <a:pt x="14001" y="827107"/>
                  </a:lnTo>
                  <a:lnTo>
                    <a:pt x="6291" y="781780"/>
                  </a:lnTo>
                  <a:lnTo>
                    <a:pt x="1589" y="735498"/>
                  </a:lnTo>
                  <a:lnTo>
                    <a:pt x="0" y="688364"/>
                  </a:lnTo>
                  <a:lnTo>
                    <a:pt x="1589" y="641237"/>
                  </a:lnTo>
                  <a:lnTo>
                    <a:pt x="6291" y="594961"/>
                  </a:lnTo>
                  <a:lnTo>
                    <a:pt x="14001" y="549641"/>
                  </a:lnTo>
                  <a:lnTo>
                    <a:pt x="24617" y="505377"/>
                  </a:lnTo>
                  <a:lnTo>
                    <a:pt x="38037" y="462273"/>
                  </a:lnTo>
                  <a:lnTo>
                    <a:pt x="54158" y="420431"/>
                  </a:lnTo>
                  <a:lnTo>
                    <a:pt x="72876" y="379953"/>
                  </a:lnTo>
                  <a:lnTo>
                    <a:pt x="94091" y="340943"/>
                  </a:lnTo>
                  <a:lnTo>
                    <a:pt x="117698" y="303503"/>
                  </a:lnTo>
                  <a:lnTo>
                    <a:pt x="143596" y="267734"/>
                  </a:lnTo>
                  <a:lnTo>
                    <a:pt x="171681" y="233741"/>
                  </a:lnTo>
                  <a:lnTo>
                    <a:pt x="201851" y="201625"/>
                  </a:lnTo>
                  <a:lnTo>
                    <a:pt x="234003" y="171489"/>
                  </a:lnTo>
                  <a:lnTo>
                    <a:pt x="268035" y="143436"/>
                  </a:lnTo>
                  <a:lnTo>
                    <a:pt x="303844" y="117567"/>
                  </a:lnTo>
                  <a:lnTo>
                    <a:pt x="341328" y="93986"/>
                  </a:lnTo>
                  <a:lnTo>
                    <a:pt x="380383" y="72796"/>
                  </a:lnTo>
                  <a:lnTo>
                    <a:pt x="420907" y="54098"/>
                  </a:lnTo>
                  <a:lnTo>
                    <a:pt x="462797" y="37995"/>
                  </a:lnTo>
                  <a:lnTo>
                    <a:pt x="505952" y="24590"/>
                  </a:lnTo>
                  <a:lnTo>
                    <a:pt x="550267" y="13986"/>
                  </a:lnTo>
                  <a:lnTo>
                    <a:pt x="595641" y="6284"/>
                  </a:lnTo>
                  <a:lnTo>
                    <a:pt x="641971" y="1588"/>
                  </a:lnTo>
                  <a:lnTo>
                    <a:pt x="689154" y="0"/>
                  </a:lnTo>
                  <a:lnTo>
                    <a:pt x="736335" y="1588"/>
                  </a:lnTo>
                  <a:lnTo>
                    <a:pt x="782663" y="6284"/>
                  </a:lnTo>
                  <a:lnTo>
                    <a:pt x="828036" y="13986"/>
                  </a:lnTo>
                  <a:lnTo>
                    <a:pt x="872350" y="24590"/>
                  </a:lnTo>
                  <a:lnTo>
                    <a:pt x="915503" y="37995"/>
                  </a:lnTo>
                  <a:lnTo>
                    <a:pt x="957392" y="54098"/>
                  </a:lnTo>
                  <a:lnTo>
                    <a:pt x="997914" y="72796"/>
                  </a:lnTo>
                  <a:lnTo>
                    <a:pt x="1036968" y="93986"/>
                  </a:lnTo>
                  <a:lnTo>
                    <a:pt x="1074450" y="117567"/>
                  </a:lnTo>
                  <a:lnTo>
                    <a:pt x="1110258" y="143436"/>
                  </a:lnTo>
                  <a:lnTo>
                    <a:pt x="1144289" y="171489"/>
                  </a:lnTo>
                  <a:lnTo>
                    <a:pt x="1176440" y="201625"/>
                  </a:lnTo>
                  <a:lnTo>
                    <a:pt x="1206609" y="233741"/>
                  </a:lnTo>
                  <a:lnTo>
                    <a:pt x="1234693" y="267735"/>
                  </a:lnTo>
                  <a:lnTo>
                    <a:pt x="1260590" y="303503"/>
                  </a:lnTo>
                  <a:lnTo>
                    <a:pt x="1284196" y="340943"/>
                  </a:lnTo>
                  <a:lnTo>
                    <a:pt x="1305410" y="379954"/>
                  </a:lnTo>
                  <a:lnTo>
                    <a:pt x="1324128" y="420431"/>
                  </a:lnTo>
                  <a:lnTo>
                    <a:pt x="1340248" y="462273"/>
                  </a:lnTo>
                  <a:lnTo>
                    <a:pt x="1353667" y="505377"/>
                  </a:lnTo>
                  <a:lnTo>
                    <a:pt x="1364283" y="549641"/>
                  </a:lnTo>
                  <a:lnTo>
                    <a:pt x="1371993" y="594962"/>
                  </a:lnTo>
                  <a:lnTo>
                    <a:pt x="1376694" y="641237"/>
                  </a:lnTo>
                  <a:lnTo>
                    <a:pt x="1378284" y="688364"/>
                  </a:lnTo>
                  <a:close/>
                </a:path>
              </a:pathLst>
            </a:custGeom>
            <a:ln w="17044">
              <a:solidFill>
                <a:srgbClr val="393C46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7070579" y="1666948"/>
              <a:ext cx="906144" cy="1744345"/>
            </a:xfrm>
            <a:custGeom>
              <a:avLst/>
              <a:gdLst/>
              <a:ahLst/>
              <a:cxnLst/>
              <a:rect l="l" t="t" r="r" b="b"/>
              <a:pathLst>
                <a:path w="906145" h="1744345">
                  <a:moveTo>
                    <a:pt x="0" y="0"/>
                  </a:moveTo>
                  <a:lnTo>
                    <a:pt x="0" y="905111"/>
                  </a:lnTo>
                  <a:lnTo>
                    <a:pt x="339419" y="1744332"/>
                  </a:lnTo>
                  <a:lnTo>
                    <a:pt x="386624" y="1723849"/>
                  </a:lnTo>
                  <a:lnTo>
                    <a:pt x="432071" y="1701266"/>
                  </a:lnTo>
                  <a:lnTo>
                    <a:pt x="475717" y="1676644"/>
                  </a:lnTo>
                  <a:lnTo>
                    <a:pt x="517520" y="1650046"/>
                  </a:lnTo>
                  <a:lnTo>
                    <a:pt x="557437" y="1621537"/>
                  </a:lnTo>
                  <a:lnTo>
                    <a:pt x="595425" y="1591177"/>
                  </a:lnTo>
                  <a:lnTo>
                    <a:pt x="631441" y="1559031"/>
                  </a:lnTo>
                  <a:lnTo>
                    <a:pt x="665443" y="1525160"/>
                  </a:lnTo>
                  <a:lnTo>
                    <a:pt x="697388" y="1489629"/>
                  </a:lnTo>
                  <a:lnTo>
                    <a:pt x="727234" y="1452499"/>
                  </a:lnTo>
                  <a:lnTo>
                    <a:pt x="754937" y="1413833"/>
                  </a:lnTo>
                  <a:lnTo>
                    <a:pt x="780455" y="1373694"/>
                  </a:lnTo>
                  <a:lnTo>
                    <a:pt x="803746" y="1332145"/>
                  </a:lnTo>
                  <a:lnTo>
                    <a:pt x="824766" y="1289249"/>
                  </a:lnTo>
                  <a:lnTo>
                    <a:pt x="843473" y="1245068"/>
                  </a:lnTo>
                  <a:lnTo>
                    <a:pt x="859824" y="1199665"/>
                  </a:lnTo>
                  <a:lnTo>
                    <a:pt x="873777" y="1153104"/>
                  </a:lnTo>
                  <a:lnTo>
                    <a:pt x="885289" y="1105446"/>
                  </a:lnTo>
                  <a:lnTo>
                    <a:pt x="894317" y="1056756"/>
                  </a:lnTo>
                  <a:lnTo>
                    <a:pt x="900818" y="1007094"/>
                  </a:lnTo>
                  <a:lnTo>
                    <a:pt x="904750" y="956525"/>
                  </a:lnTo>
                  <a:lnTo>
                    <a:pt x="906070" y="905111"/>
                  </a:lnTo>
                  <a:lnTo>
                    <a:pt x="904815" y="857038"/>
                  </a:lnTo>
                  <a:lnTo>
                    <a:pt x="901089" y="809619"/>
                  </a:lnTo>
                  <a:lnTo>
                    <a:pt x="894956" y="762916"/>
                  </a:lnTo>
                  <a:lnTo>
                    <a:pt x="886478" y="716992"/>
                  </a:lnTo>
                  <a:lnTo>
                    <a:pt x="862739" y="627732"/>
                  </a:lnTo>
                  <a:lnTo>
                    <a:pt x="830372" y="542338"/>
                  </a:lnTo>
                  <a:lnTo>
                    <a:pt x="789878" y="461311"/>
                  </a:lnTo>
                  <a:lnTo>
                    <a:pt x="741758" y="385151"/>
                  </a:lnTo>
                  <a:lnTo>
                    <a:pt x="686512" y="314358"/>
                  </a:lnTo>
                  <a:lnTo>
                    <a:pt x="624642" y="249432"/>
                  </a:lnTo>
                  <a:lnTo>
                    <a:pt x="556648" y="190873"/>
                  </a:lnTo>
                  <a:lnTo>
                    <a:pt x="483031" y="139183"/>
                  </a:lnTo>
                  <a:lnTo>
                    <a:pt x="404291" y="94860"/>
                  </a:lnTo>
                  <a:lnTo>
                    <a:pt x="320930" y="58405"/>
                  </a:lnTo>
                  <a:lnTo>
                    <a:pt x="233448" y="30320"/>
                  </a:lnTo>
                  <a:lnTo>
                    <a:pt x="142345" y="11102"/>
                  </a:lnTo>
                  <a:lnTo>
                    <a:pt x="95593" y="4976"/>
                  </a:lnTo>
                  <a:lnTo>
                    <a:pt x="48124" y="1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D762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6551786" y="2065204"/>
              <a:ext cx="1040130" cy="1038860"/>
            </a:xfrm>
            <a:custGeom>
              <a:avLst/>
              <a:gdLst/>
              <a:ahLst/>
              <a:cxnLst/>
              <a:rect l="l" t="t" r="r" b="b"/>
              <a:pathLst>
                <a:path w="1040129" h="1038860">
                  <a:moveTo>
                    <a:pt x="519816" y="0"/>
                  </a:moveTo>
                  <a:lnTo>
                    <a:pt x="472502" y="2121"/>
                  </a:lnTo>
                  <a:lnTo>
                    <a:pt x="426377" y="8365"/>
                  </a:lnTo>
                  <a:lnTo>
                    <a:pt x="381627" y="18546"/>
                  </a:lnTo>
                  <a:lnTo>
                    <a:pt x="338434" y="32483"/>
                  </a:lnTo>
                  <a:lnTo>
                    <a:pt x="296981" y="49991"/>
                  </a:lnTo>
                  <a:lnTo>
                    <a:pt x="257453" y="70888"/>
                  </a:lnTo>
                  <a:lnTo>
                    <a:pt x="220033" y="94989"/>
                  </a:lnTo>
                  <a:lnTo>
                    <a:pt x="184904" y="122113"/>
                  </a:lnTo>
                  <a:lnTo>
                    <a:pt x="152249" y="152076"/>
                  </a:lnTo>
                  <a:lnTo>
                    <a:pt x="122253" y="184694"/>
                  </a:lnTo>
                  <a:lnTo>
                    <a:pt x="95098" y="219784"/>
                  </a:lnTo>
                  <a:lnTo>
                    <a:pt x="70969" y="257163"/>
                  </a:lnTo>
                  <a:lnTo>
                    <a:pt x="50048" y="296647"/>
                  </a:lnTo>
                  <a:lnTo>
                    <a:pt x="32520" y="338055"/>
                  </a:lnTo>
                  <a:lnTo>
                    <a:pt x="18568" y="381201"/>
                  </a:lnTo>
                  <a:lnTo>
                    <a:pt x="8374" y="425903"/>
                  </a:lnTo>
                  <a:lnTo>
                    <a:pt x="2124" y="471978"/>
                  </a:lnTo>
                  <a:lnTo>
                    <a:pt x="0" y="519242"/>
                  </a:lnTo>
                  <a:lnTo>
                    <a:pt x="2124" y="566506"/>
                  </a:lnTo>
                  <a:lnTo>
                    <a:pt x="8374" y="612581"/>
                  </a:lnTo>
                  <a:lnTo>
                    <a:pt x="18568" y="657284"/>
                  </a:lnTo>
                  <a:lnTo>
                    <a:pt x="32520" y="700432"/>
                  </a:lnTo>
                  <a:lnTo>
                    <a:pt x="50049" y="741840"/>
                  </a:lnTo>
                  <a:lnTo>
                    <a:pt x="70969" y="781327"/>
                  </a:lnTo>
                  <a:lnTo>
                    <a:pt x="95098" y="818708"/>
                  </a:lnTo>
                  <a:lnTo>
                    <a:pt x="122253" y="853800"/>
                  </a:lnTo>
                  <a:lnTo>
                    <a:pt x="152249" y="886420"/>
                  </a:lnTo>
                  <a:lnTo>
                    <a:pt x="184904" y="916384"/>
                  </a:lnTo>
                  <a:lnTo>
                    <a:pt x="220033" y="943510"/>
                  </a:lnTo>
                  <a:lnTo>
                    <a:pt x="257454" y="967614"/>
                  </a:lnTo>
                  <a:lnTo>
                    <a:pt x="296982" y="988512"/>
                  </a:lnTo>
                  <a:lnTo>
                    <a:pt x="338434" y="1006022"/>
                  </a:lnTo>
                  <a:lnTo>
                    <a:pt x="381627" y="1019960"/>
                  </a:lnTo>
                  <a:lnTo>
                    <a:pt x="426378" y="1030142"/>
                  </a:lnTo>
                  <a:lnTo>
                    <a:pt x="472502" y="1036386"/>
                  </a:lnTo>
                  <a:lnTo>
                    <a:pt x="519816" y="1038508"/>
                  </a:lnTo>
                  <a:lnTo>
                    <a:pt x="567130" y="1036386"/>
                  </a:lnTo>
                  <a:lnTo>
                    <a:pt x="613253" y="1030142"/>
                  </a:lnTo>
                  <a:lnTo>
                    <a:pt x="658002" y="1019960"/>
                  </a:lnTo>
                  <a:lnTo>
                    <a:pt x="701192" y="1006022"/>
                  </a:lnTo>
                  <a:lnTo>
                    <a:pt x="742642" y="988512"/>
                  </a:lnTo>
                  <a:lnTo>
                    <a:pt x="782166" y="967614"/>
                  </a:lnTo>
                  <a:lnTo>
                    <a:pt x="819583" y="943510"/>
                  </a:lnTo>
                  <a:lnTo>
                    <a:pt x="854708" y="916384"/>
                  </a:lnTo>
                  <a:lnTo>
                    <a:pt x="887359" y="886420"/>
                  </a:lnTo>
                  <a:lnTo>
                    <a:pt x="917351" y="853800"/>
                  </a:lnTo>
                  <a:lnTo>
                    <a:pt x="944502" y="818708"/>
                  </a:lnTo>
                  <a:lnTo>
                    <a:pt x="968627" y="781327"/>
                  </a:lnTo>
                  <a:lnTo>
                    <a:pt x="989544" y="741840"/>
                  </a:lnTo>
                  <a:lnTo>
                    <a:pt x="1007070" y="700432"/>
                  </a:lnTo>
                  <a:lnTo>
                    <a:pt x="1021020" y="657284"/>
                  </a:lnTo>
                  <a:lnTo>
                    <a:pt x="1031211" y="612581"/>
                  </a:lnTo>
                  <a:lnTo>
                    <a:pt x="1037460" y="566506"/>
                  </a:lnTo>
                  <a:lnTo>
                    <a:pt x="1039584" y="519242"/>
                  </a:lnTo>
                  <a:lnTo>
                    <a:pt x="1037460" y="471978"/>
                  </a:lnTo>
                  <a:lnTo>
                    <a:pt x="1031211" y="425903"/>
                  </a:lnTo>
                  <a:lnTo>
                    <a:pt x="1021020" y="381201"/>
                  </a:lnTo>
                  <a:lnTo>
                    <a:pt x="1007069" y="338055"/>
                  </a:lnTo>
                  <a:lnTo>
                    <a:pt x="989544" y="296648"/>
                  </a:lnTo>
                  <a:lnTo>
                    <a:pt x="968627" y="257163"/>
                  </a:lnTo>
                  <a:lnTo>
                    <a:pt x="944502" y="219784"/>
                  </a:lnTo>
                  <a:lnTo>
                    <a:pt x="917351" y="184694"/>
                  </a:lnTo>
                  <a:lnTo>
                    <a:pt x="887359" y="152076"/>
                  </a:lnTo>
                  <a:lnTo>
                    <a:pt x="854708" y="122113"/>
                  </a:lnTo>
                  <a:lnTo>
                    <a:pt x="819583" y="94990"/>
                  </a:lnTo>
                  <a:lnTo>
                    <a:pt x="782166" y="70888"/>
                  </a:lnTo>
                  <a:lnTo>
                    <a:pt x="742641" y="49991"/>
                  </a:lnTo>
                  <a:lnTo>
                    <a:pt x="701192" y="32483"/>
                  </a:lnTo>
                  <a:lnTo>
                    <a:pt x="658001" y="18546"/>
                  </a:lnTo>
                  <a:lnTo>
                    <a:pt x="613253" y="8365"/>
                  </a:lnTo>
                  <a:lnTo>
                    <a:pt x="567130" y="2121"/>
                  </a:lnTo>
                  <a:lnTo>
                    <a:pt x="51981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5" name="object 15" descr=""/>
          <p:cNvSpPr txBox="1"/>
          <p:nvPr/>
        </p:nvSpPr>
        <p:spPr>
          <a:xfrm>
            <a:off x="6598172" y="2222150"/>
            <a:ext cx="977265" cy="6426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baseline="9856" sz="4650">
                <a:solidFill>
                  <a:srgbClr val="393C46"/>
                </a:solidFill>
                <a:latin typeface="Arial"/>
                <a:cs typeface="Arial"/>
              </a:rPr>
              <a:t> </a:t>
            </a:r>
            <a:endParaRPr baseline="9856" sz="4650">
              <a:latin typeface="Arial"/>
              <a:cs typeface="Arial"/>
            </a:endParaRPr>
          </a:p>
        </p:txBody>
      </p:sp>
      <p:grpSp>
        <p:nvGrpSpPr>
          <p:cNvPr id="16" name="object 16" descr=""/>
          <p:cNvGrpSpPr/>
          <p:nvPr/>
        </p:nvGrpSpPr>
        <p:grpSpPr>
          <a:xfrm>
            <a:off x="1088686" y="4052008"/>
            <a:ext cx="1601470" cy="1811020"/>
            <a:chOff x="1088686" y="4052008"/>
            <a:chExt cx="1601470" cy="1811020"/>
          </a:xfrm>
        </p:grpSpPr>
        <p:sp>
          <p:nvSpPr>
            <p:cNvPr id="17" name="object 17" descr=""/>
            <p:cNvSpPr/>
            <p:nvPr/>
          </p:nvSpPr>
          <p:spPr>
            <a:xfrm>
              <a:off x="1097204" y="4274438"/>
              <a:ext cx="1377950" cy="1377315"/>
            </a:xfrm>
            <a:custGeom>
              <a:avLst/>
              <a:gdLst/>
              <a:ahLst/>
              <a:cxnLst/>
              <a:rect l="l" t="t" r="r" b="b"/>
              <a:pathLst>
                <a:path w="1377950" h="1377314">
                  <a:moveTo>
                    <a:pt x="1377368" y="688510"/>
                  </a:moveTo>
                  <a:lnTo>
                    <a:pt x="1375779" y="735652"/>
                  </a:lnTo>
                  <a:lnTo>
                    <a:pt x="1371080" y="781941"/>
                  </a:lnTo>
                  <a:lnTo>
                    <a:pt x="1363374" y="827275"/>
                  </a:lnTo>
                  <a:lnTo>
                    <a:pt x="1352763" y="871551"/>
                  </a:lnTo>
                  <a:lnTo>
                    <a:pt x="1339350" y="914667"/>
                  </a:lnTo>
                  <a:lnTo>
                    <a:pt x="1323239" y="956521"/>
                  </a:lnTo>
                  <a:lnTo>
                    <a:pt x="1304530" y="997009"/>
                  </a:lnTo>
                  <a:lnTo>
                    <a:pt x="1283328" y="1036029"/>
                  </a:lnTo>
                  <a:lnTo>
                    <a:pt x="1259734" y="1073478"/>
                  </a:lnTo>
                  <a:lnTo>
                    <a:pt x="1233852" y="1109255"/>
                  </a:lnTo>
                  <a:lnTo>
                    <a:pt x="1205784" y="1143256"/>
                  </a:lnTo>
                  <a:lnTo>
                    <a:pt x="1175632" y="1175379"/>
                  </a:lnTo>
                  <a:lnTo>
                    <a:pt x="1143500" y="1205522"/>
                  </a:lnTo>
                  <a:lnTo>
                    <a:pt x="1109489" y="1233581"/>
                  </a:lnTo>
                  <a:lnTo>
                    <a:pt x="1073704" y="1259455"/>
                  </a:lnTo>
                  <a:lnTo>
                    <a:pt x="1036245" y="1283040"/>
                  </a:lnTo>
                  <a:lnTo>
                    <a:pt x="997217" y="1304235"/>
                  </a:lnTo>
                  <a:lnTo>
                    <a:pt x="956721" y="1322937"/>
                  </a:lnTo>
                  <a:lnTo>
                    <a:pt x="914860" y="1339042"/>
                  </a:lnTo>
                  <a:lnTo>
                    <a:pt x="871737" y="1352450"/>
                  </a:lnTo>
                  <a:lnTo>
                    <a:pt x="827455" y="1363056"/>
                  </a:lnTo>
                  <a:lnTo>
                    <a:pt x="782116" y="1370759"/>
                  </a:lnTo>
                  <a:lnTo>
                    <a:pt x="735823" y="1375456"/>
                  </a:lnTo>
                  <a:lnTo>
                    <a:pt x="688678" y="1377044"/>
                  </a:lnTo>
                  <a:lnTo>
                    <a:pt x="641527" y="1375456"/>
                  </a:lnTo>
                  <a:lnTo>
                    <a:pt x="595230" y="1370759"/>
                  </a:lnTo>
                  <a:lnTo>
                    <a:pt x="549887" y="1363056"/>
                  </a:lnTo>
                  <a:lnTo>
                    <a:pt x="505602" y="1352450"/>
                  </a:lnTo>
                  <a:lnTo>
                    <a:pt x="462478" y="1339042"/>
                  </a:lnTo>
                  <a:lnTo>
                    <a:pt x="420616" y="1322937"/>
                  </a:lnTo>
                  <a:lnTo>
                    <a:pt x="380120" y="1304235"/>
                  </a:lnTo>
                  <a:lnTo>
                    <a:pt x="341092" y="1283040"/>
                  </a:lnTo>
                  <a:lnTo>
                    <a:pt x="303634" y="1259455"/>
                  </a:lnTo>
                  <a:lnTo>
                    <a:pt x="267850" y="1233581"/>
                  </a:lnTo>
                  <a:lnTo>
                    <a:pt x="233842" y="1205522"/>
                  </a:lnTo>
                  <a:lnTo>
                    <a:pt x="201711" y="1175379"/>
                  </a:lnTo>
                  <a:lnTo>
                    <a:pt x="171562" y="1143256"/>
                  </a:lnTo>
                  <a:lnTo>
                    <a:pt x="143496" y="1109255"/>
                  </a:lnTo>
                  <a:lnTo>
                    <a:pt x="117617" y="1073478"/>
                  </a:lnTo>
                  <a:lnTo>
                    <a:pt x="94026" y="1036029"/>
                  </a:lnTo>
                  <a:lnTo>
                    <a:pt x="72826" y="997009"/>
                  </a:lnTo>
                  <a:lnTo>
                    <a:pt x="54120" y="956521"/>
                  </a:lnTo>
                  <a:lnTo>
                    <a:pt x="38011" y="914667"/>
                  </a:lnTo>
                  <a:lnTo>
                    <a:pt x="24600" y="871551"/>
                  </a:lnTo>
                  <a:lnTo>
                    <a:pt x="13991" y="827275"/>
                  </a:lnTo>
                  <a:lnTo>
                    <a:pt x="6286" y="781941"/>
                  </a:lnTo>
                  <a:lnTo>
                    <a:pt x="1588" y="735652"/>
                  </a:lnTo>
                  <a:lnTo>
                    <a:pt x="0" y="688510"/>
                  </a:lnTo>
                  <a:lnTo>
                    <a:pt x="1588" y="641365"/>
                  </a:lnTo>
                  <a:lnTo>
                    <a:pt x="6286" y="595074"/>
                  </a:lnTo>
                  <a:lnTo>
                    <a:pt x="13991" y="549739"/>
                  </a:lnTo>
                  <a:lnTo>
                    <a:pt x="24600" y="505462"/>
                  </a:lnTo>
                  <a:lnTo>
                    <a:pt x="38011" y="462345"/>
                  </a:lnTo>
                  <a:lnTo>
                    <a:pt x="54120" y="420492"/>
                  </a:lnTo>
                  <a:lnTo>
                    <a:pt x="72826" y="380005"/>
                  </a:lnTo>
                  <a:lnTo>
                    <a:pt x="94026" y="340986"/>
                  </a:lnTo>
                  <a:lnTo>
                    <a:pt x="117617" y="303538"/>
                  </a:lnTo>
                  <a:lnTo>
                    <a:pt x="143496" y="267763"/>
                  </a:lnTo>
                  <a:lnTo>
                    <a:pt x="171562" y="233764"/>
                  </a:lnTo>
                  <a:lnTo>
                    <a:pt x="201711" y="201643"/>
                  </a:lnTo>
                  <a:lnTo>
                    <a:pt x="233841" y="171503"/>
                  </a:lnTo>
                  <a:lnTo>
                    <a:pt x="267850" y="143446"/>
                  </a:lnTo>
                  <a:lnTo>
                    <a:pt x="303634" y="117575"/>
                  </a:lnTo>
                  <a:lnTo>
                    <a:pt x="341092" y="93992"/>
                  </a:lnTo>
                  <a:lnTo>
                    <a:pt x="380120" y="72799"/>
                  </a:lnTo>
                  <a:lnTo>
                    <a:pt x="420616" y="54100"/>
                  </a:lnTo>
                  <a:lnTo>
                    <a:pt x="462478" y="37996"/>
                  </a:lnTo>
                  <a:lnTo>
                    <a:pt x="505602" y="24591"/>
                  </a:lnTo>
                  <a:lnTo>
                    <a:pt x="549887" y="13986"/>
                  </a:lnTo>
                  <a:lnTo>
                    <a:pt x="595230" y="6284"/>
                  </a:lnTo>
                  <a:lnTo>
                    <a:pt x="641527" y="1588"/>
                  </a:lnTo>
                  <a:lnTo>
                    <a:pt x="688678" y="0"/>
                  </a:lnTo>
                  <a:lnTo>
                    <a:pt x="735822" y="1588"/>
                  </a:lnTo>
                  <a:lnTo>
                    <a:pt x="782116" y="6284"/>
                  </a:lnTo>
                  <a:lnTo>
                    <a:pt x="827455" y="13986"/>
                  </a:lnTo>
                  <a:lnTo>
                    <a:pt x="871737" y="24591"/>
                  </a:lnTo>
                  <a:lnTo>
                    <a:pt x="914860" y="37996"/>
                  </a:lnTo>
                  <a:lnTo>
                    <a:pt x="956721" y="54100"/>
                  </a:lnTo>
                  <a:lnTo>
                    <a:pt x="997217" y="72799"/>
                  </a:lnTo>
                  <a:lnTo>
                    <a:pt x="1036245" y="93992"/>
                  </a:lnTo>
                  <a:lnTo>
                    <a:pt x="1073704" y="117575"/>
                  </a:lnTo>
                  <a:lnTo>
                    <a:pt x="1109489" y="143446"/>
                  </a:lnTo>
                  <a:lnTo>
                    <a:pt x="1143500" y="171503"/>
                  </a:lnTo>
                  <a:lnTo>
                    <a:pt x="1175632" y="201643"/>
                  </a:lnTo>
                  <a:lnTo>
                    <a:pt x="1205783" y="233764"/>
                  </a:lnTo>
                  <a:lnTo>
                    <a:pt x="1233852" y="267763"/>
                  </a:lnTo>
                  <a:lnTo>
                    <a:pt x="1259734" y="303538"/>
                  </a:lnTo>
                  <a:lnTo>
                    <a:pt x="1283328" y="340986"/>
                  </a:lnTo>
                  <a:lnTo>
                    <a:pt x="1304530" y="380005"/>
                  </a:lnTo>
                  <a:lnTo>
                    <a:pt x="1323239" y="420492"/>
                  </a:lnTo>
                  <a:lnTo>
                    <a:pt x="1339350" y="462345"/>
                  </a:lnTo>
                  <a:lnTo>
                    <a:pt x="1352763" y="505462"/>
                  </a:lnTo>
                  <a:lnTo>
                    <a:pt x="1363374" y="549739"/>
                  </a:lnTo>
                  <a:lnTo>
                    <a:pt x="1371080" y="595074"/>
                  </a:lnTo>
                  <a:lnTo>
                    <a:pt x="1375779" y="641365"/>
                  </a:lnTo>
                  <a:lnTo>
                    <a:pt x="1377368" y="688510"/>
                  </a:lnTo>
                  <a:close/>
                </a:path>
              </a:pathLst>
            </a:custGeom>
            <a:ln w="17036">
              <a:solidFill>
                <a:srgbClr val="393C46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 descr=""/>
            <p:cNvSpPr/>
            <p:nvPr/>
          </p:nvSpPr>
          <p:spPr>
            <a:xfrm>
              <a:off x="1133205" y="4052008"/>
              <a:ext cx="1557020" cy="1811020"/>
            </a:xfrm>
            <a:custGeom>
              <a:avLst/>
              <a:gdLst/>
              <a:ahLst/>
              <a:cxnLst/>
              <a:rect l="l" t="t" r="r" b="b"/>
              <a:pathLst>
                <a:path w="1557020" h="1811020">
                  <a:moveTo>
                    <a:pt x="651363" y="0"/>
                  </a:moveTo>
                  <a:lnTo>
                    <a:pt x="651363" y="905111"/>
                  </a:lnTo>
                  <a:lnTo>
                    <a:pt x="0" y="1534047"/>
                  </a:lnTo>
                  <a:lnTo>
                    <a:pt x="36525" y="1570142"/>
                  </a:lnTo>
                  <a:lnTo>
                    <a:pt x="73889" y="1603651"/>
                  </a:lnTo>
                  <a:lnTo>
                    <a:pt x="112125" y="1634588"/>
                  </a:lnTo>
                  <a:lnTo>
                    <a:pt x="151268" y="1662969"/>
                  </a:lnTo>
                  <a:lnTo>
                    <a:pt x="191352" y="1688808"/>
                  </a:lnTo>
                  <a:lnTo>
                    <a:pt x="232410" y="1712117"/>
                  </a:lnTo>
                  <a:lnTo>
                    <a:pt x="274475" y="1732913"/>
                  </a:lnTo>
                  <a:lnTo>
                    <a:pt x="317583" y="1751209"/>
                  </a:lnTo>
                  <a:lnTo>
                    <a:pt x="361767" y="1767019"/>
                  </a:lnTo>
                  <a:lnTo>
                    <a:pt x="407061" y="1780358"/>
                  </a:lnTo>
                  <a:lnTo>
                    <a:pt x="453499" y="1791239"/>
                  </a:lnTo>
                  <a:lnTo>
                    <a:pt x="501114" y="1799678"/>
                  </a:lnTo>
                  <a:lnTo>
                    <a:pt x="549940" y="1805688"/>
                  </a:lnTo>
                  <a:lnTo>
                    <a:pt x="600012" y="1809283"/>
                  </a:lnTo>
                  <a:lnTo>
                    <a:pt x="651363" y="1810479"/>
                  </a:lnTo>
                  <a:lnTo>
                    <a:pt x="699447" y="1809224"/>
                  </a:lnTo>
                  <a:lnTo>
                    <a:pt x="746877" y="1805502"/>
                  </a:lnTo>
                  <a:lnTo>
                    <a:pt x="793591" y="1799374"/>
                  </a:lnTo>
                  <a:lnTo>
                    <a:pt x="839527" y="1790904"/>
                  </a:lnTo>
                  <a:lnTo>
                    <a:pt x="928812" y="1767187"/>
                  </a:lnTo>
                  <a:lnTo>
                    <a:pt x="1014232" y="1734849"/>
                  </a:lnTo>
                  <a:lnTo>
                    <a:pt x="1095286" y="1694393"/>
                  </a:lnTo>
                  <a:lnTo>
                    <a:pt x="1171473" y="1646317"/>
                  </a:lnTo>
                  <a:lnTo>
                    <a:pt x="1242292" y="1591122"/>
                  </a:lnTo>
                  <a:lnTo>
                    <a:pt x="1307243" y="1529310"/>
                  </a:lnTo>
                  <a:lnTo>
                    <a:pt x="1365826" y="1461379"/>
                  </a:lnTo>
                  <a:lnTo>
                    <a:pt x="1417538" y="1387830"/>
                  </a:lnTo>
                  <a:lnTo>
                    <a:pt x="1461880" y="1309165"/>
                  </a:lnTo>
                  <a:lnTo>
                    <a:pt x="1498351" y="1225882"/>
                  </a:lnTo>
                  <a:lnTo>
                    <a:pt x="1526450" y="1138482"/>
                  </a:lnTo>
                  <a:lnTo>
                    <a:pt x="1545677" y="1047467"/>
                  </a:lnTo>
                  <a:lnTo>
                    <a:pt x="1551806" y="1000759"/>
                  </a:lnTo>
                  <a:lnTo>
                    <a:pt x="1555530" y="953335"/>
                  </a:lnTo>
                  <a:lnTo>
                    <a:pt x="1556785" y="905257"/>
                  </a:lnTo>
                  <a:lnTo>
                    <a:pt x="1555530" y="857181"/>
                  </a:lnTo>
                  <a:lnTo>
                    <a:pt x="1551806" y="809759"/>
                  </a:lnTo>
                  <a:lnTo>
                    <a:pt x="1545677" y="763052"/>
                  </a:lnTo>
                  <a:lnTo>
                    <a:pt x="1537204" y="717125"/>
                  </a:lnTo>
                  <a:lnTo>
                    <a:pt x="1513478" y="627855"/>
                  </a:lnTo>
                  <a:lnTo>
                    <a:pt x="1481131" y="542450"/>
                  </a:lnTo>
                  <a:lnTo>
                    <a:pt x="1440662" y="461410"/>
                  </a:lnTo>
                  <a:lnTo>
                    <a:pt x="1392572" y="385237"/>
                  </a:lnTo>
                  <a:lnTo>
                    <a:pt x="1337362" y="314431"/>
                  </a:lnTo>
                  <a:lnTo>
                    <a:pt x="1275532" y="249492"/>
                  </a:lnTo>
                  <a:lnTo>
                    <a:pt x="1207584" y="190921"/>
                  </a:lnTo>
                  <a:lnTo>
                    <a:pt x="1134019" y="139219"/>
                  </a:lnTo>
                  <a:lnTo>
                    <a:pt x="1055336" y="94885"/>
                  </a:lnTo>
                  <a:lnTo>
                    <a:pt x="972036" y="58422"/>
                  </a:lnTo>
                  <a:lnTo>
                    <a:pt x="884621" y="30328"/>
                  </a:lnTo>
                  <a:lnTo>
                    <a:pt x="793591" y="11106"/>
                  </a:lnTo>
                  <a:lnTo>
                    <a:pt x="746877" y="4977"/>
                  </a:lnTo>
                  <a:lnTo>
                    <a:pt x="699447" y="1254"/>
                  </a:lnTo>
                  <a:lnTo>
                    <a:pt x="651363" y="0"/>
                  </a:lnTo>
                  <a:close/>
                </a:path>
              </a:pathLst>
            </a:custGeom>
            <a:solidFill>
              <a:srgbClr val="ED762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 descr=""/>
            <p:cNvSpPr/>
            <p:nvPr/>
          </p:nvSpPr>
          <p:spPr>
            <a:xfrm>
              <a:off x="1265984" y="4450264"/>
              <a:ext cx="1039494" cy="1038860"/>
            </a:xfrm>
            <a:custGeom>
              <a:avLst/>
              <a:gdLst/>
              <a:ahLst/>
              <a:cxnLst/>
              <a:rect l="l" t="t" r="r" b="b"/>
              <a:pathLst>
                <a:path w="1039494" h="1038860">
                  <a:moveTo>
                    <a:pt x="519459" y="0"/>
                  </a:moveTo>
                  <a:lnTo>
                    <a:pt x="472179" y="2122"/>
                  </a:lnTo>
                  <a:lnTo>
                    <a:pt x="426088" y="8368"/>
                  </a:lnTo>
                  <a:lnTo>
                    <a:pt x="381369" y="18554"/>
                  </a:lnTo>
                  <a:lnTo>
                    <a:pt x="338206" y="32496"/>
                  </a:lnTo>
                  <a:lnTo>
                    <a:pt x="296782" y="50010"/>
                  </a:lnTo>
                  <a:lnTo>
                    <a:pt x="257281" y="70915"/>
                  </a:lnTo>
                  <a:lnTo>
                    <a:pt x="219887" y="95025"/>
                  </a:lnTo>
                  <a:lnTo>
                    <a:pt x="184781" y="122158"/>
                  </a:lnTo>
                  <a:lnTo>
                    <a:pt x="152149" y="152131"/>
                  </a:lnTo>
                  <a:lnTo>
                    <a:pt x="122172" y="184759"/>
                  </a:lnTo>
                  <a:lnTo>
                    <a:pt x="95036" y="219860"/>
                  </a:lnTo>
                  <a:lnTo>
                    <a:pt x="70923" y="257249"/>
                  </a:lnTo>
                  <a:lnTo>
                    <a:pt x="50016" y="296745"/>
                  </a:lnTo>
                  <a:lnTo>
                    <a:pt x="32499" y="338163"/>
                  </a:lnTo>
                  <a:lnTo>
                    <a:pt x="18556" y="381319"/>
                  </a:lnTo>
                  <a:lnTo>
                    <a:pt x="8369" y="426031"/>
                  </a:lnTo>
                  <a:lnTo>
                    <a:pt x="2122" y="472115"/>
                  </a:lnTo>
                  <a:lnTo>
                    <a:pt x="0" y="519388"/>
                  </a:lnTo>
                  <a:lnTo>
                    <a:pt x="2122" y="566660"/>
                  </a:lnTo>
                  <a:lnTo>
                    <a:pt x="8369" y="612743"/>
                  </a:lnTo>
                  <a:lnTo>
                    <a:pt x="18556" y="657454"/>
                  </a:lnTo>
                  <a:lnTo>
                    <a:pt x="32499" y="700608"/>
                  </a:lnTo>
                  <a:lnTo>
                    <a:pt x="50016" y="742024"/>
                  </a:lnTo>
                  <a:lnTo>
                    <a:pt x="70923" y="781516"/>
                  </a:lnTo>
                  <a:lnTo>
                    <a:pt x="95036" y="818903"/>
                  </a:lnTo>
                  <a:lnTo>
                    <a:pt x="122172" y="854001"/>
                  </a:lnTo>
                  <a:lnTo>
                    <a:pt x="152149" y="886627"/>
                  </a:lnTo>
                  <a:lnTo>
                    <a:pt x="184781" y="916596"/>
                  </a:lnTo>
                  <a:lnTo>
                    <a:pt x="219887" y="943726"/>
                  </a:lnTo>
                  <a:lnTo>
                    <a:pt x="257281" y="967834"/>
                  </a:lnTo>
                  <a:lnTo>
                    <a:pt x="296782" y="988735"/>
                  </a:lnTo>
                  <a:lnTo>
                    <a:pt x="338206" y="1006248"/>
                  </a:lnTo>
                  <a:lnTo>
                    <a:pt x="381369" y="1020188"/>
                  </a:lnTo>
                  <a:lnTo>
                    <a:pt x="426088" y="1030372"/>
                  </a:lnTo>
                  <a:lnTo>
                    <a:pt x="472179" y="1036617"/>
                  </a:lnTo>
                  <a:lnTo>
                    <a:pt x="519460" y="1038739"/>
                  </a:lnTo>
                  <a:lnTo>
                    <a:pt x="566742" y="1036617"/>
                  </a:lnTo>
                  <a:lnTo>
                    <a:pt x="612835" y="1030372"/>
                  </a:lnTo>
                  <a:lnTo>
                    <a:pt x="657555" y="1020188"/>
                  </a:lnTo>
                  <a:lnTo>
                    <a:pt x="700719" y="1006248"/>
                  </a:lnTo>
                  <a:lnTo>
                    <a:pt x="742144" y="988735"/>
                  </a:lnTo>
                  <a:lnTo>
                    <a:pt x="781646" y="967834"/>
                  </a:lnTo>
                  <a:lnTo>
                    <a:pt x="819042" y="943726"/>
                  </a:lnTo>
                  <a:lnTo>
                    <a:pt x="854148" y="916596"/>
                  </a:lnTo>
                  <a:lnTo>
                    <a:pt x="886781" y="886627"/>
                  </a:lnTo>
                  <a:lnTo>
                    <a:pt x="916758" y="854001"/>
                  </a:lnTo>
                  <a:lnTo>
                    <a:pt x="943894" y="818903"/>
                  </a:lnTo>
                  <a:lnTo>
                    <a:pt x="968008" y="781516"/>
                  </a:lnTo>
                  <a:lnTo>
                    <a:pt x="988915" y="742024"/>
                  </a:lnTo>
                  <a:lnTo>
                    <a:pt x="1006432" y="700608"/>
                  </a:lnTo>
                  <a:lnTo>
                    <a:pt x="1020375" y="657454"/>
                  </a:lnTo>
                  <a:lnTo>
                    <a:pt x="1030562" y="612743"/>
                  </a:lnTo>
                  <a:lnTo>
                    <a:pt x="1036809" y="566660"/>
                  </a:lnTo>
                  <a:lnTo>
                    <a:pt x="1038932" y="519388"/>
                  </a:lnTo>
                  <a:lnTo>
                    <a:pt x="1036809" y="472115"/>
                  </a:lnTo>
                  <a:lnTo>
                    <a:pt x="1030562" y="426031"/>
                  </a:lnTo>
                  <a:lnTo>
                    <a:pt x="1020375" y="381319"/>
                  </a:lnTo>
                  <a:lnTo>
                    <a:pt x="1006432" y="338163"/>
                  </a:lnTo>
                  <a:lnTo>
                    <a:pt x="988915" y="296745"/>
                  </a:lnTo>
                  <a:lnTo>
                    <a:pt x="968008" y="257249"/>
                  </a:lnTo>
                  <a:lnTo>
                    <a:pt x="943894" y="219860"/>
                  </a:lnTo>
                  <a:lnTo>
                    <a:pt x="916758" y="184759"/>
                  </a:lnTo>
                  <a:lnTo>
                    <a:pt x="886781" y="152131"/>
                  </a:lnTo>
                  <a:lnTo>
                    <a:pt x="854148" y="122158"/>
                  </a:lnTo>
                  <a:lnTo>
                    <a:pt x="819042" y="95025"/>
                  </a:lnTo>
                  <a:lnTo>
                    <a:pt x="781646" y="70915"/>
                  </a:lnTo>
                  <a:lnTo>
                    <a:pt x="742144" y="50010"/>
                  </a:lnTo>
                  <a:lnTo>
                    <a:pt x="700719" y="32496"/>
                  </a:lnTo>
                  <a:lnTo>
                    <a:pt x="657555" y="18554"/>
                  </a:lnTo>
                  <a:lnTo>
                    <a:pt x="612835" y="8368"/>
                  </a:lnTo>
                  <a:lnTo>
                    <a:pt x="566742" y="2122"/>
                  </a:lnTo>
                  <a:lnTo>
                    <a:pt x="51945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0" name="object 20" descr=""/>
          <p:cNvSpPr txBox="1"/>
          <p:nvPr/>
        </p:nvSpPr>
        <p:spPr>
          <a:xfrm>
            <a:off x="1337930" y="4607210"/>
            <a:ext cx="561975" cy="6426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50">
                <a:solidFill>
                  <a:srgbClr val="393C46"/>
                </a:solidFill>
                <a:latin typeface="Arial"/>
                <a:cs typeface="Arial"/>
              </a:rPr>
              <a:t> </a:t>
            </a:r>
            <a:endParaRPr sz="4050">
              <a:latin typeface="Arial"/>
              <a:cs typeface="Arial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1887062" y="4653934"/>
            <a:ext cx="376555" cy="499109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3100">
                <a:solidFill>
                  <a:srgbClr val="393C46"/>
                </a:solidFill>
                <a:latin typeface="Arial"/>
                <a:cs typeface="Arial"/>
              </a:rPr>
              <a:t> </a:t>
            </a:r>
            <a:endParaRPr sz="3100">
              <a:latin typeface="Arial"/>
              <a:cs typeface="Arial"/>
            </a:endParaRPr>
          </a:p>
        </p:txBody>
      </p:sp>
      <p:grpSp>
        <p:nvGrpSpPr>
          <p:cNvPr id="22" name="object 22" descr=""/>
          <p:cNvGrpSpPr/>
          <p:nvPr/>
        </p:nvGrpSpPr>
        <p:grpSpPr>
          <a:xfrm>
            <a:off x="6374243" y="4012384"/>
            <a:ext cx="1602740" cy="1608455"/>
            <a:chOff x="6374243" y="4012384"/>
            <a:chExt cx="1602740" cy="1608455"/>
          </a:xfrm>
        </p:grpSpPr>
        <p:sp>
          <p:nvSpPr>
            <p:cNvPr id="23" name="object 23" descr=""/>
            <p:cNvSpPr/>
            <p:nvPr/>
          </p:nvSpPr>
          <p:spPr>
            <a:xfrm>
              <a:off x="6382765" y="4234814"/>
              <a:ext cx="1378585" cy="1377315"/>
            </a:xfrm>
            <a:custGeom>
              <a:avLst/>
              <a:gdLst/>
              <a:ahLst/>
              <a:cxnLst/>
              <a:rect l="l" t="t" r="r" b="b"/>
              <a:pathLst>
                <a:path w="1378584" h="1377314">
                  <a:moveTo>
                    <a:pt x="1378406" y="688437"/>
                  </a:moveTo>
                  <a:lnTo>
                    <a:pt x="1376816" y="735574"/>
                  </a:lnTo>
                  <a:lnTo>
                    <a:pt x="1372115" y="781859"/>
                  </a:lnTo>
                  <a:lnTo>
                    <a:pt x="1364405" y="827189"/>
                  </a:lnTo>
                  <a:lnTo>
                    <a:pt x="1353789" y="871461"/>
                  </a:lnTo>
                  <a:lnTo>
                    <a:pt x="1340369" y="914573"/>
                  </a:lnTo>
                  <a:lnTo>
                    <a:pt x="1324249" y="956423"/>
                  </a:lnTo>
                  <a:lnTo>
                    <a:pt x="1305530" y="996907"/>
                  </a:lnTo>
                  <a:lnTo>
                    <a:pt x="1284315" y="1035924"/>
                  </a:lnTo>
                  <a:lnTo>
                    <a:pt x="1260708" y="1073370"/>
                  </a:lnTo>
                  <a:lnTo>
                    <a:pt x="1234810" y="1109143"/>
                  </a:lnTo>
                  <a:lnTo>
                    <a:pt x="1206724" y="1143142"/>
                  </a:lnTo>
                  <a:lnTo>
                    <a:pt x="1176553" y="1175262"/>
                  </a:lnTo>
                  <a:lnTo>
                    <a:pt x="1144399" y="1205402"/>
                  </a:lnTo>
                  <a:lnTo>
                    <a:pt x="1110366" y="1233459"/>
                  </a:lnTo>
                  <a:lnTo>
                    <a:pt x="1074555" y="1259331"/>
                  </a:lnTo>
                  <a:lnTo>
                    <a:pt x="1037069" y="1282914"/>
                  </a:lnTo>
                  <a:lnTo>
                    <a:pt x="998011" y="1304107"/>
                  </a:lnTo>
                  <a:lnTo>
                    <a:pt x="957483" y="1322807"/>
                  </a:lnTo>
                  <a:lnTo>
                    <a:pt x="915589" y="1338912"/>
                  </a:lnTo>
                  <a:lnTo>
                    <a:pt x="872430" y="1352318"/>
                  </a:lnTo>
                  <a:lnTo>
                    <a:pt x="828109" y="1362923"/>
                  </a:lnTo>
                  <a:lnTo>
                    <a:pt x="782729" y="1370626"/>
                  </a:lnTo>
                  <a:lnTo>
                    <a:pt x="736393" y="1375322"/>
                  </a:lnTo>
                  <a:lnTo>
                    <a:pt x="689203" y="1376911"/>
                  </a:lnTo>
                  <a:lnTo>
                    <a:pt x="642016" y="1375322"/>
                  </a:lnTo>
                  <a:lnTo>
                    <a:pt x="595682" y="1370626"/>
                  </a:lnTo>
                  <a:lnTo>
                    <a:pt x="550304" y="1362923"/>
                  </a:lnTo>
                  <a:lnTo>
                    <a:pt x="505985" y="1352318"/>
                  </a:lnTo>
                  <a:lnTo>
                    <a:pt x="462827" y="1338912"/>
                  </a:lnTo>
                  <a:lnTo>
                    <a:pt x="420933" y="1322807"/>
                  </a:lnTo>
                  <a:lnTo>
                    <a:pt x="380406" y="1304107"/>
                  </a:lnTo>
                  <a:lnTo>
                    <a:pt x="341348" y="1282914"/>
                  </a:lnTo>
                  <a:lnTo>
                    <a:pt x="303862" y="1259331"/>
                  </a:lnTo>
                  <a:lnTo>
                    <a:pt x="268050" y="1233459"/>
                  </a:lnTo>
                  <a:lnTo>
                    <a:pt x="234016" y="1205402"/>
                  </a:lnTo>
                  <a:lnTo>
                    <a:pt x="201862" y="1175262"/>
                  </a:lnTo>
                  <a:lnTo>
                    <a:pt x="171690" y="1143142"/>
                  </a:lnTo>
                  <a:lnTo>
                    <a:pt x="143603" y="1109143"/>
                  </a:lnTo>
                  <a:lnTo>
                    <a:pt x="117704" y="1073370"/>
                  </a:lnTo>
                  <a:lnTo>
                    <a:pt x="94096" y="1035924"/>
                  </a:lnTo>
                  <a:lnTo>
                    <a:pt x="72880" y="996907"/>
                  </a:lnTo>
                  <a:lnTo>
                    <a:pt x="54160" y="956423"/>
                  </a:lnTo>
                  <a:lnTo>
                    <a:pt x="38039" y="914573"/>
                  </a:lnTo>
                  <a:lnTo>
                    <a:pt x="24618" y="871461"/>
                  </a:lnTo>
                  <a:lnTo>
                    <a:pt x="14002" y="827189"/>
                  </a:lnTo>
                  <a:lnTo>
                    <a:pt x="6291" y="781859"/>
                  </a:lnTo>
                  <a:lnTo>
                    <a:pt x="1590" y="735574"/>
                  </a:lnTo>
                  <a:lnTo>
                    <a:pt x="0" y="688437"/>
                  </a:lnTo>
                  <a:lnTo>
                    <a:pt x="1589" y="641301"/>
                  </a:lnTo>
                  <a:lnTo>
                    <a:pt x="6291" y="595018"/>
                  </a:lnTo>
                  <a:lnTo>
                    <a:pt x="14002" y="549690"/>
                  </a:lnTo>
                  <a:lnTo>
                    <a:pt x="24618" y="505419"/>
                  </a:lnTo>
                  <a:lnTo>
                    <a:pt x="38039" y="462309"/>
                  </a:lnTo>
                  <a:lnTo>
                    <a:pt x="54160" y="420462"/>
                  </a:lnTo>
                  <a:lnTo>
                    <a:pt x="72880" y="379979"/>
                  </a:lnTo>
                  <a:lnTo>
                    <a:pt x="94095" y="340965"/>
                  </a:lnTo>
                  <a:lnTo>
                    <a:pt x="117704" y="303520"/>
                  </a:lnTo>
                  <a:lnTo>
                    <a:pt x="143603" y="267749"/>
                  </a:lnTo>
                  <a:lnTo>
                    <a:pt x="171690" y="233753"/>
                  </a:lnTo>
                  <a:lnTo>
                    <a:pt x="201861" y="201634"/>
                  </a:lnTo>
                  <a:lnTo>
                    <a:pt x="234016" y="171496"/>
                  </a:lnTo>
                  <a:lnTo>
                    <a:pt x="268050" y="143441"/>
                  </a:lnTo>
                  <a:lnTo>
                    <a:pt x="303861" y="117571"/>
                  </a:lnTo>
                  <a:lnTo>
                    <a:pt x="341347" y="93989"/>
                  </a:lnTo>
                  <a:lnTo>
                    <a:pt x="380405" y="72798"/>
                  </a:lnTo>
                  <a:lnTo>
                    <a:pt x="420933" y="54099"/>
                  </a:lnTo>
                  <a:lnTo>
                    <a:pt x="462826" y="37996"/>
                  </a:lnTo>
                  <a:lnTo>
                    <a:pt x="505984" y="24590"/>
                  </a:lnTo>
                  <a:lnTo>
                    <a:pt x="550303" y="13986"/>
                  </a:lnTo>
                  <a:lnTo>
                    <a:pt x="595681" y="6284"/>
                  </a:lnTo>
                  <a:lnTo>
                    <a:pt x="642015" y="1588"/>
                  </a:lnTo>
                  <a:lnTo>
                    <a:pt x="689202" y="0"/>
                  </a:lnTo>
                  <a:lnTo>
                    <a:pt x="736393" y="1588"/>
                  </a:lnTo>
                  <a:lnTo>
                    <a:pt x="782729" y="6284"/>
                  </a:lnTo>
                  <a:lnTo>
                    <a:pt x="828109" y="13986"/>
                  </a:lnTo>
                  <a:lnTo>
                    <a:pt x="872429" y="24590"/>
                  </a:lnTo>
                  <a:lnTo>
                    <a:pt x="915588" y="37996"/>
                  </a:lnTo>
                  <a:lnTo>
                    <a:pt x="957483" y="54099"/>
                  </a:lnTo>
                  <a:lnTo>
                    <a:pt x="998010" y="72798"/>
                  </a:lnTo>
                  <a:lnTo>
                    <a:pt x="1037068" y="93989"/>
                  </a:lnTo>
                  <a:lnTo>
                    <a:pt x="1074554" y="117571"/>
                  </a:lnTo>
                  <a:lnTo>
                    <a:pt x="1110365" y="143441"/>
                  </a:lnTo>
                  <a:lnTo>
                    <a:pt x="1144399" y="171496"/>
                  </a:lnTo>
                  <a:lnTo>
                    <a:pt x="1176553" y="201634"/>
                  </a:lnTo>
                  <a:lnTo>
                    <a:pt x="1206724" y="233753"/>
                  </a:lnTo>
                  <a:lnTo>
                    <a:pt x="1234810" y="267749"/>
                  </a:lnTo>
                  <a:lnTo>
                    <a:pt x="1260708" y="303520"/>
                  </a:lnTo>
                  <a:lnTo>
                    <a:pt x="1284315" y="340965"/>
                  </a:lnTo>
                  <a:lnTo>
                    <a:pt x="1305530" y="379979"/>
                  </a:lnTo>
                  <a:lnTo>
                    <a:pt x="1324249" y="420462"/>
                  </a:lnTo>
                  <a:lnTo>
                    <a:pt x="1340369" y="462309"/>
                  </a:lnTo>
                  <a:lnTo>
                    <a:pt x="1353789" y="505419"/>
                  </a:lnTo>
                  <a:lnTo>
                    <a:pt x="1364405" y="549690"/>
                  </a:lnTo>
                  <a:lnTo>
                    <a:pt x="1372115" y="595018"/>
                  </a:lnTo>
                  <a:lnTo>
                    <a:pt x="1376816" y="641301"/>
                  </a:lnTo>
                  <a:lnTo>
                    <a:pt x="1378406" y="688437"/>
                  </a:lnTo>
                  <a:close/>
                </a:path>
              </a:pathLst>
            </a:custGeom>
            <a:ln w="17044">
              <a:solidFill>
                <a:srgbClr val="393C46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 descr=""/>
            <p:cNvSpPr/>
            <p:nvPr/>
          </p:nvSpPr>
          <p:spPr>
            <a:xfrm>
              <a:off x="7070506" y="4012384"/>
              <a:ext cx="906144" cy="1384935"/>
            </a:xfrm>
            <a:custGeom>
              <a:avLst/>
              <a:gdLst/>
              <a:ahLst/>
              <a:cxnLst/>
              <a:rect l="l" t="t" r="r" b="b"/>
              <a:pathLst>
                <a:path w="906145" h="1384935">
                  <a:moveTo>
                    <a:pt x="0" y="0"/>
                  </a:moveTo>
                  <a:lnTo>
                    <a:pt x="0" y="905184"/>
                  </a:lnTo>
                  <a:lnTo>
                    <a:pt x="768379" y="1384856"/>
                  </a:lnTo>
                  <a:lnTo>
                    <a:pt x="795472" y="1339215"/>
                  </a:lnTo>
                  <a:lnTo>
                    <a:pt x="819424" y="1293667"/>
                  </a:lnTo>
                  <a:lnTo>
                    <a:pt x="840304" y="1247984"/>
                  </a:lnTo>
                  <a:lnTo>
                    <a:pt x="858179" y="1201936"/>
                  </a:lnTo>
                  <a:lnTo>
                    <a:pt x="873118" y="1155296"/>
                  </a:lnTo>
                  <a:lnTo>
                    <a:pt x="885189" y="1107834"/>
                  </a:lnTo>
                  <a:lnTo>
                    <a:pt x="894458" y="1059320"/>
                  </a:lnTo>
                  <a:lnTo>
                    <a:pt x="900995" y="1009527"/>
                  </a:lnTo>
                  <a:lnTo>
                    <a:pt x="904868" y="958224"/>
                  </a:lnTo>
                  <a:lnTo>
                    <a:pt x="906144" y="905184"/>
                  </a:lnTo>
                  <a:lnTo>
                    <a:pt x="904888" y="857115"/>
                  </a:lnTo>
                  <a:lnTo>
                    <a:pt x="901162" y="809699"/>
                  </a:lnTo>
                  <a:lnTo>
                    <a:pt x="895029" y="762999"/>
                  </a:lnTo>
                  <a:lnTo>
                    <a:pt x="886551" y="717076"/>
                  </a:lnTo>
                  <a:lnTo>
                    <a:pt x="862811" y="627816"/>
                  </a:lnTo>
                  <a:lnTo>
                    <a:pt x="830444" y="542420"/>
                  </a:lnTo>
                  <a:lnTo>
                    <a:pt x="789949" y="461388"/>
                  </a:lnTo>
                  <a:lnTo>
                    <a:pt x="741827" y="385221"/>
                  </a:lnTo>
                  <a:lnTo>
                    <a:pt x="686579" y="314419"/>
                  </a:lnTo>
                  <a:lnTo>
                    <a:pt x="624705" y="249484"/>
                  </a:lnTo>
                  <a:lnTo>
                    <a:pt x="556707" y="190916"/>
                  </a:lnTo>
                  <a:lnTo>
                    <a:pt x="483084" y="139215"/>
                  </a:lnTo>
                  <a:lnTo>
                    <a:pt x="404338" y="94883"/>
                  </a:lnTo>
                  <a:lnTo>
                    <a:pt x="320969" y="58421"/>
                  </a:lnTo>
                  <a:lnTo>
                    <a:pt x="233478" y="30328"/>
                  </a:lnTo>
                  <a:lnTo>
                    <a:pt x="142364" y="11105"/>
                  </a:lnTo>
                  <a:lnTo>
                    <a:pt x="95606" y="4977"/>
                  </a:lnTo>
                  <a:lnTo>
                    <a:pt x="48130" y="1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D762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 descr=""/>
            <p:cNvSpPr/>
            <p:nvPr/>
          </p:nvSpPr>
          <p:spPr>
            <a:xfrm>
              <a:off x="6551676" y="4410640"/>
              <a:ext cx="1040130" cy="1038860"/>
            </a:xfrm>
            <a:custGeom>
              <a:avLst/>
              <a:gdLst/>
              <a:ahLst/>
              <a:cxnLst/>
              <a:rect l="l" t="t" r="r" b="b"/>
              <a:pathLst>
                <a:path w="1040129" h="1038860">
                  <a:moveTo>
                    <a:pt x="519853" y="0"/>
                  </a:moveTo>
                  <a:lnTo>
                    <a:pt x="472536" y="2122"/>
                  </a:lnTo>
                  <a:lnTo>
                    <a:pt x="426410" y="8366"/>
                  </a:lnTo>
                  <a:lnTo>
                    <a:pt x="381657" y="18550"/>
                  </a:lnTo>
                  <a:lnTo>
                    <a:pt x="338461" y="32489"/>
                  </a:lnTo>
                  <a:lnTo>
                    <a:pt x="297006" y="50001"/>
                  </a:lnTo>
                  <a:lnTo>
                    <a:pt x="257475" y="70901"/>
                  </a:lnTo>
                  <a:lnTo>
                    <a:pt x="220052" y="95007"/>
                  </a:lnTo>
                  <a:lnTo>
                    <a:pt x="184920" y="122136"/>
                  </a:lnTo>
                  <a:lnTo>
                    <a:pt x="152263" y="152103"/>
                  </a:lnTo>
                  <a:lnTo>
                    <a:pt x="122264" y="184726"/>
                  </a:lnTo>
                  <a:lnTo>
                    <a:pt x="95107" y="219822"/>
                  </a:lnTo>
                  <a:lnTo>
                    <a:pt x="70976" y="257206"/>
                  </a:lnTo>
                  <a:lnTo>
                    <a:pt x="50053" y="296696"/>
                  </a:lnTo>
                  <a:lnTo>
                    <a:pt x="32523" y="338109"/>
                  </a:lnTo>
                  <a:lnTo>
                    <a:pt x="18569" y="381260"/>
                  </a:lnTo>
                  <a:lnTo>
                    <a:pt x="8375" y="425967"/>
                  </a:lnTo>
                  <a:lnTo>
                    <a:pt x="2124" y="472046"/>
                  </a:lnTo>
                  <a:lnTo>
                    <a:pt x="0" y="519315"/>
                  </a:lnTo>
                  <a:lnTo>
                    <a:pt x="2124" y="566583"/>
                  </a:lnTo>
                  <a:lnTo>
                    <a:pt x="8375" y="612662"/>
                  </a:lnTo>
                  <a:lnTo>
                    <a:pt x="18570" y="657368"/>
                  </a:lnTo>
                  <a:lnTo>
                    <a:pt x="32523" y="700519"/>
                  </a:lnTo>
                  <a:lnTo>
                    <a:pt x="50053" y="741931"/>
                  </a:lnTo>
                  <a:lnTo>
                    <a:pt x="70976" y="781420"/>
                  </a:lnTo>
                  <a:lnTo>
                    <a:pt x="95107" y="818804"/>
                  </a:lnTo>
                  <a:lnTo>
                    <a:pt x="122264" y="853898"/>
                  </a:lnTo>
                  <a:lnTo>
                    <a:pt x="152263" y="886520"/>
                  </a:lnTo>
                  <a:lnTo>
                    <a:pt x="184920" y="916486"/>
                  </a:lnTo>
                  <a:lnTo>
                    <a:pt x="220052" y="943614"/>
                  </a:lnTo>
                  <a:lnTo>
                    <a:pt x="257475" y="967719"/>
                  </a:lnTo>
                  <a:lnTo>
                    <a:pt x="297006" y="988619"/>
                  </a:lnTo>
                  <a:lnTo>
                    <a:pt x="338461" y="1006130"/>
                  </a:lnTo>
                  <a:lnTo>
                    <a:pt x="381657" y="1020068"/>
                  </a:lnTo>
                  <a:lnTo>
                    <a:pt x="426410" y="1030251"/>
                  </a:lnTo>
                  <a:lnTo>
                    <a:pt x="472536" y="1036496"/>
                  </a:lnTo>
                  <a:lnTo>
                    <a:pt x="519853" y="1038618"/>
                  </a:lnTo>
                  <a:lnTo>
                    <a:pt x="567171" y="1036496"/>
                  </a:lnTo>
                  <a:lnTo>
                    <a:pt x="613299" y="1030251"/>
                  </a:lnTo>
                  <a:lnTo>
                    <a:pt x="658052" y="1020068"/>
                  </a:lnTo>
                  <a:lnTo>
                    <a:pt x="701248" y="1006130"/>
                  </a:lnTo>
                  <a:lnTo>
                    <a:pt x="742703" y="988619"/>
                  </a:lnTo>
                  <a:lnTo>
                    <a:pt x="782233" y="967719"/>
                  </a:lnTo>
                  <a:lnTo>
                    <a:pt x="819655" y="943614"/>
                  </a:lnTo>
                  <a:lnTo>
                    <a:pt x="854786" y="916486"/>
                  </a:lnTo>
                  <a:lnTo>
                    <a:pt x="887441" y="886520"/>
                  </a:lnTo>
                  <a:lnTo>
                    <a:pt x="917438" y="853898"/>
                  </a:lnTo>
                  <a:lnTo>
                    <a:pt x="944594" y="818804"/>
                  </a:lnTo>
                  <a:lnTo>
                    <a:pt x="968723" y="781420"/>
                  </a:lnTo>
                  <a:lnTo>
                    <a:pt x="989644" y="741931"/>
                  </a:lnTo>
                  <a:lnTo>
                    <a:pt x="1007173" y="700519"/>
                  </a:lnTo>
                  <a:lnTo>
                    <a:pt x="1021126" y="657368"/>
                  </a:lnTo>
                  <a:lnTo>
                    <a:pt x="1031319" y="612662"/>
                  </a:lnTo>
                  <a:lnTo>
                    <a:pt x="1037569" y="566583"/>
                  </a:lnTo>
                  <a:lnTo>
                    <a:pt x="1039694" y="519315"/>
                  </a:lnTo>
                  <a:lnTo>
                    <a:pt x="1037569" y="472046"/>
                  </a:lnTo>
                  <a:lnTo>
                    <a:pt x="1031319" y="425967"/>
                  </a:lnTo>
                  <a:lnTo>
                    <a:pt x="1021125" y="381260"/>
                  </a:lnTo>
                  <a:lnTo>
                    <a:pt x="1007173" y="338109"/>
                  </a:lnTo>
                  <a:lnTo>
                    <a:pt x="989644" y="296696"/>
                  </a:lnTo>
                  <a:lnTo>
                    <a:pt x="968723" y="257206"/>
                  </a:lnTo>
                  <a:lnTo>
                    <a:pt x="944593" y="219822"/>
                  </a:lnTo>
                  <a:lnTo>
                    <a:pt x="917438" y="184726"/>
                  </a:lnTo>
                  <a:lnTo>
                    <a:pt x="887441" y="152103"/>
                  </a:lnTo>
                  <a:lnTo>
                    <a:pt x="854785" y="122136"/>
                  </a:lnTo>
                  <a:lnTo>
                    <a:pt x="819655" y="95007"/>
                  </a:lnTo>
                  <a:lnTo>
                    <a:pt x="782232" y="70901"/>
                  </a:lnTo>
                  <a:lnTo>
                    <a:pt x="742702" y="50001"/>
                  </a:lnTo>
                  <a:lnTo>
                    <a:pt x="701248" y="32489"/>
                  </a:lnTo>
                  <a:lnTo>
                    <a:pt x="658052" y="18550"/>
                  </a:lnTo>
                  <a:lnTo>
                    <a:pt x="613298" y="8366"/>
                  </a:lnTo>
                  <a:lnTo>
                    <a:pt x="567171" y="2122"/>
                  </a:lnTo>
                  <a:lnTo>
                    <a:pt x="51985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6" name="object 26" descr=""/>
          <p:cNvSpPr txBox="1"/>
          <p:nvPr/>
        </p:nvSpPr>
        <p:spPr>
          <a:xfrm>
            <a:off x="6585472" y="4573519"/>
            <a:ext cx="3265804" cy="6426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50800">
              <a:lnSpc>
                <a:spcPct val="100000"/>
              </a:lnSpc>
              <a:spcBef>
                <a:spcPts val="95"/>
              </a:spcBef>
              <a:tabLst>
                <a:tab pos="1645285" algn="l"/>
              </a:tabLst>
            </a:pPr>
            <a:r>
              <a:rPr dirty="0" baseline="10752" sz="4650">
                <a:solidFill>
                  <a:srgbClr val="393C46"/>
                </a:solidFill>
                <a:latin typeface="Arial"/>
                <a:cs typeface="Arial"/>
              </a:rPr>
              <a:t>	</a:t>
            </a:r>
            <a:r>
              <a:rPr dirty="0" sz="2000" spc="-25">
                <a:solidFill>
                  <a:srgbClr val="393C46"/>
                </a:solidFill>
                <a:latin typeface="Arial"/>
                <a:cs typeface="Arial"/>
              </a:rPr>
              <a:t>sai</a:t>
            </a:r>
            <a:r>
              <a:rPr dirty="0" sz="2000" spc="-3700">
                <a:solidFill>
                  <a:srgbClr val="393C46"/>
                </a:solidFill>
                <a:latin typeface="Arial"/>
                <a:cs typeface="Arial"/>
              </a:rPr>
              <a:t>d</a:t>
            </a:r>
            <a:r>
              <a:rPr dirty="0" baseline="59722" sz="3000" spc="-30">
                <a:solidFill>
                  <a:srgbClr val="393C46"/>
                </a:solidFill>
                <a:latin typeface="Arial"/>
                <a:cs typeface="Arial"/>
              </a:rPr>
              <a:t>of</a:t>
            </a:r>
            <a:r>
              <a:rPr dirty="0" baseline="59722" sz="3000" spc="75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baseline="59722" sz="3000" spc="-547">
                <a:solidFill>
                  <a:srgbClr val="393C46"/>
                </a:solidFill>
                <a:latin typeface="Arial"/>
                <a:cs typeface="Arial"/>
              </a:rPr>
              <a:t>investor</a:t>
            </a:r>
            <a:r>
              <a:rPr dirty="0" baseline="59722" sz="3000" spc="-4575">
                <a:solidFill>
                  <a:srgbClr val="393C46"/>
                </a:solidFill>
                <a:latin typeface="Arial"/>
                <a:cs typeface="Arial"/>
              </a:rPr>
              <a:t>s</a:t>
            </a:r>
            <a:r>
              <a:rPr dirty="0" sz="2000" spc="-370">
                <a:solidFill>
                  <a:srgbClr val="393C46"/>
                </a:solidFill>
                <a:latin typeface="Arial"/>
                <a:cs typeface="Arial"/>
              </a:rPr>
              <a:t>sam</a:t>
            </a:r>
            <a:r>
              <a:rPr dirty="0" sz="2000" spc="-8595">
                <a:solidFill>
                  <a:srgbClr val="393C46"/>
                </a:solidFill>
                <a:latin typeface="Arial"/>
                <a:cs typeface="Arial"/>
              </a:rPr>
              <a:t>e</a:t>
            </a:r>
            <a:r>
              <a:rPr dirty="0" sz="2000" spc="-370">
                <a:solidFill>
                  <a:srgbClr val="393C46"/>
                </a:solidFill>
                <a:latin typeface="Arial"/>
                <a:cs typeface="Arial"/>
              </a:rPr>
              <a:t>the</a:t>
            </a:r>
            <a:endParaRPr sz="2000">
              <a:latin typeface="Arial"/>
              <a:cs typeface="Arial"/>
            </a:endParaRPr>
          </a:p>
        </p:txBody>
      </p:sp>
      <p:sp>
        <p:nvSpPr>
          <p:cNvPr id="27" name="object 27" descr=""/>
          <p:cNvSpPr txBox="1"/>
          <p:nvPr/>
        </p:nvSpPr>
        <p:spPr>
          <a:xfrm>
            <a:off x="320751" y="6317000"/>
            <a:ext cx="5105400" cy="311150"/>
          </a:xfrm>
          <a:prstGeom prst="rect">
            <a:avLst/>
          </a:prstGeom>
        </p:spPr>
        <p:txBody>
          <a:bodyPr wrap="square" lIns="0" tIns="3175" rIns="0" bIns="0" rtlCol="0" vert="horz">
            <a:spAutoFit/>
          </a:bodyPr>
          <a:lstStyle/>
          <a:p>
            <a:pPr marL="571500">
              <a:lnSpc>
                <a:spcPct val="100000"/>
              </a:lnSpc>
              <a:spcBef>
                <a:spcPts val="25"/>
              </a:spcBef>
            </a:pPr>
            <a:r>
              <a:rPr dirty="0" sz="800" b="1">
                <a:solidFill>
                  <a:srgbClr val="393C46"/>
                </a:solidFill>
                <a:latin typeface="Arial"/>
                <a:cs typeface="Arial"/>
              </a:rPr>
              <a:t>FOR</a:t>
            </a:r>
            <a:r>
              <a:rPr dirty="0" sz="800" spc="-20" b="1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800" spc="-10" b="1">
                <a:solidFill>
                  <a:srgbClr val="393C46"/>
                </a:solidFill>
                <a:latin typeface="Arial"/>
                <a:cs typeface="Arial"/>
              </a:rPr>
              <a:t>FINANCIAL</a:t>
            </a:r>
            <a:r>
              <a:rPr dirty="0" sz="800" spc="45" b="1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800" spc="-10" b="1">
                <a:solidFill>
                  <a:srgbClr val="393C46"/>
                </a:solidFill>
                <a:latin typeface="Arial"/>
                <a:cs typeface="Arial"/>
              </a:rPr>
              <a:t>PROFESSIONAL</a:t>
            </a:r>
            <a:r>
              <a:rPr dirty="0" sz="800" spc="15" b="1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800" b="1">
                <a:solidFill>
                  <a:srgbClr val="393C46"/>
                </a:solidFill>
                <a:latin typeface="Arial"/>
                <a:cs typeface="Arial"/>
              </a:rPr>
              <a:t>USE ONLY</a:t>
            </a:r>
            <a:r>
              <a:rPr dirty="0" sz="800" spc="-10" b="1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800" b="1">
                <a:solidFill>
                  <a:srgbClr val="393C46"/>
                </a:solidFill>
                <a:latin typeface="Arial"/>
                <a:cs typeface="Arial"/>
              </a:rPr>
              <a:t>/</a:t>
            </a:r>
            <a:r>
              <a:rPr dirty="0" sz="800" spc="-5" b="1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800" b="1">
                <a:solidFill>
                  <a:srgbClr val="393C46"/>
                </a:solidFill>
                <a:latin typeface="Arial"/>
                <a:cs typeface="Arial"/>
              </a:rPr>
              <a:t>NOT</a:t>
            </a:r>
            <a:r>
              <a:rPr dirty="0" sz="800" spc="-5" b="1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800" b="1">
                <a:solidFill>
                  <a:srgbClr val="393C46"/>
                </a:solidFill>
                <a:latin typeface="Arial"/>
                <a:cs typeface="Arial"/>
              </a:rPr>
              <a:t>FOR</a:t>
            </a:r>
            <a:r>
              <a:rPr dirty="0" sz="800" spc="-15" b="1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800" b="1">
                <a:solidFill>
                  <a:srgbClr val="393C46"/>
                </a:solidFill>
                <a:latin typeface="Arial"/>
                <a:cs typeface="Arial"/>
              </a:rPr>
              <a:t>PUBLIC</a:t>
            </a:r>
            <a:r>
              <a:rPr dirty="0" sz="800" spc="-20" b="1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800" b="1">
                <a:solidFill>
                  <a:srgbClr val="393C46"/>
                </a:solidFill>
                <a:latin typeface="Arial"/>
                <a:cs typeface="Arial"/>
              </a:rPr>
              <a:t>VIEWING</a:t>
            </a:r>
            <a:r>
              <a:rPr dirty="0" sz="800" spc="-35" b="1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800" b="1">
                <a:solidFill>
                  <a:srgbClr val="393C46"/>
                </a:solidFill>
                <a:latin typeface="Arial"/>
                <a:cs typeface="Arial"/>
              </a:rPr>
              <a:t>OR</a:t>
            </a:r>
            <a:r>
              <a:rPr dirty="0" sz="800" spc="-10" b="1">
                <a:solidFill>
                  <a:srgbClr val="393C46"/>
                </a:solidFill>
                <a:latin typeface="Arial"/>
                <a:cs typeface="Arial"/>
              </a:rPr>
              <a:t> DISTRIBUTION</a:t>
            </a:r>
            <a:endParaRPr sz="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95"/>
              </a:spcBef>
            </a:pPr>
            <a:r>
              <a:rPr dirty="0" sz="800">
                <a:solidFill>
                  <a:srgbClr val="393C46"/>
                </a:solidFill>
                <a:latin typeface="Arial"/>
                <a:cs typeface="Arial"/>
              </a:rPr>
              <a:t>Source:</a:t>
            </a:r>
            <a:r>
              <a:rPr dirty="0" sz="800" spc="-3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393C46"/>
                </a:solidFill>
                <a:latin typeface="Arial"/>
                <a:cs typeface="Arial"/>
              </a:rPr>
              <a:t>Janus</a:t>
            </a:r>
            <a:r>
              <a:rPr dirty="0" sz="800" spc="-2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393C46"/>
                </a:solidFill>
                <a:latin typeface="Arial"/>
                <a:cs typeface="Arial"/>
              </a:rPr>
              <a:t>Henderson,</a:t>
            </a:r>
            <a:r>
              <a:rPr dirty="0" sz="800" spc="-1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393C46"/>
                </a:solidFill>
                <a:latin typeface="Arial"/>
                <a:cs typeface="Arial"/>
              </a:rPr>
              <a:t>The</a:t>
            </a:r>
            <a:r>
              <a:rPr dirty="0" sz="800" spc="-3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393C46"/>
                </a:solidFill>
                <a:latin typeface="Arial"/>
                <a:cs typeface="Arial"/>
              </a:rPr>
              <a:t>Financial</a:t>
            </a:r>
            <a:r>
              <a:rPr dirty="0" sz="800" spc="-4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393C46"/>
                </a:solidFill>
                <a:latin typeface="Arial"/>
                <a:cs typeface="Arial"/>
              </a:rPr>
              <a:t>Planning</a:t>
            </a:r>
            <a:r>
              <a:rPr dirty="0" sz="800" spc="-1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800" spc="-10">
                <a:solidFill>
                  <a:srgbClr val="393C46"/>
                </a:solidFill>
                <a:latin typeface="Arial"/>
                <a:cs typeface="Arial"/>
              </a:rPr>
              <a:t>Association,</a:t>
            </a:r>
            <a:r>
              <a:rPr dirty="0" sz="800" spc="-4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393C46"/>
                </a:solidFill>
                <a:latin typeface="Arial"/>
                <a:cs typeface="Arial"/>
              </a:rPr>
              <a:t>and</a:t>
            </a:r>
            <a:r>
              <a:rPr dirty="0" sz="800" spc="-2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393C46"/>
                </a:solidFill>
                <a:latin typeface="Arial"/>
                <a:cs typeface="Arial"/>
              </a:rPr>
              <a:t>Investopedia,</a:t>
            </a:r>
            <a:r>
              <a:rPr dirty="0" sz="800" spc="-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800" spc="-10">
                <a:solidFill>
                  <a:srgbClr val="393C46"/>
                </a:solidFill>
                <a:latin typeface="Arial"/>
                <a:cs typeface="Arial"/>
              </a:rPr>
              <a:t>2019.</a:t>
            </a:r>
            <a:endParaRPr sz="800">
              <a:latin typeface="Arial"/>
              <a:cs typeface="Arial"/>
            </a:endParaRPr>
          </a:p>
        </p:txBody>
      </p:sp>
      <p:sp>
        <p:nvSpPr>
          <p:cNvPr id="28" name="object 28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9398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dirty="0" spc="-50"/>
              <a:t>6</a:t>
            </a:fld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90117" y="486536"/>
            <a:ext cx="604520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Stress</a:t>
            </a:r>
            <a:r>
              <a:rPr dirty="0" spc="-10"/>
              <a:t> </a:t>
            </a:r>
            <a:r>
              <a:rPr dirty="0"/>
              <a:t>is</a:t>
            </a:r>
            <a:r>
              <a:rPr dirty="0" spc="-10"/>
              <a:t> </a:t>
            </a:r>
            <a:r>
              <a:rPr dirty="0"/>
              <a:t>high</a:t>
            </a:r>
            <a:r>
              <a:rPr dirty="0" spc="-20"/>
              <a:t> </a:t>
            </a:r>
            <a:r>
              <a:rPr dirty="0"/>
              <a:t>and</a:t>
            </a:r>
            <a:r>
              <a:rPr dirty="0" spc="-10"/>
              <a:t> </a:t>
            </a:r>
            <a:r>
              <a:rPr dirty="0"/>
              <a:t>on</a:t>
            </a:r>
            <a:r>
              <a:rPr dirty="0" spc="-10"/>
              <a:t> </a:t>
            </a:r>
            <a:r>
              <a:rPr dirty="0"/>
              <a:t>the</a:t>
            </a:r>
            <a:r>
              <a:rPr dirty="0" spc="-5"/>
              <a:t> </a:t>
            </a:r>
            <a:r>
              <a:rPr dirty="0" spc="-10"/>
              <a:t>rise.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890117" y="1054049"/>
            <a:ext cx="9627235" cy="69659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200">
                <a:solidFill>
                  <a:srgbClr val="EF6C00"/>
                </a:solidFill>
                <a:latin typeface="Arial"/>
                <a:cs typeface="Arial"/>
              </a:rPr>
              <a:t>Both</a:t>
            </a:r>
            <a:r>
              <a:rPr dirty="0" sz="2200" spc="-95">
                <a:solidFill>
                  <a:srgbClr val="EF6C00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EF6C00"/>
                </a:solidFill>
                <a:latin typeface="Arial"/>
                <a:cs typeface="Arial"/>
              </a:rPr>
              <a:t>financial</a:t>
            </a:r>
            <a:r>
              <a:rPr dirty="0" sz="2200" spc="-90">
                <a:solidFill>
                  <a:srgbClr val="EF6C00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EF6C00"/>
                </a:solidFill>
                <a:latin typeface="Arial"/>
                <a:cs typeface="Arial"/>
              </a:rPr>
              <a:t>professionals</a:t>
            </a:r>
            <a:r>
              <a:rPr dirty="0" sz="2200" spc="-90">
                <a:solidFill>
                  <a:srgbClr val="EF6C00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EF6C00"/>
                </a:solidFill>
                <a:latin typeface="Arial"/>
                <a:cs typeface="Arial"/>
              </a:rPr>
              <a:t>and</a:t>
            </a:r>
            <a:r>
              <a:rPr dirty="0" sz="2200" spc="-80">
                <a:solidFill>
                  <a:srgbClr val="EF6C00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EF6C00"/>
                </a:solidFill>
                <a:latin typeface="Arial"/>
                <a:cs typeface="Arial"/>
              </a:rPr>
              <a:t>investors</a:t>
            </a:r>
            <a:r>
              <a:rPr dirty="0" sz="2200" spc="-90">
                <a:solidFill>
                  <a:srgbClr val="EF6C00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EF6C00"/>
                </a:solidFill>
                <a:latin typeface="Arial"/>
                <a:cs typeface="Arial"/>
              </a:rPr>
              <a:t>stated</a:t>
            </a:r>
            <a:r>
              <a:rPr dirty="0" sz="2200" spc="-85">
                <a:solidFill>
                  <a:srgbClr val="EF6C00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EF6C00"/>
                </a:solidFill>
                <a:latin typeface="Arial"/>
                <a:cs typeface="Arial"/>
              </a:rPr>
              <a:t>negative</a:t>
            </a:r>
            <a:r>
              <a:rPr dirty="0" sz="2200" spc="-75">
                <a:solidFill>
                  <a:srgbClr val="EF6C00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EF6C00"/>
                </a:solidFill>
                <a:latin typeface="Arial"/>
                <a:cs typeface="Arial"/>
              </a:rPr>
              <a:t>stress</a:t>
            </a:r>
            <a:r>
              <a:rPr dirty="0" sz="2200" spc="-85">
                <a:solidFill>
                  <a:srgbClr val="EF6C00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EF6C00"/>
                </a:solidFill>
                <a:latin typeface="Arial"/>
                <a:cs typeface="Arial"/>
              </a:rPr>
              <a:t>impacts</a:t>
            </a:r>
            <a:r>
              <a:rPr dirty="0" sz="2200" spc="-80">
                <a:solidFill>
                  <a:srgbClr val="EF6C00"/>
                </a:solidFill>
                <a:latin typeface="Arial"/>
                <a:cs typeface="Arial"/>
              </a:rPr>
              <a:t> </a:t>
            </a:r>
            <a:r>
              <a:rPr dirty="0" sz="2200" spc="-10">
                <a:solidFill>
                  <a:srgbClr val="EF6C00"/>
                </a:solidFill>
                <a:latin typeface="Arial"/>
                <a:cs typeface="Arial"/>
              </a:rPr>
              <a:t>their</a:t>
            </a:r>
            <a:endParaRPr sz="2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2200">
                <a:solidFill>
                  <a:srgbClr val="EF6C00"/>
                </a:solidFill>
                <a:latin typeface="Arial"/>
                <a:cs typeface="Arial"/>
              </a:rPr>
              <a:t>mood,</a:t>
            </a:r>
            <a:r>
              <a:rPr dirty="0" sz="2200" spc="-75">
                <a:solidFill>
                  <a:srgbClr val="EF6C00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EF6C00"/>
                </a:solidFill>
                <a:latin typeface="Arial"/>
                <a:cs typeface="Arial"/>
              </a:rPr>
              <a:t>personal</a:t>
            </a:r>
            <a:r>
              <a:rPr dirty="0" sz="2200" spc="-60">
                <a:solidFill>
                  <a:srgbClr val="EF6C00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EF6C00"/>
                </a:solidFill>
                <a:latin typeface="Arial"/>
                <a:cs typeface="Arial"/>
              </a:rPr>
              <a:t>relationships,</a:t>
            </a:r>
            <a:r>
              <a:rPr dirty="0" sz="2200" spc="-85">
                <a:solidFill>
                  <a:srgbClr val="EF6C00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EF6C00"/>
                </a:solidFill>
                <a:latin typeface="Arial"/>
                <a:cs typeface="Arial"/>
              </a:rPr>
              <a:t>and</a:t>
            </a:r>
            <a:r>
              <a:rPr dirty="0" sz="2200" spc="-70">
                <a:solidFill>
                  <a:srgbClr val="EF6C00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EF6C00"/>
                </a:solidFill>
                <a:latin typeface="Arial"/>
                <a:cs typeface="Arial"/>
              </a:rPr>
              <a:t>health</a:t>
            </a:r>
            <a:r>
              <a:rPr dirty="0" sz="2200" spc="-80">
                <a:solidFill>
                  <a:srgbClr val="EF6C00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EF6C00"/>
                </a:solidFill>
                <a:latin typeface="Arial"/>
                <a:cs typeface="Arial"/>
              </a:rPr>
              <a:t>most</a:t>
            </a:r>
            <a:r>
              <a:rPr dirty="0" sz="2200" spc="-65">
                <a:solidFill>
                  <a:srgbClr val="EF6C00"/>
                </a:solidFill>
                <a:latin typeface="Arial"/>
                <a:cs typeface="Arial"/>
              </a:rPr>
              <a:t> </a:t>
            </a:r>
            <a:r>
              <a:rPr dirty="0" sz="2200" spc="-10">
                <a:solidFill>
                  <a:srgbClr val="EF6C00"/>
                </a:solidFill>
                <a:latin typeface="Arial"/>
                <a:cs typeface="Arial"/>
              </a:rPr>
              <a:t>significantly.</a:t>
            </a:r>
            <a:endParaRPr sz="2200">
              <a:latin typeface="Arial"/>
              <a:cs typeface="Arial"/>
            </a:endParaRPr>
          </a:p>
        </p:txBody>
      </p:sp>
      <p:grpSp>
        <p:nvGrpSpPr>
          <p:cNvPr id="4" name="object 4" descr=""/>
          <p:cNvGrpSpPr/>
          <p:nvPr/>
        </p:nvGrpSpPr>
        <p:grpSpPr>
          <a:xfrm>
            <a:off x="1050036" y="3035807"/>
            <a:ext cx="9796780" cy="2440305"/>
            <a:chOff x="1050036" y="3035807"/>
            <a:chExt cx="9796780" cy="2440305"/>
          </a:xfrm>
        </p:grpSpPr>
        <p:sp>
          <p:nvSpPr>
            <p:cNvPr id="5" name="object 5" descr=""/>
            <p:cNvSpPr/>
            <p:nvPr/>
          </p:nvSpPr>
          <p:spPr>
            <a:xfrm>
              <a:off x="1784604" y="3035807"/>
              <a:ext cx="7428230" cy="2435860"/>
            </a:xfrm>
            <a:custGeom>
              <a:avLst/>
              <a:gdLst/>
              <a:ahLst/>
              <a:cxnLst/>
              <a:rect l="l" t="t" r="r" b="b"/>
              <a:pathLst>
                <a:path w="7428230" h="2435860">
                  <a:moveTo>
                    <a:pt x="897636" y="0"/>
                  </a:moveTo>
                  <a:lnTo>
                    <a:pt x="0" y="0"/>
                  </a:lnTo>
                  <a:lnTo>
                    <a:pt x="0" y="2435352"/>
                  </a:lnTo>
                  <a:lnTo>
                    <a:pt x="897636" y="2435364"/>
                  </a:lnTo>
                  <a:lnTo>
                    <a:pt x="897636" y="0"/>
                  </a:lnTo>
                  <a:close/>
                </a:path>
                <a:path w="7428230" h="2435860">
                  <a:moveTo>
                    <a:pt x="4163568" y="199644"/>
                  </a:moveTo>
                  <a:lnTo>
                    <a:pt x="3265932" y="199644"/>
                  </a:lnTo>
                  <a:lnTo>
                    <a:pt x="3265932" y="2435352"/>
                  </a:lnTo>
                  <a:lnTo>
                    <a:pt x="4163568" y="2435364"/>
                  </a:lnTo>
                  <a:lnTo>
                    <a:pt x="4163568" y="199644"/>
                  </a:lnTo>
                  <a:close/>
                </a:path>
                <a:path w="7428230" h="2435860">
                  <a:moveTo>
                    <a:pt x="7427976" y="280416"/>
                  </a:moveTo>
                  <a:lnTo>
                    <a:pt x="6531864" y="280416"/>
                  </a:lnTo>
                  <a:lnTo>
                    <a:pt x="6531864" y="2435352"/>
                  </a:lnTo>
                  <a:lnTo>
                    <a:pt x="7427976" y="2435364"/>
                  </a:lnTo>
                  <a:lnTo>
                    <a:pt x="7427976" y="280416"/>
                  </a:lnTo>
                  <a:close/>
                </a:path>
              </a:pathLst>
            </a:custGeom>
            <a:solidFill>
              <a:srgbClr val="EF6C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2682240" y="3474719"/>
              <a:ext cx="7428230" cy="1997075"/>
            </a:xfrm>
            <a:custGeom>
              <a:avLst/>
              <a:gdLst/>
              <a:ahLst/>
              <a:cxnLst/>
              <a:rect l="l" t="t" r="r" b="b"/>
              <a:pathLst>
                <a:path w="7428230" h="1997075">
                  <a:moveTo>
                    <a:pt x="897636" y="0"/>
                  </a:moveTo>
                  <a:lnTo>
                    <a:pt x="0" y="0"/>
                  </a:lnTo>
                  <a:lnTo>
                    <a:pt x="0" y="1996440"/>
                  </a:lnTo>
                  <a:lnTo>
                    <a:pt x="897636" y="1996452"/>
                  </a:lnTo>
                  <a:lnTo>
                    <a:pt x="897636" y="0"/>
                  </a:lnTo>
                  <a:close/>
                </a:path>
                <a:path w="7428230" h="1997075">
                  <a:moveTo>
                    <a:pt x="4162044" y="480060"/>
                  </a:moveTo>
                  <a:lnTo>
                    <a:pt x="3265932" y="480060"/>
                  </a:lnTo>
                  <a:lnTo>
                    <a:pt x="3265932" y="1996440"/>
                  </a:lnTo>
                  <a:lnTo>
                    <a:pt x="4162044" y="1996440"/>
                  </a:lnTo>
                  <a:lnTo>
                    <a:pt x="4162044" y="480060"/>
                  </a:lnTo>
                  <a:close/>
                </a:path>
                <a:path w="7428230" h="1997075">
                  <a:moveTo>
                    <a:pt x="7427976" y="480060"/>
                  </a:moveTo>
                  <a:lnTo>
                    <a:pt x="6530340" y="480060"/>
                  </a:lnTo>
                  <a:lnTo>
                    <a:pt x="6530340" y="1996440"/>
                  </a:lnTo>
                  <a:lnTo>
                    <a:pt x="7427976" y="1996440"/>
                  </a:lnTo>
                  <a:lnTo>
                    <a:pt x="7427976" y="480060"/>
                  </a:lnTo>
                  <a:close/>
                </a:path>
              </a:pathLst>
            </a:custGeom>
            <a:solidFill>
              <a:srgbClr val="00739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2682240" y="3474719"/>
              <a:ext cx="7428230" cy="1996439"/>
            </a:xfrm>
            <a:custGeom>
              <a:avLst/>
              <a:gdLst/>
              <a:ahLst/>
              <a:cxnLst/>
              <a:rect l="l" t="t" r="r" b="b"/>
              <a:pathLst>
                <a:path w="7428230" h="1996439">
                  <a:moveTo>
                    <a:pt x="0" y="0"/>
                  </a:moveTo>
                  <a:lnTo>
                    <a:pt x="897636" y="0"/>
                  </a:lnTo>
                  <a:lnTo>
                    <a:pt x="897636" y="1996439"/>
                  </a:lnTo>
                  <a:lnTo>
                    <a:pt x="0" y="1996439"/>
                  </a:lnTo>
                  <a:lnTo>
                    <a:pt x="0" y="0"/>
                  </a:lnTo>
                  <a:close/>
                </a:path>
                <a:path w="7428230" h="1996439">
                  <a:moveTo>
                    <a:pt x="3265932" y="480059"/>
                  </a:moveTo>
                  <a:lnTo>
                    <a:pt x="4162043" y="480059"/>
                  </a:lnTo>
                  <a:lnTo>
                    <a:pt x="4162043" y="1996439"/>
                  </a:lnTo>
                  <a:lnTo>
                    <a:pt x="3265932" y="1996439"/>
                  </a:lnTo>
                  <a:lnTo>
                    <a:pt x="3265932" y="480059"/>
                  </a:lnTo>
                  <a:close/>
                </a:path>
                <a:path w="7428230" h="1996439">
                  <a:moveTo>
                    <a:pt x="6530340" y="480059"/>
                  </a:moveTo>
                  <a:lnTo>
                    <a:pt x="7427976" y="480059"/>
                  </a:lnTo>
                  <a:lnTo>
                    <a:pt x="7427976" y="1996439"/>
                  </a:lnTo>
                  <a:lnTo>
                    <a:pt x="6530340" y="1996439"/>
                  </a:lnTo>
                  <a:lnTo>
                    <a:pt x="6530340" y="480059"/>
                  </a:lnTo>
                  <a:close/>
                </a:path>
              </a:pathLst>
            </a:custGeom>
            <a:ln w="952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1050036" y="5471159"/>
              <a:ext cx="9796780" cy="0"/>
            </a:xfrm>
            <a:custGeom>
              <a:avLst/>
              <a:gdLst/>
              <a:ahLst/>
              <a:cxnLst/>
              <a:rect l="l" t="t" r="r" b="b"/>
              <a:pathLst>
                <a:path w="9796780" h="0">
                  <a:moveTo>
                    <a:pt x="0" y="0"/>
                  </a:moveTo>
                  <a:lnTo>
                    <a:pt x="9796271" y="0"/>
                  </a:lnTo>
                </a:path>
              </a:pathLst>
            </a:custGeom>
            <a:ln w="9525">
              <a:solidFill>
                <a:srgbClr val="DFE0E4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" name="object 9" descr=""/>
          <p:cNvSpPr txBox="1"/>
          <p:nvPr/>
        </p:nvSpPr>
        <p:spPr>
          <a:xfrm>
            <a:off x="1869185" y="2536698"/>
            <a:ext cx="738505" cy="4521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spc="-25" b="1">
                <a:solidFill>
                  <a:srgbClr val="393C46"/>
                </a:solidFill>
                <a:latin typeface="Arial"/>
                <a:cs typeface="Arial"/>
              </a:rPr>
              <a:t>61%</a:t>
            </a:r>
            <a:endParaRPr sz="2800">
              <a:latin typeface="Arial"/>
              <a:cs typeface="Arial"/>
            </a:endParaRPr>
          </a:p>
        </p:txBody>
      </p:sp>
      <p:sp>
        <p:nvSpPr>
          <p:cNvPr id="24" name="object 24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FOR</a:t>
            </a:r>
            <a:r>
              <a:rPr dirty="0" spc="-20"/>
              <a:t> </a:t>
            </a:r>
            <a:r>
              <a:rPr dirty="0" spc="-10"/>
              <a:t>FINANCIAL</a:t>
            </a:r>
            <a:r>
              <a:rPr dirty="0" spc="45"/>
              <a:t> </a:t>
            </a:r>
            <a:r>
              <a:rPr dirty="0" spc="-10"/>
              <a:t>PROFESSIONAL</a:t>
            </a:r>
            <a:r>
              <a:rPr dirty="0" spc="15"/>
              <a:t> </a:t>
            </a:r>
            <a:r>
              <a:rPr dirty="0"/>
              <a:t>USE ONLY</a:t>
            </a:r>
            <a:r>
              <a:rPr dirty="0" spc="-10"/>
              <a:t> </a:t>
            </a:r>
            <a:r>
              <a:rPr dirty="0"/>
              <a:t>/</a:t>
            </a:r>
            <a:r>
              <a:rPr dirty="0" spc="-5"/>
              <a:t> </a:t>
            </a:r>
            <a:r>
              <a:rPr dirty="0"/>
              <a:t>NOT</a:t>
            </a:r>
            <a:r>
              <a:rPr dirty="0" spc="-5"/>
              <a:t> </a:t>
            </a:r>
            <a:r>
              <a:rPr dirty="0"/>
              <a:t>FOR</a:t>
            </a:r>
            <a:r>
              <a:rPr dirty="0" spc="-15"/>
              <a:t> </a:t>
            </a:r>
            <a:r>
              <a:rPr dirty="0"/>
              <a:t>PUBLIC</a:t>
            </a:r>
            <a:r>
              <a:rPr dirty="0" spc="-20"/>
              <a:t> </a:t>
            </a:r>
            <a:r>
              <a:rPr dirty="0"/>
              <a:t>VIEWING</a:t>
            </a:r>
            <a:r>
              <a:rPr dirty="0" spc="-35"/>
              <a:t> </a:t>
            </a:r>
            <a:r>
              <a:rPr dirty="0"/>
              <a:t>OR</a:t>
            </a:r>
            <a:r>
              <a:rPr dirty="0" spc="-10"/>
              <a:t> DISTRIBUTION</a:t>
            </a:r>
          </a:p>
        </p:txBody>
      </p:sp>
      <p:sp>
        <p:nvSpPr>
          <p:cNvPr id="25" name="object 25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dirty="0" spc="-25"/>
              <a:t>10</a:t>
            </a:fld>
          </a:p>
        </p:txBody>
      </p:sp>
      <p:sp>
        <p:nvSpPr>
          <p:cNvPr id="10" name="object 10" descr=""/>
          <p:cNvSpPr txBox="1"/>
          <p:nvPr/>
        </p:nvSpPr>
        <p:spPr>
          <a:xfrm>
            <a:off x="5134736" y="2736342"/>
            <a:ext cx="738505" cy="4521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spc="-25" b="1">
                <a:solidFill>
                  <a:srgbClr val="393C46"/>
                </a:solidFill>
                <a:latin typeface="Arial"/>
                <a:cs typeface="Arial"/>
              </a:rPr>
              <a:t>56%</a:t>
            </a:r>
            <a:endParaRPr sz="2800">
              <a:latin typeface="Arial"/>
              <a:cs typeface="Arial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8400668" y="2816098"/>
            <a:ext cx="738505" cy="4521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spc="-25" b="1">
                <a:solidFill>
                  <a:srgbClr val="393C46"/>
                </a:solidFill>
                <a:latin typeface="Arial"/>
                <a:cs typeface="Arial"/>
              </a:rPr>
              <a:t>54%</a:t>
            </a:r>
            <a:endParaRPr sz="2800">
              <a:latin typeface="Arial"/>
              <a:cs typeface="Arial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2766441" y="2975863"/>
            <a:ext cx="738505" cy="4521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spc="-25" b="1">
                <a:solidFill>
                  <a:srgbClr val="393C46"/>
                </a:solidFill>
                <a:latin typeface="Arial"/>
                <a:cs typeface="Arial"/>
              </a:rPr>
              <a:t>50%</a:t>
            </a:r>
            <a:endParaRPr sz="2800">
              <a:latin typeface="Arial"/>
              <a:cs typeface="Arial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6032119" y="3455034"/>
            <a:ext cx="738505" cy="4521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spc="-25" b="1">
                <a:solidFill>
                  <a:srgbClr val="393C46"/>
                </a:solidFill>
                <a:latin typeface="Arial"/>
                <a:cs typeface="Arial"/>
              </a:rPr>
              <a:t>38%</a:t>
            </a:r>
            <a:endParaRPr sz="2800">
              <a:latin typeface="Arial"/>
              <a:cs typeface="Arial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9297669" y="3455034"/>
            <a:ext cx="738505" cy="4521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spc="-25" b="1">
                <a:solidFill>
                  <a:srgbClr val="393C46"/>
                </a:solidFill>
                <a:latin typeface="Arial"/>
                <a:cs typeface="Arial"/>
              </a:rPr>
              <a:t>38%</a:t>
            </a:r>
            <a:endParaRPr sz="2800">
              <a:latin typeface="Arial"/>
              <a:cs typeface="Arial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2331466" y="5588914"/>
            <a:ext cx="702310" cy="330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-20" b="1">
                <a:solidFill>
                  <a:srgbClr val="393C46"/>
                </a:solidFill>
                <a:latin typeface="Arial"/>
                <a:cs typeface="Arial"/>
              </a:rPr>
              <a:t>Mood</a:t>
            </a:r>
            <a:endParaRPr sz="2000">
              <a:latin typeface="Arial"/>
              <a:cs typeface="Arial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4530978" y="5588914"/>
            <a:ext cx="2839085" cy="330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b="1">
                <a:solidFill>
                  <a:srgbClr val="393C46"/>
                </a:solidFill>
                <a:latin typeface="Arial"/>
                <a:cs typeface="Arial"/>
              </a:rPr>
              <a:t>Personal </a:t>
            </a:r>
            <a:r>
              <a:rPr dirty="0" sz="2000" spc="-10" b="1">
                <a:solidFill>
                  <a:srgbClr val="393C46"/>
                </a:solidFill>
                <a:latin typeface="Arial"/>
                <a:cs typeface="Arial"/>
              </a:rPr>
              <a:t>Relationships</a:t>
            </a:r>
            <a:endParaRPr sz="2000">
              <a:latin typeface="Arial"/>
              <a:cs typeface="Arial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8813038" y="5588914"/>
            <a:ext cx="802640" cy="330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-10" b="1">
                <a:solidFill>
                  <a:srgbClr val="393C46"/>
                </a:solidFill>
                <a:latin typeface="Arial"/>
                <a:cs typeface="Arial"/>
              </a:rPr>
              <a:t>Health</a:t>
            </a:r>
            <a:endParaRPr sz="2000">
              <a:latin typeface="Arial"/>
              <a:cs typeface="Arial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2913042" y="3882623"/>
            <a:ext cx="366395" cy="1263015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2755"/>
              </a:lnSpc>
            </a:pPr>
            <a:r>
              <a:rPr dirty="0" sz="2400" spc="-10">
                <a:solidFill>
                  <a:srgbClr val="FFFFFF"/>
                </a:solidFill>
                <a:latin typeface="Arial"/>
                <a:cs typeface="Arial"/>
              </a:rPr>
              <a:t>Investors</a:t>
            </a:r>
            <a:endParaRPr sz="2400">
              <a:latin typeface="Arial"/>
              <a:cs typeface="Arial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1822112" y="3344422"/>
            <a:ext cx="732155" cy="1819275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algn="ctr">
              <a:lnSpc>
                <a:spcPts val="2755"/>
              </a:lnSpc>
            </a:pPr>
            <a:r>
              <a:rPr dirty="0" sz="2400" spc="-10">
                <a:solidFill>
                  <a:srgbClr val="FFFFFF"/>
                </a:solidFill>
                <a:latin typeface="Arial"/>
                <a:cs typeface="Arial"/>
              </a:rPr>
              <a:t>Financial</a:t>
            </a:r>
            <a:endParaRPr sz="24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dirty="0" sz="2400" spc="-10">
                <a:solidFill>
                  <a:srgbClr val="FFFFFF"/>
                </a:solidFill>
                <a:latin typeface="Arial"/>
                <a:cs typeface="Arial"/>
              </a:rPr>
              <a:t>professionals</a:t>
            </a:r>
            <a:endParaRPr sz="2400">
              <a:latin typeface="Arial"/>
              <a:cs typeface="Arial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6200818" y="4076171"/>
            <a:ext cx="366395" cy="1263015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2755"/>
              </a:lnSpc>
            </a:pPr>
            <a:r>
              <a:rPr dirty="0" sz="2400" spc="-10">
                <a:solidFill>
                  <a:srgbClr val="FFFFFF"/>
                </a:solidFill>
                <a:latin typeface="Arial"/>
                <a:cs typeface="Arial"/>
              </a:rPr>
              <a:t>Investors</a:t>
            </a:r>
            <a:endParaRPr sz="2400">
              <a:latin typeface="Arial"/>
              <a:cs typeface="Arial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5127668" y="3448308"/>
            <a:ext cx="732155" cy="1819275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algn="ctr">
              <a:lnSpc>
                <a:spcPts val="2755"/>
              </a:lnSpc>
            </a:pPr>
            <a:r>
              <a:rPr dirty="0" sz="2400" spc="-10">
                <a:solidFill>
                  <a:srgbClr val="FFFFFF"/>
                </a:solidFill>
                <a:latin typeface="Arial"/>
                <a:cs typeface="Arial"/>
              </a:rPr>
              <a:t>Financial</a:t>
            </a:r>
            <a:endParaRPr sz="24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dirty="0" sz="2400" spc="-10">
                <a:solidFill>
                  <a:srgbClr val="FFFFFF"/>
                </a:solidFill>
                <a:latin typeface="Arial"/>
                <a:cs typeface="Arial"/>
              </a:rPr>
              <a:t>professionals</a:t>
            </a:r>
            <a:endParaRPr sz="2400">
              <a:latin typeface="Arial"/>
              <a:cs typeface="Arial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9466496" y="4076171"/>
            <a:ext cx="366395" cy="1263015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2755"/>
              </a:lnSpc>
            </a:pPr>
            <a:r>
              <a:rPr dirty="0" sz="2400" spc="-10">
                <a:solidFill>
                  <a:srgbClr val="FFFFFF"/>
                </a:solidFill>
                <a:latin typeface="Arial"/>
                <a:cs typeface="Arial"/>
              </a:rPr>
              <a:t>Investors</a:t>
            </a:r>
            <a:endParaRPr sz="2400">
              <a:latin typeface="Arial"/>
              <a:cs typeface="Arial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8393070" y="3484479"/>
            <a:ext cx="732790" cy="1819275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algn="ctr">
              <a:lnSpc>
                <a:spcPts val="2755"/>
              </a:lnSpc>
            </a:pPr>
            <a:r>
              <a:rPr dirty="0" sz="2400" spc="-10">
                <a:solidFill>
                  <a:srgbClr val="FFFFFF"/>
                </a:solidFill>
                <a:latin typeface="Arial"/>
                <a:cs typeface="Arial"/>
              </a:rPr>
              <a:t>Financial</a:t>
            </a:r>
            <a:endParaRPr sz="24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dirty="0" sz="2400" spc="-10">
                <a:solidFill>
                  <a:srgbClr val="FFFFFF"/>
                </a:solidFill>
                <a:latin typeface="Arial"/>
                <a:cs typeface="Arial"/>
              </a:rPr>
              <a:t>professionals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0" y="3922776"/>
            <a:ext cx="8976360" cy="558165"/>
          </a:xfrm>
          <a:prstGeom prst="rect">
            <a:avLst/>
          </a:prstGeom>
          <a:solidFill>
            <a:srgbClr val="393C46"/>
          </a:solidFill>
        </p:spPr>
        <p:txBody>
          <a:bodyPr wrap="square" lIns="0" tIns="36830" rIns="0" bIns="0" rtlCol="0" vert="horz">
            <a:spAutoFit/>
          </a:bodyPr>
          <a:lstStyle/>
          <a:p>
            <a:pPr algn="r" marR="120650">
              <a:lnSpc>
                <a:spcPct val="100000"/>
              </a:lnSpc>
              <a:spcBef>
                <a:spcPts val="290"/>
              </a:spcBef>
            </a:pPr>
            <a:r>
              <a:rPr dirty="0" sz="2800" spc="-10" b="1">
                <a:solidFill>
                  <a:srgbClr val="FFFFFF"/>
                </a:solidFill>
                <a:latin typeface="Arial"/>
                <a:cs typeface="Arial"/>
              </a:rPr>
              <a:t>Activity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FOR</a:t>
            </a:r>
            <a:r>
              <a:rPr dirty="0" spc="-20"/>
              <a:t> </a:t>
            </a:r>
            <a:r>
              <a:rPr dirty="0" spc="-10"/>
              <a:t>FINANCIAL</a:t>
            </a:r>
            <a:r>
              <a:rPr dirty="0" spc="45"/>
              <a:t> </a:t>
            </a:r>
            <a:r>
              <a:rPr dirty="0" spc="-10"/>
              <a:t>PROFESSIONAL</a:t>
            </a:r>
            <a:r>
              <a:rPr dirty="0" spc="15"/>
              <a:t> </a:t>
            </a:r>
            <a:r>
              <a:rPr dirty="0"/>
              <a:t>USE ONLY</a:t>
            </a:r>
            <a:r>
              <a:rPr dirty="0" spc="-10"/>
              <a:t> </a:t>
            </a:r>
            <a:r>
              <a:rPr dirty="0"/>
              <a:t>/</a:t>
            </a:r>
            <a:r>
              <a:rPr dirty="0" spc="-5"/>
              <a:t> </a:t>
            </a:r>
            <a:r>
              <a:rPr dirty="0"/>
              <a:t>NOT</a:t>
            </a:r>
            <a:r>
              <a:rPr dirty="0" spc="-5"/>
              <a:t> </a:t>
            </a:r>
            <a:r>
              <a:rPr dirty="0"/>
              <a:t>FOR</a:t>
            </a:r>
            <a:r>
              <a:rPr dirty="0" spc="-15"/>
              <a:t> </a:t>
            </a:r>
            <a:r>
              <a:rPr dirty="0"/>
              <a:t>PUBLIC</a:t>
            </a:r>
            <a:r>
              <a:rPr dirty="0" spc="-20"/>
              <a:t> </a:t>
            </a:r>
            <a:r>
              <a:rPr dirty="0"/>
              <a:t>VIEWING</a:t>
            </a:r>
            <a:r>
              <a:rPr dirty="0" spc="-35"/>
              <a:t> </a:t>
            </a:r>
            <a:r>
              <a:rPr dirty="0"/>
              <a:t>OR</a:t>
            </a:r>
            <a:r>
              <a:rPr dirty="0" spc="-10"/>
              <a:t> DISTRIBUTION</a:t>
            </a:r>
          </a:p>
        </p:txBody>
      </p:sp>
      <p:sp>
        <p:nvSpPr>
          <p:cNvPr id="5" name="object 5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dirty="0" spc="-25"/>
              <a:t>10</a:t>
            </a:fld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225425" rIns="0" bIns="0" rtlCol="0" vert="horz">
            <a:spAutoFit/>
          </a:bodyPr>
          <a:lstStyle/>
          <a:p>
            <a:pPr marL="863600" marR="5080" indent="407034">
              <a:lnSpc>
                <a:spcPct val="78100"/>
              </a:lnSpc>
              <a:spcBef>
                <a:spcPts val="1775"/>
              </a:spcBef>
            </a:pPr>
            <a:r>
              <a:rPr dirty="0"/>
              <a:t>How</a:t>
            </a:r>
            <a:r>
              <a:rPr dirty="0" spc="-155"/>
              <a:t> </a:t>
            </a:r>
            <a:r>
              <a:rPr dirty="0"/>
              <a:t>would</a:t>
            </a:r>
            <a:r>
              <a:rPr dirty="0" spc="-155"/>
              <a:t> </a:t>
            </a:r>
            <a:r>
              <a:rPr dirty="0" spc="-25"/>
              <a:t>you </a:t>
            </a:r>
            <a:r>
              <a:rPr dirty="0"/>
              <a:t>describe</a:t>
            </a:r>
            <a:r>
              <a:rPr dirty="0" spc="-229"/>
              <a:t> </a:t>
            </a:r>
            <a:r>
              <a:rPr dirty="0" spc="-10"/>
              <a:t>stress?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259079">
              <a:lnSpc>
                <a:spcPct val="100000"/>
              </a:lnSpc>
              <a:spcBef>
                <a:spcPts val="95"/>
              </a:spcBef>
            </a:pPr>
            <a:r>
              <a:rPr dirty="0" sz="4000"/>
              <a:t>Common</a:t>
            </a:r>
            <a:r>
              <a:rPr dirty="0" sz="4000" spc="-150"/>
              <a:t> </a:t>
            </a:r>
            <a:r>
              <a:rPr dirty="0" sz="4000" spc="-10"/>
              <a:t>answers</a:t>
            </a:r>
            <a:endParaRPr sz="4000"/>
          </a:p>
        </p:txBody>
      </p:sp>
      <p:sp>
        <p:nvSpPr>
          <p:cNvPr id="3" name="object 3" descr=""/>
          <p:cNvSpPr txBox="1"/>
          <p:nvPr/>
        </p:nvSpPr>
        <p:spPr>
          <a:xfrm>
            <a:off x="7037069" y="1897507"/>
            <a:ext cx="1466850" cy="4826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000" spc="-10">
                <a:solidFill>
                  <a:srgbClr val="393C46"/>
                </a:solidFill>
                <a:latin typeface="Arial"/>
                <a:cs typeface="Arial"/>
              </a:rPr>
              <a:t>Feelings</a:t>
            </a:r>
            <a:endParaRPr sz="3000">
              <a:latin typeface="Arial"/>
              <a:cs typeface="Arial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7037069" y="2574188"/>
            <a:ext cx="1973580" cy="2906395"/>
          </a:xfrm>
          <a:prstGeom prst="rect">
            <a:avLst/>
          </a:prstGeom>
        </p:spPr>
        <p:txBody>
          <a:bodyPr wrap="square" lIns="0" tIns="88900" rIns="0" bIns="0" rtlCol="0" vert="horz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700"/>
              </a:spcBef>
              <a:buChar char="•"/>
              <a:tabLst>
                <a:tab pos="240665" algn="l"/>
              </a:tabLst>
            </a:pPr>
            <a:r>
              <a:rPr dirty="0" sz="2200" spc="-10">
                <a:solidFill>
                  <a:srgbClr val="393C46"/>
                </a:solidFill>
                <a:latin typeface="Arial"/>
                <a:cs typeface="Arial"/>
              </a:rPr>
              <a:t>Anxiety</a:t>
            </a:r>
            <a:endParaRPr sz="2200">
              <a:latin typeface="Arial"/>
              <a:cs typeface="Arial"/>
            </a:endParaRPr>
          </a:p>
          <a:p>
            <a:pPr marL="240665" indent="-227965">
              <a:lnSpc>
                <a:spcPct val="100000"/>
              </a:lnSpc>
              <a:spcBef>
                <a:spcPts val="600"/>
              </a:spcBef>
              <a:buChar char="•"/>
              <a:tabLst>
                <a:tab pos="240665" algn="l"/>
              </a:tabLst>
            </a:pPr>
            <a:r>
              <a:rPr dirty="0" sz="2200" spc="-10">
                <a:solidFill>
                  <a:srgbClr val="393C46"/>
                </a:solidFill>
                <a:latin typeface="Arial"/>
                <a:cs typeface="Arial"/>
              </a:rPr>
              <a:t>Vulnerability</a:t>
            </a:r>
            <a:endParaRPr sz="2200">
              <a:latin typeface="Arial"/>
              <a:cs typeface="Arial"/>
            </a:endParaRPr>
          </a:p>
          <a:p>
            <a:pPr marL="240665" indent="-227965">
              <a:lnSpc>
                <a:spcPct val="100000"/>
              </a:lnSpc>
              <a:spcBef>
                <a:spcPts val="600"/>
              </a:spcBef>
              <a:buChar char="•"/>
              <a:tabLst>
                <a:tab pos="240665" algn="l"/>
              </a:tabLst>
            </a:pPr>
            <a:r>
              <a:rPr dirty="0" sz="2200" spc="-10">
                <a:solidFill>
                  <a:srgbClr val="393C46"/>
                </a:solidFill>
                <a:latin typeface="Arial"/>
                <a:cs typeface="Arial"/>
              </a:rPr>
              <a:t>Worry</a:t>
            </a:r>
            <a:endParaRPr sz="2200">
              <a:latin typeface="Arial"/>
              <a:cs typeface="Arial"/>
            </a:endParaRPr>
          </a:p>
          <a:p>
            <a:pPr marL="240665" indent="-227965">
              <a:lnSpc>
                <a:spcPct val="100000"/>
              </a:lnSpc>
              <a:spcBef>
                <a:spcPts val="600"/>
              </a:spcBef>
              <a:buChar char="•"/>
              <a:tabLst>
                <a:tab pos="240665" algn="l"/>
              </a:tabLst>
            </a:pPr>
            <a:r>
              <a:rPr dirty="0" sz="2200" spc="-10">
                <a:solidFill>
                  <a:srgbClr val="393C46"/>
                </a:solidFill>
                <a:latin typeface="Arial"/>
                <a:cs typeface="Arial"/>
              </a:rPr>
              <a:t>Tension</a:t>
            </a:r>
            <a:endParaRPr sz="2200">
              <a:latin typeface="Arial"/>
              <a:cs typeface="Arial"/>
            </a:endParaRPr>
          </a:p>
          <a:p>
            <a:pPr marL="240665" indent="-227965">
              <a:lnSpc>
                <a:spcPct val="100000"/>
              </a:lnSpc>
              <a:spcBef>
                <a:spcPts val="600"/>
              </a:spcBef>
              <a:buChar char="•"/>
              <a:tabLst>
                <a:tab pos="240665" algn="l"/>
              </a:tabLst>
            </a:pPr>
            <a:r>
              <a:rPr dirty="0" sz="2200" spc="-10">
                <a:solidFill>
                  <a:srgbClr val="393C46"/>
                </a:solidFill>
                <a:latin typeface="Arial"/>
                <a:cs typeface="Arial"/>
              </a:rPr>
              <a:t>Pressure</a:t>
            </a:r>
            <a:endParaRPr sz="2200">
              <a:latin typeface="Arial"/>
              <a:cs typeface="Arial"/>
            </a:endParaRPr>
          </a:p>
          <a:p>
            <a:pPr marL="240665" indent="-227965">
              <a:lnSpc>
                <a:spcPct val="100000"/>
              </a:lnSpc>
              <a:spcBef>
                <a:spcPts val="600"/>
              </a:spcBef>
              <a:buChar char="•"/>
              <a:tabLst>
                <a:tab pos="240665" algn="l"/>
              </a:tabLst>
            </a:pPr>
            <a:r>
              <a:rPr dirty="0" sz="2200" spc="-10">
                <a:solidFill>
                  <a:srgbClr val="393C46"/>
                </a:solidFill>
                <a:latin typeface="Arial"/>
                <a:cs typeface="Arial"/>
              </a:rPr>
              <a:t>Challenge</a:t>
            </a:r>
            <a:endParaRPr sz="2200">
              <a:latin typeface="Arial"/>
              <a:cs typeface="Arial"/>
            </a:endParaRPr>
          </a:p>
          <a:p>
            <a:pPr marL="240665" indent="-227965">
              <a:lnSpc>
                <a:spcPct val="100000"/>
              </a:lnSpc>
              <a:spcBef>
                <a:spcPts val="605"/>
              </a:spcBef>
              <a:buChar char="•"/>
              <a:tabLst>
                <a:tab pos="240665" algn="l"/>
              </a:tabLst>
            </a:pPr>
            <a:r>
              <a:rPr dirty="0" sz="2200" spc="-10">
                <a:solidFill>
                  <a:srgbClr val="393C46"/>
                </a:solidFill>
                <a:latin typeface="Arial"/>
                <a:cs typeface="Arial"/>
              </a:rPr>
              <a:t>Overwhelmed</a:t>
            </a:r>
            <a:endParaRPr sz="2200">
              <a:latin typeface="Arial"/>
              <a:cs typeface="Arial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9524492" y="2574188"/>
            <a:ext cx="1914525" cy="2494915"/>
          </a:xfrm>
          <a:prstGeom prst="rect">
            <a:avLst/>
          </a:prstGeom>
        </p:spPr>
        <p:txBody>
          <a:bodyPr wrap="square" lIns="0" tIns="88900" rIns="0" bIns="0" rtlCol="0" vert="horz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700"/>
              </a:spcBef>
              <a:buChar char="•"/>
              <a:tabLst>
                <a:tab pos="240665" algn="l"/>
              </a:tabLst>
            </a:pPr>
            <a:r>
              <a:rPr dirty="0" sz="2200" spc="-10">
                <a:solidFill>
                  <a:srgbClr val="393C46"/>
                </a:solidFill>
                <a:latin typeface="Arial"/>
                <a:cs typeface="Arial"/>
              </a:rPr>
              <a:t>Embarrassed</a:t>
            </a:r>
            <a:endParaRPr sz="2200">
              <a:latin typeface="Arial"/>
              <a:cs typeface="Arial"/>
            </a:endParaRPr>
          </a:p>
          <a:p>
            <a:pPr marL="240665" indent="-227965">
              <a:lnSpc>
                <a:spcPct val="100000"/>
              </a:lnSpc>
              <a:spcBef>
                <a:spcPts val="600"/>
              </a:spcBef>
              <a:buChar char="•"/>
              <a:tabLst>
                <a:tab pos="240665" algn="l"/>
              </a:tabLst>
            </a:pPr>
            <a:r>
              <a:rPr dirty="0" sz="2200" spc="-10">
                <a:solidFill>
                  <a:srgbClr val="393C46"/>
                </a:solidFill>
                <a:latin typeface="Arial"/>
                <a:cs typeface="Arial"/>
              </a:rPr>
              <a:t>Stimulation</a:t>
            </a:r>
            <a:endParaRPr sz="2200">
              <a:latin typeface="Arial"/>
              <a:cs typeface="Arial"/>
            </a:endParaRPr>
          </a:p>
          <a:p>
            <a:pPr marL="240665" indent="-227965">
              <a:lnSpc>
                <a:spcPct val="100000"/>
              </a:lnSpc>
              <a:spcBef>
                <a:spcPts val="600"/>
              </a:spcBef>
              <a:buChar char="•"/>
              <a:tabLst>
                <a:tab pos="240665" algn="l"/>
              </a:tabLst>
            </a:pPr>
            <a:r>
              <a:rPr dirty="0" sz="2200" spc="-10">
                <a:solidFill>
                  <a:srgbClr val="393C46"/>
                </a:solidFill>
                <a:latin typeface="Arial"/>
                <a:cs typeface="Arial"/>
              </a:rPr>
              <a:t>Threatened</a:t>
            </a:r>
            <a:endParaRPr sz="2200">
              <a:latin typeface="Arial"/>
              <a:cs typeface="Arial"/>
            </a:endParaRPr>
          </a:p>
          <a:p>
            <a:pPr marL="240665" indent="-227965">
              <a:lnSpc>
                <a:spcPct val="100000"/>
              </a:lnSpc>
              <a:spcBef>
                <a:spcPts val="600"/>
              </a:spcBef>
              <a:buChar char="•"/>
              <a:tabLst>
                <a:tab pos="240665" algn="l"/>
              </a:tabLst>
            </a:pPr>
            <a:r>
              <a:rPr dirty="0" sz="2200" spc="-20">
                <a:solidFill>
                  <a:srgbClr val="393C46"/>
                </a:solidFill>
                <a:latin typeface="Arial"/>
                <a:cs typeface="Arial"/>
              </a:rPr>
              <a:t>Loss</a:t>
            </a:r>
            <a:endParaRPr sz="2200">
              <a:latin typeface="Arial"/>
              <a:cs typeface="Arial"/>
            </a:endParaRPr>
          </a:p>
          <a:p>
            <a:pPr marL="240665" indent="-227965">
              <a:lnSpc>
                <a:spcPct val="100000"/>
              </a:lnSpc>
              <a:spcBef>
                <a:spcPts val="600"/>
              </a:spcBef>
              <a:buChar char="•"/>
              <a:tabLst>
                <a:tab pos="240665" algn="l"/>
              </a:tabLst>
            </a:pPr>
            <a:r>
              <a:rPr dirty="0" sz="2200" spc="-10">
                <a:solidFill>
                  <a:srgbClr val="393C46"/>
                </a:solidFill>
                <a:latin typeface="Arial"/>
                <a:cs typeface="Arial"/>
              </a:rPr>
              <a:t>Rushed</a:t>
            </a:r>
            <a:endParaRPr sz="2200">
              <a:latin typeface="Arial"/>
              <a:cs typeface="Arial"/>
            </a:endParaRPr>
          </a:p>
          <a:p>
            <a:pPr marL="240665" indent="-227965">
              <a:lnSpc>
                <a:spcPct val="100000"/>
              </a:lnSpc>
              <a:spcBef>
                <a:spcPts val="600"/>
              </a:spcBef>
              <a:buChar char="•"/>
              <a:tabLst>
                <a:tab pos="240665" algn="l"/>
              </a:tabLst>
            </a:pPr>
            <a:r>
              <a:rPr dirty="0" sz="2200" spc="-10">
                <a:solidFill>
                  <a:srgbClr val="393C46"/>
                </a:solidFill>
                <a:latin typeface="Arial"/>
                <a:cs typeface="Arial"/>
              </a:rPr>
              <a:t>Nervous</a:t>
            </a:r>
            <a:endParaRPr sz="2200">
              <a:latin typeface="Arial"/>
              <a:cs typeface="Arial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918768" y="1897507"/>
            <a:ext cx="1614170" cy="4826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000" spc="-10">
                <a:solidFill>
                  <a:srgbClr val="393C46"/>
                </a:solidFill>
                <a:latin typeface="Arial"/>
                <a:cs typeface="Arial"/>
              </a:rPr>
              <a:t>Thoughts</a:t>
            </a:r>
            <a:endParaRPr sz="3000">
              <a:latin typeface="Arial"/>
              <a:cs typeface="Arial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918768" y="2535870"/>
            <a:ext cx="2304415" cy="3552190"/>
          </a:xfrm>
          <a:prstGeom prst="rect">
            <a:avLst/>
          </a:prstGeom>
        </p:spPr>
        <p:txBody>
          <a:bodyPr wrap="square" lIns="0" tIns="114300" rIns="0" bIns="0" rtlCol="0" vert="horz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900"/>
              </a:spcBef>
              <a:buChar char="•"/>
              <a:tabLst>
                <a:tab pos="240665" algn="l"/>
              </a:tabLst>
            </a:pPr>
            <a:r>
              <a:rPr dirty="0" sz="2200">
                <a:solidFill>
                  <a:srgbClr val="393C46"/>
                </a:solidFill>
                <a:latin typeface="Arial"/>
                <a:cs typeface="Arial"/>
              </a:rPr>
              <a:t>Not</a:t>
            </a:r>
            <a:r>
              <a:rPr dirty="0" sz="2200" spc="-6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393C46"/>
                </a:solidFill>
                <a:latin typeface="Arial"/>
                <a:cs typeface="Arial"/>
              </a:rPr>
              <a:t>enough</a:t>
            </a:r>
            <a:r>
              <a:rPr dirty="0" sz="2200" spc="-4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200" spc="-20">
                <a:solidFill>
                  <a:srgbClr val="393C46"/>
                </a:solidFill>
                <a:latin typeface="Arial"/>
                <a:cs typeface="Arial"/>
              </a:rPr>
              <a:t>time</a:t>
            </a:r>
            <a:endParaRPr sz="2200">
              <a:latin typeface="Arial"/>
              <a:cs typeface="Arial"/>
            </a:endParaRPr>
          </a:p>
          <a:p>
            <a:pPr marL="240665" indent="-227965">
              <a:lnSpc>
                <a:spcPct val="100000"/>
              </a:lnSpc>
              <a:spcBef>
                <a:spcPts val="805"/>
              </a:spcBef>
              <a:buChar char="•"/>
              <a:tabLst>
                <a:tab pos="240665" algn="l"/>
              </a:tabLst>
            </a:pPr>
            <a:r>
              <a:rPr dirty="0" sz="2200">
                <a:solidFill>
                  <a:srgbClr val="393C46"/>
                </a:solidFill>
                <a:latin typeface="Arial"/>
                <a:cs typeface="Arial"/>
              </a:rPr>
              <a:t>Being</a:t>
            </a:r>
            <a:r>
              <a:rPr dirty="0" sz="2200" spc="-5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393C46"/>
                </a:solidFill>
                <a:latin typeface="Arial"/>
                <a:cs typeface="Arial"/>
              </a:rPr>
              <a:t>put</a:t>
            </a:r>
            <a:r>
              <a:rPr dirty="0" sz="2200" spc="-5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200" spc="-25">
                <a:solidFill>
                  <a:srgbClr val="393C46"/>
                </a:solidFill>
                <a:latin typeface="Arial"/>
                <a:cs typeface="Arial"/>
              </a:rPr>
              <a:t>on</a:t>
            </a:r>
            <a:endParaRPr sz="2200">
              <a:latin typeface="Arial"/>
              <a:cs typeface="Arial"/>
            </a:endParaRPr>
          </a:p>
          <a:p>
            <a:pPr marL="241300">
              <a:lnSpc>
                <a:spcPct val="100000"/>
              </a:lnSpc>
            </a:pPr>
            <a:r>
              <a:rPr dirty="0" sz="2200">
                <a:solidFill>
                  <a:srgbClr val="393C46"/>
                </a:solidFill>
                <a:latin typeface="Arial"/>
                <a:cs typeface="Arial"/>
              </a:rPr>
              <a:t>the</a:t>
            </a:r>
            <a:r>
              <a:rPr dirty="0" sz="2200" spc="-4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200" spc="-20">
                <a:solidFill>
                  <a:srgbClr val="393C46"/>
                </a:solidFill>
                <a:latin typeface="Arial"/>
                <a:cs typeface="Arial"/>
              </a:rPr>
              <a:t>spot</a:t>
            </a:r>
            <a:endParaRPr sz="2200">
              <a:latin typeface="Arial"/>
              <a:cs typeface="Arial"/>
            </a:endParaRPr>
          </a:p>
          <a:p>
            <a:pPr marL="241300" marR="843915" indent="-228600">
              <a:lnSpc>
                <a:spcPct val="100000"/>
              </a:lnSpc>
              <a:spcBef>
                <a:spcPts val="805"/>
              </a:spcBef>
              <a:buChar char="•"/>
              <a:tabLst>
                <a:tab pos="241300" algn="l"/>
              </a:tabLst>
            </a:pPr>
            <a:r>
              <a:rPr dirty="0" sz="2200" spc="-65">
                <a:solidFill>
                  <a:srgbClr val="393C46"/>
                </a:solidFill>
                <a:latin typeface="Arial"/>
                <a:cs typeface="Arial"/>
              </a:rPr>
              <a:t>Too</a:t>
            </a:r>
            <a:r>
              <a:rPr dirty="0" sz="2200" spc="-9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200" spc="-20">
                <a:solidFill>
                  <a:srgbClr val="393C46"/>
                </a:solidFill>
                <a:latin typeface="Arial"/>
                <a:cs typeface="Arial"/>
              </a:rPr>
              <a:t>many </a:t>
            </a:r>
            <a:r>
              <a:rPr dirty="0" sz="2200" spc="-10">
                <a:solidFill>
                  <a:srgbClr val="393C46"/>
                </a:solidFill>
                <a:latin typeface="Arial"/>
                <a:cs typeface="Arial"/>
              </a:rPr>
              <a:t>demands</a:t>
            </a:r>
            <a:endParaRPr sz="2200">
              <a:latin typeface="Arial"/>
              <a:cs typeface="Arial"/>
            </a:endParaRPr>
          </a:p>
          <a:p>
            <a:pPr marL="240665" indent="-227965">
              <a:lnSpc>
                <a:spcPct val="100000"/>
              </a:lnSpc>
              <a:spcBef>
                <a:spcPts val="790"/>
              </a:spcBef>
              <a:buChar char="•"/>
              <a:tabLst>
                <a:tab pos="240665" algn="l"/>
              </a:tabLst>
            </a:pPr>
            <a:r>
              <a:rPr dirty="0" sz="2200" spc="-10">
                <a:solidFill>
                  <a:srgbClr val="393C46"/>
                </a:solidFill>
                <a:latin typeface="Arial"/>
                <a:cs typeface="Arial"/>
              </a:rPr>
              <a:t>Obstacles</a:t>
            </a:r>
            <a:endParaRPr sz="2200">
              <a:latin typeface="Arial"/>
              <a:cs typeface="Arial"/>
            </a:endParaRPr>
          </a:p>
          <a:p>
            <a:pPr marL="241300" marR="485775" indent="-228600">
              <a:lnSpc>
                <a:spcPct val="100000"/>
              </a:lnSpc>
              <a:spcBef>
                <a:spcPts val="810"/>
              </a:spcBef>
              <a:buChar char="•"/>
              <a:tabLst>
                <a:tab pos="241300" algn="l"/>
              </a:tabLst>
            </a:pPr>
            <a:r>
              <a:rPr dirty="0" sz="2200" spc="-10">
                <a:solidFill>
                  <a:srgbClr val="393C46"/>
                </a:solidFill>
                <a:latin typeface="Arial"/>
                <a:cs typeface="Arial"/>
              </a:rPr>
              <a:t>Challenging people/ personalities</a:t>
            </a:r>
            <a:endParaRPr sz="2200">
              <a:latin typeface="Arial"/>
              <a:cs typeface="Arial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3596766" y="2535870"/>
            <a:ext cx="2677160" cy="2108835"/>
          </a:xfrm>
          <a:prstGeom prst="rect">
            <a:avLst/>
          </a:prstGeom>
        </p:spPr>
        <p:txBody>
          <a:bodyPr wrap="square" lIns="0" tIns="114300" rIns="0" bIns="0" rtlCol="0" vert="horz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900"/>
              </a:spcBef>
              <a:buChar char="•"/>
              <a:tabLst>
                <a:tab pos="240665" algn="l"/>
              </a:tabLst>
            </a:pPr>
            <a:r>
              <a:rPr dirty="0" sz="2200" spc="-10">
                <a:solidFill>
                  <a:srgbClr val="393C46"/>
                </a:solidFill>
                <a:latin typeface="Arial"/>
                <a:cs typeface="Arial"/>
              </a:rPr>
              <a:t>Abundance</a:t>
            </a:r>
            <a:endParaRPr sz="2200">
              <a:latin typeface="Arial"/>
              <a:cs typeface="Arial"/>
            </a:endParaRPr>
          </a:p>
          <a:p>
            <a:pPr marL="240665" indent="-227965">
              <a:lnSpc>
                <a:spcPct val="100000"/>
              </a:lnSpc>
              <a:spcBef>
                <a:spcPts val="805"/>
              </a:spcBef>
              <a:buChar char="•"/>
              <a:tabLst>
                <a:tab pos="240665" algn="l"/>
              </a:tabLst>
            </a:pPr>
            <a:r>
              <a:rPr dirty="0" sz="2200" spc="-10">
                <a:solidFill>
                  <a:srgbClr val="393C46"/>
                </a:solidFill>
                <a:latin typeface="Arial"/>
                <a:cs typeface="Arial"/>
              </a:rPr>
              <a:t>Scarcity</a:t>
            </a:r>
            <a:endParaRPr sz="2200">
              <a:latin typeface="Arial"/>
              <a:cs typeface="Arial"/>
            </a:endParaRPr>
          </a:p>
          <a:p>
            <a:pPr marL="240665" indent="-227965">
              <a:lnSpc>
                <a:spcPct val="100000"/>
              </a:lnSpc>
              <a:spcBef>
                <a:spcPts val="805"/>
              </a:spcBef>
              <a:buChar char="•"/>
              <a:tabLst>
                <a:tab pos="240665" algn="l"/>
              </a:tabLst>
            </a:pPr>
            <a:r>
              <a:rPr dirty="0" sz="2200">
                <a:solidFill>
                  <a:srgbClr val="393C46"/>
                </a:solidFill>
                <a:latin typeface="Arial"/>
                <a:cs typeface="Arial"/>
              </a:rPr>
              <a:t>Unknown</a:t>
            </a:r>
            <a:r>
              <a:rPr dirty="0" sz="2200" spc="-10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200" spc="-10">
                <a:solidFill>
                  <a:srgbClr val="393C46"/>
                </a:solidFill>
                <a:latin typeface="Arial"/>
                <a:cs typeface="Arial"/>
              </a:rPr>
              <a:t>situations</a:t>
            </a:r>
            <a:endParaRPr sz="2200">
              <a:latin typeface="Arial"/>
              <a:cs typeface="Arial"/>
            </a:endParaRPr>
          </a:p>
          <a:p>
            <a:pPr marL="241300" marR="223520" indent="-228600">
              <a:lnSpc>
                <a:spcPct val="100000"/>
              </a:lnSpc>
              <a:spcBef>
                <a:spcPts val="790"/>
              </a:spcBef>
              <a:buChar char="•"/>
              <a:tabLst>
                <a:tab pos="241300" algn="l"/>
              </a:tabLst>
            </a:pPr>
            <a:r>
              <a:rPr dirty="0" sz="2200">
                <a:solidFill>
                  <a:srgbClr val="393C46"/>
                </a:solidFill>
                <a:latin typeface="Arial"/>
                <a:cs typeface="Arial"/>
              </a:rPr>
              <a:t>Not</a:t>
            </a:r>
            <a:r>
              <a:rPr dirty="0" sz="2200" spc="-7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393C46"/>
                </a:solidFill>
                <a:latin typeface="Arial"/>
                <a:cs typeface="Arial"/>
              </a:rPr>
              <a:t>knowing</a:t>
            </a:r>
            <a:r>
              <a:rPr dirty="0" sz="2200" spc="-60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200" spc="-20">
                <a:solidFill>
                  <a:srgbClr val="393C46"/>
                </a:solidFill>
                <a:latin typeface="Arial"/>
                <a:cs typeface="Arial"/>
              </a:rPr>
              <a:t>what </a:t>
            </a:r>
            <a:r>
              <a:rPr dirty="0" sz="2200">
                <a:solidFill>
                  <a:srgbClr val="393C46"/>
                </a:solidFill>
                <a:latin typeface="Arial"/>
                <a:cs typeface="Arial"/>
              </a:rPr>
              <a:t>I’m</a:t>
            </a:r>
            <a:r>
              <a:rPr dirty="0" sz="2200" spc="-4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393C46"/>
                </a:solidFill>
                <a:latin typeface="Arial"/>
                <a:cs typeface="Arial"/>
              </a:rPr>
              <a:t>talking</a:t>
            </a:r>
            <a:r>
              <a:rPr dirty="0" sz="2200" spc="-55">
                <a:solidFill>
                  <a:srgbClr val="393C46"/>
                </a:solidFill>
                <a:latin typeface="Arial"/>
                <a:cs typeface="Arial"/>
              </a:rPr>
              <a:t> </a:t>
            </a:r>
            <a:r>
              <a:rPr dirty="0" sz="2200" spc="-20">
                <a:solidFill>
                  <a:srgbClr val="393C46"/>
                </a:solidFill>
                <a:latin typeface="Arial"/>
                <a:cs typeface="Arial"/>
              </a:rPr>
              <a:t>about</a:t>
            </a:r>
            <a:endParaRPr sz="2200">
              <a:latin typeface="Arial"/>
              <a:cs typeface="Arial"/>
            </a:endParaRPr>
          </a:p>
        </p:txBody>
      </p:sp>
      <p:sp>
        <p:nvSpPr>
          <p:cNvPr id="9" name="object 9" descr=""/>
          <p:cNvSpPr/>
          <p:nvPr/>
        </p:nvSpPr>
        <p:spPr>
          <a:xfrm>
            <a:off x="924305" y="2498598"/>
            <a:ext cx="4845685" cy="0"/>
          </a:xfrm>
          <a:custGeom>
            <a:avLst/>
            <a:gdLst/>
            <a:ahLst/>
            <a:cxnLst/>
            <a:rect l="l" t="t" r="r" b="b"/>
            <a:pathLst>
              <a:path w="4845685" h="0">
                <a:moveTo>
                  <a:pt x="0" y="0"/>
                </a:moveTo>
                <a:lnTo>
                  <a:pt x="4845304" y="0"/>
                </a:lnTo>
              </a:path>
            </a:pathLst>
          </a:custGeom>
          <a:ln w="38100">
            <a:solidFill>
              <a:srgbClr val="393C4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 descr=""/>
          <p:cNvSpPr/>
          <p:nvPr/>
        </p:nvSpPr>
        <p:spPr>
          <a:xfrm>
            <a:off x="6957821" y="2498598"/>
            <a:ext cx="4767580" cy="0"/>
          </a:xfrm>
          <a:custGeom>
            <a:avLst/>
            <a:gdLst/>
            <a:ahLst/>
            <a:cxnLst/>
            <a:rect l="l" t="t" r="r" b="b"/>
            <a:pathLst>
              <a:path w="4767580" h="0">
                <a:moveTo>
                  <a:pt x="0" y="0"/>
                </a:moveTo>
                <a:lnTo>
                  <a:pt x="4767072" y="0"/>
                </a:lnTo>
              </a:path>
            </a:pathLst>
          </a:custGeom>
          <a:ln w="38100">
            <a:solidFill>
              <a:srgbClr val="393C4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FOR</a:t>
            </a:r>
            <a:r>
              <a:rPr dirty="0" spc="-20"/>
              <a:t> </a:t>
            </a:r>
            <a:r>
              <a:rPr dirty="0" spc="-10"/>
              <a:t>FINANCIAL</a:t>
            </a:r>
            <a:r>
              <a:rPr dirty="0" spc="45"/>
              <a:t> </a:t>
            </a:r>
            <a:r>
              <a:rPr dirty="0" spc="-10"/>
              <a:t>PROFESSIONAL</a:t>
            </a:r>
            <a:r>
              <a:rPr dirty="0" spc="15"/>
              <a:t> </a:t>
            </a:r>
            <a:r>
              <a:rPr dirty="0"/>
              <a:t>USE ONLY</a:t>
            </a:r>
            <a:r>
              <a:rPr dirty="0" spc="-10"/>
              <a:t> </a:t>
            </a:r>
            <a:r>
              <a:rPr dirty="0"/>
              <a:t>/</a:t>
            </a:r>
            <a:r>
              <a:rPr dirty="0" spc="-5"/>
              <a:t> </a:t>
            </a:r>
            <a:r>
              <a:rPr dirty="0"/>
              <a:t>NOT</a:t>
            </a:r>
            <a:r>
              <a:rPr dirty="0" spc="-5"/>
              <a:t> </a:t>
            </a:r>
            <a:r>
              <a:rPr dirty="0"/>
              <a:t>FOR</a:t>
            </a:r>
            <a:r>
              <a:rPr dirty="0" spc="-15"/>
              <a:t> </a:t>
            </a:r>
            <a:r>
              <a:rPr dirty="0"/>
              <a:t>PUBLIC</a:t>
            </a:r>
            <a:r>
              <a:rPr dirty="0" spc="-20"/>
              <a:t> </a:t>
            </a:r>
            <a:r>
              <a:rPr dirty="0"/>
              <a:t>VIEWING</a:t>
            </a:r>
            <a:r>
              <a:rPr dirty="0" spc="-35"/>
              <a:t> </a:t>
            </a:r>
            <a:r>
              <a:rPr dirty="0"/>
              <a:t>OR</a:t>
            </a:r>
            <a:r>
              <a:rPr dirty="0" spc="-10"/>
              <a:t> DISTRIBUTION</a:t>
            </a:r>
          </a:p>
        </p:txBody>
      </p:sp>
      <p:sp>
        <p:nvSpPr>
          <p:cNvPr id="12" name="object 12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dirty="0" spc="-25"/>
              <a:t>10</a:t>
            </a:fld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2024-09-05T18:10:34Z</dcterms:created>
  <dcterms:modified xsi:type="dcterms:W3CDTF">2024-09-05T18:10:34Z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2024-07-02T00:00:00Z</vt:filetime>
  </property>
  <property fmtid="{D5CDD505-2E9C-101B-9397-08002B2CF9AE}" pid="3" name="LastSaved">
    <vt:filetime>2024-09-05T00:00:00Z</vt:filetime>
  </property>
  <property fmtid="{D5CDD505-2E9C-101B-9397-08002B2CF9AE}" pid="4" name="MSIP_Label_7254c57a-b775-490a-a27c-0e643c8fd3c7_ActionId">
    <vt:lpwstr>6ae4d1ef-88af-4048-b3ae-176bf0dce714</vt:lpwstr>
  </property>
  <property fmtid="{D5CDD505-2E9C-101B-9397-08002B2CF9AE}" pid="5" name="MSIP_Label_7254c57a-b775-490a-a27c-0e643c8fd3c7_ContentBits">
    <vt:lpwstr>0</vt:lpwstr>
  </property>
  <property fmtid="{D5CDD505-2E9C-101B-9397-08002B2CF9AE}" pid="6" name="MSIP_Label_7254c57a-b775-490a-a27c-0e643c8fd3c7_Enabled">
    <vt:lpwstr>true</vt:lpwstr>
  </property>
  <property fmtid="{D5CDD505-2E9C-101B-9397-08002B2CF9AE}" pid="7" name="MSIP_Label_7254c57a-b775-490a-a27c-0e643c8fd3c7_Method">
    <vt:lpwstr>Standard</vt:lpwstr>
  </property>
  <property fmtid="{D5CDD505-2E9C-101B-9397-08002B2CF9AE}" pid="8" name="MSIP_Label_7254c57a-b775-490a-a27c-0e643c8fd3c7_Name">
    <vt:lpwstr>7254c57a-b775-490a-a27c-0e643c8fd3c7</vt:lpwstr>
  </property>
  <property fmtid="{D5CDD505-2E9C-101B-9397-08002B2CF9AE}" pid="9" name="MSIP_Label_7254c57a-b775-490a-a27c-0e643c8fd3c7_SetDate">
    <vt:lpwstr>2021-12-10T17:28:50Z</vt:lpwstr>
  </property>
  <property fmtid="{D5CDD505-2E9C-101B-9397-08002B2CF9AE}" pid="10" name="MSIP_Label_7254c57a-b775-490a-a27c-0e643c8fd3c7_SiteId">
    <vt:lpwstr>09d5c224-c624-4040-ba7b-dcfa64d7b17a</vt:lpwstr>
  </property>
  <property fmtid="{D5CDD505-2E9C-101B-9397-08002B2CF9AE}" pid="11" name="MSIP_Label_afcddd43-8c7c-4abe-8fa4-d188c81eadb1_ActionId">
    <vt:lpwstr>7cbe442d-e7fc-43ee-98e9-5ecfb0666312</vt:lpwstr>
  </property>
  <property fmtid="{D5CDD505-2E9C-101B-9397-08002B2CF9AE}" pid="12" name="MSIP_Label_afcddd43-8c7c-4abe-8fa4-d188c81eadb1_Enabled">
    <vt:lpwstr>True</vt:lpwstr>
  </property>
  <property fmtid="{D5CDD505-2E9C-101B-9397-08002B2CF9AE}" pid="13" name="MSIP_Label_afcddd43-8c7c-4abe-8fa4-d188c81eadb1_Extended_MSFT_Method">
    <vt:lpwstr>Automatic</vt:lpwstr>
  </property>
  <property fmtid="{D5CDD505-2E9C-101B-9397-08002B2CF9AE}" pid="14" name="MSIP_Label_afcddd43-8c7c-4abe-8fa4-d188c81eadb1_Name">
    <vt:lpwstr>Confidential</vt:lpwstr>
  </property>
  <property fmtid="{D5CDD505-2E9C-101B-9397-08002B2CF9AE}" pid="15" name="MSIP_Label_afcddd43-8c7c-4abe-8fa4-d188c81eadb1_SetDate">
    <vt:lpwstr>2020-01-17T11:18:56.6003561Z</vt:lpwstr>
  </property>
  <property fmtid="{D5CDD505-2E9C-101B-9397-08002B2CF9AE}" pid="16" name="MSIP_Label_afcddd43-8c7c-4abe-8fa4-d188c81eadb1_SiteId">
    <vt:lpwstr>c5fb477d-6f95-4b6f-a174-acc68564fad6</vt:lpwstr>
  </property>
</Properties>
</file>