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2"/>
  </p:notesMasterIdLst>
  <p:handoutMasterIdLst>
    <p:handoutMasterId r:id="rId43"/>
  </p:handoutMasterIdLst>
  <p:sldIdLst>
    <p:sldId id="467" r:id="rId2"/>
    <p:sldId id="470" r:id="rId3"/>
    <p:sldId id="551" r:id="rId4"/>
    <p:sldId id="259" r:id="rId5"/>
    <p:sldId id="565" r:id="rId6"/>
    <p:sldId id="471" r:id="rId7"/>
    <p:sldId id="517" r:id="rId8"/>
    <p:sldId id="552" r:id="rId9"/>
    <p:sldId id="566" r:id="rId10"/>
    <p:sldId id="564" r:id="rId11"/>
    <p:sldId id="521" r:id="rId12"/>
    <p:sldId id="556" r:id="rId13"/>
    <p:sldId id="567" r:id="rId14"/>
    <p:sldId id="524" r:id="rId15"/>
    <p:sldId id="525" r:id="rId16"/>
    <p:sldId id="526" r:id="rId17"/>
    <p:sldId id="558" r:id="rId18"/>
    <p:sldId id="568" r:id="rId19"/>
    <p:sldId id="529" r:id="rId20"/>
    <p:sldId id="572" r:id="rId21"/>
    <p:sldId id="559" r:id="rId22"/>
    <p:sldId id="569" r:id="rId23"/>
    <p:sldId id="534" r:id="rId24"/>
    <p:sldId id="535" r:id="rId25"/>
    <p:sldId id="536" r:id="rId26"/>
    <p:sldId id="537" r:id="rId27"/>
    <p:sldId id="560" r:id="rId28"/>
    <p:sldId id="570" r:id="rId29"/>
    <p:sldId id="541" r:id="rId30"/>
    <p:sldId id="542" r:id="rId31"/>
    <p:sldId id="543" r:id="rId32"/>
    <p:sldId id="544" r:id="rId33"/>
    <p:sldId id="561" r:id="rId34"/>
    <p:sldId id="571" r:id="rId35"/>
    <p:sldId id="573" r:id="rId36"/>
    <p:sldId id="548" r:id="rId37"/>
    <p:sldId id="562" r:id="rId38"/>
    <p:sldId id="550" r:id="rId39"/>
    <p:sldId id="268" r:id="rId40"/>
    <p:sldId id="287" r:id="rId41"/>
  </p:sldIdLst>
  <p:sldSz cx="12192000" cy="6858000"/>
  <p:notesSz cx="6985000" cy="9283700"/>
  <p:custDataLst>
    <p:tags r:id="rId44"/>
  </p:custDataLst>
  <p:defaultTextStyle>
    <a:defPPr>
      <a:defRPr lang="en-US"/>
    </a:defPPr>
    <a:lvl1pPr algn="l" rtl="0" fontAlgn="base">
      <a:spcBef>
        <a:spcPct val="0"/>
      </a:spcBef>
      <a:spcAft>
        <a:spcPct val="0"/>
      </a:spcAft>
      <a:defRPr sz="1500" kern="1200">
        <a:solidFill>
          <a:schemeClr val="tx1"/>
        </a:solidFill>
        <a:latin typeface="Arial" pitchFamily="34" charset="0"/>
        <a:ea typeface="ＭＳ Ｐゴシック"/>
        <a:cs typeface="ＭＳ Ｐゴシック"/>
      </a:defRPr>
    </a:lvl1pPr>
    <a:lvl2pPr marL="566029"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58"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087"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16"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45" algn="l" defTabSz="1132058" rtl="0" eaLnBrk="1" latinLnBrk="0" hangingPunct="1">
      <a:defRPr sz="1500" kern="1200">
        <a:solidFill>
          <a:schemeClr val="tx1"/>
        </a:solidFill>
        <a:latin typeface="Arial" pitchFamily="34" charset="0"/>
        <a:ea typeface="ＭＳ Ｐゴシック"/>
        <a:cs typeface="ＭＳ Ｐゴシック"/>
      </a:defRPr>
    </a:lvl6pPr>
    <a:lvl7pPr marL="3396174" algn="l" defTabSz="1132058" rtl="0" eaLnBrk="1" latinLnBrk="0" hangingPunct="1">
      <a:defRPr sz="1500" kern="1200">
        <a:solidFill>
          <a:schemeClr val="tx1"/>
        </a:solidFill>
        <a:latin typeface="Arial" pitchFamily="34" charset="0"/>
        <a:ea typeface="ＭＳ Ｐゴシック"/>
        <a:cs typeface="ＭＳ Ｐゴシック"/>
      </a:defRPr>
    </a:lvl7pPr>
    <a:lvl8pPr marL="3962203" algn="l" defTabSz="1132058" rtl="0" eaLnBrk="1" latinLnBrk="0" hangingPunct="1">
      <a:defRPr sz="1500" kern="1200">
        <a:solidFill>
          <a:schemeClr val="tx1"/>
        </a:solidFill>
        <a:latin typeface="Arial" pitchFamily="34" charset="0"/>
        <a:ea typeface="ＭＳ Ｐゴシック"/>
        <a:cs typeface="ＭＳ Ｐゴシック"/>
      </a:defRPr>
    </a:lvl8pPr>
    <a:lvl9pPr marL="4528232" algn="l" defTabSz="1132058" rtl="0" eaLnBrk="1" latinLnBrk="0" hangingPunct="1">
      <a:defRPr sz="15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104" userDrawn="1">
          <p15:clr>
            <a:srgbClr val="A4A3A4"/>
          </p15:clr>
        </p15:guide>
        <p15:guide id="3" orient="horz" pos="840" userDrawn="1">
          <p15:clr>
            <a:srgbClr val="A4A3A4"/>
          </p15:clr>
        </p15:guide>
        <p15:guide id="4" orient="horz" pos="600" userDrawn="1">
          <p15:clr>
            <a:srgbClr val="A4A3A4"/>
          </p15:clr>
        </p15:guide>
        <p15:guide id="5" orient="horz" pos="4179" userDrawn="1">
          <p15:clr>
            <a:srgbClr val="A4A3A4"/>
          </p15:clr>
        </p15:guide>
        <p15:guide id="7" orient="horz" pos="1608" userDrawn="1">
          <p15:clr>
            <a:srgbClr val="A4A3A4"/>
          </p15:clr>
        </p15:guide>
        <p15:guide id="8" orient="horz" pos="3923" userDrawn="1">
          <p15:clr>
            <a:srgbClr val="A4A3A4"/>
          </p15:clr>
        </p15:guide>
        <p15:guide id="9" orient="horz" pos="3816" userDrawn="1">
          <p15:clr>
            <a:srgbClr val="A4A3A4"/>
          </p15:clr>
        </p15:guide>
        <p15:guide id="10" orient="horz" pos="3689" userDrawn="1">
          <p15:clr>
            <a:srgbClr val="A4A3A4"/>
          </p15:clr>
        </p15:guide>
        <p15:guide id="11" orient="horz" pos="2472" userDrawn="1">
          <p15:clr>
            <a:srgbClr val="A4A3A4"/>
          </p15:clr>
        </p15:guide>
        <p15:guide id="12" orient="horz" pos="2304" userDrawn="1">
          <p15:clr>
            <a:srgbClr val="A4A3A4"/>
          </p15:clr>
        </p15:guide>
        <p15:guide id="14" pos="3840" userDrawn="1">
          <p15:clr>
            <a:srgbClr val="A4A3A4"/>
          </p15:clr>
        </p15:guide>
        <p15:guide id="16" pos="4032" userDrawn="1">
          <p15:clr>
            <a:srgbClr val="A4A3A4"/>
          </p15:clr>
        </p15:guide>
        <p15:guide id="17" pos="312" userDrawn="1">
          <p15:clr>
            <a:srgbClr val="A4A3A4"/>
          </p15:clr>
        </p15:guide>
        <p15:guide id="18" pos="73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E3C"/>
    <a:srgbClr val="004F6B"/>
    <a:srgbClr val="000000"/>
    <a:srgbClr val="005370"/>
    <a:srgbClr val="019681"/>
    <a:srgbClr val="00A6D4"/>
    <a:srgbClr val="8FB6BC"/>
    <a:srgbClr val="768692"/>
    <a:srgbClr val="007AAA"/>
    <a:srgbClr val="E96C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E171C-64FA-44FC-AC5C-E29EEDD9240A}" v="373" dt="2023-08-08T17:43:23.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17" autoAdjust="0"/>
    <p:restoredTop sz="68668" autoAdjust="0"/>
  </p:normalViewPr>
  <p:slideViewPr>
    <p:cSldViewPr snapToGrid="0" showGuides="1">
      <p:cViewPr varScale="1">
        <p:scale>
          <a:sx n="54" d="100"/>
          <a:sy n="54" d="100"/>
        </p:scale>
        <p:origin x="1096" y="40"/>
      </p:cViewPr>
      <p:guideLst>
        <p:guide orient="horz" pos="4104"/>
        <p:guide orient="horz" pos="840"/>
        <p:guide orient="horz" pos="600"/>
        <p:guide orient="horz" pos="4179"/>
        <p:guide orient="horz" pos="1608"/>
        <p:guide orient="horz" pos="3923"/>
        <p:guide orient="horz" pos="3816"/>
        <p:guide orient="horz" pos="3689"/>
        <p:guide orient="horz" pos="2472"/>
        <p:guide orient="horz" pos="2304"/>
        <p:guide pos="3840"/>
        <p:guide pos="4032"/>
        <p:guide pos="312"/>
        <p:guide pos="7379"/>
      </p:guideLst>
    </p:cSldViewPr>
  </p:slideViewPr>
  <p:outlineViewPr>
    <p:cViewPr>
      <p:scale>
        <a:sx n="33" d="100"/>
        <a:sy n="33" d="100"/>
      </p:scale>
      <p:origin x="0" y="5964"/>
    </p:cViewPr>
  </p:outlineViewPr>
  <p:notesTextViewPr>
    <p:cViewPr>
      <p:scale>
        <a:sx n="100" d="100"/>
        <a:sy n="100" d="100"/>
      </p:scale>
      <p:origin x="0" y="0"/>
    </p:cViewPr>
  </p:notesTextViewPr>
  <p:sorterViewPr>
    <p:cViewPr>
      <p:scale>
        <a:sx n="66" d="100"/>
        <a:sy n="66" d="100"/>
      </p:scale>
      <p:origin x="0" y="-5068"/>
    </p:cViewPr>
  </p:sorterViewPr>
  <p:notesViewPr>
    <p:cSldViewPr snapToGrid="0" showGuides="1">
      <p:cViewPr varScale="1">
        <p:scale>
          <a:sx n="129" d="100"/>
          <a:sy n="129" d="100"/>
        </p:scale>
        <p:origin x="390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2654220655101E-2"/>
          <c:y val="1.6824633031982113E-3"/>
          <c:w val="0.80661554309708294"/>
          <c:h val="0.99831753669680179"/>
        </c:manualLayout>
      </c:layout>
      <c:doughnutChart>
        <c:varyColors val="1"/>
        <c:ser>
          <c:idx val="0"/>
          <c:order val="0"/>
          <c:tx>
            <c:strRef>
              <c:f>Sheet1!$B$1</c:f>
              <c:strCache>
                <c:ptCount val="1"/>
                <c:pt idx="0">
                  <c:v>Sales</c:v>
                </c:pt>
              </c:strCache>
            </c:strRef>
          </c:tx>
          <c:spPr>
            <a:ln>
              <a:noFill/>
            </a:ln>
          </c:spPr>
          <c:dPt>
            <c:idx val="0"/>
            <c:bubble3D val="0"/>
            <c:spPr>
              <a:solidFill>
                <a:srgbClr val="94AE3C"/>
              </a:solidFill>
              <a:ln w="19050">
                <a:noFill/>
              </a:ln>
              <a:effectLst/>
            </c:spPr>
            <c:extLst>
              <c:ext xmlns:c16="http://schemas.microsoft.com/office/drawing/2014/chart" uri="{C3380CC4-5D6E-409C-BE32-E72D297353CC}">
                <c16:uniqueId val="{00000001-AA82-4914-AA22-298E1C47A3A8}"/>
              </c:ext>
            </c:extLst>
          </c:dPt>
          <c:dPt>
            <c:idx val="1"/>
            <c:bubble3D val="0"/>
            <c:spPr>
              <a:solidFill>
                <a:srgbClr val="004F6B"/>
              </a:solidFill>
              <a:ln w="19050">
                <a:noFill/>
              </a:ln>
              <a:effectLst/>
            </c:spPr>
            <c:extLst>
              <c:ext xmlns:c16="http://schemas.microsoft.com/office/drawing/2014/chart" uri="{C3380CC4-5D6E-409C-BE32-E72D297353CC}">
                <c16:uniqueId val="{00000003-AA82-4914-AA22-298E1C47A3A8}"/>
              </c:ext>
            </c:extLst>
          </c:dPt>
          <c:dPt>
            <c:idx val="2"/>
            <c:bubble3D val="0"/>
            <c:spPr>
              <a:solidFill>
                <a:srgbClr val="009681"/>
              </a:solidFill>
              <a:ln w="19050">
                <a:noFill/>
              </a:ln>
              <a:effectLst/>
            </c:spPr>
            <c:extLst>
              <c:ext xmlns:c16="http://schemas.microsoft.com/office/drawing/2014/chart" uri="{C3380CC4-5D6E-409C-BE32-E72D297353CC}">
                <c16:uniqueId val="{00000005-AA82-4914-AA22-298E1C47A3A8}"/>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2">
                  <c:v>3rd Qtr</c:v>
                </c:pt>
              </c:strCache>
            </c:strRef>
          </c:cat>
          <c:val>
            <c:numRef>
              <c:f>Sheet1!$B$2:$B$4</c:f>
              <c:numCache>
                <c:formatCode>0%</c:formatCode>
                <c:ptCount val="3"/>
                <c:pt idx="0">
                  <c:v>0.44</c:v>
                </c:pt>
                <c:pt idx="1">
                  <c:v>0.39</c:v>
                </c:pt>
                <c:pt idx="2">
                  <c:v>0.17</c:v>
                </c:pt>
              </c:numCache>
            </c:numRef>
          </c:val>
          <c:extLst>
            <c:ext xmlns:c16="http://schemas.microsoft.com/office/drawing/2014/chart" uri="{C3380CC4-5D6E-409C-BE32-E72D297353CC}">
              <c16:uniqueId val="{00000006-AA82-4914-AA22-298E1C47A3A8}"/>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2654220655101E-2"/>
          <c:y val="1.6824633031982113E-3"/>
          <c:w val="0.80661554309708294"/>
          <c:h val="0.99831753669680179"/>
        </c:manualLayout>
      </c:layout>
      <c:doughnutChart>
        <c:varyColors val="1"/>
        <c:ser>
          <c:idx val="0"/>
          <c:order val="0"/>
          <c:tx>
            <c:strRef>
              <c:f>Sheet1!$B$1</c:f>
              <c:strCache>
                <c:ptCount val="1"/>
                <c:pt idx="0">
                  <c:v>Sales</c:v>
                </c:pt>
              </c:strCache>
            </c:strRef>
          </c:tx>
          <c:spPr>
            <a:ln>
              <a:noFill/>
            </a:ln>
          </c:spPr>
          <c:dPt>
            <c:idx val="0"/>
            <c:bubble3D val="0"/>
            <c:spPr>
              <a:solidFill>
                <a:srgbClr val="94AE3C"/>
              </a:solidFill>
              <a:ln w="19050">
                <a:noFill/>
              </a:ln>
              <a:effectLst/>
            </c:spPr>
            <c:extLst>
              <c:ext xmlns:c16="http://schemas.microsoft.com/office/drawing/2014/chart" uri="{C3380CC4-5D6E-409C-BE32-E72D297353CC}">
                <c16:uniqueId val="{00000001-7AD1-45C0-84BF-EA5EE070F59F}"/>
              </c:ext>
            </c:extLst>
          </c:dPt>
          <c:dPt>
            <c:idx val="1"/>
            <c:bubble3D val="0"/>
            <c:spPr>
              <a:solidFill>
                <a:srgbClr val="004F6B"/>
              </a:solidFill>
              <a:ln w="19050">
                <a:noFill/>
              </a:ln>
              <a:effectLst/>
            </c:spPr>
            <c:extLst>
              <c:ext xmlns:c16="http://schemas.microsoft.com/office/drawing/2014/chart" uri="{C3380CC4-5D6E-409C-BE32-E72D297353CC}">
                <c16:uniqueId val="{00000003-7AD1-45C0-84BF-EA5EE070F59F}"/>
              </c:ext>
            </c:extLst>
          </c:dPt>
          <c:dPt>
            <c:idx val="2"/>
            <c:bubble3D val="0"/>
            <c:spPr>
              <a:solidFill>
                <a:srgbClr val="004F6B"/>
              </a:solidFill>
              <a:ln w="19050">
                <a:noFill/>
              </a:ln>
              <a:effectLst/>
            </c:spPr>
            <c:extLst>
              <c:ext xmlns:c16="http://schemas.microsoft.com/office/drawing/2014/chart" uri="{C3380CC4-5D6E-409C-BE32-E72D297353CC}">
                <c16:uniqueId val="{00000005-7AD1-45C0-84BF-EA5EE070F59F}"/>
              </c:ext>
            </c:extLst>
          </c:dPt>
          <c:dLbls>
            <c:delete val="1"/>
          </c:dLbls>
          <c:cat>
            <c:strRef>
              <c:f>Sheet1!$A$2:$A$3</c:f>
              <c:strCache>
                <c:ptCount val="2"/>
                <c:pt idx="0">
                  <c:v>1st Qtr</c:v>
                </c:pt>
                <c:pt idx="1">
                  <c:v>3rd Qtr</c:v>
                </c:pt>
              </c:strCache>
            </c:strRef>
          </c:cat>
          <c:val>
            <c:numRef>
              <c:f>Sheet1!$B$2:$B$3</c:f>
              <c:numCache>
                <c:formatCode>0%</c:formatCode>
                <c:ptCount val="2"/>
                <c:pt idx="0">
                  <c:v>0.69</c:v>
                </c:pt>
                <c:pt idx="1">
                  <c:v>0.31</c:v>
                </c:pt>
              </c:numCache>
            </c:numRef>
          </c:val>
          <c:extLst>
            <c:ext xmlns:c16="http://schemas.microsoft.com/office/drawing/2014/chart" uri="{C3380CC4-5D6E-409C-BE32-E72D297353CC}">
              <c16:uniqueId val="{00000006-7AD1-45C0-84BF-EA5EE070F59F}"/>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27137" cy="463571"/>
          </a:xfrm>
          <a:prstGeom prst="rect">
            <a:avLst/>
          </a:prstGeom>
          <a:noFill/>
          <a:ln w="9525">
            <a:noFill/>
            <a:miter lim="800000"/>
            <a:headEnd/>
            <a:tailEnd/>
          </a:ln>
        </p:spPr>
        <p:txBody>
          <a:bodyPr vert="horz" wrap="square" lIns="87891" tIns="43946" rIns="87891" bIns="43946" numCol="1" anchor="t" anchorCtr="0" compatLnSpc="1">
            <a:prstTxWarp prst="textNoShape">
              <a:avLst/>
            </a:prstTxWarp>
          </a:bodyPr>
          <a:lstStyle>
            <a:lvl1pPr algn="l" eaLnBrk="1" hangingPunct="1">
              <a:defRPr>
                <a:latin typeface="Arial" charset="0"/>
                <a:ea typeface="ＭＳ Ｐゴシック" pitchFamily="1" charset="-128"/>
                <a:cs typeface="+mn-cs"/>
              </a:defRPr>
            </a:lvl1pPr>
          </a:lstStyle>
          <a:p>
            <a:pPr>
              <a:defRPr/>
            </a:pPr>
            <a:endParaRPr lang="en-US"/>
          </a:p>
        </p:txBody>
      </p:sp>
      <p:sp>
        <p:nvSpPr>
          <p:cNvPr id="142339" name="Rectangle 3"/>
          <p:cNvSpPr>
            <a:spLocks noGrp="1" noChangeArrowheads="1"/>
          </p:cNvSpPr>
          <p:nvPr>
            <p:ph type="dt" sz="quarter" idx="1"/>
          </p:nvPr>
        </p:nvSpPr>
        <p:spPr bwMode="auto">
          <a:xfrm>
            <a:off x="3956348" y="0"/>
            <a:ext cx="3027137" cy="463571"/>
          </a:xfrm>
          <a:prstGeom prst="rect">
            <a:avLst/>
          </a:prstGeom>
          <a:noFill/>
          <a:ln w="9525">
            <a:noFill/>
            <a:miter lim="800000"/>
            <a:headEnd/>
            <a:tailEnd/>
          </a:ln>
        </p:spPr>
        <p:txBody>
          <a:bodyPr vert="horz" wrap="square" lIns="87891" tIns="43946" rIns="87891" bIns="43946" numCol="1" anchor="t" anchorCtr="0" compatLnSpc="1">
            <a:prstTxWarp prst="textNoShape">
              <a:avLst/>
            </a:prstTxWarp>
          </a:bodyPr>
          <a:lstStyle>
            <a:lvl1pPr algn="r" eaLnBrk="1" hangingPunct="1">
              <a:defRPr>
                <a:latin typeface="Arial" charset="0"/>
                <a:ea typeface="ＭＳ Ｐゴシック" pitchFamily="1" charset="-128"/>
                <a:cs typeface="+mn-cs"/>
              </a:defRPr>
            </a:lvl1pPr>
          </a:lstStyle>
          <a:p>
            <a:pPr>
              <a:defRPr/>
            </a:pPr>
            <a:endParaRPr lang="en-US"/>
          </a:p>
        </p:txBody>
      </p:sp>
      <p:sp>
        <p:nvSpPr>
          <p:cNvPr id="142340" name="Rectangle 4"/>
          <p:cNvSpPr>
            <a:spLocks noGrp="1" noChangeArrowheads="1"/>
          </p:cNvSpPr>
          <p:nvPr>
            <p:ph type="ftr" sz="quarter" idx="2"/>
          </p:nvPr>
        </p:nvSpPr>
        <p:spPr bwMode="auto">
          <a:xfrm>
            <a:off x="0" y="8818595"/>
            <a:ext cx="3027137" cy="463571"/>
          </a:xfrm>
          <a:prstGeom prst="rect">
            <a:avLst/>
          </a:prstGeom>
          <a:noFill/>
          <a:ln w="9525">
            <a:noFill/>
            <a:miter lim="800000"/>
            <a:headEnd/>
            <a:tailEnd/>
          </a:ln>
        </p:spPr>
        <p:txBody>
          <a:bodyPr vert="horz" wrap="square" lIns="87891" tIns="43946" rIns="87891" bIns="43946" numCol="1" anchor="b" anchorCtr="0" compatLnSpc="1">
            <a:prstTxWarp prst="textNoShape">
              <a:avLst/>
            </a:prstTxWarp>
          </a:bodyPr>
          <a:lstStyle>
            <a:lvl1pPr algn="l" eaLnBrk="1" hangingPunct="1">
              <a:defRPr>
                <a:latin typeface="Arial" charset="0"/>
                <a:ea typeface="ＭＳ Ｐゴシック" pitchFamily="1" charset="-128"/>
                <a:cs typeface="+mn-cs"/>
              </a:defRPr>
            </a:lvl1pPr>
          </a:lstStyle>
          <a:p>
            <a:pPr>
              <a:defRPr/>
            </a:pPr>
            <a:endParaRPr lang="en-US"/>
          </a:p>
        </p:txBody>
      </p:sp>
      <p:sp>
        <p:nvSpPr>
          <p:cNvPr id="142341" name="Rectangle 5"/>
          <p:cNvSpPr>
            <a:spLocks noGrp="1" noChangeArrowheads="1"/>
          </p:cNvSpPr>
          <p:nvPr>
            <p:ph type="sldNum" sz="quarter" idx="3"/>
          </p:nvPr>
        </p:nvSpPr>
        <p:spPr bwMode="auto">
          <a:xfrm>
            <a:off x="3956348" y="8818595"/>
            <a:ext cx="3027137" cy="463571"/>
          </a:xfrm>
          <a:prstGeom prst="rect">
            <a:avLst/>
          </a:prstGeom>
          <a:noFill/>
          <a:ln w="9525">
            <a:noFill/>
            <a:miter lim="800000"/>
            <a:headEnd/>
            <a:tailEnd/>
          </a:ln>
        </p:spPr>
        <p:txBody>
          <a:bodyPr vert="horz" wrap="square" lIns="87891" tIns="43946" rIns="87891" bIns="43946" numCol="1" anchor="b" anchorCtr="0" compatLnSpc="1">
            <a:prstTxWarp prst="textNoShape">
              <a:avLst/>
            </a:prstTxWarp>
          </a:bodyPr>
          <a:lstStyle>
            <a:lvl1pPr algn="r" eaLnBrk="1" hangingPunct="1">
              <a:defRPr>
                <a:latin typeface="Arial" charset="0"/>
                <a:ea typeface="ＭＳ Ｐゴシック" pitchFamily="1" charset="-128"/>
                <a:cs typeface="+mn-cs"/>
              </a:defRPr>
            </a:lvl1pPr>
          </a:lstStyle>
          <a:p>
            <a:pPr>
              <a:defRPr/>
            </a:pPr>
            <a:fld id="{FCE8AFCD-0F02-46B4-AB12-05EFAED838FF}" type="slidenum">
              <a:rPr lang="en-US"/>
              <a:pPr>
                <a:defRPr/>
              </a:pPr>
              <a:t>‹#›</a:t>
            </a:fld>
            <a:endParaRPr lang="en-US"/>
          </a:p>
        </p:txBody>
      </p:sp>
    </p:spTree>
    <p:extLst>
      <p:ext uri="{BB962C8B-B14F-4D97-AF65-F5344CB8AC3E}">
        <p14:creationId xmlns:p14="http://schemas.microsoft.com/office/powerpoint/2010/main" val="48948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27137" cy="463571"/>
          </a:xfrm>
          <a:prstGeom prst="rect">
            <a:avLst/>
          </a:prstGeom>
          <a:noFill/>
          <a:ln w="9525">
            <a:noFill/>
            <a:miter lim="800000"/>
            <a:headEnd/>
            <a:tailEnd/>
          </a:ln>
        </p:spPr>
        <p:txBody>
          <a:bodyPr vert="horz" wrap="square" lIns="92906" tIns="46453" rIns="92906" bIns="46453" numCol="1" anchor="t" anchorCtr="0" compatLnSpc="1">
            <a:prstTxWarp prst="textNoShape">
              <a:avLst/>
            </a:prstTxWarp>
          </a:bodyPr>
          <a:lstStyle>
            <a:lvl1pPr algn="l" defTabSz="929760" eaLnBrk="1" hangingPunct="1">
              <a:defRPr>
                <a:latin typeface="Arial" charset="0"/>
                <a:ea typeface="ＭＳ Ｐゴシック" pitchFamily="1" charset="-128"/>
                <a:cs typeface="+mn-cs"/>
              </a:defRPr>
            </a:lvl1pPr>
          </a:lstStyle>
          <a:p>
            <a:pPr>
              <a:defRPr/>
            </a:pPr>
            <a:endParaRPr lang="en-US"/>
          </a:p>
        </p:txBody>
      </p:sp>
      <p:sp>
        <p:nvSpPr>
          <p:cNvPr id="18435" name="Rectangle 3"/>
          <p:cNvSpPr>
            <a:spLocks noGrp="1" noChangeArrowheads="1"/>
          </p:cNvSpPr>
          <p:nvPr>
            <p:ph type="dt" idx="1"/>
          </p:nvPr>
        </p:nvSpPr>
        <p:spPr bwMode="auto">
          <a:xfrm>
            <a:off x="3956348" y="0"/>
            <a:ext cx="3027137" cy="463571"/>
          </a:xfrm>
          <a:prstGeom prst="rect">
            <a:avLst/>
          </a:prstGeom>
          <a:noFill/>
          <a:ln w="9525">
            <a:noFill/>
            <a:miter lim="800000"/>
            <a:headEnd/>
            <a:tailEnd/>
          </a:ln>
        </p:spPr>
        <p:txBody>
          <a:bodyPr vert="horz" wrap="square" lIns="92906" tIns="46453" rIns="92906" bIns="46453" numCol="1" anchor="t" anchorCtr="0" compatLnSpc="1">
            <a:prstTxWarp prst="textNoShape">
              <a:avLst/>
            </a:prstTxWarp>
          </a:bodyPr>
          <a:lstStyle>
            <a:lvl1pPr algn="r" defTabSz="929760" eaLnBrk="1" hangingPunct="1">
              <a:defRPr>
                <a:latin typeface="Arial" charset="0"/>
                <a:ea typeface="ＭＳ Ｐゴシック" pitchFamily="1" charset="-128"/>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398463" y="696913"/>
            <a:ext cx="6188075" cy="34813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98804" y="4410065"/>
            <a:ext cx="5587394" cy="4176744"/>
          </a:xfrm>
          <a:prstGeom prst="rect">
            <a:avLst/>
          </a:prstGeom>
          <a:noFill/>
          <a:ln w="9525">
            <a:noFill/>
            <a:miter lim="800000"/>
            <a:headEnd/>
            <a:tailEnd/>
          </a:ln>
        </p:spPr>
        <p:txBody>
          <a:bodyPr vert="horz" wrap="square" lIns="92906" tIns="46453" rIns="92906" bIns="4645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818595"/>
            <a:ext cx="3027137" cy="463571"/>
          </a:xfrm>
          <a:prstGeom prst="rect">
            <a:avLst/>
          </a:prstGeom>
          <a:noFill/>
          <a:ln w="9525">
            <a:noFill/>
            <a:miter lim="800000"/>
            <a:headEnd/>
            <a:tailEnd/>
          </a:ln>
        </p:spPr>
        <p:txBody>
          <a:bodyPr vert="horz" wrap="square" lIns="92906" tIns="46453" rIns="92906" bIns="46453" numCol="1" anchor="b" anchorCtr="0" compatLnSpc="1">
            <a:prstTxWarp prst="textNoShape">
              <a:avLst/>
            </a:prstTxWarp>
          </a:bodyPr>
          <a:lstStyle>
            <a:lvl1pPr algn="l" defTabSz="929760" eaLnBrk="1" hangingPunct="1">
              <a:defRPr>
                <a:latin typeface="Arial" charset="0"/>
                <a:ea typeface="ＭＳ Ｐゴシック" pitchFamily="1" charset="-128"/>
                <a:cs typeface="+mn-cs"/>
              </a:defRPr>
            </a:lvl1pPr>
          </a:lstStyle>
          <a:p>
            <a:pPr>
              <a:defRPr/>
            </a:pPr>
            <a:endParaRPr lang="en-US"/>
          </a:p>
        </p:txBody>
      </p:sp>
      <p:sp>
        <p:nvSpPr>
          <p:cNvPr id="18439" name="Rectangle 7"/>
          <p:cNvSpPr>
            <a:spLocks noGrp="1" noChangeArrowheads="1"/>
          </p:cNvSpPr>
          <p:nvPr>
            <p:ph type="sldNum" sz="quarter" idx="5"/>
          </p:nvPr>
        </p:nvSpPr>
        <p:spPr bwMode="auto">
          <a:xfrm>
            <a:off x="3956348" y="8818595"/>
            <a:ext cx="3027137" cy="463571"/>
          </a:xfrm>
          <a:prstGeom prst="rect">
            <a:avLst/>
          </a:prstGeom>
          <a:noFill/>
          <a:ln w="9525">
            <a:noFill/>
            <a:miter lim="800000"/>
            <a:headEnd/>
            <a:tailEnd/>
          </a:ln>
        </p:spPr>
        <p:txBody>
          <a:bodyPr vert="horz" wrap="square" lIns="92906" tIns="46453" rIns="92906" bIns="46453" numCol="1" anchor="b" anchorCtr="0" compatLnSpc="1">
            <a:prstTxWarp prst="textNoShape">
              <a:avLst/>
            </a:prstTxWarp>
          </a:bodyPr>
          <a:lstStyle>
            <a:lvl1pPr algn="r" defTabSz="929760" eaLnBrk="1" hangingPunct="1">
              <a:defRPr>
                <a:latin typeface="Arial" charset="0"/>
                <a:ea typeface="ＭＳ Ｐゴシック" pitchFamily="1" charset="-128"/>
                <a:cs typeface="+mn-cs"/>
              </a:defRPr>
            </a:lvl1pPr>
          </a:lstStyle>
          <a:p>
            <a:pPr>
              <a:defRPr/>
            </a:pPr>
            <a:fld id="{8203C9FA-C4BE-486E-85AA-ABBD1B25667F}" type="slidenum">
              <a:rPr lang="en-US"/>
              <a:pPr>
                <a:defRPr/>
              </a:pPr>
              <a:t>‹#›</a:t>
            </a:fld>
            <a:endParaRPr lang="en-US"/>
          </a:p>
        </p:txBody>
      </p:sp>
    </p:spTree>
    <p:extLst>
      <p:ext uri="{BB962C8B-B14F-4D97-AF65-F5344CB8AC3E}">
        <p14:creationId xmlns:p14="http://schemas.microsoft.com/office/powerpoint/2010/main" val="1665542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charset="0"/>
        <a:ea typeface="+mn-ea"/>
        <a:cs typeface="+mn-cs"/>
      </a:defRPr>
    </a:lvl1pPr>
    <a:lvl2pPr marL="566029" algn="l" rtl="0" eaLnBrk="0" fontAlgn="base" hangingPunct="0">
      <a:spcBef>
        <a:spcPct val="30000"/>
      </a:spcBef>
      <a:spcAft>
        <a:spcPct val="0"/>
      </a:spcAft>
      <a:defRPr sz="1500" kern="1200">
        <a:solidFill>
          <a:schemeClr val="tx1"/>
        </a:solidFill>
        <a:latin typeface="Arial" charset="0"/>
        <a:ea typeface="+mn-ea"/>
        <a:cs typeface="+mn-cs"/>
      </a:defRPr>
    </a:lvl2pPr>
    <a:lvl3pPr marL="1132058" algn="l" rtl="0" eaLnBrk="0" fontAlgn="base" hangingPunct="0">
      <a:spcBef>
        <a:spcPct val="30000"/>
      </a:spcBef>
      <a:spcAft>
        <a:spcPct val="0"/>
      </a:spcAft>
      <a:defRPr sz="1500" kern="1200">
        <a:solidFill>
          <a:schemeClr val="tx1"/>
        </a:solidFill>
        <a:latin typeface="Arial" charset="0"/>
        <a:ea typeface="+mn-ea"/>
        <a:cs typeface="+mn-cs"/>
      </a:defRPr>
    </a:lvl3pPr>
    <a:lvl4pPr marL="1698087" algn="l" rtl="0" eaLnBrk="0" fontAlgn="base" hangingPunct="0">
      <a:spcBef>
        <a:spcPct val="30000"/>
      </a:spcBef>
      <a:spcAft>
        <a:spcPct val="0"/>
      </a:spcAft>
      <a:defRPr sz="1500" kern="1200">
        <a:solidFill>
          <a:schemeClr val="tx1"/>
        </a:solidFill>
        <a:latin typeface="Arial" charset="0"/>
        <a:ea typeface="+mn-ea"/>
        <a:cs typeface="+mn-cs"/>
      </a:defRPr>
    </a:lvl4pPr>
    <a:lvl5pPr marL="2264116" algn="l" rtl="0" eaLnBrk="0" fontAlgn="base" hangingPunct="0">
      <a:spcBef>
        <a:spcPct val="30000"/>
      </a:spcBef>
      <a:spcAft>
        <a:spcPct val="0"/>
      </a:spcAft>
      <a:defRPr sz="1500" kern="1200">
        <a:solidFill>
          <a:schemeClr val="tx1"/>
        </a:solidFill>
        <a:latin typeface="Arial" charset="0"/>
        <a:ea typeface="+mn-ea"/>
        <a:cs typeface="+mn-cs"/>
      </a:defRPr>
    </a:lvl5pPr>
    <a:lvl6pPr marL="2830145" algn="l" defTabSz="1132058" rtl="0" eaLnBrk="1" latinLnBrk="0" hangingPunct="1">
      <a:defRPr sz="1500" kern="1200">
        <a:solidFill>
          <a:schemeClr val="tx1"/>
        </a:solidFill>
        <a:latin typeface="+mn-lt"/>
        <a:ea typeface="+mn-ea"/>
        <a:cs typeface="+mn-cs"/>
      </a:defRPr>
    </a:lvl6pPr>
    <a:lvl7pPr marL="3396174" algn="l" defTabSz="1132058" rtl="0" eaLnBrk="1" latinLnBrk="0" hangingPunct="1">
      <a:defRPr sz="1500" kern="1200">
        <a:solidFill>
          <a:schemeClr val="tx1"/>
        </a:solidFill>
        <a:latin typeface="+mn-lt"/>
        <a:ea typeface="+mn-ea"/>
        <a:cs typeface="+mn-cs"/>
      </a:defRPr>
    </a:lvl7pPr>
    <a:lvl8pPr marL="3962203" algn="l" defTabSz="1132058" rtl="0" eaLnBrk="1" latinLnBrk="0" hangingPunct="1">
      <a:defRPr sz="1500" kern="1200">
        <a:solidFill>
          <a:schemeClr val="tx1"/>
        </a:solidFill>
        <a:latin typeface="+mn-lt"/>
        <a:ea typeface="+mn-ea"/>
        <a:cs typeface="+mn-cs"/>
      </a:defRPr>
    </a:lvl8pPr>
    <a:lvl9pPr marL="4528232" algn="l" defTabSz="113205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tx1"/>
                </a:solidFill>
              </a:rPr>
              <a:t>Welcome! Thank you for joining us at today’s seminar. I’d like to thank &lt;insert financial representative name&gt; for organizing today’s event. </a:t>
            </a:r>
          </a:p>
          <a:p>
            <a:endParaRPr lang="en-US" sz="1200" b="0" dirty="0">
              <a:solidFill>
                <a:schemeClr val="tx1"/>
              </a:solidFill>
            </a:endParaRPr>
          </a:p>
          <a:p>
            <a:r>
              <a:rPr lang="en-US" sz="1200" b="0" dirty="0">
                <a:solidFill>
                  <a:schemeClr val="tx1"/>
                </a:solidFill>
              </a:rPr>
              <a:t>We all experience big moments in our lives and these moments can have big impacts—to our finances, our health, our stress levels, and our overall wellness. </a:t>
            </a:r>
          </a:p>
          <a:p>
            <a:endParaRPr lang="en-US" sz="1200" b="0" dirty="0">
              <a:solidFill>
                <a:schemeClr val="tx1"/>
              </a:solidFill>
            </a:endParaRPr>
          </a:p>
          <a:p>
            <a:pPr defTabSz="914378">
              <a:defRPr/>
            </a:pPr>
            <a:r>
              <a:rPr lang="en-US" sz="1200" b="0" dirty="0">
                <a:solidFill>
                  <a:schemeClr val="tx1"/>
                </a:solidFill>
              </a:rPr>
              <a:t>At Fidelity, we have decades of experience observing how various events can impact lives. Over 42 million people have invested their life savings with us, which has afforded us a unique vantage point. And while we all know it, we’ve seen it time and time again—there are some moments we can plan for, and some events are unexpected. </a:t>
            </a:r>
          </a:p>
          <a:p>
            <a:pPr defTabSz="914378">
              <a:defRPr/>
            </a:pPr>
            <a:endParaRPr lang="en-US" sz="1200" b="0" dirty="0">
              <a:solidFill>
                <a:schemeClr val="tx1"/>
              </a:solidFill>
            </a:endParaRPr>
          </a:p>
          <a:p>
            <a:pPr defTabSz="914378">
              <a:defRPr/>
            </a:pPr>
            <a:r>
              <a:rPr lang="en-US" sz="1200" b="0" dirty="0">
                <a:solidFill>
                  <a:schemeClr val="tx1"/>
                </a:solidFill>
              </a:rPr>
              <a:t>Today, we’d like to walk through a few of the moments we've seen have a significant impact of the lives of people just like you. I’m sure we can all agree that there are certain moments in our lives when we can all use a little extra help navigating our path—and as we walk through these together, we will highlight how thinking ahead and being prepared may just give you a little more peace of mind.</a:t>
            </a: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1</a:t>
            </a:fld>
            <a:endParaRPr lang="en-US"/>
          </a:p>
        </p:txBody>
      </p:sp>
    </p:spTree>
    <p:extLst>
      <p:ext uri="{BB962C8B-B14F-4D97-AF65-F5344CB8AC3E}">
        <p14:creationId xmlns:p14="http://schemas.microsoft.com/office/powerpoint/2010/main" val="397320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You’ll likely make several large purchases over the course of your life, and the way you choose to pay for these items can have significant implications for overall financial planning. </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Before spending a big chunk of change on a large purchase, work with your financial representative to help ensure you can still meet other important financial goals.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A detailed conversation with your financial representative can help you understand the financial implications of the purchase and some of the choices or trade-offs involved.</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Make a list of the reasons you want to make your purchase to help determine whether it makes sense for you and your overall financial picture. You might start by considering:</a:t>
            </a:r>
          </a:p>
          <a:p>
            <a:r>
              <a:rPr lang="en-US" sz="1200" b="0" i="0" u="none" strike="noStrike" kern="1200" baseline="0" dirty="0">
                <a:solidFill>
                  <a:schemeClr val="tx1"/>
                </a:solidFill>
                <a:latin typeface="Arial" charset="0"/>
                <a:ea typeface="+mn-ea"/>
                <a:cs typeface="+mn-cs"/>
              </a:rPr>
              <a:t>• What is your time frame and what factors are driving that?</a:t>
            </a:r>
          </a:p>
          <a:p>
            <a:r>
              <a:rPr lang="en-US" sz="1200" b="0" i="0" u="none" strike="noStrike" kern="1200" baseline="0" dirty="0">
                <a:solidFill>
                  <a:schemeClr val="tx1"/>
                </a:solidFill>
                <a:latin typeface="Arial" charset="0"/>
                <a:ea typeface="+mn-ea"/>
                <a:cs typeface="+mn-cs"/>
              </a:rPr>
              <a:t>• Is the purchase likely to appreciate or depreciate over time?</a:t>
            </a:r>
          </a:p>
          <a:p>
            <a:r>
              <a:rPr lang="en-US" sz="1200" b="0" i="0" u="none" strike="noStrike" kern="1200" baseline="0" dirty="0">
                <a:solidFill>
                  <a:schemeClr val="tx1"/>
                </a:solidFill>
                <a:latin typeface="Arial" charset="0"/>
                <a:ea typeface="+mn-ea"/>
                <a:cs typeface="+mn-cs"/>
              </a:rPr>
              <a:t>• If you plan to finance all or part of the purchase, how will that affect your overall debt situation?</a:t>
            </a:r>
            <a:endParaRPr lang="en-US" sz="1200" u="none" dirty="0">
              <a:solidFill>
                <a:schemeClr val="tx1"/>
              </a:solidFill>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10</a:t>
            </a:fld>
            <a:endParaRPr lang="en-US"/>
          </a:p>
        </p:txBody>
      </p:sp>
    </p:spTree>
    <p:extLst>
      <p:ext uri="{BB962C8B-B14F-4D97-AF65-F5344CB8AC3E}">
        <p14:creationId xmlns:p14="http://schemas.microsoft.com/office/powerpoint/2010/main" val="176844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If your large purchase is a second home, consider these questions:</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“Do I have a handle on taxes, maintenance, and insurance costs?”</a:t>
            </a:r>
          </a:p>
          <a:p>
            <a:r>
              <a:rPr lang="en-US" sz="1200" b="0" i="0" u="none" strike="noStrike" kern="1200" baseline="0" dirty="0">
                <a:solidFill>
                  <a:schemeClr val="tx1"/>
                </a:solidFill>
                <a:latin typeface="Arial" charset="0"/>
                <a:ea typeface="+mn-ea"/>
                <a:cs typeface="+mn-cs"/>
              </a:rPr>
              <a:t>“Are there any community rules I need to know if I plan to rent out the property?”</a:t>
            </a:r>
          </a:p>
          <a:p>
            <a:r>
              <a:rPr lang="en-US" sz="1200" b="0" i="0" u="none" strike="noStrike" kern="1200" baseline="0" dirty="0">
                <a:solidFill>
                  <a:schemeClr val="tx1"/>
                </a:solidFill>
                <a:latin typeface="Arial" charset="0"/>
                <a:ea typeface="+mn-ea"/>
                <a:cs typeface="+mn-cs"/>
              </a:rPr>
              <a:t>“Does the house come furnished, or will I need to factor that into my budget?”</a:t>
            </a:r>
          </a:p>
          <a:p>
            <a:r>
              <a:rPr lang="en-US" sz="1200" b="0" i="0" u="none" strike="noStrike" kern="1200" baseline="0" dirty="0">
                <a:solidFill>
                  <a:schemeClr val="tx1"/>
                </a:solidFill>
                <a:latin typeface="Arial" charset="0"/>
                <a:ea typeface="+mn-ea"/>
                <a:cs typeface="+mn-cs"/>
              </a:rPr>
              <a:t>“How far am I willing to travel to get to and from this second home?”</a:t>
            </a:r>
          </a:p>
          <a:p>
            <a:r>
              <a:rPr lang="en-US" sz="1200" b="0" i="0" u="none" strike="noStrike" kern="1200" baseline="0" dirty="0">
                <a:solidFill>
                  <a:schemeClr val="tx1"/>
                </a:solidFill>
                <a:latin typeface="Arial" charset="0"/>
                <a:ea typeface="+mn-ea"/>
                <a:cs typeface="+mn-cs"/>
              </a:rPr>
              <a:t>“Have I considered the real estate market in the surrounding area in case I decide to sell later?”</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11</a:t>
            </a:fld>
            <a:endParaRPr lang="en-US"/>
          </a:p>
        </p:txBody>
      </p:sp>
    </p:spTree>
    <p:extLst>
      <p:ext uri="{BB962C8B-B14F-4D97-AF65-F5344CB8AC3E}">
        <p14:creationId xmlns:p14="http://schemas.microsoft.com/office/powerpoint/2010/main" val="4152432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mn-ea"/>
                <a:cs typeface="+mn-cs"/>
              </a:rPr>
              <a:t>Plan your future together. </a:t>
            </a:r>
            <a:r>
              <a:rPr lang="en-US" sz="1200" b="0" i="0" u="none" strike="noStrike" kern="1200" baseline="0" dirty="0">
                <a:solidFill>
                  <a:schemeClr val="tx1"/>
                </a:solidFill>
                <a:latin typeface="Arial" charset="0"/>
                <a:ea typeface="+mn-ea"/>
                <a:cs typeface="+mn-cs"/>
              </a:rPr>
              <a:t>Your financial representative can help you understand how a large purchase fits with your overall finances. Taking the time to confirm that your upcoming purchase fits with your overall financial plan will likely give you greater peace of mind—especially as you work toward your other important financial goals, including retirement and paying for a child’s education.</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12</a:t>
            </a:fld>
            <a:endParaRPr lang="en-US"/>
          </a:p>
        </p:txBody>
      </p:sp>
    </p:spTree>
    <p:extLst>
      <p:ext uri="{BB962C8B-B14F-4D97-AF65-F5344CB8AC3E}">
        <p14:creationId xmlns:p14="http://schemas.microsoft.com/office/powerpoint/2010/main" val="186158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rPr>
              <a:t>It’s never too early to think about paying for college. Starting early can make a difference, both in terms of the money you contribute over time, and its potential to grow. </a:t>
            </a:r>
          </a:p>
          <a:p>
            <a:pPr defTabSz="1462893" eaLnBrk="1" fontAlgn="auto" hangingPunct="1">
              <a:spcBef>
                <a:spcPts val="600"/>
              </a:spcBef>
              <a:spcAft>
                <a:spcPts val="0"/>
              </a:spcAft>
              <a:defRPr/>
            </a:pP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13</a:t>
            </a:fld>
            <a:endParaRPr lang="en-US"/>
          </a:p>
        </p:txBody>
      </p:sp>
    </p:spTree>
    <p:extLst>
      <p:ext uri="{BB962C8B-B14F-4D97-AF65-F5344CB8AC3E}">
        <p14:creationId xmlns:p14="http://schemas.microsoft.com/office/powerpoint/2010/main" val="142277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none" baseline="0" dirty="0">
                <a:solidFill>
                  <a:schemeClr val="tx1"/>
                </a:solidFill>
              </a:rPr>
              <a:t>As college costs continue to rise, many parents are trying to save more, citing </a:t>
            </a:r>
            <a:r>
              <a:rPr lang="en-US" sz="1200" b="0" i="0" u="none" strike="noStrike" kern="1200" baseline="0" dirty="0">
                <a:solidFill>
                  <a:schemeClr val="tx1"/>
                </a:solidFill>
                <a:latin typeface="Arial" charset="0"/>
                <a:ea typeface="+mn-ea"/>
                <a:cs typeface="+mn-cs"/>
              </a:rPr>
              <a:t>their own experiences with student loan debt as influencing their commitment to help their children pay for college.</a:t>
            </a:r>
            <a:endParaRPr lang="en-US" sz="1200" b="0" u="none" baseline="0" dirty="0">
              <a:solidFill>
                <a:schemeClr val="tx1"/>
              </a:solidFill>
            </a:endParaRP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Planning ahead is one of the keys to saving and investing successfully for a big goal—it takes a long time for your savings to build and for earnings to compound. It's no secret that student debt can have a long-ranging impact on the future financial wellness. Engage your children in planning</a:t>
            </a:r>
            <a:r>
              <a:rPr lang="en-US" sz="1200" baseline="0" dirty="0">
                <a:solidFill>
                  <a:schemeClr val="tx1"/>
                </a:solidFill>
                <a:latin typeface="Arial" panose="020B0604020202020204" pitchFamily="34" charset="0"/>
                <a:cs typeface="Arial" panose="020B0604020202020204" pitchFamily="34" charset="0"/>
              </a:rPr>
              <a:t> conversations about their futures early so they understand the true cost of college and the potential long-term impact of borrowing.  </a:t>
            </a: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Key questions such as these can be a good starting point</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14</a:t>
            </a:fld>
            <a:endParaRPr lang="en-US"/>
          </a:p>
        </p:txBody>
      </p:sp>
    </p:spTree>
    <p:extLst>
      <p:ext uri="{BB962C8B-B14F-4D97-AF65-F5344CB8AC3E}">
        <p14:creationId xmlns:p14="http://schemas.microsoft.com/office/powerpoint/2010/main" val="33442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Like most Americans, you likely want your child to go to college—and hopefully one you can afford. But figuring out just how much to save—and whether you are on track—can be daunting. Tuition costs continue to climb making financial aid difficult to estimate years in advance.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It’s critical to be realistic about what you can afford. That means aligning your child's preferences—and the costs involved—with their job goals, market opportunities, and likely starting salary. Start the conversation early, the middle-school years are a perfect time to engage in family conversations about life after high school. Granted, you and your child may not have all the answers yet. But it’s still helpful to start conversations early, think realistically about how much you can pay, and get creative with how you’ll make the choices work financially for your family. However, according to Fidelity’s 2022 College Savings Indicator, 3 in 10 parents  admit their high schooler doesn’t understand what their total college education could cost,  or the potential amount of student loan debt they may incur.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 study also shows that only 38% of parents plan to cover the full cost of college, and 45% haven’t even talked to their children about saving and paying for college. While parents are beginning to save earlier, including children in the college planning process is an important step to help ensure savings are on track.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Working with &lt;insert financial representative name here&gt;, you can create a savings plan to prepare for the costs of higher education </a:t>
            </a:r>
            <a:endParaRPr lang="en-US" sz="1200"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15</a:t>
            </a:fld>
            <a:endParaRPr lang="en-US"/>
          </a:p>
        </p:txBody>
      </p:sp>
    </p:spTree>
    <p:extLst>
      <p:ext uri="{BB962C8B-B14F-4D97-AF65-F5344CB8AC3E}">
        <p14:creationId xmlns:p14="http://schemas.microsoft.com/office/powerpoint/2010/main" val="3798783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dirty="0">
                <a:solidFill>
                  <a:schemeClr val="tx1"/>
                </a:solidFill>
              </a:rPr>
              <a:t>It’s never too early to think about how you’re going to pay for college. Starting early can make a difference, both in terms of the money you contribute over time, and its potential to grow. You may not be on the hook for the entire college bill; some of the other sources to cover college expenses include grants, scholarships, work-study, and contributions from relatives. But utilizing accounts with special tax structures can help you make the most of the money you’re able to put away. For example, consider using an account specially designed for education savings like a 529 plan, a Coverdell Education Savings Account, or more general savings accounts which may be taxed at your child’s tax rate rather than yours, such as Uniform Gifts to Minors Act (UGMA) and/or Uniform Transfers to Minors Act (UTMA) accounts.</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16</a:t>
            </a:fld>
            <a:endParaRPr lang="en-US"/>
          </a:p>
        </p:txBody>
      </p:sp>
    </p:spTree>
    <p:extLst>
      <p:ext uri="{BB962C8B-B14F-4D97-AF65-F5344CB8AC3E}">
        <p14:creationId xmlns:p14="http://schemas.microsoft.com/office/powerpoint/2010/main" val="3247547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u="none" dirty="0">
                <a:solidFill>
                  <a:schemeClr val="tx1"/>
                </a:solidFill>
              </a:rPr>
              <a:t>Seeking guidance from a</a:t>
            </a:r>
            <a:r>
              <a:rPr lang="en-US" sz="1200" u="none" baseline="0" dirty="0">
                <a:solidFill>
                  <a:schemeClr val="tx1"/>
                </a:solidFill>
              </a:rPr>
              <a:t> financial representative like [insert financial representative name here] can help you </a:t>
            </a:r>
            <a:r>
              <a:rPr lang="en-US" sz="1200" u="none" dirty="0">
                <a:solidFill>
                  <a:schemeClr val="tx1"/>
                </a:solidFill>
              </a:rPr>
              <a:t>start conversations early, think realistically about how much tuition you can pay, and develop a plan to</a:t>
            </a:r>
            <a:r>
              <a:rPr lang="en-US" sz="1200" u="none" baseline="0" dirty="0">
                <a:solidFill>
                  <a:schemeClr val="tx1"/>
                </a:solidFill>
              </a:rPr>
              <a:t> help </a:t>
            </a:r>
            <a:r>
              <a:rPr lang="en-US" sz="1200" u="none" dirty="0">
                <a:solidFill>
                  <a:schemeClr val="tx1"/>
                </a:solidFill>
              </a:rPr>
              <a:t>make the choices work financially for your family.</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rPr>
              <a:t>Practicing good budgeting fundamentals early may be key and involving your children can help teach them about the importance of planning and saving so they are prepare for life after graduation. These habits will come in handy when they tackle new responsibilities like paying back loans, finding a first apartment, buying a car, and saving for their own retirement.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One way to make college savings more manageable—and to make sure you stay on track—is to treat it like a monthly bill. Consider contributing whatever you can afford now, make it a regular habit, and challenge yourself to increase the amount over time. Just make sure you are still prioritizing “must have” expenses like retirement savings. </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17</a:t>
            </a:fld>
            <a:endParaRPr lang="en-US"/>
          </a:p>
        </p:txBody>
      </p:sp>
    </p:spTree>
    <p:extLst>
      <p:ext uri="{BB962C8B-B14F-4D97-AF65-F5344CB8AC3E}">
        <p14:creationId xmlns:p14="http://schemas.microsoft.com/office/powerpoint/2010/main" val="1400991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For some, retiring early is a dream. But for those faced with an unplanned early retirement—due to a work event or a health issue—it may be a slightly different story.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While you may be eligible to begin taking Social Security at age 62, that might not be the best decision, even if you aren't working. That's because after you reach age 62, every year that you delay taking Social Security up to age 70, you could receive up to 8% more in future monthly payments. Once you reach age 70, increases stop, so there is no benefit to waiting past age 70. Also, delaying your own Social Security may increase your spouse's survivor benefit.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Stepping away from full-time work, whether unexpectedly or carefully calculated, is a major life moment. </a:t>
            </a:r>
            <a:endParaRPr lang="en-US" sz="1200"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18</a:t>
            </a:fld>
            <a:endParaRPr lang="en-US"/>
          </a:p>
        </p:txBody>
      </p:sp>
    </p:spTree>
    <p:extLst>
      <p:ext uri="{BB962C8B-B14F-4D97-AF65-F5344CB8AC3E}">
        <p14:creationId xmlns:p14="http://schemas.microsoft.com/office/powerpoint/2010/main" val="417603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Even if you or someone you know enters retirement earlier than anticipated, you can control what you do next.</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Asking yourself key questions such as these can be a good starting point:</a:t>
            </a:r>
          </a:p>
          <a:p>
            <a:pPr marL="171446" indent="-171446" defTabSz="914378">
              <a:buFont typeface="Arial" panose="020B0604020202020204" pitchFamily="34" charset="0"/>
              <a:buChar char="•"/>
              <a:defRPr/>
            </a:pPr>
            <a:r>
              <a:rPr lang="en-US" sz="1200" dirty="0">
                <a:solidFill>
                  <a:schemeClr val="tx1"/>
                </a:solidFill>
              </a:rPr>
              <a:t>What are your expenses? Do you know the breakdown of your discretionary and non-discretionary expenses?</a:t>
            </a:r>
          </a:p>
          <a:p>
            <a:pPr marL="171446" indent="-171446">
              <a:buFont typeface="Arial" panose="020B0604020202020204" pitchFamily="34" charset="0"/>
              <a:buChar char="•"/>
            </a:pPr>
            <a:r>
              <a:rPr lang="en-US" sz="1200" dirty="0">
                <a:solidFill>
                  <a:schemeClr val="tx1"/>
                </a:solidFill>
              </a:rPr>
              <a:t>How will you pay for health care?</a:t>
            </a:r>
          </a:p>
          <a:p>
            <a:pPr marL="171446" indent="-171446">
              <a:buFont typeface="Arial" panose="020B0604020202020204" pitchFamily="34" charset="0"/>
              <a:buChar char="•"/>
            </a:pPr>
            <a:r>
              <a:rPr lang="en-US" sz="1200" dirty="0">
                <a:solidFill>
                  <a:schemeClr val="tx1"/>
                </a:solidFill>
              </a:rPr>
              <a:t>What other income sources do you have? Do you have a pension to draw from?</a:t>
            </a:r>
          </a:p>
          <a:p>
            <a:pPr marL="171446" indent="-171446">
              <a:buFont typeface="Arial" panose="020B0604020202020204" pitchFamily="34" charset="0"/>
              <a:buChar char="•"/>
            </a:pPr>
            <a:r>
              <a:rPr lang="en-US" sz="1200" dirty="0">
                <a:solidFill>
                  <a:schemeClr val="tx1"/>
                </a:solidFill>
              </a:rPr>
              <a:t>Has your risk tolerance changed?</a:t>
            </a:r>
          </a:p>
          <a:p>
            <a:pPr marL="171446" indent="-171446">
              <a:buFont typeface="Arial" panose="020B0604020202020204" pitchFamily="34" charset="0"/>
              <a:buChar char="•"/>
            </a:pPr>
            <a:endParaRPr lang="en-US" sz="1200" dirty="0">
              <a:solidFill>
                <a:schemeClr val="tx1"/>
              </a:solidFill>
            </a:endParaRPr>
          </a:p>
          <a:p>
            <a:r>
              <a:rPr lang="en-US" sz="1200" i="1" dirty="0">
                <a:solidFill>
                  <a:schemeClr val="tx1"/>
                </a:solidFill>
              </a:rPr>
              <a:t>Note to speaker</a:t>
            </a:r>
            <a:r>
              <a:rPr lang="en-US" sz="1200" dirty="0">
                <a:solidFill>
                  <a:schemeClr val="tx1"/>
                </a:solidFill>
              </a:rPr>
              <a:t>—Can ask other questions such as:</a:t>
            </a:r>
          </a:p>
          <a:p>
            <a:r>
              <a:rPr lang="en-US" sz="1200" dirty="0">
                <a:solidFill>
                  <a:schemeClr val="tx1"/>
                </a:solidFill>
              </a:rPr>
              <a:t>Are you considering starting your own business or taking another job?</a:t>
            </a:r>
          </a:p>
          <a:p>
            <a:r>
              <a:rPr lang="en-US" sz="1200" dirty="0">
                <a:solidFill>
                  <a:schemeClr val="tx1"/>
                </a:solidFill>
              </a:rPr>
              <a:t>Can you visualize how you want to spend your free time?</a:t>
            </a:r>
          </a:p>
          <a:p>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19</a:t>
            </a:fld>
            <a:endParaRPr lang="en-US"/>
          </a:p>
        </p:txBody>
      </p:sp>
    </p:spTree>
    <p:extLst>
      <p:ext uri="{BB962C8B-B14F-4D97-AF65-F5344CB8AC3E}">
        <p14:creationId xmlns:p14="http://schemas.microsoft.com/office/powerpoint/2010/main" val="64909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1200" dirty="0">
                <a:solidFill>
                  <a:schemeClr val="tx1"/>
                </a:solidFill>
                <a:latin typeface="Arial" panose="020B0604020202020204" pitchFamily="34" charset="0"/>
                <a:cs typeface="Arial" panose="020B0604020202020204" pitchFamily="34" charset="0"/>
              </a:rPr>
              <a:t>Competitive swimmer Michael Phelps is one of the most decorated Olympians in history. Michael trained for everything. Even as arguably the best swimmer in the world, he constantly trained and prepared. But he didn’t do it alone. He leaned on his coach, Bill Bowman, who worked with him to prepare for all situations. For example, he made him train in the dark and without his goggles. </a:t>
            </a:r>
          </a:p>
          <a:p>
            <a:pPr>
              <a:spcBef>
                <a:spcPts val="600"/>
              </a:spcBef>
            </a:pPr>
            <a:endParaRPr lang="en-US" sz="1200" dirty="0">
              <a:solidFill>
                <a:schemeClr val="tx1"/>
              </a:solidFill>
              <a:latin typeface="Arial" panose="020B0604020202020204" pitchFamily="34" charset="0"/>
              <a:cs typeface="Arial" panose="020B0604020202020204" pitchFamily="34" charset="0"/>
            </a:endParaRPr>
          </a:p>
          <a:p>
            <a:pPr>
              <a:spcBef>
                <a:spcPts val="600"/>
              </a:spcBef>
            </a:pPr>
            <a:r>
              <a:rPr lang="en-US" sz="1200" dirty="0">
                <a:solidFill>
                  <a:schemeClr val="tx1"/>
                </a:solidFill>
                <a:latin typeface="Arial" panose="020B0604020202020204" pitchFamily="34" charset="0"/>
                <a:cs typeface="Arial" panose="020B0604020202020204" pitchFamily="34" charset="0"/>
              </a:rPr>
              <a:t>In the Beijing Olympics 200m Butterfly, Michael jumped in the pool and his goggles immediately filled up with water. Yet, he did not panic when thrown this curve; he was prepared—not only did Michael win the race, he also set a world record! Michael’s preparation with his coach—his trusted financial representative—helped him through this high stakes challenge. </a:t>
            </a:r>
          </a:p>
          <a:p>
            <a:pPr>
              <a:spcBef>
                <a:spcPts val="600"/>
              </a:spcBef>
            </a:pPr>
            <a:endParaRPr lang="en-US" sz="1200" dirty="0">
              <a:solidFill>
                <a:schemeClr val="tx1"/>
              </a:solidFill>
              <a:latin typeface="Arial" panose="020B0604020202020204" pitchFamily="34" charset="0"/>
              <a:cs typeface="Arial" panose="020B0604020202020204" pitchFamily="34" charset="0"/>
            </a:endParaRPr>
          </a:p>
          <a:p>
            <a:pPr>
              <a:spcBef>
                <a:spcPts val="600"/>
              </a:spcBef>
            </a:pPr>
            <a:r>
              <a:rPr lang="en-US" sz="1200" dirty="0">
                <a:solidFill>
                  <a:schemeClr val="tx1"/>
                </a:solidFill>
                <a:latin typeface="Arial" panose="020B0604020202020204" pitchFamily="34" charset="0"/>
                <a:cs typeface="Arial" panose="020B0604020202020204" pitchFamily="34" charset="0"/>
              </a:rPr>
              <a:t>Preparation helps build confidence, and can help people maintain poise during tough times. When it comes to your goals—your financial goals—working with &lt;insert financial representative name&gt; can give you confidence too. Working with a trusted financial representative can give you the confidence to move into action when faced with an unexpected life event that may impact your financial wellness. </a:t>
            </a:r>
          </a:p>
          <a:p>
            <a:pPr>
              <a:spcBef>
                <a:spcPts val="600"/>
              </a:spcBef>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a:t>
            </a:fld>
            <a:endParaRPr lang="en-US"/>
          </a:p>
        </p:txBody>
      </p:sp>
    </p:spTree>
    <p:extLst>
      <p:ext uri="{BB962C8B-B14F-4D97-AF65-F5344CB8AC3E}">
        <p14:creationId xmlns:p14="http://schemas.microsoft.com/office/powerpoint/2010/main" val="408578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rPr>
              <a:t>We just mentioned separating your discretionary and non-discretionary expenses—and as you consider your expenses, you may want to think in terms of these four buckets: </a:t>
            </a:r>
          </a:p>
          <a:p>
            <a:pPr marL="228600" indent="-228600" defTabSz="1462893" eaLnBrk="1" fontAlgn="auto" hangingPunct="1">
              <a:spcBef>
                <a:spcPts val="600"/>
              </a:spcBef>
              <a:spcAft>
                <a:spcPts val="0"/>
              </a:spcAft>
              <a:buAutoNum type="arabicPeriod"/>
              <a:defRPr/>
            </a:pPr>
            <a:r>
              <a:rPr lang="en-US" sz="1200" dirty="0">
                <a:solidFill>
                  <a:schemeClr val="tx1"/>
                </a:solidFill>
              </a:rPr>
              <a:t>Housing </a:t>
            </a:r>
          </a:p>
          <a:p>
            <a:pPr marL="228600" indent="-228600" defTabSz="1462893" eaLnBrk="1" fontAlgn="auto" hangingPunct="1">
              <a:spcBef>
                <a:spcPts val="600"/>
              </a:spcBef>
              <a:spcAft>
                <a:spcPts val="0"/>
              </a:spcAft>
              <a:buAutoNum type="arabicPeriod"/>
              <a:defRPr/>
            </a:pPr>
            <a:r>
              <a:rPr lang="en-US" sz="1200" dirty="0">
                <a:solidFill>
                  <a:schemeClr val="tx1"/>
                </a:solidFill>
              </a:rPr>
              <a:t>Transportation  </a:t>
            </a:r>
          </a:p>
          <a:p>
            <a:pPr marL="228600" indent="-228600" defTabSz="1462893" eaLnBrk="1" fontAlgn="auto" hangingPunct="1">
              <a:spcBef>
                <a:spcPts val="600"/>
              </a:spcBef>
              <a:spcAft>
                <a:spcPts val="0"/>
              </a:spcAft>
              <a:buAutoNum type="arabicPeriod"/>
              <a:defRPr/>
            </a:pPr>
            <a:r>
              <a:rPr lang="en-US" sz="1200" dirty="0">
                <a:solidFill>
                  <a:schemeClr val="tx1"/>
                </a:solidFill>
              </a:rPr>
              <a:t>Food </a:t>
            </a:r>
          </a:p>
          <a:p>
            <a:pPr marL="228600" indent="-228600" defTabSz="1462893" eaLnBrk="1" fontAlgn="auto" hangingPunct="1">
              <a:spcBef>
                <a:spcPts val="600"/>
              </a:spcBef>
              <a:spcAft>
                <a:spcPts val="0"/>
              </a:spcAft>
              <a:buAutoNum type="arabicPeriod"/>
              <a:defRPr/>
            </a:pPr>
            <a:r>
              <a:rPr lang="en-US" sz="1200" dirty="0">
                <a:solidFill>
                  <a:schemeClr val="tx1"/>
                </a:solidFill>
              </a:rPr>
              <a:t>Health Care </a:t>
            </a:r>
          </a:p>
          <a:p>
            <a:pPr marL="0" indent="0" defTabSz="1462893" eaLnBrk="1" fontAlgn="auto" hangingPunct="1">
              <a:spcBef>
                <a:spcPts val="600"/>
              </a:spcBef>
              <a:spcAft>
                <a:spcPts val="0"/>
              </a:spcAft>
              <a:buNone/>
              <a:defRPr/>
            </a:pPr>
            <a:endParaRPr lang="en-US" sz="1200" dirty="0">
              <a:solidFill>
                <a:schemeClr val="tx1"/>
              </a:solidFill>
            </a:endParaRPr>
          </a:p>
          <a:p>
            <a:pPr marL="0" indent="0" defTabSz="1462893" eaLnBrk="1" fontAlgn="auto" hangingPunct="1">
              <a:spcBef>
                <a:spcPts val="600"/>
              </a:spcBef>
              <a:spcAft>
                <a:spcPts val="0"/>
              </a:spcAft>
              <a:buNone/>
              <a:defRPr/>
            </a:pPr>
            <a:r>
              <a:rPr lang="en-US" sz="1200" dirty="0">
                <a:solidFill>
                  <a:schemeClr val="tx1"/>
                </a:solidFill>
              </a:rPr>
              <a:t>When it comes to the spending habits of many retirees, where does the money go? These numbers illustrate the percentage of total income the average household spends on these essential expenses. Creating a budget to detail your income and expenses may not be the most exciting exercise, but it will give you a foundation for action and can relieve the stress of not knowing your financial picture. </a:t>
            </a:r>
          </a:p>
          <a:p>
            <a:pPr marL="0" indent="0" defTabSz="1462893" eaLnBrk="1" fontAlgn="auto" hangingPunct="1">
              <a:spcBef>
                <a:spcPts val="600"/>
              </a:spcBef>
              <a:spcAft>
                <a:spcPts val="0"/>
              </a:spcAft>
              <a:buNone/>
              <a:defRPr/>
            </a:pPr>
            <a:endParaRPr lang="en-US" sz="1200" dirty="0">
              <a:solidFill>
                <a:schemeClr val="tx1"/>
              </a:solidFill>
            </a:endParaRPr>
          </a:p>
          <a:p>
            <a:pPr marL="0" indent="0" defTabSz="1462893" eaLnBrk="1" fontAlgn="auto" hangingPunct="1">
              <a:spcBef>
                <a:spcPts val="600"/>
              </a:spcBef>
              <a:spcAft>
                <a:spcPts val="0"/>
              </a:spcAft>
              <a:buNone/>
              <a:defRPr/>
            </a:pPr>
            <a:r>
              <a:rPr lang="en-US" sz="1200" dirty="0">
                <a:solidFill>
                  <a:schemeClr val="tx1"/>
                </a:solidFill>
              </a:rPr>
              <a:t>We’ve observed that many retirees, whether they retired earlier than planned or not, wished they had planned for expenses in retirement better. </a:t>
            </a:r>
          </a:p>
          <a:p>
            <a:pPr marL="0" indent="0" defTabSz="1462893" eaLnBrk="1" fontAlgn="auto" hangingPunct="1">
              <a:spcBef>
                <a:spcPts val="600"/>
              </a:spcBef>
              <a:spcAft>
                <a:spcPts val="0"/>
              </a:spcAft>
              <a:buNone/>
              <a:defRPr/>
            </a:pPr>
            <a:endParaRPr lang="en-US" sz="1200" dirty="0">
              <a:solidFill>
                <a:schemeClr val="tx1"/>
              </a:solidFill>
            </a:endParaRPr>
          </a:p>
          <a:p>
            <a:pPr marL="0" indent="0" defTabSz="1462893" eaLnBrk="1" fontAlgn="auto" hangingPunct="1">
              <a:spcBef>
                <a:spcPts val="600"/>
              </a:spcBef>
              <a:spcAft>
                <a:spcPts val="0"/>
              </a:spcAft>
              <a:buNone/>
              <a:defRPr/>
            </a:pPr>
            <a:r>
              <a:rPr lang="en-US" sz="1200" dirty="0">
                <a:solidFill>
                  <a:schemeClr val="tx1"/>
                </a:solidFill>
              </a:rPr>
              <a:t>Do you know the big categories for your expenses?</a:t>
            </a: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endParaRPr lang="en-US" sz="1200" u="sng" dirty="0">
              <a:solidFill>
                <a:schemeClr val="tx1"/>
              </a:solidFill>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20</a:t>
            </a:fld>
            <a:endParaRPr lang="en-US"/>
          </a:p>
        </p:txBody>
      </p:sp>
    </p:spTree>
    <p:extLst>
      <p:ext uri="{BB962C8B-B14F-4D97-AF65-F5344CB8AC3E}">
        <p14:creationId xmlns:p14="http://schemas.microsoft.com/office/powerpoint/2010/main" val="1425834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Seeking advice from a financial representative like [insert financial representative name here] can help prevent you from making costly mistakes in retirement. And if you retire earlier than planned, due to a work event or a health issue, you may be looking to your retirement accounts or other sources for income.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You have options, and [insert financial representative name here] can assist you navigate new waters in retirement.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Perhaps it’s a plan to bridge the gap between your last paycheck and when you start taking Social Security</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or go back to work. Or maybe it’s formulating a withdrawal strategy that is sensitive to tax considerations.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These can be significant financial decisions and you should consult with your financial representative before taking action. </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21</a:t>
            </a:fld>
            <a:endParaRPr lang="en-US"/>
          </a:p>
        </p:txBody>
      </p:sp>
    </p:spTree>
    <p:extLst>
      <p:ext uri="{BB962C8B-B14F-4D97-AF65-F5344CB8AC3E}">
        <p14:creationId xmlns:p14="http://schemas.microsoft.com/office/powerpoint/2010/main" val="2303099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rPr>
              <a:t>The next moment we’d like to discuss today that triggers action is a change in health.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As we live longer, we can anticipate that many of us will be affected by some type of health event in our lives. And situations with our health may have a profound impact in our life.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As individuals, we should be prepared not only for changes in our own situation, but also changes to the health of our loved ones. </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22</a:t>
            </a:fld>
            <a:endParaRPr lang="en-US"/>
          </a:p>
        </p:txBody>
      </p:sp>
    </p:spTree>
    <p:extLst>
      <p:ext uri="{BB962C8B-B14F-4D97-AF65-F5344CB8AC3E}">
        <p14:creationId xmlns:p14="http://schemas.microsoft.com/office/powerpoint/2010/main" val="8278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Healthy living can be expensive. </a:t>
            </a:r>
            <a:r>
              <a:rPr lang="en-US" sz="1200" dirty="0">
                <a:solidFill>
                  <a:schemeClr val="tx1"/>
                </a:solidFill>
              </a:rPr>
              <a:t>And if</a:t>
            </a:r>
            <a:r>
              <a:rPr lang="en-US" sz="1200" dirty="0">
                <a:solidFill>
                  <a:schemeClr val="tx1"/>
                </a:solidFill>
                <a:effectLst/>
              </a:rPr>
              <a:t> you're not factoring health care costs into your retirement savings strategy, you could be setting yourself up for</a:t>
            </a:r>
            <a:r>
              <a:rPr lang="en-US" sz="1200" baseline="0" dirty="0">
                <a:solidFill>
                  <a:schemeClr val="tx1"/>
                </a:solidFill>
                <a:effectLst/>
              </a:rPr>
              <a:t> unnecessary financial stress. </a:t>
            </a: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effectLst/>
              </a:rPr>
              <a:t>According to the Fidelity</a:t>
            </a:r>
            <a:r>
              <a:rPr lang="en-US" sz="1200" baseline="0" dirty="0">
                <a:solidFill>
                  <a:schemeClr val="tx1"/>
                </a:solidFill>
                <a:effectLst/>
              </a:rPr>
              <a:t> Retiree Health Care Cost Estimate</a:t>
            </a:r>
            <a:r>
              <a:rPr lang="en-US" sz="1200" dirty="0">
                <a:solidFill>
                  <a:schemeClr val="tx1"/>
                </a:solidFill>
                <a:effectLst/>
              </a:rPr>
              <a:t> from Fidelity Benefits Consulting, a 65-year-old couple who retire in 2023 will need an average of $315,000 (in today's dollars) to cover medical expenses throughout retirement.</a:t>
            </a:r>
            <a:r>
              <a:rPr lang="en-US" sz="1200" baseline="0" dirty="0">
                <a:solidFill>
                  <a:schemeClr val="tx1"/>
                </a:solidFill>
                <a:effectLst/>
              </a:rPr>
              <a:t> </a:t>
            </a:r>
            <a:r>
              <a:rPr lang="en-US" sz="1200" dirty="0">
                <a:solidFill>
                  <a:schemeClr val="tx1"/>
                </a:solidFill>
                <a:effectLst/>
              </a:rPr>
              <a:t>And that applies only to retirees with traditional Medicare insurance coverage</a:t>
            </a:r>
            <a:r>
              <a:rPr lang="en-US" sz="1200" dirty="0">
                <a:solidFill>
                  <a:schemeClr val="tx1"/>
                </a:solidFill>
              </a:rPr>
              <a:t>—</a:t>
            </a:r>
            <a:r>
              <a:rPr lang="en-US" sz="1200" dirty="0">
                <a:solidFill>
                  <a:schemeClr val="tx1"/>
                </a:solidFill>
                <a:effectLst/>
              </a:rPr>
              <a:t>and does not include costs associated with long-term</a:t>
            </a:r>
            <a:r>
              <a:rPr lang="en-US" sz="1200" baseline="0" dirty="0">
                <a:solidFill>
                  <a:schemeClr val="tx1"/>
                </a:solidFill>
                <a:effectLst/>
              </a:rPr>
              <a:t> (or </a:t>
            </a:r>
            <a:r>
              <a:rPr lang="en-US" sz="1200" dirty="0">
                <a:solidFill>
                  <a:schemeClr val="tx1"/>
                </a:solidFill>
                <a:effectLst/>
              </a:rPr>
              <a:t>nursing home) care. </a:t>
            </a:r>
          </a:p>
          <a:p>
            <a:pPr defTabSz="1462893" eaLnBrk="1" fontAlgn="auto" hangingPunct="1">
              <a:spcBef>
                <a:spcPts val="600"/>
              </a:spcBef>
              <a:spcAft>
                <a:spcPts val="0"/>
              </a:spcAft>
              <a:defRPr/>
            </a:pPr>
            <a:endParaRPr lang="en-US" sz="1200" baseline="0" dirty="0">
              <a:solidFill>
                <a:schemeClr val="tx1"/>
              </a:solidFill>
              <a:effectLst/>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The first time many see this number, there is a bit of sticker shock. And what’s perhaps even more important to note is that these estimates are rising. $300,000 was the estimate in 2021, up</a:t>
            </a:r>
            <a:r>
              <a:rPr lang="en-US" sz="1200" dirty="0">
                <a:solidFill>
                  <a:schemeClr val="tx1"/>
                </a:solidFill>
                <a:effectLst/>
              </a:rPr>
              <a:t> from $260,000 in 2016</a:t>
            </a:r>
            <a:r>
              <a:rPr lang="en-US" sz="1200" dirty="0">
                <a:solidFill>
                  <a:schemeClr val="tx1"/>
                </a:solidFill>
              </a:rPr>
              <a:t>—</a:t>
            </a:r>
            <a:r>
              <a:rPr lang="en-US" sz="1200" baseline="0" dirty="0">
                <a:solidFill>
                  <a:schemeClr val="tx1"/>
                </a:solidFill>
                <a:effectLst/>
              </a:rPr>
              <a:t>a $40,000 increase in five years! Regardless of age, it’s important to recognize that rising health care expenses can influence important financial and health decisions. </a:t>
            </a:r>
            <a:endParaRPr lang="en-US" sz="1200" dirty="0">
              <a:solidFill>
                <a:schemeClr val="tx1"/>
              </a:solidFill>
              <a:effectLst/>
            </a:endParaRPr>
          </a:p>
          <a:p>
            <a:pPr defTabSz="1462893" eaLnBrk="1" fontAlgn="auto" hangingPunct="1">
              <a:spcBef>
                <a:spcPts val="600"/>
              </a:spcBef>
              <a:spcAft>
                <a:spcPts val="0"/>
              </a:spcAft>
              <a:defRPr/>
            </a:pPr>
            <a:endParaRPr lang="en-US" sz="1200" dirty="0">
              <a:solidFill>
                <a:schemeClr val="tx1"/>
              </a:solidFill>
              <a:effectLst/>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23</a:t>
            </a:fld>
            <a:endParaRPr lang="en-US"/>
          </a:p>
        </p:txBody>
      </p:sp>
    </p:spTree>
    <p:extLst>
      <p:ext uri="{BB962C8B-B14F-4D97-AF65-F5344CB8AC3E}">
        <p14:creationId xmlns:p14="http://schemas.microsoft.com/office/powerpoint/2010/main" val="223898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Medicare can help you pay your health care expenses after age 65, but is different in many ways from employer-sponsored health coverage. You and your spouse or partner may have different needs, so work with your financial representative to better understand your options.</a:t>
            </a:r>
          </a:p>
          <a:p>
            <a:endParaRPr lang="en-US" sz="1200" b="0" i="0" u="none" strike="noStrike" kern="1200" baseline="0" dirty="0">
              <a:solidFill>
                <a:schemeClr val="tx1"/>
              </a:solidFill>
              <a:effectLst/>
              <a:latin typeface="Arial" charset="0"/>
              <a:ea typeface="+mn-ea"/>
              <a:cs typeface="+mn-cs"/>
            </a:endParaRPr>
          </a:p>
          <a:p>
            <a:r>
              <a:rPr lang="en-US" sz="1200" b="0" i="0" u="none" strike="noStrike" kern="1200" baseline="0" dirty="0">
                <a:solidFill>
                  <a:schemeClr val="tx1"/>
                </a:solidFill>
                <a:latin typeface="Arial" charset="0"/>
                <a:ea typeface="+mn-ea"/>
                <a:cs typeface="+mn-cs"/>
              </a:rPr>
              <a:t>Although most retirees  enroll in Medicare at age 65, if you’re still working, you have more options to consider for quality health care coverage.</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If you continue to work after reaching age 65, you technically become eligible for Medicare, but you may or may not want to enroll right away. Your employer is required to offer you coverage, but is that your best option?</a:t>
            </a:r>
          </a:p>
          <a:p>
            <a:endParaRPr lang="en-US" sz="1200" b="0"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There’s a lot to keep track of: enrollment deadlines, health care coverage options, and possible penalties to avoid. Start by talking to your benefits department to ensure you know how your health insurance will work after age 65. Planning for health care costs is a critical part of your retirement income plan, so talk to your financial representative as you coordinate the timing between your employer plan and Medicare.</a:t>
            </a:r>
            <a:endParaRPr lang="en-US" sz="1200" dirty="0">
              <a:solidFill>
                <a:schemeClr val="tx1"/>
              </a:solidFill>
              <a:effectLst/>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24</a:t>
            </a:fld>
            <a:endParaRPr lang="en-US"/>
          </a:p>
        </p:txBody>
      </p:sp>
    </p:spTree>
    <p:extLst>
      <p:ext uri="{BB962C8B-B14F-4D97-AF65-F5344CB8AC3E}">
        <p14:creationId xmlns:p14="http://schemas.microsoft.com/office/powerpoint/2010/main" val="2413879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Our doctors and specialists are actually only one group on the roster of trusted professionals that many of us walk with on our life journey.</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Accountants, attorneys, and of course financial representative like &lt;insert financial representative name&gt; all play crucial roles. Your team of professionals can educate, motivate, and prepare you for those big life moments. I encourage you to plan early and maintain ongoing communications with your team. Let them know your concerns, expectations, dreams and fears</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together you can develop a thorough and personalized plan that untangles the emotions many of us have when thinking about the potential for events like the ones we’ve been discussing today.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25</a:t>
            </a:fld>
            <a:endParaRPr lang="en-US"/>
          </a:p>
        </p:txBody>
      </p:sp>
    </p:spTree>
    <p:extLst>
      <p:ext uri="{BB962C8B-B14F-4D97-AF65-F5344CB8AC3E}">
        <p14:creationId xmlns:p14="http://schemas.microsoft.com/office/powerpoint/2010/main" val="1661171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At Fidelity, not only have we observed that health care costs consume a large portion of many American retirees’ retirement budget, but we’ve also seen that many underestimate what their total health care costs are likely to be throughout their retirement.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Acknowledging the potential for this miscalculation is vital—it may be how you can avoid a serious financial pitfall.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So, how far off are retirees in their estimation of health care costs in retirement? Well, when asked to estimate household health care costs in retirement, pre-retirees estimated they would spend $41,000 on health care. I think it’s a reasonable assumption to say these folks don’t have a detailed plan for how they will cover their health care costs in retirement. </a:t>
            </a:r>
            <a:r>
              <a:rPr lang="en-US" sz="1200" i="1" dirty="0">
                <a:solidFill>
                  <a:schemeClr val="tx1"/>
                </a:solidFill>
                <a:latin typeface="Arial" panose="020B0604020202020204" pitchFamily="34" charset="0"/>
                <a:cs typeface="Arial" panose="020B0604020202020204" pitchFamily="34" charset="0"/>
              </a:rPr>
              <a:t>[Source: Fidelity 2022 Retiree Health Care Cost Estimate.]</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And as we just said on a previous slide—these costs can be significant.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Moreover, there is long-term care to consider. Not all long-term care policies are created equal, and the considerations when evaluating your options are changing rapidly. Talk to &lt;insert financial representative name&gt; to see what long-term care strategies might be appropriate for you to consider. </a:t>
            </a:r>
            <a:endParaRPr lang="en-US" sz="1200" baseline="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26</a:t>
            </a:fld>
            <a:endParaRPr lang="en-US"/>
          </a:p>
        </p:txBody>
      </p:sp>
    </p:spTree>
    <p:extLst>
      <p:ext uri="{BB962C8B-B14F-4D97-AF65-F5344CB8AC3E}">
        <p14:creationId xmlns:p14="http://schemas.microsoft.com/office/powerpoint/2010/main" val="1988750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We’re getting older, we’re living longer, and we are changing what it means to age. It’s new territory. By having conversations with loved ones and planning thoughtfully, we can position ourselves for when we need to make decisions about how we age.</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First, it’s prudent to understand your options. For example, housing and caregiving go hand in hand for many people. You may be considering a move to an Active Adult Community, or may be discussing your parents move to a Skilled Nursing Facility. With housing alone, there are a variety of options to meet different physical, financial and social needs.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Every situation is unique, but there are a few key documents that most find very valuable in conversations about aging well</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such as HIPAA release forms, lists of medications and health care provider contact information.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And remember, a thoughtful plan to care for loved ones does not mean ignoring your own needs and goals.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What works today may not work for you or your loved one indefinitely. Commit to talking to your financial representative and your loved ones annually or whenever a major life event occurs.</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27</a:t>
            </a:fld>
            <a:endParaRPr lang="en-US"/>
          </a:p>
        </p:txBody>
      </p:sp>
    </p:spTree>
    <p:extLst>
      <p:ext uri="{BB962C8B-B14F-4D97-AF65-F5344CB8AC3E}">
        <p14:creationId xmlns:p14="http://schemas.microsoft.com/office/powerpoint/2010/main" val="13733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Caring for aging loved ones is one of life’s most emotionally challenging moments. How can you look out for their needs—and your own?</a:t>
            </a:r>
          </a:p>
          <a:p>
            <a:endParaRPr lang="en-US" sz="1200" b="0" i="0" u="none" strike="noStrike" kern="1200" baseline="0" dirty="0">
              <a:solidFill>
                <a:schemeClr val="tx1"/>
              </a:solidFill>
              <a:latin typeface="Arial" charset="0"/>
              <a:ea typeface="+mn-ea"/>
              <a:cs typeface="+mn-cs"/>
            </a:endParaRPr>
          </a:p>
          <a:p>
            <a:pPr defTabSz="1462893" eaLnBrk="1" fontAlgn="auto" hangingPunct="1">
              <a:spcBef>
                <a:spcPts val="600"/>
              </a:spcBef>
              <a:spcAft>
                <a:spcPts val="0"/>
              </a:spcAft>
              <a:defRPr/>
            </a:pPr>
            <a:r>
              <a:rPr lang="en-US" sz="1200" b="0" i="0" kern="1200" dirty="0">
                <a:solidFill>
                  <a:schemeClr val="tx1"/>
                </a:solidFill>
                <a:effectLst/>
                <a:latin typeface="Arial" charset="0"/>
                <a:ea typeface="+mn-ea"/>
                <a:cs typeface="+mn-cs"/>
              </a:rPr>
              <a:t>Increasingly</a:t>
            </a:r>
            <a:r>
              <a:rPr lang="en-US" sz="1200" dirty="0">
                <a:solidFill>
                  <a:schemeClr val="tx1"/>
                </a:solidFill>
              </a:rPr>
              <a:t> investors may find themselves caring for aging parents and struggling with emotional and financial stress as they balance caregiving with work, educating their kids, and saving for retirement.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Now more than ever, having a plan to help you balance these competing priorities is critical. </a:t>
            </a:r>
          </a:p>
          <a:p>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28</a:t>
            </a:fld>
            <a:endParaRPr lang="en-US"/>
          </a:p>
        </p:txBody>
      </p:sp>
    </p:spTree>
    <p:extLst>
      <p:ext uri="{BB962C8B-B14F-4D97-AF65-F5344CB8AC3E}">
        <p14:creationId xmlns:p14="http://schemas.microsoft.com/office/powerpoint/2010/main" val="633252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Aging is a fact of life—and for many people, caregiving is as well. A comprehensive plan for helping those you love needs to address issues such as longevity, health care, and end-of-life wishes. And keep in mind that preparing to help others shouldn’t mean neglecting your own financial and well-being needs.</a:t>
            </a:r>
          </a:p>
          <a:p>
            <a:endParaRPr lang="en-US" sz="1200" b="1" i="0" u="none" strike="noStrike" kern="1200" baseline="0" dirty="0">
              <a:solidFill>
                <a:schemeClr val="tx1"/>
              </a:solidFill>
              <a:latin typeface="Arial" charset="0"/>
              <a:ea typeface="+mn-ea"/>
              <a:cs typeface="+mn-cs"/>
            </a:endParaRPr>
          </a:p>
          <a:p>
            <a:r>
              <a:rPr lang="en-US" sz="1200" b="0" i="0" u="none" strike="noStrike" kern="1200" baseline="0" dirty="0">
                <a:solidFill>
                  <a:schemeClr val="tx1"/>
                </a:solidFill>
                <a:latin typeface="Arial" charset="0"/>
                <a:ea typeface="+mn-ea"/>
                <a:cs typeface="+mn-cs"/>
              </a:rPr>
              <a:t>The process starts by considering some basic questions, such as:</a:t>
            </a:r>
            <a:endParaRPr lang="en-US" sz="1200" b="0" u="none" baseline="0"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29</a:t>
            </a:fld>
            <a:endParaRPr lang="en-US"/>
          </a:p>
        </p:txBody>
      </p:sp>
    </p:spTree>
    <p:extLst>
      <p:ext uri="{BB962C8B-B14F-4D97-AF65-F5344CB8AC3E}">
        <p14:creationId xmlns:p14="http://schemas.microsoft.com/office/powerpoint/2010/main" val="260308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8">
              <a:defRPr/>
            </a:pPr>
            <a:r>
              <a:rPr lang="en-US" sz="1200" dirty="0">
                <a:solidFill>
                  <a:schemeClr val="tx1"/>
                </a:solidFill>
              </a:rPr>
              <a:t>At Fidelity, we are constantly learning from the behavior patterns of shareholders. One important finding from our years of observation is that our shareholders tend to engage most with their finances when they experience a life event. It’s life’s big moments that move us into action. </a:t>
            </a:r>
          </a:p>
          <a:p>
            <a:pPr defTabSz="914378">
              <a:defRPr/>
            </a:pPr>
            <a:endParaRPr lang="en-US" sz="1200" dirty="0">
              <a:solidFill>
                <a:schemeClr val="tx1"/>
              </a:solidFill>
            </a:endParaRPr>
          </a:p>
          <a:p>
            <a:pPr defTabSz="914378">
              <a:defRPr/>
            </a:pPr>
            <a:r>
              <a:rPr lang="en-US" sz="1200" dirty="0">
                <a:solidFill>
                  <a:schemeClr val="tx1"/>
                </a:solidFill>
              </a:rPr>
              <a:t>Today we will discuss specific events that many of us in the room may encounter at one point in our lives:</a:t>
            </a:r>
          </a:p>
          <a:p>
            <a:pPr marL="228594" indent="-228594" defTabSz="914378">
              <a:buFontTx/>
              <a:buAutoNum type="arabicPeriod"/>
              <a:defRPr/>
            </a:pPr>
            <a:r>
              <a:rPr lang="en-US" sz="1200" dirty="0">
                <a:solidFill>
                  <a:schemeClr val="tx1"/>
                </a:solidFill>
              </a:rPr>
              <a:t>Moments in relationships </a:t>
            </a:r>
          </a:p>
          <a:p>
            <a:pPr marL="228594" indent="-228594" defTabSz="914378">
              <a:buFontTx/>
              <a:buAutoNum type="arabicPeriod"/>
              <a:defRPr/>
            </a:pPr>
            <a:r>
              <a:rPr lang="en-US" sz="1200" dirty="0">
                <a:solidFill>
                  <a:schemeClr val="tx1"/>
                </a:solidFill>
              </a:rPr>
              <a:t>Making a large purchase</a:t>
            </a:r>
          </a:p>
          <a:p>
            <a:pPr marL="228594" indent="-228594" defTabSz="914378">
              <a:buFontTx/>
              <a:buAutoNum type="arabicPeriod"/>
              <a:defRPr/>
            </a:pPr>
            <a:r>
              <a:rPr lang="en-US" sz="1200" dirty="0">
                <a:solidFill>
                  <a:schemeClr val="tx1"/>
                </a:solidFill>
              </a:rPr>
              <a:t>Saving for college</a:t>
            </a:r>
          </a:p>
          <a:p>
            <a:pPr marL="228594" indent="-228594" defTabSz="914378">
              <a:buFontTx/>
              <a:buAutoNum type="arabicPeriod"/>
              <a:defRPr/>
            </a:pPr>
            <a:r>
              <a:rPr lang="en-US" sz="1200" dirty="0">
                <a:solidFill>
                  <a:schemeClr val="tx1"/>
                </a:solidFill>
              </a:rPr>
              <a:t>Retirement</a:t>
            </a:r>
          </a:p>
          <a:p>
            <a:pPr marL="228594" indent="-228594" defTabSz="914378">
              <a:buFontTx/>
              <a:buAutoNum type="arabicPeriod"/>
              <a:defRPr/>
            </a:pPr>
            <a:r>
              <a:rPr lang="en-US" sz="1200" dirty="0">
                <a:solidFill>
                  <a:schemeClr val="tx1"/>
                </a:solidFill>
              </a:rPr>
              <a:t>Changes in health</a:t>
            </a:r>
          </a:p>
          <a:p>
            <a:pPr marL="228594" indent="-228594" defTabSz="914378">
              <a:buFontTx/>
              <a:buAutoNum type="arabicPeriod"/>
              <a:defRPr/>
            </a:pPr>
            <a:r>
              <a:rPr lang="en-US" sz="1200" dirty="0">
                <a:solidFill>
                  <a:schemeClr val="tx1"/>
                </a:solidFill>
              </a:rPr>
              <a:t>Aging and caregiving</a:t>
            </a:r>
          </a:p>
          <a:p>
            <a:pPr marL="228594" indent="-228594" defTabSz="914378">
              <a:buFontTx/>
              <a:buAutoNum type="arabicPeriod"/>
              <a:defRPr/>
            </a:pPr>
            <a:r>
              <a:rPr lang="en-US" sz="1200" dirty="0">
                <a:solidFill>
                  <a:schemeClr val="tx1"/>
                </a:solidFill>
              </a:rPr>
              <a:t>Building our legacy plan</a:t>
            </a:r>
          </a:p>
          <a:p>
            <a:pPr defTabSz="914378">
              <a:defRPr/>
            </a:pPr>
            <a:endParaRPr lang="en-US" sz="1200" dirty="0">
              <a:solidFill>
                <a:schemeClr val="tx1"/>
              </a:solidFill>
            </a:endParaRPr>
          </a:p>
          <a:p>
            <a:pPr defTabSz="914378">
              <a:defRPr/>
            </a:pPr>
            <a:r>
              <a:rPr lang="en-US" sz="1200" dirty="0">
                <a:solidFill>
                  <a:schemeClr val="tx1"/>
                </a:solidFill>
              </a:rPr>
              <a:t>You may have even experienced some of these life events already, and today we will shine a light on some of the key details we’ve seen that can have an impact. Even the best laid plans can be disrupted along life’s journey. And through our research, we know that the events that are unexpected tend to hit the hardest. In addition, there are some events that we might anticipate will occur, but the timing of their actual occurrence may be a surprise. </a:t>
            </a:r>
          </a:p>
          <a:p>
            <a:pPr defTabSz="914378">
              <a:defRPr/>
            </a:pPr>
            <a:endParaRPr lang="en-US" sz="1200" dirty="0">
              <a:solidFill>
                <a:schemeClr val="tx1"/>
              </a:solidFill>
            </a:endParaRPr>
          </a:p>
          <a:p>
            <a:pPr defTabSz="914378">
              <a:defRPr/>
            </a:pPr>
            <a:r>
              <a:rPr lang="en-US" sz="1200" dirty="0">
                <a:solidFill>
                  <a:schemeClr val="tx1"/>
                </a:solidFill>
              </a:rPr>
              <a:t>But it’s important to remember that we are not alone! While we will dive into some considerations together now, know you can reach out to &lt;insert financial representative name&gt; to discuss specifics tailored to your situation. You can have support along your journey that will empower you to make more effective decisions. </a:t>
            </a:r>
            <a:br>
              <a:rPr lang="en-US" sz="1200" dirty="0">
                <a:solidFill>
                  <a:schemeClr val="tx1"/>
                </a:solidFill>
              </a:rPr>
            </a:br>
            <a:endParaRPr lang="en-US" sz="1200" dirty="0">
              <a:solidFill>
                <a:schemeClr val="tx1"/>
              </a:solidFill>
            </a:endParaRPr>
          </a:p>
          <a:p>
            <a:pPr defTabSz="914378">
              <a:defRPr/>
            </a:pPr>
            <a:r>
              <a:rPr lang="en-US" sz="1200" dirty="0">
                <a:solidFill>
                  <a:schemeClr val="tx1"/>
                </a:solidFill>
              </a:rPr>
              <a:t>And similar to Michael’s training, thinking about—and talking about—common life moments can help you build the confidence you need to be prepared should life throw you a curveball.</a:t>
            </a:r>
          </a:p>
          <a:p>
            <a:pPr defTabSz="914378">
              <a:defRP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a:t>
            </a:fld>
            <a:endParaRPr lang="en-US"/>
          </a:p>
        </p:txBody>
      </p:sp>
    </p:spTree>
    <p:extLst>
      <p:ext uri="{BB962C8B-B14F-4D97-AF65-F5344CB8AC3E}">
        <p14:creationId xmlns:p14="http://schemas.microsoft.com/office/powerpoint/2010/main" val="4061159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rPr>
              <a:t>In addition to attending to our own health needs along our life journey, many of us may become a care giver for an aging loved one.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Being responsible for a sick or elderly family member is a daunting and complex task. For example, will a group of four siblings equally care for their aging parent? What if one of them becomes the caregiver—should they be paid?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Women in particular tend to shoulder the burden of caregiving and it’s not easy. When elder care is needed, the biggest decision is often finding the most comfortable place your loved one can live—and how to pay for it. Should they stay in their home, move to a continuing-care community, or move in with you?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If they move in with you, another important consideration is who will care for them. People of all ages struggle with the question of whether it’s better to continue working while trying to care for a family member or if they should quit their job and devote their time to caregiving.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According to Fidelity’s 2022 American Caregivers Study nearly three quarters (70%) of caregivers report being so focused on caregiving duties they put off addressing their own needs</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A decision to leave your job can have many factors to consider, in addition to loss of income. Work with &lt;insert financial representative name&gt; to consider how your own retirement savings, Social Security benefits, or other financial goals may be affected. </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30</a:t>
            </a:fld>
            <a:endParaRPr lang="en-US"/>
          </a:p>
        </p:txBody>
      </p:sp>
    </p:spTree>
    <p:extLst>
      <p:ext uri="{BB962C8B-B14F-4D97-AF65-F5344CB8AC3E}">
        <p14:creationId xmlns:p14="http://schemas.microsoft.com/office/powerpoint/2010/main" val="1389176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It’s easy to find reasons not to speak with aging loved ones about the care they may need. Don’t wait for the “perfect” moment—it probably won’t come. The important thing is to get started. Once you’ve broken the ice, you may find that further discussions become easier and more natural.</a:t>
            </a:r>
          </a:p>
          <a:p>
            <a:endParaRPr lang="en-US" sz="1200" b="0" i="0" u="none" strike="noStrike" kern="1200" baseline="0" dirty="0">
              <a:solidFill>
                <a:schemeClr val="tx1"/>
              </a:solidFill>
              <a:latin typeface="Arial" charset="0"/>
              <a:ea typeface="+mn-ea"/>
              <a:cs typeface="+mn-cs"/>
            </a:endParaRPr>
          </a:p>
          <a:p>
            <a:endParaRPr lang="en-US" sz="1200" u="none"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31</a:t>
            </a:fld>
            <a:endParaRPr lang="en-US"/>
          </a:p>
        </p:txBody>
      </p:sp>
    </p:spTree>
    <p:extLst>
      <p:ext uri="{BB962C8B-B14F-4D97-AF65-F5344CB8AC3E}">
        <p14:creationId xmlns:p14="http://schemas.microsoft.com/office/powerpoint/2010/main" val="1157153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 caregiving role may at times be harder than you anticipated—especially at first. Studies have shown that caregivers have higher stress levels and a greater likelihood of depression than non-caregivers. Looking after your own emotional, physical, and financial needs could make you a better caregiver and help ensure that your personal goals stay on track.</a:t>
            </a:r>
          </a:p>
          <a:p>
            <a:r>
              <a:rPr lang="en-US" sz="1200" b="0" i="0" u="none" strike="noStrike" kern="1200" baseline="0" dirty="0">
                <a:solidFill>
                  <a:schemeClr val="tx1"/>
                </a:solidFill>
                <a:latin typeface="Arial" charset="0"/>
                <a:ea typeface="+mn-ea"/>
                <a:cs typeface="+mn-cs"/>
              </a:rPr>
              <a:t>• </a:t>
            </a:r>
            <a:r>
              <a:rPr lang="en-US" sz="1200" b="1" i="0" u="none" strike="noStrike" kern="1200" baseline="0" dirty="0">
                <a:solidFill>
                  <a:schemeClr val="tx1"/>
                </a:solidFill>
                <a:latin typeface="Arial" charset="0"/>
                <a:ea typeface="+mn-ea"/>
                <a:cs typeface="+mn-cs"/>
              </a:rPr>
              <a:t>Accept that you’re human. </a:t>
            </a:r>
            <a:r>
              <a:rPr lang="en-US" sz="1200" b="0" i="0" u="none" strike="noStrike" kern="1200" baseline="0" dirty="0">
                <a:solidFill>
                  <a:schemeClr val="tx1"/>
                </a:solidFill>
                <a:latin typeface="Arial" charset="0"/>
                <a:ea typeface="+mn-ea"/>
                <a:cs typeface="+mn-cs"/>
              </a:rPr>
              <a:t>Don’t make perfect the enemy of good. When you’re stretched to the maximum, recognize that you’re doing what you can.</a:t>
            </a:r>
          </a:p>
          <a:p>
            <a:r>
              <a:rPr lang="en-US" sz="1200" b="0" i="0" u="none" strike="noStrike" kern="1200" baseline="0" dirty="0">
                <a:solidFill>
                  <a:schemeClr val="tx1"/>
                </a:solidFill>
                <a:latin typeface="Arial" charset="0"/>
                <a:ea typeface="+mn-ea"/>
                <a:cs typeface="+mn-cs"/>
              </a:rPr>
              <a:t>• </a:t>
            </a:r>
            <a:r>
              <a:rPr lang="en-US" sz="1200" b="1" i="0" u="none" strike="noStrike" kern="1200" baseline="0" dirty="0">
                <a:solidFill>
                  <a:schemeClr val="tx1"/>
                </a:solidFill>
                <a:latin typeface="Arial" charset="0"/>
                <a:ea typeface="+mn-ea"/>
                <a:cs typeface="+mn-cs"/>
              </a:rPr>
              <a:t>Set boundaries. </a:t>
            </a:r>
            <a:r>
              <a:rPr lang="en-US" sz="1200" b="0" i="0" u="none" strike="noStrike" kern="1200" baseline="0" dirty="0">
                <a:solidFill>
                  <a:schemeClr val="tx1"/>
                </a:solidFill>
                <a:latin typeface="Arial" charset="0"/>
                <a:ea typeface="+mn-ea"/>
                <a:cs typeface="+mn-cs"/>
              </a:rPr>
              <a:t>Evaluate and sort necessary tasks from those that are less important. Learn to say no, and communicate what you can do, and when.</a:t>
            </a:r>
          </a:p>
          <a:p>
            <a:r>
              <a:rPr lang="en-US" sz="1200" b="0" i="0" u="none" strike="noStrike" kern="1200" baseline="0" dirty="0">
                <a:solidFill>
                  <a:schemeClr val="tx1"/>
                </a:solidFill>
                <a:latin typeface="Arial" charset="0"/>
                <a:ea typeface="+mn-ea"/>
                <a:cs typeface="+mn-cs"/>
              </a:rPr>
              <a:t>• </a:t>
            </a:r>
            <a:r>
              <a:rPr lang="en-US" sz="1200" b="1" i="0" u="none" strike="noStrike" kern="1200" baseline="0" dirty="0">
                <a:solidFill>
                  <a:schemeClr val="tx1"/>
                </a:solidFill>
                <a:latin typeface="Arial" charset="0"/>
                <a:ea typeface="+mn-ea"/>
                <a:cs typeface="+mn-cs"/>
              </a:rPr>
              <a:t>Identify your own needs. </a:t>
            </a:r>
            <a:r>
              <a:rPr lang="en-US" sz="1200" b="0" i="0" u="none" strike="noStrike" kern="1200" baseline="0" dirty="0">
                <a:solidFill>
                  <a:schemeClr val="tx1"/>
                </a:solidFill>
                <a:latin typeface="Arial" charset="0"/>
                <a:ea typeface="+mn-ea"/>
                <a:cs typeface="+mn-cs"/>
              </a:rPr>
              <a:t>Whether its regular time in the gym or yoga videos in your living room, staying active can improve your physical and mental health.</a:t>
            </a:r>
          </a:p>
          <a:p>
            <a:r>
              <a:rPr lang="en-US" sz="1200" b="0" i="0" u="none" strike="noStrike" kern="1200" baseline="0" dirty="0">
                <a:solidFill>
                  <a:schemeClr val="tx1"/>
                </a:solidFill>
                <a:latin typeface="Arial" charset="0"/>
                <a:ea typeface="+mn-ea"/>
                <a:cs typeface="+mn-cs"/>
              </a:rPr>
              <a:t>• </a:t>
            </a:r>
            <a:r>
              <a:rPr lang="en-US" sz="1200" b="1" i="0" u="none" strike="noStrike" kern="1200" baseline="0" dirty="0">
                <a:solidFill>
                  <a:schemeClr val="tx1"/>
                </a:solidFill>
                <a:latin typeface="Arial" charset="0"/>
                <a:ea typeface="+mn-ea"/>
                <a:cs typeface="+mn-cs"/>
              </a:rPr>
              <a:t>Find help. </a:t>
            </a:r>
            <a:r>
              <a:rPr lang="en-US" sz="1200" b="0" i="0" u="none" strike="noStrike" kern="1200" baseline="0" dirty="0">
                <a:solidFill>
                  <a:schemeClr val="tx1"/>
                </a:solidFill>
                <a:latin typeface="Arial" charset="0"/>
                <a:ea typeface="+mn-ea"/>
                <a:cs typeface="+mn-cs"/>
              </a:rPr>
              <a:t>The Area Agency on Aging nearest your home, or your local senior center, may be able to provide valuable information on caregiving.</a:t>
            </a:r>
          </a:p>
          <a:p>
            <a:r>
              <a:rPr lang="en-US" sz="1200" b="0" i="0" u="none" strike="noStrike" kern="1200" baseline="0" dirty="0">
                <a:solidFill>
                  <a:schemeClr val="tx1"/>
                </a:solidFill>
                <a:latin typeface="Arial" charset="0"/>
                <a:ea typeface="+mn-ea"/>
                <a:cs typeface="+mn-cs"/>
              </a:rPr>
              <a:t>• </a:t>
            </a:r>
            <a:r>
              <a:rPr lang="en-US" sz="1200" b="1" i="0" u="none" strike="noStrike" kern="1200" baseline="0" dirty="0">
                <a:solidFill>
                  <a:schemeClr val="tx1"/>
                </a:solidFill>
                <a:latin typeface="Arial" charset="0"/>
                <a:ea typeface="+mn-ea"/>
                <a:cs typeface="+mn-cs"/>
              </a:rPr>
              <a:t>Set a plan. </a:t>
            </a:r>
            <a:r>
              <a:rPr lang="en-US" sz="1200" b="0" i="0" u="none" strike="noStrike" kern="1200" baseline="0" dirty="0">
                <a:solidFill>
                  <a:schemeClr val="tx1"/>
                </a:solidFill>
                <a:latin typeface="Arial" charset="0"/>
                <a:ea typeface="+mn-ea"/>
                <a:cs typeface="+mn-cs"/>
              </a:rPr>
              <a:t>Share a “care plan” for financial, medical, social, emotional, and physical support, and speak with family and friends about how they might help.</a:t>
            </a:r>
          </a:p>
          <a:p>
            <a:endParaRPr lang="en-US" sz="1200" u="none"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32</a:t>
            </a:fld>
            <a:endParaRPr lang="en-US"/>
          </a:p>
        </p:txBody>
      </p:sp>
    </p:spTree>
    <p:extLst>
      <p:ext uri="{BB962C8B-B14F-4D97-AF65-F5344CB8AC3E}">
        <p14:creationId xmlns:p14="http://schemas.microsoft.com/office/powerpoint/2010/main" val="7201455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Nothing can make the role of caregiver easy. Yet by taking the time to anticipate your loved ones’ needs, and your own, you may secure a better future for everyone. </a:t>
            </a:r>
          </a:p>
          <a:p>
            <a:endParaRPr lang="en-US" sz="1200" b="0" i="0" u="none" strike="noStrike" kern="1200" baseline="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Procrastinating on planning is certainly tempting, particularly as the conversions can be uncomfortable. </a:t>
            </a:r>
          </a:p>
          <a:p>
            <a:pPr defTabSz="1462893" eaLnBrk="1" fontAlgn="auto" hangingPunct="1">
              <a:spcBef>
                <a:spcPts val="600"/>
              </a:spcBef>
              <a:spcAft>
                <a:spcPts val="0"/>
              </a:spcAft>
              <a:defRPr/>
            </a:pPr>
            <a:endParaRPr lang="en-US" sz="1200" b="0" i="0" kern="1200" dirty="0">
              <a:solidFill>
                <a:schemeClr val="tx1"/>
              </a:solidFill>
              <a:effectLst/>
              <a:latin typeface="Arial" charset="0"/>
              <a:ea typeface="+mn-ea"/>
              <a:cs typeface="+mn-cs"/>
            </a:endParaRPr>
          </a:p>
          <a:p>
            <a:pPr defTabSz="1462893" eaLnBrk="1" fontAlgn="auto" hangingPunct="1">
              <a:spcBef>
                <a:spcPts val="600"/>
              </a:spcBef>
              <a:spcAft>
                <a:spcPts val="0"/>
              </a:spcAft>
              <a:defRPr/>
            </a:pPr>
            <a:r>
              <a:rPr lang="en-US" sz="1200" b="0" i="0" kern="1200" dirty="0">
                <a:solidFill>
                  <a:schemeClr val="tx1"/>
                </a:solidFill>
                <a:effectLst/>
                <a:latin typeface="Arial" charset="0"/>
                <a:ea typeface="+mn-ea"/>
                <a:cs typeface="+mn-cs"/>
              </a:rPr>
              <a:t>But having a well-conceived plan is more than worth the time and money it will take to build it. By understanding what your loved ones will want, or need, you can more easily navigate through difficult situations. </a:t>
            </a:r>
          </a:p>
          <a:p>
            <a:pPr defTabSz="1462893" eaLnBrk="1" fontAlgn="auto" hangingPunct="1">
              <a:spcBef>
                <a:spcPts val="600"/>
              </a:spcBef>
              <a:spcAft>
                <a:spcPts val="0"/>
              </a:spcAft>
              <a:defRPr/>
            </a:pPr>
            <a:endParaRPr lang="en-US" sz="1200" b="0" i="0" kern="1200" dirty="0">
              <a:solidFill>
                <a:schemeClr val="tx1"/>
              </a:solidFill>
              <a:effectLst/>
              <a:latin typeface="Arial" charset="0"/>
              <a:ea typeface="+mn-ea"/>
              <a:cs typeface="+mn-cs"/>
            </a:endParaRPr>
          </a:p>
          <a:p>
            <a:pPr defTabSz="1462893" eaLnBrk="1" fontAlgn="auto" hangingPunct="1">
              <a:spcBef>
                <a:spcPts val="600"/>
              </a:spcBef>
              <a:spcAft>
                <a:spcPts val="0"/>
              </a:spcAft>
              <a:defRPr/>
            </a:pPr>
            <a:r>
              <a:rPr lang="en-US" sz="1200" b="0" i="0" u="none" strike="noStrike" kern="1200" baseline="0" dirty="0">
                <a:solidFill>
                  <a:schemeClr val="tx1"/>
                </a:solidFill>
                <a:latin typeface="Arial" charset="0"/>
                <a:ea typeface="+mn-ea"/>
                <a:cs typeface="+mn-cs"/>
              </a:rPr>
              <a:t>Speak with your financial representative for ways to keep it all in balance.</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33</a:t>
            </a:fld>
            <a:endParaRPr lang="en-US"/>
          </a:p>
        </p:txBody>
      </p:sp>
    </p:spTree>
    <p:extLst>
      <p:ext uri="{BB962C8B-B14F-4D97-AF65-F5344CB8AC3E}">
        <p14:creationId xmlns:p14="http://schemas.microsoft.com/office/powerpoint/2010/main" val="2539596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Losing a loved one is one of the most difficult things that many of us will ever go through. It’s life altering, with deep impacts ranging across our emotions, our finances, and our plans.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Despite the fact that death is inevitable, many of us find ourselves putting off related conversations. We know it’s not easy to think about death</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your own or your loved one’s</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but it is critical to ensure decisions are made that reflect what matters most to each individual.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We’ve heard some refer to planning as an act of love. Clear and compassionate end-of-life planning conversations are key to easing confusion and fear. For many, these conversations may eliminate, or at least mitigate, the potential for family disagreements when money is involved.</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34</a:t>
            </a:fld>
            <a:endParaRPr lang="en-US"/>
          </a:p>
        </p:txBody>
      </p:sp>
    </p:spTree>
    <p:extLst>
      <p:ext uri="{BB962C8B-B14F-4D97-AF65-F5344CB8AC3E}">
        <p14:creationId xmlns:p14="http://schemas.microsoft.com/office/powerpoint/2010/main" val="93906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Having an early legacy conversation with loved ones can help alleviate some of the stress that undoubtedly presents itself at the end.</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We work with a lot of investors</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smart, driven, organized, successful individuals</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we know that this is hard</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that most people don’t do it. But it doesn’t have to be overwhelming, &lt;insert financial representative name&gt; can work with you to be prepared now. </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35</a:t>
            </a:fld>
            <a:endParaRPr lang="en-US"/>
          </a:p>
        </p:txBody>
      </p:sp>
    </p:spTree>
    <p:extLst>
      <p:ext uri="{BB962C8B-B14F-4D97-AF65-F5344CB8AC3E}">
        <p14:creationId xmlns:p14="http://schemas.microsoft.com/office/powerpoint/2010/main" val="2943388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There are some legal and social details that arise when someone passes away. For this reason, it is good to have conversations ahead of time before significant emotions come into play.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Careful planning may be more complex than you might anticipate. For example, in an effort to keep things simple, you may envision dividing your assets equally among your four children. However, if you elect the eldest as your Personal Representative and they manage the final details of your estate, have you considered the chance that the division might not feel equal? Sometimes even the best intentions can lead to unintended consequences.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Another common situation we’ve seen is one with families that have divorce within their family tree. Is your will current and clear about how assets may be divided amongst your children, their spouses and perhaps their ex-spouses?</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By working with your financial representative side-by-side along your journey, you can be clear about your legacy wishes and talk through all the details so you can be confident your family will not be conflicted when you are gone. You can create the space for your legacy to be about wonderful moments together, not family turmoil or paperwork.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Have you talked to your loved ones about your legacy wishes? Have you talked to [insert financial representative name] about your children? We know it’s not easy, but your plan is only as complete as your loved ones and trusted financial representatives know it to be.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36</a:t>
            </a:fld>
            <a:endParaRPr lang="en-US"/>
          </a:p>
        </p:txBody>
      </p:sp>
    </p:spTree>
    <p:extLst>
      <p:ext uri="{BB962C8B-B14F-4D97-AF65-F5344CB8AC3E}">
        <p14:creationId xmlns:p14="http://schemas.microsoft.com/office/powerpoint/2010/main" val="3411670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If you’ve recently lost a loved one, or helping someone who has, we understand this is a challenging time. Even in the early days of coping with a loss, you may need to make significant financial decisions and take action quickly.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Having a good perspective on what you need to do and what to expect in the estate settlement process is important. Each situation is different, but there are records you’ll likely need and benefits to investigate to ensure the process goes smoothly and you receive what you are entitled to receive.</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You can help your loved ones plan ahead by talking through decisions while the luxury of time is on your side. Be sure to create a medical directive, a will</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share where you are storing them (i.e. home file storage, safe deposit box). We’ve heard of some families writing love letters or creating an envelope or folder, in an effort to make the process as simple, clear, and as compassionate as possible.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And of course, consulting with investment, tax, and legal professionals is always a good idea to fully understand inheritance guidelines.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Some professionals may even be able to help facilitate a meeting with your family and loved ones to talk about your plans, and you may want to consider making sure [insert financial representative name] knows who to connect with should something happen to you.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37</a:t>
            </a:fld>
            <a:endParaRPr lang="en-US"/>
          </a:p>
        </p:txBody>
      </p:sp>
    </p:spTree>
    <p:extLst>
      <p:ext uri="{BB962C8B-B14F-4D97-AF65-F5344CB8AC3E}">
        <p14:creationId xmlns:p14="http://schemas.microsoft.com/office/powerpoint/2010/main" val="2009910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Life is a journey</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full of big moments, full of twists and turns. And I know what we’ve discussed today may be overwhelming. That’s okay, because just like Michael Phelps, we can prepare.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While we can’t predict all of the events and their timing, we can anticipate some of them</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we suggest thoughtful and advance planning can position you for success in your journey.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Having support from friends, family, and specialists can make our successes even sweeter. They can elevate many of life’s moments with us</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and they can support us to get through tough moments too. They can help us to be organized, to update our plans, and to carry on with confidence.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By being here today, you’ve taken a big step. Perhaps some of the life moments we discussed today resonated with you and you’re ready to take the next step. You, or someone you know, might be able to relate to the life events we covered today. And if that is the case, I invite you to reach out to [insert financial representative name] to talk more about your plans.</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You might be ready to get started, and make that appointment today. [insert financial representative name] is here in the back of the room with his/her calendar, and ready for you to make an appointment.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Perhaps you need to check your schedule before making an appointment now, so I encourage you to pull out your calendar now and put a note to yourself to call [insert financial representative name]’s office next week.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rPr>
              <a:t>I encourage you to talk to </a:t>
            </a:r>
            <a:r>
              <a:rPr lang="en-US" sz="1200" dirty="0">
                <a:solidFill>
                  <a:schemeClr val="tx1"/>
                </a:solidFill>
                <a:latin typeface="Arial" panose="020B0604020202020204" pitchFamily="34" charset="0"/>
                <a:cs typeface="Arial" panose="020B0604020202020204" pitchFamily="34" charset="0"/>
              </a:rPr>
              <a:t>[insert financial representative name] more. S/He</a:t>
            </a:r>
            <a:r>
              <a:rPr lang="en-US" sz="1200" dirty="0">
                <a:solidFill>
                  <a:schemeClr val="tx1"/>
                </a:solidFill>
              </a:rPr>
              <a:t> can help you to feel prepared for your big life moments and guide you through what comes next. </a:t>
            </a:r>
          </a:p>
          <a:p>
            <a:endParaRPr lang="en-US" sz="1200" dirty="0">
              <a:solidFill>
                <a:schemeClr val="tx1"/>
              </a:solidFill>
            </a:endParaRPr>
          </a:p>
          <a:p>
            <a:r>
              <a:rPr lang="en-US" sz="1200" dirty="0">
                <a:solidFill>
                  <a:schemeClr val="tx1"/>
                </a:solidFill>
              </a:rPr>
              <a:t>Many of you have known </a:t>
            </a:r>
            <a:r>
              <a:rPr lang="en-US" sz="1200" dirty="0">
                <a:solidFill>
                  <a:schemeClr val="tx1"/>
                </a:solidFill>
                <a:latin typeface="Arial" panose="020B0604020202020204" pitchFamily="34" charset="0"/>
                <a:cs typeface="Arial" panose="020B0604020202020204" pitchFamily="34" charset="0"/>
              </a:rPr>
              <a:t>[insert financial representative name] for years and may have had a number of conversations already. That’s okay because </a:t>
            </a:r>
            <a:r>
              <a:rPr lang="en-US" sz="1200" dirty="0">
                <a:solidFill>
                  <a:schemeClr val="tx1"/>
                </a:solidFill>
              </a:rPr>
              <a:t>this is not a one-time deal. Things change and life evolves, so I encourage you to review your important health, financial, and estate planning documents at least annually with </a:t>
            </a:r>
            <a:r>
              <a:rPr lang="en-US" sz="1200" dirty="0">
                <a:solidFill>
                  <a:schemeClr val="tx1"/>
                </a:solidFill>
                <a:latin typeface="Arial" panose="020B0604020202020204" pitchFamily="34" charset="0"/>
                <a:cs typeface="Arial" panose="020B0604020202020204" pitchFamily="34" charset="0"/>
              </a:rPr>
              <a:t>[insert financial representative name]</a:t>
            </a:r>
            <a:r>
              <a:rPr lang="en-US" sz="1200" dirty="0">
                <a:solidFill>
                  <a:schemeClr val="tx1"/>
                </a:solidFill>
              </a:rPr>
              <a:t>.</a:t>
            </a:r>
          </a:p>
          <a:p>
            <a:r>
              <a:rPr lang="en-US" sz="1200" dirty="0">
                <a:solidFill>
                  <a:schemeClr val="tx1"/>
                </a:solidFill>
              </a:rPr>
              <a:t> </a:t>
            </a:r>
          </a:p>
          <a:p>
            <a:r>
              <a:rPr lang="en-US" sz="1200" dirty="0">
                <a:solidFill>
                  <a:schemeClr val="tx1"/>
                </a:solidFill>
              </a:rPr>
              <a:t>Give yourself the gift of peace of mind. </a:t>
            </a:r>
          </a:p>
          <a:p>
            <a:endParaRPr lang="en-US" sz="1200" dirty="0">
              <a:solidFill>
                <a:schemeClr val="tx1"/>
              </a:solidFill>
            </a:endParaRPr>
          </a:p>
          <a:p>
            <a:r>
              <a:rPr lang="en-US" sz="1200" dirty="0">
                <a:solidFill>
                  <a:schemeClr val="tx1"/>
                </a:solidFill>
              </a:rPr>
              <a:t>Thank you. </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38</a:t>
            </a:fld>
            <a:endParaRPr lang="en-US"/>
          </a:p>
        </p:txBody>
      </p:sp>
    </p:spTree>
    <p:extLst>
      <p:ext uri="{BB962C8B-B14F-4D97-AF65-F5344CB8AC3E}">
        <p14:creationId xmlns:p14="http://schemas.microsoft.com/office/powerpoint/2010/main" val="3398903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39</a:t>
            </a:fld>
            <a:endParaRPr lang="en-US"/>
          </a:p>
        </p:txBody>
      </p:sp>
    </p:spTree>
    <p:extLst>
      <p:ext uri="{BB962C8B-B14F-4D97-AF65-F5344CB8AC3E}">
        <p14:creationId xmlns:p14="http://schemas.microsoft.com/office/powerpoint/2010/main" val="41869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eaLnBrk="0" fontAlgn="base" hangingPunct="0"/>
            <a:r>
              <a:rPr lang="en-US" sz="1200" dirty="0">
                <a:solidFill>
                  <a:schemeClr val="tx1"/>
                </a:solidFill>
              </a:rPr>
              <a:t>In our industry, conversations about investment portfolios can quickly cut to the bottom line—what was the return on my portfolio this quarter? </a:t>
            </a:r>
          </a:p>
          <a:p>
            <a:pPr eaLnBrk="0" fontAlgn="base" hangingPunct="0"/>
            <a:endParaRPr lang="en-US" sz="1200" dirty="0">
              <a:solidFill>
                <a:schemeClr val="tx1"/>
              </a:solidFill>
            </a:endParaRPr>
          </a:p>
          <a:p>
            <a:pPr eaLnBrk="0" fontAlgn="base" hangingPunct="0"/>
            <a:r>
              <a:rPr lang="en-US" sz="1200" dirty="0">
                <a:solidFill>
                  <a:schemeClr val="tx1"/>
                </a:solidFill>
              </a:rPr>
              <a:t>But it is critical for us to recognize—successful outcomes are about more than just a number. Successful outcomes are about achieving our goals. </a:t>
            </a:r>
          </a:p>
          <a:p>
            <a:pPr eaLnBrk="0" fontAlgn="base" hangingPunct="0"/>
            <a:endParaRPr lang="en-US" sz="1200" dirty="0">
              <a:solidFill>
                <a:schemeClr val="tx1"/>
              </a:solidFill>
            </a:endParaRPr>
          </a:p>
          <a:p>
            <a:pPr eaLnBrk="0" fontAlgn="base" hangingPunct="0"/>
            <a:r>
              <a:rPr lang="en-US" sz="1200" dirty="0">
                <a:solidFill>
                  <a:schemeClr val="tx1"/>
                </a:solidFill>
              </a:rPr>
              <a:t>While the market had its ups and downs over the past 30 years, what else has been going on? Investors have been living their lives—each one filled with its own ups and downs. Marriages, children, job changes, divorces, promotions, illnesses, losses of loved ones, stepping in and out of the work force, starting a business. </a:t>
            </a:r>
          </a:p>
          <a:p>
            <a:pPr eaLnBrk="0" fontAlgn="base" hangingPunct="0"/>
            <a:endParaRPr lang="en-US" sz="1200" dirty="0">
              <a:solidFill>
                <a:schemeClr val="tx1"/>
              </a:solidFill>
            </a:endParaRPr>
          </a:p>
          <a:p>
            <a:pPr eaLnBrk="0" fontAlgn="base" hangingPunct="0"/>
            <a:r>
              <a:rPr lang="en-US" sz="1200" dirty="0">
                <a:solidFill>
                  <a:schemeClr val="tx1"/>
                </a:solidFill>
              </a:rPr>
              <a:t>If we want to cut to the bottom line, it’s this—the ups and downs of our lives and the ups and downs of the market don’t always line up. </a:t>
            </a:r>
          </a:p>
          <a:p>
            <a:pPr eaLnBrk="0" fontAlgn="base" hangingPunct="0"/>
            <a:endParaRPr lang="en-US" sz="1200" dirty="0">
              <a:solidFill>
                <a:schemeClr val="tx1"/>
              </a:solidFill>
            </a:endParaRPr>
          </a:p>
          <a:p>
            <a:pPr eaLnBrk="0" fontAlgn="base" hangingPunct="0"/>
            <a:r>
              <a:rPr lang="en-US" sz="1200" dirty="0">
                <a:solidFill>
                  <a:schemeClr val="tx1"/>
                </a:solidFill>
              </a:rPr>
              <a:t>When it comes to your finances, having a professional walk through your journey with you can have an important impact. A financial representative can help investors prepare for wherever their life journey may lead them. A trusted financial representative like &lt;insert financial representative name&gt; can help guide you away from making emotional based decisions that could permanently affect your financial wellness. And beyond that, they’ll be there with you on your own personal journey, to help ensure that none of the major events that may arise will throw you off track.</a:t>
            </a:r>
          </a:p>
          <a:p>
            <a:pPr eaLnBrk="0" fontAlgn="base" hangingPunct="0"/>
            <a:endParaRPr lang="en-US" sz="1200" dirty="0">
              <a:solidFill>
                <a:schemeClr val="tx1"/>
              </a:solidFill>
            </a:endParaRPr>
          </a:p>
          <a:p>
            <a:pPr eaLnBrk="0" fontAlgn="base" hangingPunct="0"/>
            <a:r>
              <a:rPr lang="en-US" sz="1200" dirty="0">
                <a:solidFill>
                  <a:schemeClr val="tx1"/>
                </a:solidFill>
              </a:rPr>
              <a:t>It’s important to recognize, it’s not just investment returns that matter—having a plan and sticking to it—may make the difference in achieving your goals.</a:t>
            </a:r>
          </a:p>
          <a:p>
            <a:pPr>
              <a:spcBef>
                <a:spcPts val="600"/>
              </a:spcBef>
            </a:pPr>
            <a:endParaRPr lang="en-US" sz="1200" dirty="0">
              <a:solidFill>
                <a:schemeClr val="tx1"/>
              </a:solidFill>
              <a:latin typeface="Arial" panose="020B0604020202020204" pitchFamily="34" charset="0"/>
              <a:cs typeface="Arial" panose="020B0604020202020204" pitchFamily="34" charset="0"/>
            </a:endParaRPr>
          </a:p>
          <a:p>
            <a:pPr>
              <a:spcBef>
                <a:spcPts val="600"/>
              </a:spcBef>
            </a:pPr>
            <a:r>
              <a:rPr lang="en-US" sz="1200" dirty="0">
                <a:solidFill>
                  <a:schemeClr val="tx1"/>
                </a:solidFill>
                <a:latin typeface="Arial" panose="020B0604020202020204" pitchFamily="34" charset="0"/>
                <a:cs typeface="Arial" panose="020B0604020202020204" pitchFamily="34" charset="0"/>
              </a:rPr>
              <a:t>As the old adage goes, a goal without a plan is just a wish. To achieve your financial goals, you work with your financial representative to plan. And planning for life’s dreams and detours can help bring you a greater peace of mind. </a:t>
            </a:r>
          </a:p>
          <a:p>
            <a:pPr>
              <a:spcBef>
                <a:spcPts val="600"/>
              </a:spcBef>
            </a:pPr>
            <a:endParaRPr lang="en-US" sz="1200" dirty="0">
              <a:solidFill>
                <a:schemeClr val="tx1"/>
              </a:solidFill>
              <a:latin typeface="Arial" panose="020B0604020202020204" pitchFamily="34" charset="0"/>
              <a:cs typeface="Arial" panose="020B0604020202020204" pitchFamily="34" charset="0"/>
            </a:endParaRPr>
          </a:p>
          <a:p>
            <a:pPr>
              <a:spcBef>
                <a:spcPts val="600"/>
              </a:spcBef>
            </a:pPr>
            <a:r>
              <a:rPr lang="en-US" sz="1200" dirty="0">
                <a:solidFill>
                  <a:schemeClr val="tx1"/>
                </a:solidFill>
                <a:latin typeface="Arial" panose="020B0604020202020204" pitchFamily="34" charset="0"/>
                <a:cs typeface="Arial" panose="020B0604020202020204" pitchFamily="34" charset="0"/>
              </a:rPr>
              <a:t>When faced with an unexpected life detour</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like divorce, unplanned retirement, a health concern, or the loss of a loved one</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what can we do?</a:t>
            </a:r>
          </a:p>
          <a:p>
            <a:pPr marL="228594" indent="-228594" defTabSz="914378">
              <a:spcBef>
                <a:spcPts val="600"/>
              </a:spcBef>
              <a:buFontTx/>
              <a:buAutoNum type="arabicPeriod"/>
              <a:defRPr/>
            </a:pPr>
            <a:r>
              <a:rPr lang="en-US" sz="1200" dirty="0">
                <a:solidFill>
                  <a:schemeClr val="tx1"/>
                </a:solidFill>
                <a:latin typeface="Arial" panose="020B0604020202020204" pitchFamily="34" charset="0"/>
                <a:cs typeface="Arial" panose="020B0604020202020204" pitchFamily="34" charset="0"/>
              </a:rPr>
              <a:t>Start by turning to your team of trusted professionals and the people who matter most to you</a:t>
            </a:r>
            <a:r>
              <a:rPr lang="en-US" sz="1200" dirty="0">
                <a:solidFill>
                  <a:schemeClr val="tx1"/>
                </a:solidFill>
              </a:rPr>
              <a:t>. Qualified experts can empathize with your situation, and objectively separate emotions from the strategic and tactical decisions at hand. Family and friends can also be there for us as support when we navigate whatever life has in store. </a:t>
            </a:r>
          </a:p>
          <a:p>
            <a:pPr marL="228594" indent="-228594">
              <a:spcBef>
                <a:spcPts val="600"/>
              </a:spcBef>
              <a:buAutoNum type="arabicPeriod"/>
            </a:pPr>
            <a:r>
              <a:rPr lang="en-US" sz="1200" dirty="0">
                <a:solidFill>
                  <a:schemeClr val="tx1"/>
                </a:solidFill>
                <a:latin typeface="Arial" panose="020B0604020202020204" pitchFamily="34" charset="0"/>
                <a:cs typeface="Arial" panose="020B0604020202020204" pitchFamily="34" charset="0"/>
              </a:rPr>
              <a:t>Get organized</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Assess your situation. Who needs to be involved? What documents do you need? </a:t>
            </a:r>
          </a:p>
          <a:p>
            <a:pPr marL="228594" indent="-228594">
              <a:spcBef>
                <a:spcPts val="600"/>
              </a:spcBef>
              <a:buAutoNum type="arabicPeriod"/>
            </a:pPr>
            <a:r>
              <a:rPr lang="en-US" sz="1200" dirty="0">
                <a:solidFill>
                  <a:schemeClr val="tx1"/>
                </a:solidFill>
                <a:latin typeface="Arial" panose="020B0604020202020204" pitchFamily="34" charset="0"/>
                <a:cs typeface="Arial" panose="020B0604020202020204" pitchFamily="34" charset="0"/>
              </a:rPr>
              <a:t>Make a plan</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What are the steps you have to take to get through this event? How do you need to revise the plans you already have in place given the new development?</a:t>
            </a:r>
          </a:p>
          <a:p>
            <a:pPr marL="228594" indent="-228594">
              <a:spcBef>
                <a:spcPts val="600"/>
              </a:spcBef>
              <a:buAutoNum type="arabicPeriod"/>
            </a:pPr>
            <a:r>
              <a:rPr lang="en-US" sz="1200" dirty="0">
                <a:solidFill>
                  <a:schemeClr val="tx1"/>
                </a:solidFill>
                <a:latin typeface="Arial" panose="020B0604020202020204" pitchFamily="34" charset="0"/>
                <a:cs typeface="Arial" panose="020B0604020202020204" pitchFamily="34" charset="0"/>
              </a:rPr>
              <a:t>Proceed with confidence</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With an organized and revised plan in place, and a network of trusted professionals to help you</a:t>
            </a:r>
            <a:r>
              <a:rPr lang="en-US" sz="1200" dirty="0">
                <a:solidFill>
                  <a:schemeClr val="tx1"/>
                </a:solidFill>
              </a:rPr>
              <a:t>—</a:t>
            </a:r>
            <a:r>
              <a:rPr lang="en-US" sz="1200" dirty="0">
                <a:solidFill>
                  <a:schemeClr val="tx1"/>
                </a:solidFill>
                <a:latin typeface="Arial" panose="020B0604020202020204" pitchFamily="34" charset="0"/>
                <a:cs typeface="Arial" panose="020B0604020202020204" pitchFamily="34" charset="0"/>
              </a:rPr>
              <a:t>you can recalibrate and move forward with confidence for the future ahead. </a:t>
            </a:r>
          </a:p>
          <a:p>
            <a:pPr marL="228594" indent="-228594">
              <a:spcBef>
                <a:spcPts val="600"/>
              </a:spcBef>
              <a:buAutoNum type="arabicPeriod"/>
            </a:pPr>
            <a:endParaRPr lang="en-US" sz="1200" dirty="0">
              <a:solidFill>
                <a:schemeClr val="tx1"/>
              </a:solidFill>
              <a:latin typeface="Arial" panose="020B0604020202020204" pitchFamily="34" charset="0"/>
              <a:cs typeface="Arial" panose="020B0604020202020204" pitchFamily="34" charset="0"/>
            </a:endParaRPr>
          </a:p>
          <a:p>
            <a:pPr defTabSz="914378">
              <a:spcBef>
                <a:spcPts val="600"/>
              </a:spcBef>
              <a:defRPr/>
            </a:pPr>
            <a:r>
              <a:rPr lang="en-US" sz="1200" dirty="0">
                <a:solidFill>
                  <a:schemeClr val="tx1"/>
                </a:solidFill>
                <a:latin typeface="Arial" panose="020B0604020202020204" pitchFamily="34" charset="0"/>
                <a:cs typeface="Arial" panose="020B0604020202020204" pitchFamily="34" charset="0"/>
              </a:rPr>
              <a:t>Following a process, such as this one, may allow you to have less stress. We hope these simple steps can be used to boost your feelings of wellness.</a:t>
            </a: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4</a:t>
            </a:fld>
            <a:endParaRPr lang="en-US"/>
          </a:p>
        </p:txBody>
      </p:sp>
    </p:spTree>
    <p:extLst>
      <p:ext uri="{BB962C8B-B14F-4D97-AF65-F5344CB8AC3E}">
        <p14:creationId xmlns:p14="http://schemas.microsoft.com/office/powerpoint/2010/main" val="174615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40</a:t>
            </a:fld>
            <a:endParaRPr lang="en-US"/>
          </a:p>
        </p:txBody>
      </p:sp>
    </p:spTree>
    <p:extLst>
      <p:ext uri="{BB962C8B-B14F-4D97-AF65-F5344CB8AC3E}">
        <p14:creationId xmlns:p14="http://schemas.microsoft.com/office/powerpoint/2010/main" val="4282827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If someone were to ask you about the most important part of your life, many of you would answer people.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And that’s where we will start today. You might be single, cohabitating with someone else, married or divorced. Regardless of your marital status today, it’s important to be organized should your status change in the future. </a:t>
            </a:r>
          </a:p>
          <a:p>
            <a:pPr defTabSz="1462893" eaLnBrk="1" fontAlgn="auto" hangingPunct="1">
              <a:spcBef>
                <a:spcPts val="600"/>
              </a:spcBef>
              <a:spcAft>
                <a:spcPts val="0"/>
              </a:spcAft>
              <a:defRPr/>
            </a:pPr>
            <a:endParaRPr lang="en-US" sz="1200" dirty="0">
              <a:solidFill>
                <a:schemeClr val="tx1"/>
              </a:solidFill>
              <a:latin typeface="Arial" panose="020B0604020202020204" pitchFamily="34" charset="0"/>
              <a:cs typeface="Arial" panose="020B0604020202020204" pitchFamily="34" charset="0"/>
            </a:endParaRPr>
          </a:p>
          <a:p>
            <a:pPr defTabSz="1462893" eaLnBrk="1" fontAlgn="auto" hangingPunct="1">
              <a:spcBef>
                <a:spcPts val="600"/>
              </a:spcBef>
              <a:spcAft>
                <a:spcPts val="0"/>
              </a:spcAft>
              <a:defRPr/>
            </a:pPr>
            <a:r>
              <a:rPr lang="en-US" sz="1200" dirty="0">
                <a:solidFill>
                  <a:schemeClr val="tx1"/>
                </a:solidFill>
                <a:latin typeface="Arial" panose="020B0604020202020204" pitchFamily="34" charset="0"/>
                <a:cs typeface="Arial" panose="020B0604020202020204" pitchFamily="34" charset="0"/>
              </a:rPr>
              <a:t>The process of bringing together financial lives—and the process of unwinding them—can benefit from the support of a trusted professional. Financial representative like &lt;insert financial representative name&gt; can help equip you for any type of status change, and they may be able to provide you insight around how other individuals have handled similar situations.</a:t>
            </a: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5</a:t>
            </a:fld>
            <a:endParaRPr lang="en-US"/>
          </a:p>
        </p:txBody>
      </p:sp>
    </p:spTree>
    <p:extLst>
      <p:ext uri="{BB962C8B-B14F-4D97-AF65-F5344CB8AC3E}">
        <p14:creationId xmlns:p14="http://schemas.microsoft.com/office/powerpoint/2010/main" val="234050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When you get married, or start cohabitating with a partner, having the money talk is important. If you’re single, you are not excluded from thinking about this either.</a:t>
            </a:r>
          </a:p>
          <a:p>
            <a:endParaRPr lang="en-US" sz="1200" dirty="0">
              <a:solidFill>
                <a:schemeClr val="tx1"/>
              </a:solidFill>
            </a:endParaRPr>
          </a:p>
          <a:p>
            <a:r>
              <a:rPr lang="en-US" sz="1200" dirty="0">
                <a:solidFill>
                  <a:schemeClr val="tx1"/>
                </a:solidFill>
              </a:rPr>
              <a:t>Maybe you know someone who was recently remarried, or tied the knot later in life. This can carry potential financial consequences that many younger couples in their twenties and thirties may not have to consider. Moreover, </a:t>
            </a:r>
            <a:r>
              <a:rPr lang="en-US" sz="1200" i="1" dirty="0">
                <a:solidFill>
                  <a:schemeClr val="tx1"/>
                </a:solidFill>
              </a:rPr>
              <a:t>not</a:t>
            </a:r>
            <a:r>
              <a:rPr lang="en-US" sz="1200" dirty="0">
                <a:solidFill>
                  <a:schemeClr val="tx1"/>
                </a:solidFill>
              </a:rPr>
              <a:t> having financial discussions can lead to turmoil in relationships. </a:t>
            </a:r>
          </a:p>
          <a:p>
            <a:endParaRPr lang="en-US" sz="1200" dirty="0">
              <a:solidFill>
                <a:schemeClr val="tx1"/>
              </a:solidFill>
            </a:endParaRPr>
          </a:p>
          <a:p>
            <a:r>
              <a:rPr lang="en-US" sz="1200" dirty="0">
                <a:solidFill>
                  <a:schemeClr val="tx1"/>
                </a:solidFill>
              </a:rPr>
              <a:t>Relationships can bring life changing moments for many of us, and it’s important to be prepared.</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6</a:t>
            </a:fld>
            <a:endParaRPr lang="en-US"/>
          </a:p>
        </p:txBody>
      </p:sp>
    </p:spTree>
    <p:extLst>
      <p:ext uri="{BB962C8B-B14F-4D97-AF65-F5344CB8AC3E}">
        <p14:creationId xmlns:p14="http://schemas.microsoft.com/office/powerpoint/2010/main" val="193708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U.S. census data shows that half of Americans ages 18 and over were married in 2017. This is compared with 72% in 1960. </a:t>
            </a:r>
            <a:r>
              <a:rPr lang="en-US" sz="1200" i="1" dirty="0">
                <a:solidFill>
                  <a:schemeClr val="tx1"/>
                </a:solidFill>
                <a:latin typeface="Arial" panose="020B0604020202020204" pitchFamily="34" charset="0"/>
                <a:cs typeface="Arial" panose="020B0604020202020204" pitchFamily="34" charset="0"/>
              </a:rPr>
              <a:t>(PEW Research Center, “8 facts about love and marriage in America,” 2019.)</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Almost one quarter of all married people have been married before. If we look at the marriages that took place in 2013 alone, 40% included a spouse that had been married at least once before. In fact, both spouses had been married at least once before in 20% of new marriages. </a:t>
            </a:r>
            <a:r>
              <a:rPr lang="en-US" sz="1200" i="1" dirty="0">
                <a:solidFill>
                  <a:schemeClr val="tx1"/>
                </a:solidFill>
                <a:latin typeface="Arial" panose="020B0604020202020204" pitchFamily="34" charset="0"/>
                <a:cs typeface="Arial" panose="020B0604020202020204" pitchFamily="34" charset="0"/>
              </a:rPr>
              <a:t>(PEW Research Center, “8 facts about love and marriage in America,” 2019.)</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 divorce rate among </a:t>
            </a:r>
            <a:r>
              <a:rPr lang="en-US" sz="1200" i="1" dirty="0">
                <a:solidFill>
                  <a:schemeClr val="tx1"/>
                </a:solidFill>
                <a:latin typeface="Arial" panose="020B0604020202020204" pitchFamily="34" charset="0"/>
                <a:cs typeface="Arial" panose="020B0604020202020204" pitchFamily="34" charset="0"/>
              </a:rPr>
              <a:t>young adults </a:t>
            </a:r>
            <a:r>
              <a:rPr lang="en-US" sz="1200" dirty="0">
                <a:solidFill>
                  <a:schemeClr val="tx1"/>
                </a:solidFill>
                <a:latin typeface="Arial" panose="020B0604020202020204" pitchFamily="34" charset="0"/>
                <a:cs typeface="Arial" panose="020B0604020202020204" pitchFamily="34" charset="0"/>
              </a:rPr>
              <a:t>has fallen in recent years, in part because younger adults are putting off marriage until later ages. Yet, while divorce is becoming less common for younger adults, the so-called “gray divorce” rate is on the rise. The term “gray divorce” refers to the divorce </a:t>
            </a:r>
            <a:r>
              <a:rPr lang="en-US" sz="1200" b="0" dirty="0">
                <a:solidFill>
                  <a:schemeClr val="tx1"/>
                </a:solidFill>
                <a:latin typeface="Arial" panose="020B0604020202020204" pitchFamily="34" charset="0"/>
                <a:cs typeface="Arial" panose="020B0604020202020204" pitchFamily="34" charset="0"/>
              </a:rPr>
              <a:t>rates among adults age 50 and older—and it is notable that among those aged 65 and older, the divorce rate has roughly tripled since 1990. </a:t>
            </a:r>
            <a:r>
              <a:rPr lang="en-US" sz="1200" i="1" dirty="0">
                <a:solidFill>
                  <a:schemeClr val="tx1"/>
                </a:solidFill>
                <a:latin typeface="Arial" panose="020B0604020202020204" pitchFamily="34" charset="0"/>
                <a:cs typeface="Arial" panose="020B0604020202020204" pitchFamily="34" charset="0"/>
              </a:rPr>
              <a:t>(PEW Research Center, “8 facts about love and marriage in America,” 2019.)</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These numbers may be attributed at least in part to the levels of divorce Baby Boomers experienced in young adulthood. Many of these grey </a:t>
            </a:r>
            <a:r>
              <a:rPr lang="en-US" sz="1200" b="0" dirty="0">
                <a:solidFill>
                  <a:schemeClr val="tx1"/>
                </a:solidFill>
                <a:latin typeface="Arial" panose="020B0604020202020204" pitchFamily="34" charset="0"/>
                <a:cs typeface="Arial" panose="020B0604020202020204" pitchFamily="34" charset="0"/>
              </a:rPr>
              <a:t>divorces were in remarriages—48% of the adults age 50 and above who divorced in 2015 had been in their second or higher marriage.  </a:t>
            </a:r>
            <a:r>
              <a:rPr lang="en-US" sz="1200" b="0" i="1" dirty="0">
                <a:solidFill>
                  <a:schemeClr val="tx1"/>
                </a:solidFill>
                <a:latin typeface="Arial" panose="020B0604020202020204" pitchFamily="34" charset="0"/>
                <a:cs typeface="Arial" panose="020B0604020202020204" pitchFamily="34" charset="0"/>
              </a:rPr>
              <a:t>(PEW Research Center, </a:t>
            </a:r>
            <a:r>
              <a:rPr lang="en-US" sz="1200" b="0" i="1" dirty="0">
                <a:solidFill>
                  <a:schemeClr val="tx1"/>
                </a:solidFill>
                <a:effectLst/>
                <a:latin typeface="Arial" panose="020B0604020202020204" pitchFamily="34" charset="0"/>
                <a:cs typeface="Arial" panose="020B0604020202020204" pitchFamily="34" charset="0"/>
              </a:rPr>
              <a:t>Led by Baby Boomers, divorce rates climb for America’s 50+ population, 2017)</a:t>
            </a:r>
            <a:endParaRPr lang="en-US" sz="1200" b="0" i="1"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Research in gray divorces indicates that remarriages may be less stable than first marriages, but there is a considerable share of gray divorces that do occur among couples who have been married for 30 years and more.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Regardless of the situation, divorce at this stage of life can have a significant impact on one’s social and financial life.</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7</a:t>
            </a:fld>
            <a:endParaRPr lang="en-US"/>
          </a:p>
        </p:txBody>
      </p:sp>
    </p:spTree>
    <p:extLst>
      <p:ext uri="{BB962C8B-B14F-4D97-AF65-F5344CB8AC3E}">
        <p14:creationId xmlns:p14="http://schemas.microsoft.com/office/powerpoint/2010/main" val="56981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462893" eaLnBrk="1" fontAlgn="auto" hangingPunct="1">
              <a:spcBef>
                <a:spcPts val="600"/>
              </a:spcBef>
              <a:spcAft>
                <a:spcPts val="0"/>
              </a:spcAft>
              <a:defRPr/>
            </a:pPr>
            <a:r>
              <a:rPr lang="en-US" sz="1200" dirty="0">
                <a:solidFill>
                  <a:schemeClr val="tx1"/>
                </a:solidFill>
              </a:rPr>
              <a:t>Divorce can be a difficult transition, and unfortunately it can knock you off your sound financial footing. For example, did you know that divorce can impact your Social Security benefits? Well, if you were married for ten years or more before the divorce, it can.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While many married couples know that one spouse can claim a benefit equal to half of the other’s Social Security retirement benefit, many divorced couples are unaware of similar rules that could apply to them. And if you marry again? Getting remarried after a divorce generally means that you lose whatever benefit you may have been eligible for from your former spouse. In addition to understanding the implications divorce can have to your benefits, there may be simple strategies you can use to mitigate the impact of taxes when splitting assets.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If you or someone you know is going through a divorce, it’s important to understand the potential impacts this transition can have on your financial situation. Many people mistakenly assume that obtaining legal counsel is enough. It’s not. A divorce attorney may not have the financial expertise you need during this period when you are making legally binding decisions that will last. </a:t>
            </a:r>
          </a:p>
          <a:p>
            <a:pPr defTabSz="1462893" eaLnBrk="1" fontAlgn="auto" hangingPunct="1">
              <a:spcBef>
                <a:spcPts val="600"/>
              </a:spcBef>
              <a:spcAft>
                <a:spcPts val="0"/>
              </a:spcAft>
              <a:defRPr/>
            </a:pPr>
            <a:endParaRPr lang="en-US" sz="1200" dirty="0">
              <a:solidFill>
                <a:schemeClr val="tx1"/>
              </a:solidFill>
            </a:endParaRPr>
          </a:p>
          <a:p>
            <a:pPr defTabSz="1462893" eaLnBrk="1" fontAlgn="auto" hangingPunct="1">
              <a:spcBef>
                <a:spcPts val="600"/>
              </a:spcBef>
              <a:spcAft>
                <a:spcPts val="0"/>
              </a:spcAft>
              <a:defRPr/>
            </a:pPr>
            <a:r>
              <a:rPr lang="en-US" sz="1200" dirty="0">
                <a:solidFill>
                  <a:schemeClr val="tx1"/>
                </a:solidFill>
              </a:rPr>
              <a:t>Knowing the potential impacts is key. And by working through your plan to rebuild with a team of trusted professionals, friends and family—you can make the best choices you can and move forward.</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8</a:t>
            </a:fld>
            <a:endParaRPr lang="en-US"/>
          </a:p>
        </p:txBody>
      </p:sp>
    </p:spTree>
    <p:extLst>
      <p:ext uri="{BB962C8B-B14F-4D97-AF65-F5344CB8AC3E}">
        <p14:creationId xmlns:p14="http://schemas.microsoft.com/office/powerpoint/2010/main" val="265131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mn-cs"/>
              </a:rPr>
              <a:t>There are many big-ticket items you could potentially want to purchase—a second home, a piece of land to retire on, a dream vacation, a remodeling project, a child’s wedding, or even a new car or boat.</a:t>
            </a:r>
          </a:p>
          <a:p>
            <a:endParaRPr lang="en-US" sz="1200" dirty="0">
              <a:solidFill>
                <a:schemeClr val="tx1"/>
              </a:solidFill>
            </a:endParaRPr>
          </a:p>
          <a:p>
            <a:r>
              <a:rPr lang="en-US" sz="1200" b="0" i="0" u="none" strike="noStrike" kern="1200" baseline="0" dirty="0">
                <a:solidFill>
                  <a:schemeClr val="tx1"/>
                </a:solidFill>
                <a:latin typeface="Arial" charset="0"/>
                <a:ea typeface="+mn-ea"/>
                <a:cs typeface="+mn-cs"/>
              </a:rPr>
              <a:t>But can you pay for something big and still meet your other important financial goals?</a:t>
            </a:r>
            <a:endParaRPr lang="en-US" sz="1200" dirty="0">
              <a:solidFill>
                <a:schemeClr val="tx1"/>
              </a:solidFill>
            </a:endParaRPr>
          </a:p>
        </p:txBody>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9</a:t>
            </a:fld>
            <a:endParaRPr lang="en-US"/>
          </a:p>
        </p:txBody>
      </p:sp>
    </p:spTree>
    <p:extLst>
      <p:ext uri="{BB962C8B-B14F-4D97-AF65-F5344CB8AC3E}">
        <p14:creationId xmlns:p14="http://schemas.microsoft.com/office/powerpoint/2010/main" val="1393272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Onscreen Divider Speakers">
    <p:bg>
      <p:bgRef idx="1001">
        <a:schemeClr val="bg1"/>
      </p:bgRef>
    </p:bg>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D2BE5187-8456-8E49-9100-9C3B01835446}"/>
              </a:ext>
            </a:extLst>
          </p:cNvPr>
          <p:cNvSpPr/>
          <p:nvPr userDrawn="1"/>
        </p:nvSpPr>
        <p:spPr bwMode="auto">
          <a:xfrm>
            <a:off x="-187659" y="1000370"/>
            <a:ext cx="9372374" cy="4277978"/>
          </a:xfrm>
          <a:custGeom>
            <a:avLst/>
            <a:gdLst>
              <a:gd name="connsiteX0" fmla="*/ 250213 w 12496499"/>
              <a:gd name="connsiteY0" fmla="*/ 0 h 5703971"/>
              <a:gd name="connsiteX1" fmla="*/ 12442213 w 12496499"/>
              <a:gd name="connsiteY1" fmla="*/ 0 h 5703971"/>
              <a:gd name="connsiteX2" fmla="*/ 12442213 w 12496499"/>
              <a:gd name="connsiteY2" fmla="*/ 1420065 h 5703971"/>
              <a:gd name="connsiteX3" fmla="*/ 12478382 w 12496499"/>
              <a:gd name="connsiteY3" fmla="*/ 1415010 h 5703971"/>
              <a:gd name="connsiteX4" fmla="*/ 12496499 w 12496499"/>
              <a:gd name="connsiteY4" fmla="*/ 3224627 h 5703971"/>
              <a:gd name="connsiteX5" fmla="*/ 7720985 w 12496499"/>
              <a:gd name="connsiteY5" fmla="*/ 3173950 h 5703971"/>
              <a:gd name="connsiteX6" fmla="*/ 6963225 w 12496499"/>
              <a:gd name="connsiteY6" fmla="*/ 3173950 h 5703971"/>
              <a:gd name="connsiteX7" fmla="*/ 123181 w 12496499"/>
              <a:gd name="connsiteY7" fmla="*/ 5703971 h 5703971"/>
              <a:gd name="connsiteX8" fmla="*/ 0 w 12496499"/>
              <a:gd name="connsiteY8" fmla="*/ 3160429 h 5703971"/>
              <a:gd name="connsiteX9" fmla="*/ 250213 w 12496499"/>
              <a:gd name="connsiteY9" fmla="*/ 3125647 h 57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703971">
                <a:moveTo>
                  <a:pt x="250213" y="0"/>
                </a:moveTo>
                <a:lnTo>
                  <a:pt x="12442213" y="0"/>
                </a:lnTo>
                <a:lnTo>
                  <a:pt x="12442213" y="1420065"/>
                </a:lnTo>
                <a:lnTo>
                  <a:pt x="12478382" y="1415010"/>
                </a:lnTo>
                <a:lnTo>
                  <a:pt x="12496499" y="3224627"/>
                </a:lnTo>
                <a:lnTo>
                  <a:pt x="7720985" y="3173950"/>
                </a:lnTo>
                <a:lnTo>
                  <a:pt x="6963225" y="3173950"/>
                </a:lnTo>
                <a:lnTo>
                  <a:pt x="123181" y="5703971"/>
                </a:lnTo>
                <a:lnTo>
                  <a:pt x="0" y="3160429"/>
                </a:lnTo>
                <a:lnTo>
                  <a:pt x="250213" y="3125647"/>
                </a:lnTo>
                <a:close/>
              </a:path>
            </a:pathLst>
          </a:cu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sp>
        <p:nvSpPr>
          <p:cNvPr id="71" name="Freeform 70">
            <a:extLst>
              <a:ext uri="{FF2B5EF4-FFF2-40B4-BE49-F238E27FC236}">
                <a16:creationId xmlns:a16="http://schemas.microsoft.com/office/drawing/2014/main" id="{1D671BDE-E3E2-894E-A757-9295A44949EB}"/>
              </a:ext>
            </a:extLst>
          </p:cNvPr>
          <p:cNvSpPr/>
          <p:nvPr userDrawn="1"/>
        </p:nvSpPr>
        <p:spPr bwMode="auto">
          <a:xfrm>
            <a:off x="-187659" y="1000370"/>
            <a:ext cx="9372374" cy="4277978"/>
          </a:xfrm>
          <a:custGeom>
            <a:avLst/>
            <a:gdLst>
              <a:gd name="connsiteX0" fmla="*/ 250213 w 12496499"/>
              <a:gd name="connsiteY0" fmla="*/ 0 h 5703971"/>
              <a:gd name="connsiteX1" fmla="*/ 12442213 w 12496499"/>
              <a:gd name="connsiteY1" fmla="*/ 0 h 5703971"/>
              <a:gd name="connsiteX2" fmla="*/ 12442213 w 12496499"/>
              <a:gd name="connsiteY2" fmla="*/ 1420065 h 5703971"/>
              <a:gd name="connsiteX3" fmla="*/ 12478382 w 12496499"/>
              <a:gd name="connsiteY3" fmla="*/ 1415010 h 5703971"/>
              <a:gd name="connsiteX4" fmla="*/ 12496499 w 12496499"/>
              <a:gd name="connsiteY4" fmla="*/ 3224627 h 5703971"/>
              <a:gd name="connsiteX5" fmla="*/ 7720985 w 12496499"/>
              <a:gd name="connsiteY5" fmla="*/ 3173950 h 5703971"/>
              <a:gd name="connsiteX6" fmla="*/ 6963225 w 12496499"/>
              <a:gd name="connsiteY6" fmla="*/ 3173950 h 5703971"/>
              <a:gd name="connsiteX7" fmla="*/ 123181 w 12496499"/>
              <a:gd name="connsiteY7" fmla="*/ 5703971 h 5703971"/>
              <a:gd name="connsiteX8" fmla="*/ 0 w 12496499"/>
              <a:gd name="connsiteY8" fmla="*/ 3160429 h 5703971"/>
              <a:gd name="connsiteX9" fmla="*/ 250213 w 12496499"/>
              <a:gd name="connsiteY9" fmla="*/ 3125647 h 57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703971">
                <a:moveTo>
                  <a:pt x="250213" y="0"/>
                </a:moveTo>
                <a:lnTo>
                  <a:pt x="12442213" y="0"/>
                </a:lnTo>
                <a:lnTo>
                  <a:pt x="12442213" y="1420065"/>
                </a:lnTo>
                <a:lnTo>
                  <a:pt x="12478382" y="1415010"/>
                </a:lnTo>
                <a:lnTo>
                  <a:pt x="12496499" y="3224627"/>
                </a:lnTo>
                <a:lnTo>
                  <a:pt x="7720985" y="3173950"/>
                </a:lnTo>
                <a:lnTo>
                  <a:pt x="6963225" y="3173950"/>
                </a:lnTo>
                <a:lnTo>
                  <a:pt x="123181" y="5703971"/>
                </a:lnTo>
                <a:lnTo>
                  <a:pt x="0" y="3160429"/>
                </a:lnTo>
                <a:lnTo>
                  <a:pt x="250213" y="3125647"/>
                </a:lnTo>
                <a:close/>
              </a:path>
            </a:pathLst>
          </a:cu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sp>
        <p:nvSpPr>
          <p:cNvPr id="3" name="Rectangle 2">
            <a:extLst>
              <a:ext uri="{FF2B5EF4-FFF2-40B4-BE49-F238E27FC236}">
                <a16:creationId xmlns:a16="http://schemas.microsoft.com/office/drawing/2014/main" id="{CBB2532A-679B-3D4C-8F63-D4B4112FFC1B}"/>
              </a:ext>
            </a:extLst>
          </p:cNvPr>
          <p:cNvSpPr/>
          <p:nvPr userDrawn="1"/>
        </p:nvSpPr>
        <p:spPr bwMode="auto">
          <a:xfrm>
            <a:off x="0" y="0"/>
            <a:ext cx="12192000" cy="68340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05" name="Freeform 104">
            <a:extLst>
              <a:ext uri="{FF2B5EF4-FFF2-40B4-BE49-F238E27FC236}">
                <a16:creationId xmlns:a16="http://schemas.microsoft.com/office/drawing/2014/main" id="{484D5578-039F-D44D-8B6E-2CBEDD522BA6}"/>
              </a:ext>
            </a:extLst>
          </p:cNvPr>
          <p:cNvSpPr/>
          <p:nvPr userDrawn="1"/>
        </p:nvSpPr>
        <p:spPr bwMode="auto">
          <a:xfrm>
            <a:off x="-3187442" y="0"/>
            <a:ext cx="17670184" cy="6790265"/>
          </a:xfrm>
          <a:custGeom>
            <a:avLst/>
            <a:gdLst>
              <a:gd name="connsiteX0" fmla="*/ 207908 w 12496499"/>
              <a:gd name="connsiteY0" fmla="*/ 0 h 5706375"/>
              <a:gd name="connsiteX1" fmla="*/ 12451423 w 12496499"/>
              <a:gd name="connsiteY1" fmla="*/ 0 h 5706375"/>
              <a:gd name="connsiteX2" fmla="*/ 12451423 w 12496499"/>
              <a:gd name="connsiteY2" fmla="*/ 1421182 h 5706375"/>
              <a:gd name="connsiteX3" fmla="*/ 12478382 w 12496499"/>
              <a:gd name="connsiteY3" fmla="*/ 1417414 h 5706375"/>
              <a:gd name="connsiteX4" fmla="*/ 12496499 w 12496499"/>
              <a:gd name="connsiteY4" fmla="*/ 3227031 h 5706375"/>
              <a:gd name="connsiteX5" fmla="*/ 7559660 w 12496499"/>
              <a:gd name="connsiteY5" fmla="*/ 3174642 h 5706375"/>
              <a:gd name="connsiteX6" fmla="*/ 6967853 w 12496499"/>
              <a:gd name="connsiteY6" fmla="*/ 3174642 h 5706375"/>
              <a:gd name="connsiteX7" fmla="*/ 123181 w 12496499"/>
              <a:gd name="connsiteY7" fmla="*/ 5706375 h 5706375"/>
              <a:gd name="connsiteX8" fmla="*/ 0 w 12496499"/>
              <a:gd name="connsiteY8" fmla="*/ 3162833 h 5706375"/>
              <a:gd name="connsiteX9" fmla="*/ 207908 w 12496499"/>
              <a:gd name="connsiteY9" fmla="*/ 3133932 h 5706375"/>
              <a:gd name="connsiteX0" fmla="*/ 207908 w 12496499"/>
              <a:gd name="connsiteY0" fmla="*/ 0 h 5857204"/>
              <a:gd name="connsiteX1" fmla="*/ 12451423 w 12496499"/>
              <a:gd name="connsiteY1" fmla="*/ 150829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41996 w 12496499"/>
              <a:gd name="connsiteY1" fmla="*/ 18854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23142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31927 w 12496499"/>
              <a:gd name="connsiteY6" fmla="*/ 2812967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6931927 w 12496499"/>
              <a:gd name="connsiteY5" fmla="*/ 2812967 h 5857204"/>
              <a:gd name="connsiteX6" fmla="*/ 123181 w 12496499"/>
              <a:gd name="connsiteY6" fmla="*/ 5857204 h 5857204"/>
              <a:gd name="connsiteX7" fmla="*/ 0 w 12496499"/>
              <a:gd name="connsiteY7" fmla="*/ 3313662 h 5857204"/>
              <a:gd name="connsiteX8" fmla="*/ 207908 w 12496499"/>
              <a:gd name="connsiteY8" fmla="*/ 3284761 h 5857204"/>
              <a:gd name="connsiteX9" fmla="*/ 207908 w 12496499"/>
              <a:gd name="connsiteY9"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2879997 h 5857204"/>
              <a:gd name="connsiteX5" fmla="*/ 6931927 w 12496499"/>
              <a:gd name="connsiteY5" fmla="*/ 2812967 h 5857204"/>
              <a:gd name="connsiteX6" fmla="*/ 123181 w 12496499"/>
              <a:gd name="connsiteY6" fmla="*/ 5857204 h 5857204"/>
              <a:gd name="connsiteX7" fmla="*/ 0 w 12496499"/>
              <a:gd name="connsiteY7" fmla="*/ 3313662 h 5857204"/>
              <a:gd name="connsiteX8" fmla="*/ 207908 w 12496499"/>
              <a:gd name="connsiteY8" fmla="*/ 3284761 h 5857204"/>
              <a:gd name="connsiteX9" fmla="*/ 207908 w 12496499"/>
              <a:gd name="connsiteY9" fmla="*/ 0 h 585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857204">
                <a:moveTo>
                  <a:pt x="207908" y="0"/>
                </a:moveTo>
                <a:lnTo>
                  <a:pt x="12451423" y="0"/>
                </a:lnTo>
                <a:cubicBezTo>
                  <a:pt x="12454565" y="517719"/>
                  <a:pt x="12448281" y="1054292"/>
                  <a:pt x="12451423" y="1572011"/>
                </a:cubicBezTo>
                <a:lnTo>
                  <a:pt x="12478382" y="1568243"/>
                </a:lnTo>
                <a:lnTo>
                  <a:pt x="12496499" y="2879997"/>
                </a:lnTo>
                <a:lnTo>
                  <a:pt x="6931927" y="2812967"/>
                </a:lnTo>
                <a:lnTo>
                  <a:pt x="123181" y="5857204"/>
                </a:lnTo>
                <a:lnTo>
                  <a:pt x="0" y="3313662"/>
                </a:lnTo>
                <a:lnTo>
                  <a:pt x="207908" y="3284761"/>
                </a:lnTo>
                <a:lnTo>
                  <a:pt x="207908" y="0"/>
                </a:lnTo>
                <a:close/>
              </a:path>
            </a:pathLst>
          </a:custGeom>
          <a:blipFill dpi="0" rotWithShape="1">
            <a:blip r:embed="rId2" cstate="hqprint">
              <a:extLst>
                <a:ext uri="{28A0092B-C50C-407E-A947-70E740481C1C}">
                  <a14:useLocalDpi xmlns:a14="http://schemas.microsoft.com/office/drawing/2010/main"/>
                </a:ext>
              </a:extLst>
            </a:blip>
            <a:srcRect/>
            <a:stretch>
              <a:fillRect l="18039" r="12961" b="16179"/>
            </a:stretch>
          </a:blip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dirty="0">
              <a:latin typeface="Arial" charset="0"/>
              <a:ea typeface="ＭＳ Ｐゴシック" charset="-128"/>
            </a:endParaRPr>
          </a:p>
        </p:txBody>
      </p:sp>
      <p:sp>
        <p:nvSpPr>
          <p:cNvPr id="70" name="Rectangle 176">
            <a:extLst>
              <a:ext uri="{FF2B5EF4-FFF2-40B4-BE49-F238E27FC236}">
                <a16:creationId xmlns:a16="http://schemas.microsoft.com/office/drawing/2014/main" id="{596D3BF0-5E25-D44E-912D-8A5EE987CBE5}"/>
              </a:ext>
            </a:extLst>
          </p:cNvPr>
          <p:cNvSpPr>
            <a:spLocks noGrp="1" noChangeArrowheads="1"/>
          </p:cNvSpPr>
          <p:nvPr>
            <p:ph type="ftr" sz="quarter" idx="10"/>
          </p:nvPr>
        </p:nvSpPr>
        <p:spPr>
          <a:xfrm>
            <a:off x="421228" y="6213319"/>
            <a:ext cx="8130851" cy="442040"/>
          </a:xfrm>
          <a:prstGeom prst="rect">
            <a:avLst/>
          </a:prstGeom>
        </p:spPr>
        <p:txBody>
          <a:bodyPr anchor="b" anchorCtr="0"/>
          <a:lstStyle>
            <a:lvl1pPr algn="l" rtl="0" eaLnBrk="0" fontAlgn="base" hangingPunct="0">
              <a:lnSpc>
                <a:spcPct val="100000"/>
              </a:lnSpc>
              <a:spcBef>
                <a:spcPct val="0"/>
              </a:spcBef>
              <a:spcAft>
                <a:spcPct val="0"/>
              </a:spcAft>
              <a:defRPr lang="en-US" sz="917" b="1" kern="1200" dirty="0">
                <a:solidFill>
                  <a:schemeClr val="tx1"/>
                </a:solidFill>
                <a:latin typeface="Arial"/>
                <a:ea typeface="ＭＳ Ｐゴシック" pitchFamily="34" charset="-128"/>
                <a:cs typeface="+mn-cs"/>
              </a:defRPr>
            </a:lvl1pPr>
          </a:lstStyle>
          <a:p>
            <a:pPr>
              <a:defRPr/>
            </a:pPr>
            <a:r>
              <a:rPr lang="en-US" dirty="0"/>
              <a:t>Insert disclosures. </a:t>
            </a:r>
          </a:p>
          <a:p>
            <a:pPr>
              <a:defRPr/>
            </a:pPr>
            <a:r>
              <a:rPr lang="en-US" sz="1000" b="0" dirty="0"/>
              <a:t>Insert disclosures.</a:t>
            </a:r>
          </a:p>
          <a:p>
            <a:pPr>
              <a:defRPr/>
            </a:pPr>
            <a:r>
              <a:rPr lang="en-US" sz="1000" dirty="0"/>
              <a:t>Page footer. l  </a:t>
            </a:r>
            <a:r>
              <a:rPr lang="en-US" sz="1000" b="0" dirty="0"/>
              <a:t>© 20XX FMR LLC. All rights reserved.</a:t>
            </a:r>
          </a:p>
        </p:txBody>
      </p:sp>
      <p:grpSp>
        <p:nvGrpSpPr>
          <p:cNvPr id="72" name="Group 71">
            <a:extLst>
              <a:ext uri="{FF2B5EF4-FFF2-40B4-BE49-F238E27FC236}">
                <a16:creationId xmlns:a16="http://schemas.microsoft.com/office/drawing/2014/main" id="{E4997E9C-E56A-3B4D-A55C-68FC38146208}"/>
              </a:ext>
            </a:extLst>
          </p:cNvPr>
          <p:cNvGrpSpPr/>
          <p:nvPr userDrawn="1"/>
        </p:nvGrpSpPr>
        <p:grpSpPr>
          <a:xfrm>
            <a:off x="2283" y="1530309"/>
            <a:ext cx="12189717" cy="4161376"/>
            <a:chOff x="2283" y="2183072"/>
            <a:chExt cx="9170491" cy="3130660"/>
          </a:xfrm>
        </p:grpSpPr>
        <p:sp>
          <p:nvSpPr>
            <p:cNvPr id="73" name="Triangle 2">
              <a:extLst>
                <a:ext uri="{FF2B5EF4-FFF2-40B4-BE49-F238E27FC236}">
                  <a16:creationId xmlns:a16="http://schemas.microsoft.com/office/drawing/2014/main" id="{56D54734-2268-3947-B420-02D5A9E00376}"/>
                </a:ext>
              </a:extLst>
            </p:cNvPr>
            <p:cNvSpPr/>
            <p:nvPr userDrawn="1"/>
          </p:nvSpPr>
          <p:spPr bwMode="auto">
            <a:xfrm>
              <a:off x="134282" y="2183072"/>
              <a:ext cx="9038492" cy="1350844"/>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0 w 12051323"/>
                <a:gd name="connsiteY0" fmla="*/ 1673237 h 1801125"/>
                <a:gd name="connsiteX1" fmla="*/ 12041699 w 12051323"/>
                <a:gd name="connsiteY1" fmla="*/ 0 h 1801125"/>
                <a:gd name="connsiteX2" fmla="*/ 12051323 w 12051323"/>
                <a:gd name="connsiteY2" fmla="*/ 1801125 h 1801125"/>
                <a:gd name="connsiteX3" fmla="*/ 0 w 12051323"/>
                <a:gd name="connsiteY3" fmla="*/ 1673237 h 1801125"/>
                <a:gd name="connsiteX0" fmla="*/ 0 w 12051323"/>
                <a:gd name="connsiteY0" fmla="*/ 1673237 h 1801125"/>
                <a:gd name="connsiteX1" fmla="*/ 12050193 w 12051323"/>
                <a:gd name="connsiteY1" fmla="*/ 0 h 1801125"/>
                <a:gd name="connsiteX2" fmla="*/ 12051323 w 12051323"/>
                <a:gd name="connsiteY2" fmla="*/ 1801125 h 1801125"/>
                <a:gd name="connsiteX3" fmla="*/ 0 w 12051323"/>
                <a:gd name="connsiteY3" fmla="*/ 1673237 h 1801125"/>
              </a:gdLst>
              <a:ahLst/>
              <a:cxnLst>
                <a:cxn ang="0">
                  <a:pos x="connsiteX0" y="connsiteY0"/>
                </a:cxn>
                <a:cxn ang="0">
                  <a:pos x="connsiteX1" y="connsiteY1"/>
                </a:cxn>
                <a:cxn ang="0">
                  <a:pos x="connsiteX2" y="connsiteY2"/>
                </a:cxn>
                <a:cxn ang="0">
                  <a:pos x="connsiteX3" y="connsiteY3"/>
                </a:cxn>
              </a:cxnLst>
              <a:rect l="l" t="t" r="r" b="b"/>
              <a:pathLst>
                <a:path w="12051323" h="1801125">
                  <a:moveTo>
                    <a:pt x="0" y="1673237"/>
                  </a:moveTo>
                  <a:lnTo>
                    <a:pt x="12050193" y="0"/>
                  </a:lnTo>
                  <a:cubicBezTo>
                    <a:pt x="12050570" y="600375"/>
                    <a:pt x="12050946" y="1200750"/>
                    <a:pt x="12051323" y="1801125"/>
                  </a:cubicBezTo>
                  <a:lnTo>
                    <a:pt x="0" y="1673237"/>
                  </a:lnTo>
                  <a:close/>
                </a:path>
              </a:pathLst>
            </a:custGeom>
            <a:solidFill>
              <a:srgbClr val="333F48">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dirty="0">
                <a:latin typeface="Arial" charset="0"/>
                <a:ea typeface="ＭＳ Ｐゴシック" charset="-128"/>
              </a:endParaRPr>
            </a:p>
          </p:txBody>
        </p:sp>
        <p:sp>
          <p:nvSpPr>
            <p:cNvPr id="74" name="Triangle 2">
              <a:extLst>
                <a:ext uri="{FF2B5EF4-FFF2-40B4-BE49-F238E27FC236}">
                  <a16:creationId xmlns:a16="http://schemas.microsoft.com/office/drawing/2014/main" id="{1B917D74-4946-CD47-A70D-2635D5F35EA1}"/>
                </a:ext>
              </a:extLst>
            </p:cNvPr>
            <p:cNvSpPr/>
            <p:nvPr userDrawn="1"/>
          </p:nvSpPr>
          <p:spPr bwMode="auto">
            <a:xfrm>
              <a:off x="2283" y="2306127"/>
              <a:ext cx="8221010" cy="3007605"/>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142951 w 12176157"/>
                <a:gd name="connsiteY0" fmla="*/ 1681729 h 4266214"/>
                <a:gd name="connsiteX1" fmla="*/ 12176157 w 12176157"/>
                <a:gd name="connsiteY1" fmla="*/ 0 h 4266214"/>
                <a:gd name="connsiteX2" fmla="*/ 0 w 12176157"/>
                <a:gd name="connsiteY2" fmla="*/ 4266214 h 4266214"/>
                <a:gd name="connsiteX3" fmla="*/ 142951 w 12176157"/>
                <a:gd name="connsiteY3" fmla="*/ 1681729 h 4266214"/>
                <a:gd name="connsiteX0" fmla="*/ 142951 w 11091160"/>
                <a:gd name="connsiteY0" fmla="*/ 1517956 h 4102441"/>
                <a:gd name="connsiteX1" fmla="*/ 11091160 w 11091160"/>
                <a:gd name="connsiteY1" fmla="*/ 0 h 4102441"/>
                <a:gd name="connsiteX2" fmla="*/ 0 w 11091160"/>
                <a:gd name="connsiteY2" fmla="*/ 4102441 h 4102441"/>
                <a:gd name="connsiteX3" fmla="*/ 142951 w 11091160"/>
                <a:gd name="connsiteY3" fmla="*/ 1517956 h 4102441"/>
                <a:gd name="connsiteX0" fmla="*/ 0 w 11214341"/>
                <a:gd name="connsiteY0" fmla="*/ 1558899 h 4102441"/>
                <a:gd name="connsiteX1" fmla="*/ 11214341 w 11214341"/>
                <a:gd name="connsiteY1" fmla="*/ 0 h 4102441"/>
                <a:gd name="connsiteX2" fmla="*/ 123181 w 11214341"/>
                <a:gd name="connsiteY2" fmla="*/ 4102441 h 4102441"/>
                <a:gd name="connsiteX3" fmla="*/ 0 w 11214341"/>
                <a:gd name="connsiteY3" fmla="*/ 1558899 h 4102441"/>
                <a:gd name="connsiteX0" fmla="*/ 0 w 11236566"/>
                <a:gd name="connsiteY0" fmla="*/ 1565249 h 4108791"/>
                <a:gd name="connsiteX1" fmla="*/ 11236566 w 11236566"/>
                <a:gd name="connsiteY1" fmla="*/ 0 h 4108791"/>
                <a:gd name="connsiteX2" fmla="*/ 123181 w 11236566"/>
                <a:gd name="connsiteY2" fmla="*/ 4108791 h 4108791"/>
                <a:gd name="connsiteX3" fmla="*/ 0 w 11236566"/>
                <a:gd name="connsiteY3" fmla="*/ 1565249 h 4108791"/>
                <a:gd name="connsiteX0" fmla="*/ 0 w 11236566"/>
                <a:gd name="connsiteY0" fmla="*/ 1565249 h 4066262"/>
                <a:gd name="connsiteX1" fmla="*/ 11236566 w 11236566"/>
                <a:gd name="connsiteY1" fmla="*/ 0 h 4066262"/>
                <a:gd name="connsiteX2" fmla="*/ 222419 w 11236566"/>
                <a:gd name="connsiteY2" fmla="*/ 4066262 h 4066262"/>
                <a:gd name="connsiteX3" fmla="*/ 0 w 11236566"/>
                <a:gd name="connsiteY3" fmla="*/ 1565249 h 4066262"/>
                <a:gd name="connsiteX0" fmla="*/ 18586 w 11014147"/>
                <a:gd name="connsiteY0" fmla="*/ 1551074 h 4066262"/>
                <a:gd name="connsiteX1" fmla="*/ 11014147 w 11014147"/>
                <a:gd name="connsiteY1" fmla="*/ 0 h 4066262"/>
                <a:gd name="connsiteX2" fmla="*/ 0 w 11014147"/>
                <a:gd name="connsiteY2" fmla="*/ 4066262 h 4066262"/>
                <a:gd name="connsiteX3" fmla="*/ 18586 w 11014147"/>
                <a:gd name="connsiteY3" fmla="*/ 1551074 h 4066262"/>
                <a:gd name="connsiteX0" fmla="*/ -1 w 10995560"/>
                <a:gd name="connsiteY0" fmla="*/ 1551074 h 4066262"/>
                <a:gd name="connsiteX1" fmla="*/ 10995560 w 10995560"/>
                <a:gd name="connsiteY1" fmla="*/ 0 h 4066262"/>
                <a:gd name="connsiteX2" fmla="*/ 38120 w 10995560"/>
                <a:gd name="connsiteY2" fmla="*/ 4066262 h 4066262"/>
                <a:gd name="connsiteX3" fmla="*/ -1 w 10995560"/>
                <a:gd name="connsiteY3" fmla="*/ 1551074 h 4066262"/>
                <a:gd name="connsiteX0" fmla="*/ 0 w 10995561"/>
                <a:gd name="connsiteY0" fmla="*/ 1551074 h 4033965"/>
                <a:gd name="connsiteX1" fmla="*/ 10995561 w 10995561"/>
                <a:gd name="connsiteY1" fmla="*/ 0 h 4033965"/>
                <a:gd name="connsiteX2" fmla="*/ 38121 w 10995561"/>
                <a:gd name="connsiteY2" fmla="*/ 4033965 h 4033965"/>
                <a:gd name="connsiteX3" fmla="*/ 0 w 10995561"/>
                <a:gd name="connsiteY3" fmla="*/ 1551074 h 4033965"/>
                <a:gd name="connsiteX0" fmla="*/ 0 w 10971338"/>
                <a:gd name="connsiteY0" fmla="*/ 1559148 h 4033965"/>
                <a:gd name="connsiteX1" fmla="*/ 10971338 w 10971338"/>
                <a:gd name="connsiteY1" fmla="*/ 0 h 4033965"/>
                <a:gd name="connsiteX2" fmla="*/ 13898 w 10971338"/>
                <a:gd name="connsiteY2" fmla="*/ 4033965 h 4033965"/>
                <a:gd name="connsiteX3" fmla="*/ 0 w 10971338"/>
                <a:gd name="connsiteY3" fmla="*/ 1559148 h 4033965"/>
                <a:gd name="connsiteX0" fmla="*/ 0 w 10971338"/>
                <a:gd name="connsiteY0" fmla="*/ 1559148 h 4050114"/>
                <a:gd name="connsiteX1" fmla="*/ 10971338 w 10971338"/>
                <a:gd name="connsiteY1" fmla="*/ 0 h 4050114"/>
                <a:gd name="connsiteX2" fmla="*/ 5824 w 10971338"/>
                <a:gd name="connsiteY2" fmla="*/ 4050114 h 4050114"/>
                <a:gd name="connsiteX3" fmla="*/ 0 w 10971338"/>
                <a:gd name="connsiteY3" fmla="*/ 1559148 h 4050114"/>
                <a:gd name="connsiteX0" fmla="*/ 0 w 10961345"/>
                <a:gd name="connsiteY0" fmla="*/ 1519175 h 4010141"/>
                <a:gd name="connsiteX1" fmla="*/ 10961345 w 10961345"/>
                <a:gd name="connsiteY1" fmla="*/ 0 h 4010141"/>
                <a:gd name="connsiteX2" fmla="*/ 5824 w 10961345"/>
                <a:gd name="connsiteY2" fmla="*/ 4010141 h 4010141"/>
                <a:gd name="connsiteX3" fmla="*/ 0 w 10961345"/>
                <a:gd name="connsiteY3" fmla="*/ 1519175 h 4010141"/>
              </a:gdLst>
              <a:ahLst/>
              <a:cxnLst>
                <a:cxn ang="0">
                  <a:pos x="connsiteX0" y="connsiteY0"/>
                </a:cxn>
                <a:cxn ang="0">
                  <a:pos x="connsiteX1" y="connsiteY1"/>
                </a:cxn>
                <a:cxn ang="0">
                  <a:pos x="connsiteX2" y="connsiteY2"/>
                </a:cxn>
                <a:cxn ang="0">
                  <a:pos x="connsiteX3" y="connsiteY3"/>
                </a:cxn>
              </a:cxnLst>
              <a:rect l="l" t="t" r="r" b="b"/>
              <a:pathLst>
                <a:path w="10961345" h="4010141">
                  <a:moveTo>
                    <a:pt x="0" y="1519175"/>
                  </a:moveTo>
                  <a:lnTo>
                    <a:pt x="10961345" y="0"/>
                  </a:lnTo>
                  <a:lnTo>
                    <a:pt x="5824" y="4010141"/>
                  </a:lnTo>
                  <a:cubicBezTo>
                    <a:pt x="1191" y="3185202"/>
                    <a:pt x="4633" y="2344114"/>
                    <a:pt x="0" y="1519175"/>
                  </a:cubicBezTo>
                  <a:close/>
                </a:path>
              </a:pathLst>
            </a:custGeom>
            <a:solidFill>
              <a:srgbClr val="D3D75F">
                <a:alpha val="5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sp>
          <p:nvSpPr>
            <p:cNvPr id="75" name="Freeform 74">
              <a:extLst>
                <a:ext uri="{FF2B5EF4-FFF2-40B4-BE49-F238E27FC236}">
                  <a16:creationId xmlns:a16="http://schemas.microsoft.com/office/drawing/2014/main" id="{CEC39D67-4397-6143-A8C9-661C53BBDA2E}"/>
                </a:ext>
              </a:extLst>
            </p:cNvPr>
            <p:cNvSpPr/>
            <p:nvPr userDrawn="1"/>
          </p:nvSpPr>
          <p:spPr bwMode="auto">
            <a:xfrm>
              <a:off x="158187" y="2331323"/>
              <a:ext cx="7997221" cy="1160920"/>
            </a:xfrm>
            <a:custGeom>
              <a:avLst/>
              <a:gdLst>
                <a:gd name="connsiteX0" fmla="*/ 10791391 w 10791391"/>
                <a:gd name="connsiteY0" fmla="*/ 0 h 1573293"/>
                <a:gd name="connsiteX1" fmla="*/ 6535978 w 10791391"/>
                <a:gd name="connsiteY1" fmla="*/ 1573293 h 1573293"/>
                <a:gd name="connsiteX2" fmla="*/ 0 w 10791391"/>
                <a:gd name="connsiteY2" fmla="*/ 1503933 h 1573293"/>
                <a:gd name="connsiteX3" fmla="*/ 1522013 w 10791391"/>
                <a:gd name="connsiteY3" fmla="*/ 1291221 h 1573293"/>
                <a:gd name="connsiteX0" fmla="*/ 10843049 w 10843049"/>
                <a:gd name="connsiteY0" fmla="*/ 0 h 1539426"/>
                <a:gd name="connsiteX1" fmla="*/ 6535978 w 10843049"/>
                <a:gd name="connsiteY1" fmla="*/ 1539426 h 1539426"/>
                <a:gd name="connsiteX2" fmla="*/ 0 w 10843049"/>
                <a:gd name="connsiteY2" fmla="*/ 1470066 h 1539426"/>
                <a:gd name="connsiteX3" fmla="*/ 1522013 w 10843049"/>
                <a:gd name="connsiteY3" fmla="*/ 1257354 h 1539426"/>
                <a:gd name="connsiteX4" fmla="*/ 10843049 w 10843049"/>
                <a:gd name="connsiteY4" fmla="*/ 0 h 1539426"/>
                <a:gd name="connsiteX0" fmla="*/ 10843049 w 10843049"/>
                <a:gd name="connsiteY0" fmla="*/ 0 h 1547893"/>
                <a:gd name="connsiteX1" fmla="*/ 6561808 w 10843049"/>
                <a:gd name="connsiteY1" fmla="*/ 1547893 h 1547893"/>
                <a:gd name="connsiteX2" fmla="*/ 0 w 10843049"/>
                <a:gd name="connsiteY2" fmla="*/ 1470066 h 1547893"/>
                <a:gd name="connsiteX3" fmla="*/ 1522013 w 10843049"/>
                <a:gd name="connsiteY3" fmla="*/ 1257354 h 1547893"/>
                <a:gd name="connsiteX4" fmla="*/ 10843049 w 10843049"/>
                <a:gd name="connsiteY4" fmla="*/ 0 h 154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3049" h="1547893">
                  <a:moveTo>
                    <a:pt x="10843049" y="0"/>
                  </a:moveTo>
                  <a:lnTo>
                    <a:pt x="6561808" y="1547893"/>
                  </a:lnTo>
                  <a:lnTo>
                    <a:pt x="0" y="1470066"/>
                  </a:lnTo>
                  <a:lnTo>
                    <a:pt x="1522013" y="1257354"/>
                  </a:lnTo>
                  <a:lnTo>
                    <a:pt x="10843049" y="0"/>
                  </a:lnTo>
                  <a:close/>
                </a:path>
              </a:pathLst>
            </a:custGeom>
            <a:solidFill>
              <a:srgbClr val="7A9B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eaLnBrk="0" hangingPunct="0"/>
              <a:endParaRPr lang="en-US" sz="900" dirty="0">
                <a:latin typeface="Arial" charset="0"/>
                <a:ea typeface="ＭＳ Ｐゴシック" charset="-128"/>
              </a:endParaRPr>
            </a:p>
          </p:txBody>
        </p:sp>
      </p:grpSp>
      <p:sp>
        <p:nvSpPr>
          <p:cNvPr id="76" name="Rectangle 6">
            <a:extLst>
              <a:ext uri="{FF2B5EF4-FFF2-40B4-BE49-F238E27FC236}">
                <a16:creationId xmlns:a16="http://schemas.microsoft.com/office/drawing/2014/main" id="{77450134-5866-A041-BBDF-BD945A1946DC}"/>
              </a:ext>
            </a:extLst>
          </p:cNvPr>
          <p:cNvSpPr>
            <a:spLocks noGrp="1" noChangeArrowheads="1"/>
          </p:cNvSpPr>
          <p:nvPr>
            <p:ph type="subTitle" idx="1"/>
          </p:nvPr>
        </p:nvSpPr>
        <p:spPr>
          <a:xfrm>
            <a:off x="4400955" y="5108873"/>
            <a:ext cx="7415896" cy="563076"/>
          </a:xfrm>
          <a:prstGeom prst="rect">
            <a:avLst/>
          </a:prstGeom>
        </p:spPr>
        <p:txBody>
          <a:bodyPr lIns="100584" rIns="100584"/>
          <a:lstStyle>
            <a:lvl1pPr marL="0" indent="0">
              <a:spcBef>
                <a:spcPts val="0"/>
              </a:spcBef>
              <a:defRPr sz="2400" b="0">
                <a:solidFill>
                  <a:srgbClr val="7A9A3D"/>
                </a:solidFill>
              </a:defRPr>
            </a:lvl1pPr>
          </a:lstStyle>
          <a:p>
            <a:r>
              <a:rPr lang="en-US"/>
              <a:t>Click to edit Master subtitle style</a:t>
            </a:r>
            <a:endParaRPr lang="en-US" dirty="0"/>
          </a:p>
        </p:txBody>
      </p:sp>
      <p:sp>
        <p:nvSpPr>
          <p:cNvPr id="77" name="Rectangle 9">
            <a:extLst>
              <a:ext uri="{FF2B5EF4-FFF2-40B4-BE49-F238E27FC236}">
                <a16:creationId xmlns:a16="http://schemas.microsoft.com/office/drawing/2014/main" id="{401320FF-6CE6-8B43-9D9F-1F8899828DB4}"/>
              </a:ext>
            </a:extLst>
          </p:cNvPr>
          <p:cNvSpPr>
            <a:spLocks noGrp="1" noChangeArrowheads="1"/>
          </p:cNvSpPr>
          <p:nvPr>
            <p:ph type="title" hasCustomPrompt="1"/>
          </p:nvPr>
        </p:nvSpPr>
        <p:spPr bwMode="auto">
          <a:xfrm>
            <a:off x="4400955" y="4309332"/>
            <a:ext cx="7415897" cy="7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defRPr sz="3800">
                <a:solidFill>
                  <a:srgbClr val="333F48"/>
                </a:solidFill>
              </a:defRPr>
            </a:lvl1pPr>
          </a:lstStyle>
          <a:p>
            <a:pPr lvl="0"/>
            <a:r>
              <a:rPr lang="en-US" altLang="en-US" dirty="0"/>
              <a:t>Click To Edit Master Title Style</a:t>
            </a:r>
          </a:p>
        </p:txBody>
      </p:sp>
      <p:grpSp>
        <p:nvGrpSpPr>
          <p:cNvPr id="78" name="Group 77">
            <a:extLst>
              <a:ext uri="{FF2B5EF4-FFF2-40B4-BE49-F238E27FC236}">
                <a16:creationId xmlns:a16="http://schemas.microsoft.com/office/drawing/2014/main" id="{4FC92EDB-AF45-D04F-83CA-04706D1B5B71}"/>
              </a:ext>
            </a:extLst>
          </p:cNvPr>
          <p:cNvGrpSpPr/>
          <p:nvPr userDrawn="1"/>
        </p:nvGrpSpPr>
        <p:grpSpPr>
          <a:xfrm>
            <a:off x="10215053" y="6295153"/>
            <a:ext cx="1527048" cy="338328"/>
            <a:chOff x="6923088" y="4475163"/>
            <a:chExt cx="1873251" cy="403225"/>
          </a:xfrm>
        </p:grpSpPr>
        <p:sp>
          <p:nvSpPr>
            <p:cNvPr id="79" name="AutoShape 4">
              <a:extLst>
                <a:ext uri="{FF2B5EF4-FFF2-40B4-BE49-F238E27FC236}">
                  <a16:creationId xmlns:a16="http://schemas.microsoft.com/office/drawing/2014/main" id="{07CD44E6-ED8B-A648-AEE2-91254AB7A617}"/>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0" name="Freeform 6">
              <a:extLst>
                <a:ext uri="{FF2B5EF4-FFF2-40B4-BE49-F238E27FC236}">
                  <a16:creationId xmlns:a16="http://schemas.microsoft.com/office/drawing/2014/main" id="{1F4395B4-CE0A-5043-B6A8-B63B24C0BDA0}"/>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1" name="Freeform 7">
              <a:extLst>
                <a:ext uri="{FF2B5EF4-FFF2-40B4-BE49-F238E27FC236}">
                  <a16:creationId xmlns:a16="http://schemas.microsoft.com/office/drawing/2014/main" id="{B5006A19-9E19-A54E-B9F3-65A91D727361}"/>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2" name="Freeform 83">
              <a:extLst>
                <a:ext uri="{FF2B5EF4-FFF2-40B4-BE49-F238E27FC236}">
                  <a16:creationId xmlns:a16="http://schemas.microsoft.com/office/drawing/2014/main" id="{43D67F6E-9091-0543-B022-BE58896AFF07}"/>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3" name="Freeform 84">
              <a:extLst>
                <a:ext uri="{FF2B5EF4-FFF2-40B4-BE49-F238E27FC236}">
                  <a16:creationId xmlns:a16="http://schemas.microsoft.com/office/drawing/2014/main" id="{E044844A-B26F-6D43-B813-EC0279A0B61B}"/>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4" name="Freeform 85">
              <a:extLst>
                <a:ext uri="{FF2B5EF4-FFF2-40B4-BE49-F238E27FC236}">
                  <a16:creationId xmlns:a16="http://schemas.microsoft.com/office/drawing/2014/main" id="{5BE90D63-3C7D-7040-8846-6097FF5EA33B}"/>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5" name="Freeform 86">
              <a:extLst>
                <a:ext uri="{FF2B5EF4-FFF2-40B4-BE49-F238E27FC236}">
                  <a16:creationId xmlns:a16="http://schemas.microsoft.com/office/drawing/2014/main" id="{3BBC515E-66B9-4F41-898A-82E757AC0346}"/>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6" name="Freeform 87">
              <a:extLst>
                <a:ext uri="{FF2B5EF4-FFF2-40B4-BE49-F238E27FC236}">
                  <a16:creationId xmlns:a16="http://schemas.microsoft.com/office/drawing/2014/main" id="{3C355348-30FA-444B-9EC5-46AD79204C93}"/>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7" name="Freeform 88">
              <a:extLst>
                <a:ext uri="{FF2B5EF4-FFF2-40B4-BE49-F238E27FC236}">
                  <a16:creationId xmlns:a16="http://schemas.microsoft.com/office/drawing/2014/main" id="{480554F0-8D82-5A4E-9109-8073BF176BA3}"/>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8" name="Freeform 89">
              <a:extLst>
                <a:ext uri="{FF2B5EF4-FFF2-40B4-BE49-F238E27FC236}">
                  <a16:creationId xmlns:a16="http://schemas.microsoft.com/office/drawing/2014/main" id="{B9D10D95-2E08-8F47-B2BC-AD187DB524CE}"/>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9" name="Freeform 90">
              <a:extLst>
                <a:ext uri="{FF2B5EF4-FFF2-40B4-BE49-F238E27FC236}">
                  <a16:creationId xmlns:a16="http://schemas.microsoft.com/office/drawing/2014/main" id="{A0C971EF-4C4E-DE4F-99DB-87B6C1607E93}"/>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0" name="Freeform 91">
              <a:extLst>
                <a:ext uri="{FF2B5EF4-FFF2-40B4-BE49-F238E27FC236}">
                  <a16:creationId xmlns:a16="http://schemas.microsoft.com/office/drawing/2014/main" id="{6D939442-1CA1-7C49-9B9D-67272E226451}"/>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1" name="Freeform 92">
              <a:extLst>
                <a:ext uri="{FF2B5EF4-FFF2-40B4-BE49-F238E27FC236}">
                  <a16:creationId xmlns:a16="http://schemas.microsoft.com/office/drawing/2014/main" id="{9EED1C3B-8856-EA44-A653-714B5CA09B08}"/>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2" name="Freeform 93">
              <a:extLst>
                <a:ext uri="{FF2B5EF4-FFF2-40B4-BE49-F238E27FC236}">
                  <a16:creationId xmlns:a16="http://schemas.microsoft.com/office/drawing/2014/main" id="{277C9DB9-FD4B-BE48-B9D0-F805E9C3A0C0}"/>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3" name="Freeform 94">
              <a:extLst>
                <a:ext uri="{FF2B5EF4-FFF2-40B4-BE49-F238E27FC236}">
                  <a16:creationId xmlns:a16="http://schemas.microsoft.com/office/drawing/2014/main" id="{4C61E9EB-4E66-FD4B-8CBC-930AAD0E18E7}"/>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4" name="Freeform 95">
              <a:extLst>
                <a:ext uri="{FF2B5EF4-FFF2-40B4-BE49-F238E27FC236}">
                  <a16:creationId xmlns:a16="http://schemas.microsoft.com/office/drawing/2014/main" id="{E663F2E0-680E-1A46-905D-95BE04D53D23}"/>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5" name="Freeform 96">
              <a:extLst>
                <a:ext uri="{FF2B5EF4-FFF2-40B4-BE49-F238E27FC236}">
                  <a16:creationId xmlns:a16="http://schemas.microsoft.com/office/drawing/2014/main" id="{FFE9889B-86D1-CC49-B01D-D9C134B66029}"/>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6" name="Freeform 97">
              <a:extLst>
                <a:ext uri="{FF2B5EF4-FFF2-40B4-BE49-F238E27FC236}">
                  <a16:creationId xmlns:a16="http://schemas.microsoft.com/office/drawing/2014/main" id="{EA2AF340-EE8E-D54F-A943-E35C96A01D38}"/>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7" name="Freeform 98">
              <a:extLst>
                <a:ext uri="{FF2B5EF4-FFF2-40B4-BE49-F238E27FC236}">
                  <a16:creationId xmlns:a16="http://schemas.microsoft.com/office/drawing/2014/main" id="{47EB7CC5-051A-4F42-9C8B-96780FAAD736}"/>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8" name="Freeform 99">
              <a:extLst>
                <a:ext uri="{FF2B5EF4-FFF2-40B4-BE49-F238E27FC236}">
                  <a16:creationId xmlns:a16="http://schemas.microsoft.com/office/drawing/2014/main" id="{447691A5-3F31-1A47-88FC-E7439BED0A72}"/>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99" name="Freeform 100">
              <a:extLst>
                <a:ext uri="{FF2B5EF4-FFF2-40B4-BE49-F238E27FC236}">
                  <a16:creationId xmlns:a16="http://schemas.microsoft.com/office/drawing/2014/main" id="{2BF0B8F0-8F57-9A41-A7FA-2CA868E48659}"/>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00" name="Freeform 101">
              <a:extLst>
                <a:ext uri="{FF2B5EF4-FFF2-40B4-BE49-F238E27FC236}">
                  <a16:creationId xmlns:a16="http://schemas.microsoft.com/office/drawing/2014/main" id="{36F233B2-2652-1A46-9130-83C0F98AE7AC}"/>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01" name="Freeform 102">
              <a:extLst>
                <a:ext uri="{FF2B5EF4-FFF2-40B4-BE49-F238E27FC236}">
                  <a16:creationId xmlns:a16="http://schemas.microsoft.com/office/drawing/2014/main" id="{75C532BA-1CCA-0D40-A956-4C3CF822F568}"/>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02" name="Freeform 103">
              <a:extLst>
                <a:ext uri="{FF2B5EF4-FFF2-40B4-BE49-F238E27FC236}">
                  <a16:creationId xmlns:a16="http://schemas.microsoft.com/office/drawing/2014/main" id="{D9B53079-C29B-704B-8DC0-2B6D8409663C}"/>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03" name="Freeform 104">
              <a:extLst>
                <a:ext uri="{FF2B5EF4-FFF2-40B4-BE49-F238E27FC236}">
                  <a16:creationId xmlns:a16="http://schemas.microsoft.com/office/drawing/2014/main" id="{C1A3D302-B0A5-354B-95C5-87C58508370E}"/>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04" name="Freeform 105">
              <a:extLst>
                <a:ext uri="{FF2B5EF4-FFF2-40B4-BE49-F238E27FC236}">
                  <a16:creationId xmlns:a16="http://schemas.microsoft.com/office/drawing/2014/main" id="{F4BB6701-B295-F84D-BFB7-EFE8853FF6C0}"/>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201577899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21" y="228600"/>
            <a:ext cx="10898323" cy="838200"/>
          </a:xfrm>
          <a:prstGeom prst="rect">
            <a:avLst/>
          </a:prstGeom>
        </p:spPr>
        <p:txBody>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22821" y="1339851"/>
            <a:ext cx="5171016" cy="4878388"/>
          </a:xfrm>
          <a:prstGeom prst="rect">
            <a:avLst/>
          </a:prstGeom>
        </p:spPr>
        <p:txBody>
          <a:bodyPr lIns="135852"/>
          <a:lstStyle>
            <a:lvl1pPr>
              <a:spcBef>
                <a:spcPts val="743"/>
              </a:spcBef>
              <a:defRPr sz="1600">
                <a:solidFill>
                  <a:srgbClr val="7A9B3D"/>
                </a:solidFill>
              </a:defRPr>
            </a:lvl1pPr>
            <a:lvl2pPr marL="141510" indent="-141510">
              <a:spcBef>
                <a:spcPts val="743"/>
              </a:spcBef>
              <a:buClr>
                <a:srgbClr val="7A9B3D"/>
              </a:buClr>
              <a:defRPr sz="1400">
                <a:solidFill>
                  <a:srgbClr val="000000"/>
                </a:solidFill>
              </a:defRPr>
            </a:lvl2pPr>
            <a:lvl3pPr marL="283018" indent="-141510">
              <a:spcBef>
                <a:spcPts val="743"/>
              </a:spcBef>
              <a:buClr>
                <a:srgbClr val="768692"/>
              </a:buClr>
              <a:defRPr sz="1200">
                <a:solidFill>
                  <a:srgbClr val="000000"/>
                </a:solidFill>
              </a:defRPr>
            </a:lvl3pPr>
            <a:lvl4pPr marL="424528" indent="-141510">
              <a:spcBef>
                <a:spcPts val="743"/>
              </a:spcBef>
              <a:buClr>
                <a:srgbClr val="000000"/>
              </a:buClr>
              <a:defRPr sz="1200">
                <a:solidFill>
                  <a:srgbClr val="000000"/>
                </a:solidFill>
              </a:defRPr>
            </a:lvl4pPr>
            <a:lvl5pPr>
              <a:defRPr sz="1333"/>
            </a:lvl5pPr>
            <a:lvl6pPr>
              <a:defRPr sz="2251"/>
            </a:lvl6pPr>
            <a:lvl7pPr>
              <a:defRPr sz="2251"/>
            </a:lvl7pPr>
            <a:lvl8pPr>
              <a:defRPr sz="2251"/>
            </a:lvl8pPr>
            <a:lvl9pPr>
              <a:defRPr sz="225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6148601" y="1339851"/>
            <a:ext cx="5171016" cy="4878388"/>
          </a:xfrm>
          <a:prstGeom prst="rect">
            <a:avLst/>
          </a:prstGeom>
        </p:spPr>
        <p:txBody>
          <a:bodyPr lIns="135852"/>
          <a:lstStyle>
            <a:lvl1pPr>
              <a:spcBef>
                <a:spcPts val="743"/>
              </a:spcBef>
              <a:defRPr sz="1600">
                <a:solidFill>
                  <a:srgbClr val="7A9B3D"/>
                </a:solidFill>
              </a:defRPr>
            </a:lvl1pPr>
            <a:lvl2pPr marL="141510" indent="-141510">
              <a:spcBef>
                <a:spcPts val="743"/>
              </a:spcBef>
              <a:buClr>
                <a:srgbClr val="7A9B3D"/>
              </a:buClr>
              <a:defRPr sz="1400">
                <a:solidFill>
                  <a:srgbClr val="000000"/>
                </a:solidFill>
              </a:defRPr>
            </a:lvl2pPr>
            <a:lvl3pPr marL="283018" indent="-141510">
              <a:spcBef>
                <a:spcPts val="743"/>
              </a:spcBef>
              <a:buClr>
                <a:srgbClr val="768692"/>
              </a:buClr>
              <a:defRPr sz="1200">
                <a:solidFill>
                  <a:srgbClr val="000000"/>
                </a:solidFill>
              </a:defRPr>
            </a:lvl3pPr>
            <a:lvl4pPr marL="424528" indent="-141510">
              <a:spcBef>
                <a:spcPts val="743"/>
              </a:spcBef>
              <a:buClr>
                <a:srgbClr val="000000"/>
              </a:buClr>
              <a:defRPr sz="1200">
                <a:solidFill>
                  <a:srgbClr val="000000"/>
                </a:solidFill>
              </a:defRPr>
            </a:lvl4pPr>
            <a:lvl5pPr>
              <a:defRPr sz="1333"/>
            </a:lvl5pPr>
            <a:lvl6pPr>
              <a:defRPr sz="2251"/>
            </a:lvl6pPr>
            <a:lvl7pPr>
              <a:defRPr sz="2251"/>
            </a:lvl7pPr>
            <a:lvl8pPr>
              <a:defRPr sz="2251"/>
            </a:lvl8pPr>
            <a:lvl9pPr>
              <a:defRPr sz="2251"/>
            </a:lvl9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35" name="Group 34">
            <a:extLst>
              <a:ext uri="{FF2B5EF4-FFF2-40B4-BE49-F238E27FC236}">
                <a16:creationId xmlns:a16="http://schemas.microsoft.com/office/drawing/2014/main" id="{E69A40C0-EBB3-4928-8A37-F3080BEABBD1}"/>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1F0A2C42-11EF-4A14-B581-8C23379A4656}"/>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542C7A61-C681-49C4-860F-5D1F0E454B4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8470EC3B-84EC-47DC-AEED-2BABE8291BF7}"/>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1C06E9FB-DAFC-46E5-8196-94EAE3D58FB8}"/>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4">
              <a:extLst>
                <a:ext uri="{FF2B5EF4-FFF2-40B4-BE49-F238E27FC236}">
                  <a16:creationId xmlns:a16="http://schemas.microsoft.com/office/drawing/2014/main" id="{174B5C38-470D-4D29-992D-35137BBDBAF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5">
              <a:extLst>
                <a:ext uri="{FF2B5EF4-FFF2-40B4-BE49-F238E27FC236}">
                  <a16:creationId xmlns:a16="http://schemas.microsoft.com/office/drawing/2014/main" id="{A9B388DD-4D16-4B75-A6FB-BD5F9A45141C}"/>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6">
              <a:extLst>
                <a:ext uri="{FF2B5EF4-FFF2-40B4-BE49-F238E27FC236}">
                  <a16:creationId xmlns:a16="http://schemas.microsoft.com/office/drawing/2014/main" id="{1D7EA3AC-C7C3-4798-BBC9-128F3F8FA469}"/>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7">
              <a:extLst>
                <a:ext uri="{FF2B5EF4-FFF2-40B4-BE49-F238E27FC236}">
                  <a16:creationId xmlns:a16="http://schemas.microsoft.com/office/drawing/2014/main" id="{4B34FACB-F12F-456A-B762-15FB05EC88A1}"/>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8">
              <a:extLst>
                <a:ext uri="{FF2B5EF4-FFF2-40B4-BE49-F238E27FC236}">
                  <a16:creationId xmlns:a16="http://schemas.microsoft.com/office/drawing/2014/main" id="{EF0025F0-E3F2-4885-B47C-33C71DFBCBB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9">
              <a:extLst>
                <a:ext uri="{FF2B5EF4-FFF2-40B4-BE49-F238E27FC236}">
                  <a16:creationId xmlns:a16="http://schemas.microsoft.com/office/drawing/2014/main" id="{BD6D4E4F-646E-4A1E-8849-B110E1213677}"/>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0">
              <a:extLst>
                <a:ext uri="{FF2B5EF4-FFF2-40B4-BE49-F238E27FC236}">
                  <a16:creationId xmlns:a16="http://schemas.microsoft.com/office/drawing/2014/main" id="{E497D99E-5754-432A-AD6A-F92D89C8DB15}"/>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1">
              <a:extLst>
                <a:ext uri="{FF2B5EF4-FFF2-40B4-BE49-F238E27FC236}">
                  <a16:creationId xmlns:a16="http://schemas.microsoft.com/office/drawing/2014/main" id="{9D8A866D-850F-4EC3-94E2-06F03E465484}"/>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2">
              <a:extLst>
                <a:ext uri="{FF2B5EF4-FFF2-40B4-BE49-F238E27FC236}">
                  <a16:creationId xmlns:a16="http://schemas.microsoft.com/office/drawing/2014/main" id="{3B440CC8-C3C6-4C4C-9D73-FC66C34FC8C6}"/>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3">
              <a:extLst>
                <a:ext uri="{FF2B5EF4-FFF2-40B4-BE49-F238E27FC236}">
                  <a16:creationId xmlns:a16="http://schemas.microsoft.com/office/drawing/2014/main" id="{11297386-9540-433F-993C-EC467DA8B09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4">
              <a:extLst>
                <a:ext uri="{FF2B5EF4-FFF2-40B4-BE49-F238E27FC236}">
                  <a16:creationId xmlns:a16="http://schemas.microsoft.com/office/drawing/2014/main" id="{62805BB9-191C-4026-888F-25FF28AF7527}"/>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5">
              <a:extLst>
                <a:ext uri="{FF2B5EF4-FFF2-40B4-BE49-F238E27FC236}">
                  <a16:creationId xmlns:a16="http://schemas.microsoft.com/office/drawing/2014/main" id="{E8C20767-C6EE-4D6F-A731-5C77DA3EB7D4}"/>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6">
              <a:extLst>
                <a:ext uri="{FF2B5EF4-FFF2-40B4-BE49-F238E27FC236}">
                  <a16:creationId xmlns:a16="http://schemas.microsoft.com/office/drawing/2014/main" id="{0CDF7782-0DA4-4CF8-87C3-BCB7672243A7}"/>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7">
              <a:extLst>
                <a:ext uri="{FF2B5EF4-FFF2-40B4-BE49-F238E27FC236}">
                  <a16:creationId xmlns:a16="http://schemas.microsoft.com/office/drawing/2014/main" id="{A205F883-0C5E-41DA-B849-40AF24D23201}"/>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8">
              <a:extLst>
                <a:ext uri="{FF2B5EF4-FFF2-40B4-BE49-F238E27FC236}">
                  <a16:creationId xmlns:a16="http://schemas.microsoft.com/office/drawing/2014/main" id="{63BAC0AB-4365-47B8-AB3A-CB4C567AF334}"/>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9">
              <a:extLst>
                <a:ext uri="{FF2B5EF4-FFF2-40B4-BE49-F238E27FC236}">
                  <a16:creationId xmlns:a16="http://schemas.microsoft.com/office/drawing/2014/main" id="{D04755C1-85C5-48E5-89A9-9B19557A35E4}"/>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0">
              <a:extLst>
                <a:ext uri="{FF2B5EF4-FFF2-40B4-BE49-F238E27FC236}">
                  <a16:creationId xmlns:a16="http://schemas.microsoft.com/office/drawing/2014/main" id="{CE5611DE-1A1C-4E52-9C04-845BDAF9A2B7}"/>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1">
              <a:extLst>
                <a:ext uri="{FF2B5EF4-FFF2-40B4-BE49-F238E27FC236}">
                  <a16:creationId xmlns:a16="http://schemas.microsoft.com/office/drawing/2014/main" id="{E43E4F94-2D61-4221-8BB7-7A36591BFCE8}"/>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2">
              <a:extLst>
                <a:ext uri="{FF2B5EF4-FFF2-40B4-BE49-F238E27FC236}">
                  <a16:creationId xmlns:a16="http://schemas.microsoft.com/office/drawing/2014/main" id="{F3EAB659-25FF-4730-9E9E-209CB30E6D38}"/>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3">
              <a:extLst>
                <a:ext uri="{FF2B5EF4-FFF2-40B4-BE49-F238E27FC236}">
                  <a16:creationId xmlns:a16="http://schemas.microsoft.com/office/drawing/2014/main" id="{E9CE1248-5C12-41EA-BFD3-2A7494F7F3DA}"/>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4">
              <a:extLst>
                <a:ext uri="{FF2B5EF4-FFF2-40B4-BE49-F238E27FC236}">
                  <a16:creationId xmlns:a16="http://schemas.microsoft.com/office/drawing/2014/main" id="{C96D3304-06E9-4581-8E5B-49BCD22FF9AA}"/>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5">
              <a:extLst>
                <a:ext uri="{FF2B5EF4-FFF2-40B4-BE49-F238E27FC236}">
                  <a16:creationId xmlns:a16="http://schemas.microsoft.com/office/drawing/2014/main" id="{20A29A3C-4B13-4CB8-95C9-06FD2A64FE84}"/>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5" name="Slide Number Placeholder 3">
            <a:extLst>
              <a:ext uri="{FF2B5EF4-FFF2-40B4-BE49-F238E27FC236}">
                <a16:creationId xmlns:a16="http://schemas.microsoft.com/office/drawing/2014/main" id="{5BE94788-024F-EB4F-98A5-A8E8D3D3F18C}"/>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6" name="Footer Placeholder 4">
            <a:extLst>
              <a:ext uri="{FF2B5EF4-FFF2-40B4-BE49-F238E27FC236}">
                <a16:creationId xmlns:a16="http://schemas.microsoft.com/office/drawing/2014/main" id="{80738EEE-BED0-5F45-8899-BAF576C409D2}"/>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7" name="Rectangle 155">
            <a:extLst>
              <a:ext uri="{FF2B5EF4-FFF2-40B4-BE49-F238E27FC236}">
                <a16:creationId xmlns:a16="http://schemas.microsoft.com/office/drawing/2014/main" id="{D53FB9F9-5574-8B4A-A489-23D38BB6680A}"/>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244153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prstGeom prst="rect">
            <a:avLst/>
          </a:prstGeo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22820" y="1073260"/>
            <a:ext cx="10918280" cy="439305"/>
          </a:xfrm>
          <a:prstGeom prst="rect">
            <a:avLst/>
          </a:prstGeo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10" name="Content Placeholder 9"/>
          <p:cNvSpPr>
            <a:spLocks noGrp="1"/>
          </p:cNvSpPr>
          <p:nvPr>
            <p:ph sz="quarter" idx="13"/>
          </p:nvPr>
        </p:nvSpPr>
        <p:spPr>
          <a:xfrm>
            <a:off x="422820" y="1526851"/>
            <a:ext cx="10918280" cy="4691388"/>
          </a:xfrm>
          <a:prstGeom prst="rect">
            <a:avLst/>
          </a:prstGeo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5" name="Group 34">
            <a:extLst>
              <a:ext uri="{FF2B5EF4-FFF2-40B4-BE49-F238E27FC236}">
                <a16:creationId xmlns:a16="http://schemas.microsoft.com/office/drawing/2014/main" id="{A3CB867E-115B-4463-B506-1878380C6F85}"/>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8A938654-BDEE-48FC-90AD-62EF747FA9F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6B64FED4-FDF1-49AF-AFDF-938F7B6EEE4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D2D9AA8B-3248-4A68-9FE3-18880C2E792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B25141AC-9D65-4587-8283-DF139EC8100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4">
              <a:extLst>
                <a:ext uri="{FF2B5EF4-FFF2-40B4-BE49-F238E27FC236}">
                  <a16:creationId xmlns:a16="http://schemas.microsoft.com/office/drawing/2014/main" id="{04590193-0A66-4090-AFEF-ED3E07DF0C6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5">
              <a:extLst>
                <a:ext uri="{FF2B5EF4-FFF2-40B4-BE49-F238E27FC236}">
                  <a16:creationId xmlns:a16="http://schemas.microsoft.com/office/drawing/2014/main" id="{B85C986D-333F-48B9-A5D3-24BC0DE9F716}"/>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6">
              <a:extLst>
                <a:ext uri="{FF2B5EF4-FFF2-40B4-BE49-F238E27FC236}">
                  <a16:creationId xmlns:a16="http://schemas.microsoft.com/office/drawing/2014/main" id="{5B5DE2BA-AAE7-4A61-82E0-8C345006C9FC}"/>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7">
              <a:extLst>
                <a:ext uri="{FF2B5EF4-FFF2-40B4-BE49-F238E27FC236}">
                  <a16:creationId xmlns:a16="http://schemas.microsoft.com/office/drawing/2014/main" id="{7F875C9F-E06F-49AA-B4C8-B022D50A062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8">
              <a:extLst>
                <a:ext uri="{FF2B5EF4-FFF2-40B4-BE49-F238E27FC236}">
                  <a16:creationId xmlns:a16="http://schemas.microsoft.com/office/drawing/2014/main" id="{56D7D577-F876-4768-9B18-C0DE1BAFEEF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9">
              <a:extLst>
                <a:ext uri="{FF2B5EF4-FFF2-40B4-BE49-F238E27FC236}">
                  <a16:creationId xmlns:a16="http://schemas.microsoft.com/office/drawing/2014/main" id="{FB9219A6-61EE-462E-8A8F-DFE9FEB3F820}"/>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0">
              <a:extLst>
                <a:ext uri="{FF2B5EF4-FFF2-40B4-BE49-F238E27FC236}">
                  <a16:creationId xmlns:a16="http://schemas.microsoft.com/office/drawing/2014/main" id="{2636F033-C7F7-4CDB-A526-35C347CD1D52}"/>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1">
              <a:extLst>
                <a:ext uri="{FF2B5EF4-FFF2-40B4-BE49-F238E27FC236}">
                  <a16:creationId xmlns:a16="http://schemas.microsoft.com/office/drawing/2014/main" id="{268BDF96-C2A7-4383-A874-E5A247396771}"/>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2">
              <a:extLst>
                <a:ext uri="{FF2B5EF4-FFF2-40B4-BE49-F238E27FC236}">
                  <a16:creationId xmlns:a16="http://schemas.microsoft.com/office/drawing/2014/main" id="{507977F2-03B4-4332-A46B-712795BF6544}"/>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3">
              <a:extLst>
                <a:ext uri="{FF2B5EF4-FFF2-40B4-BE49-F238E27FC236}">
                  <a16:creationId xmlns:a16="http://schemas.microsoft.com/office/drawing/2014/main" id="{8161A06F-0399-4660-836E-2DC9E902932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4">
              <a:extLst>
                <a:ext uri="{FF2B5EF4-FFF2-40B4-BE49-F238E27FC236}">
                  <a16:creationId xmlns:a16="http://schemas.microsoft.com/office/drawing/2014/main" id="{2616C1AB-30A3-4016-A609-994A50170FD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5">
              <a:extLst>
                <a:ext uri="{FF2B5EF4-FFF2-40B4-BE49-F238E27FC236}">
                  <a16:creationId xmlns:a16="http://schemas.microsoft.com/office/drawing/2014/main" id="{CAE9B70F-F6F8-4F13-B021-3EEDECC4E626}"/>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6">
              <a:extLst>
                <a:ext uri="{FF2B5EF4-FFF2-40B4-BE49-F238E27FC236}">
                  <a16:creationId xmlns:a16="http://schemas.microsoft.com/office/drawing/2014/main" id="{1F6C7346-29B3-4DC7-B707-E81D155A2854}"/>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7">
              <a:extLst>
                <a:ext uri="{FF2B5EF4-FFF2-40B4-BE49-F238E27FC236}">
                  <a16:creationId xmlns:a16="http://schemas.microsoft.com/office/drawing/2014/main" id="{B882B421-9844-4500-9042-0635F6284E01}"/>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8">
              <a:extLst>
                <a:ext uri="{FF2B5EF4-FFF2-40B4-BE49-F238E27FC236}">
                  <a16:creationId xmlns:a16="http://schemas.microsoft.com/office/drawing/2014/main" id="{2277F4FC-C774-45D5-9046-755490198F32}"/>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9">
              <a:extLst>
                <a:ext uri="{FF2B5EF4-FFF2-40B4-BE49-F238E27FC236}">
                  <a16:creationId xmlns:a16="http://schemas.microsoft.com/office/drawing/2014/main" id="{DB906032-81A5-4A79-9709-3AB64AE0A8AB}"/>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0">
              <a:extLst>
                <a:ext uri="{FF2B5EF4-FFF2-40B4-BE49-F238E27FC236}">
                  <a16:creationId xmlns:a16="http://schemas.microsoft.com/office/drawing/2014/main" id="{ED9F5D8E-EFAE-4568-B34C-8FEB8C653051}"/>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1">
              <a:extLst>
                <a:ext uri="{FF2B5EF4-FFF2-40B4-BE49-F238E27FC236}">
                  <a16:creationId xmlns:a16="http://schemas.microsoft.com/office/drawing/2014/main" id="{16AC7C12-4C15-4010-A997-461496C0855B}"/>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2">
              <a:extLst>
                <a:ext uri="{FF2B5EF4-FFF2-40B4-BE49-F238E27FC236}">
                  <a16:creationId xmlns:a16="http://schemas.microsoft.com/office/drawing/2014/main" id="{57232508-3C0E-4B70-86C6-A44DE2B13426}"/>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3">
              <a:extLst>
                <a:ext uri="{FF2B5EF4-FFF2-40B4-BE49-F238E27FC236}">
                  <a16:creationId xmlns:a16="http://schemas.microsoft.com/office/drawing/2014/main" id="{7A418493-5C83-4590-AFD0-0E25C7F0434F}"/>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4">
              <a:extLst>
                <a:ext uri="{FF2B5EF4-FFF2-40B4-BE49-F238E27FC236}">
                  <a16:creationId xmlns:a16="http://schemas.microsoft.com/office/drawing/2014/main" id="{B69B8624-30F2-4701-BEAD-DC4F37DD5ABD}"/>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5">
              <a:extLst>
                <a:ext uri="{FF2B5EF4-FFF2-40B4-BE49-F238E27FC236}">
                  <a16:creationId xmlns:a16="http://schemas.microsoft.com/office/drawing/2014/main" id="{48AE9FB3-CEBD-41A9-9B68-1976B8293930}"/>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5" name="Slide Number Placeholder 3">
            <a:extLst>
              <a:ext uri="{FF2B5EF4-FFF2-40B4-BE49-F238E27FC236}">
                <a16:creationId xmlns:a16="http://schemas.microsoft.com/office/drawing/2014/main" id="{D14E986F-49B5-AA42-8382-030FCCBBF2C0}"/>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6" name="Footer Placeholder 4">
            <a:extLst>
              <a:ext uri="{FF2B5EF4-FFF2-40B4-BE49-F238E27FC236}">
                <a16:creationId xmlns:a16="http://schemas.microsoft.com/office/drawing/2014/main" id="{73FC989E-4E29-044C-AFD7-91BF81C5EFAB}"/>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7" name="Rectangle 155">
            <a:extLst>
              <a:ext uri="{FF2B5EF4-FFF2-40B4-BE49-F238E27FC236}">
                <a16:creationId xmlns:a16="http://schemas.microsoft.com/office/drawing/2014/main" id="{FCD82A71-77F1-324B-8831-BDB9BF8AA277}"/>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30793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2" name="Title 1"/>
          <p:cNvSpPr>
            <a:spLocks noGrp="1"/>
          </p:cNvSpPr>
          <p:nvPr>
            <p:ph type="title"/>
          </p:nvPr>
        </p:nvSpPr>
        <p:spPr>
          <a:xfrm>
            <a:off x="422821" y="228600"/>
            <a:ext cx="10917264" cy="838200"/>
          </a:xfrm>
          <a:prstGeom prst="rect">
            <a:avLst/>
          </a:prstGeo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22821" y="1073260"/>
            <a:ext cx="10917264" cy="439305"/>
          </a:xfrm>
          <a:prstGeom prst="rect">
            <a:avLst/>
          </a:prstGeo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10" name="Content Placeholder 9"/>
          <p:cNvSpPr>
            <a:spLocks noGrp="1"/>
          </p:cNvSpPr>
          <p:nvPr>
            <p:ph sz="quarter" idx="13"/>
          </p:nvPr>
        </p:nvSpPr>
        <p:spPr>
          <a:xfrm>
            <a:off x="422820" y="1526852"/>
            <a:ext cx="10918280" cy="1902149"/>
          </a:xfrm>
          <a:prstGeom prst="rect">
            <a:avLst/>
          </a:prstGeo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7"/>
          </p:nvPr>
        </p:nvSpPr>
        <p:spPr>
          <a:xfrm>
            <a:off x="422820" y="3666460"/>
            <a:ext cx="10918280" cy="439305"/>
          </a:xfrm>
          <a:prstGeom prst="rect">
            <a:avLst/>
          </a:prstGeo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9" name="Content Placeholder 9"/>
          <p:cNvSpPr>
            <a:spLocks noGrp="1"/>
          </p:cNvSpPr>
          <p:nvPr>
            <p:ph sz="quarter" idx="18"/>
          </p:nvPr>
        </p:nvSpPr>
        <p:spPr>
          <a:xfrm>
            <a:off x="422820" y="4120052"/>
            <a:ext cx="10918280" cy="1902149"/>
          </a:xfrm>
          <a:prstGeom prst="rect">
            <a:avLst/>
          </a:prstGeo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7" name="Group 36">
            <a:extLst>
              <a:ext uri="{FF2B5EF4-FFF2-40B4-BE49-F238E27FC236}">
                <a16:creationId xmlns:a16="http://schemas.microsoft.com/office/drawing/2014/main" id="{E96FA1CC-8E42-4FAB-BC84-018DDB0DEE68}"/>
              </a:ext>
            </a:extLst>
          </p:cNvPr>
          <p:cNvGrpSpPr/>
          <p:nvPr userDrawn="1"/>
        </p:nvGrpSpPr>
        <p:grpSpPr>
          <a:xfrm>
            <a:off x="10215053" y="6295153"/>
            <a:ext cx="1527048" cy="338328"/>
            <a:chOff x="6923088" y="4475163"/>
            <a:chExt cx="1873251" cy="403225"/>
          </a:xfrm>
        </p:grpSpPr>
        <p:sp>
          <p:nvSpPr>
            <p:cNvPr id="38" name="AutoShape 4">
              <a:extLst>
                <a:ext uri="{FF2B5EF4-FFF2-40B4-BE49-F238E27FC236}">
                  <a16:creationId xmlns:a16="http://schemas.microsoft.com/office/drawing/2014/main" id="{FDB3A529-62F4-42AC-951D-23F4A7E86BA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6">
              <a:extLst>
                <a:ext uri="{FF2B5EF4-FFF2-40B4-BE49-F238E27FC236}">
                  <a16:creationId xmlns:a16="http://schemas.microsoft.com/office/drawing/2014/main" id="{B1598055-CFEB-43B6-94D1-91B9BE2040B1}"/>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7">
              <a:extLst>
                <a:ext uri="{FF2B5EF4-FFF2-40B4-BE49-F238E27FC236}">
                  <a16:creationId xmlns:a16="http://schemas.microsoft.com/office/drawing/2014/main" id="{997E3BA7-7F50-4AC6-9F66-9B16FB283225}"/>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3">
              <a:extLst>
                <a:ext uri="{FF2B5EF4-FFF2-40B4-BE49-F238E27FC236}">
                  <a16:creationId xmlns:a16="http://schemas.microsoft.com/office/drawing/2014/main" id="{1D265DC9-86D8-4E9C-87D7-448058C21A3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4">
              <a:extLst>
                <a:ext uri="{FF2B5EF4-FFF2-40B4-BE49-F238E27FC236}">
                  <a16:creationId xmlns:a16="http://schemas.microsoft.com/office/drawing/2014/main" id="{F7E846A4-4257-46B9-A51C-B7897EB6F49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5">
              <a:extLst>
                <a:ext uri="{FF2B5EF4-FFF2-40B4-BE49-F238E27FC236}">
                  <a16:creationId xmlns:a16="http://schemas.microsoft.com/office/drawing/2014/main" id="{2DF9F73C-B262-4FAE-B63A-8189E784AD70}"/>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6">
              <a:extLst>
                <a:ext uri="{FF2B5EF4-FFF2-40B4-BE49-F238E27FC236}">
                  <a16:creationId xmlns:a16="http://schemas.microsoft.com/office/drawing/2014/main" id="{297DEA44-3185-4C0A-9CAC-54EFD4ABC65E}"/>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7">
              <a:extLst>
                <a:ext uri="{FF2B5EF4-FFF2-40B4-BE49-F238E27FC236}">
                  <a16:creationId xmlns:a16="http://schemas.microsoft.com/office/drawing/2014/main" id="{F6ADEFC9-057D-421E-B61E-93A15347DC6E}"/>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88">
              <a:extLst>
                <a:ext uri="{FF2B5EF4-FFF2-40B4-BE49-F238E27FC236}">
                  <a16:creationId xmlns:a16="http://schemas.microsoft.com/office/drawing/2014/main" id="{4F03F7AC-9440-4F7D-B8BF-C08A1E585F2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89">
              <a:extLst>
                <a:ext uri="{FF2B5EF4-FFF2-40B4-BE49-F238E27FC236}">
                  <a16:creationId xmlns:a16="http://schemas.microsoft.com/office/drawing/2014/main" id="{970712D6-94E2-4C3D-A565-6176B96D6E4A}"/>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0">
              <a:extLst>
                <a:ext uri="{FF2B5EF4-FFF2-40B4-BE49-F238E27FC236}">
                  <a16:creationId xmlns:a16="http://schemas.microsoft.com/office/drawing/2014/main" id="{D1EE7E46-42CC-4959-8346-E808CAF90F8C}"/>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1">
              <a:extLst>
                <a:ext uri="{FF2B5EF4-FFF2-40B4-BE49-F238E27FC236}">
                  <a16:creationId xmlns:a16="http://schemas.microsoft.com/office/drawing/2014/main" id="{294830DD-B508-4AF3-9D0B-2D211C5D6599}"/>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2">
              <a:extLst>
                <a:ext uri="{FF2B5EF4-FFF2-40B4-BE49-F238E27FC236}">
                  <a16:creationId xmlns:a16="http://schemas.microsoft.com/office/drawing/2014/main" id="{B93D1C63-6554-4487-89B4-BF0E1D2D7B73}"/>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3">
              <a:extLst>
                <a:ext uri="{FF2B5EF4-FFF2-40B4-BE49-F238E27FC236}">
                  <a16:creationId xmlns:a16="http://schemas.microsoft.com/office/drawing/2014/main" id="{2EA68048-B683-4B28-9173-9277014DEE14}"/>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4">
              <a:extLst>
                <a:ext uri="{FF2B5EF4-FFF2-40B4-BE49-F238E27FC236}">
                  <a16:creationId xmlns:a16="http://schemas.microsoft.com/office/drawing/2014/main" id="{C2D4073F-C390-4BB6-931A-74406761995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5">
              <a:extLst>
                <a:ext uri="{FF2B5EF4-FFF2-40B4-BE49-F238E27FC236}">
                  <a16:creationId xmlns:a16="http://schemas.microsoft.com/office/drawing/2014/main" id="{34B2DE3E-6BE3-46F2-879A-F13FCE9525BA}"/>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6">
              <a:extLst>
                <a:ext uri="{FF2B5EF4-FFF2-40B4-BE49-F238E27FC236}">
                  <a16:creationId xmlns:a16="http://schemas.microsoft.com/office/drawing/2014/main" id="{6BC5B55E-277C-481A-9759-397524F9C425}"/>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7">
              <a:extLst>
                <a:ext uri="{FF2B5EF4-FFF2-40B4-BE49-F238E27FC236}">
                  <a16:creationId xmlns:a16="http://schemas.microsoft.com/office/drawing/2014/main" id="{212C4FC6-A3DC-4F34-9A4A-34B8C646F5C8}"/>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98">
              <a:extLst>
                <a:ext uri="{FF2B5EF4-FFF2-40B4-BE49-F238E27FC236}">
                  <a16:creationId xmlns:a16="http://schemas.microsoft.com/office/drawing/2014/main" id="{D4FED52E-FCF7-40CD-B884-08CDDEED1F5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99">
              <a:extLst>
                <a:ext uri="{FF2B5EF4-FFF2-40B4-BE49-F238E27FC236}">
                  <a16:creationId xmlns:a16="http://schemas.microsoft.com/office/drawing/2014/main" id="{3A914F48-E51A-44A1-91DC-6262E2E3079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0">
              <a:extLst>
                <a:ext uri="{FF2B5EF4-FFF2-40B4-BE49-F238E27FC236}">
                  <a16:creationId xmlns:a16="http://schemas.microsoft.com/office/drawing/2014/main" id="{60967023-A11C-4C53-ADAC-19B9420B641C}"/>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1">
              <a:extLst>
                <a:ext uri="{FF2B5EF4-FFF2-40B4-BE49-F238E27FC236}">
                  <a16:creationId xmlns:a16="http://schemas.microsoft.com/office/drawing/2014/main" id="{890FC8D3-8EFF-46D3-A761-53E93E764CB8}"/>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2">
              <a:extLst>
                <a:ext uri="{FF2B5EF4-FFF2-40B4-BE49-F238E27FC236}">
                  <a16:creationId xmlns:a16="http://schemas.microsoft.com/office/drawing/2014/main" id="{7416EEB4-F19F-4D49-910E-53E1316511AE}"/>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3">
              <a:extLst>
                <a:ext uri="{FF2B5EF4-FFF2-40B4-BE49-F238E27FC236}">
                  <a16:creationId xmlns:a16="http://schemas.microsoft.com/office/drawing/2014/main" id="{04A63982-716C-45DD-84F2-3E9C5794813D}"/>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104">
              <a:extLst>
                <a:ext uri="{FF2B5EF4-FFF2-40B4-BE49-F238E27FC236}">
                  <a16:creationId xmlns:a16="http://schemas.microsoft.com/office/drawing/2014/main" id="{49D933E1-1FA0-4B06-BBBB-35C3E611E565}"/>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105">
              <a:extLst>
                <a:ext uri="{FF2B5EF4-FFF2-40B4-BE49-F238E27FC236}">
                  <a16:creationId xmlns:a16="http://schemas.microsoft.com/office/drawing/2014/main" id="{E6B2D9F8-5442-4C5E-9D94-47D05A73BF8C}"/>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7" name="Slide Number Placeholder 3">
            <a:extLst>
              <a:ext uri="{FF2B5EF4-FFF2-40B4-BE49-F238E27FC236}">
                <a16:creationId xmlns:a16="http://schemas.microsoft.com/office/drawing/2014/main" id="{9AA036AA-E8EE-F44B-B9EC-A68EA183A74C}"/>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8" name="Footer Placeholder 4">
            <a:extLst>
              <a:ext uri="{FF2B5EF4-FFF2-40B4-BE49-F238E27FC236}">
                <a16:creationId xmlns:a16="http://schemas.microsoft.com/office/drawing/2014/main" id="{F6764B0B-1056-2746-B660-D9A58BF425E3}"/>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9" name="Rectangle 155">
            <a:extLst>
              <a:ext uri="{FF2B5EF4-FFF2-40B4-BE49-F238E27FC236}">
                <a16:creationId xmlns:a16="http://schemas.microsoft.com/office/drawing/2014/main" id="{CAE6B537-1EE3-2945-8543-8BA94D3F6DC9}"/>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2655402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prstGeom prst="rect">
            <a:avLst/>
          </a:prstGeom>
        </p:spPr>
        <p:txBody>
          <a:bodyPr/>
          <a:lstStyle>
            <a:lvl1pPr>
              <a:defRPr sz="3000">
                <a:solidFill>
                  <a:srgbClr val="333F48"/>
                </a:solidFill>
              </a:defRPr>
            </a:lvl1pPr>
          </a:lstStyle>
          <a:p>
            <a:r>
              <a:rPr lang="en-US"/>
              <a:t>Click to edit Master title style</a:t>
            </a:r>
            <a:endParaRPr lang="en-US" dirty="0"/>
          </a:p>
        </p:txBody>
      </p:sp>
      <p:sp>
        <p:nvSpPr>
          <p:cNvPr id="3" name="Content Placeholder 2"/>
          <p:cNvSpPr>
            <a:spLocks noGrp="1"/>
          </p:cNvSpPr>
          <p:nvPr>
            <p:ph idx="1"/>
          </p:nvPr>
        </p:nvSpPr>
        <p:spPr>
          <a:xfrm>
            <a:off x="422820" y="1076325"/>
            <a:ext cx="10918280" cy="4808539"/>
          </a:xfrm>
          <a:prstGeom prst="rect">
            <a:avLst/>
          </a:prstGeom>
          <a:noFill/>
          <a:ln w="9525">
            <a:noFill/>
            <a:miter lim="800000"/>
            <a:headEnd/>
            <a:tailEnd/>
          </a:ln>
          <a:effectLst/>
        </p:spPr>
        <p:txBody>
          <a:bodyPr lIns="135852"/>
          <a:lstStyle>
            <a:lvl1pPr marL="0" indent="0" algn="l" rtl="0" eaLnBrk="1" fontAlgn="base" hangingPunct="1">
              <a:spcAft>
                <a:spcPct val="0"/>
              </a:spcAft>
              <a:buSzPct val="40000"/>
              <a:defRPr lang="en-US" sz="1200" b="0" dirty="0" smtClean="0">
                <a:solidFill>
                  <a:srgbClr val="000000"/>
                </a:solidFill>
                <a:latin typeface="+mn-lt"/>
                <a:ea typeface="+mn-ea"/>
                <a:cs typeface="+mn-cs"/>
              </a:defRPr>
            </a:lvl1pPr>
            <a:lvl2pPr marL="0" indent="0" algn="l" rtl="0" eaLnBrk="1" fontAlgn="base" hangingPunct="1">
              <a:spcBef>
                <a:spcPts val="743"/>
              </a:spcBef>
              <a:spcAft>
                <a:spcPct val="0"/>
              </a:spcAft>
              <a:buSzPct val="40000"/>
              <a:buNone/>
              <a:defRPr lang="en-US" sz="1200" b="1" dirty="0">
                <a:solidFill>
                  <a:srgbClr val="000000"/>
                </a:solidFill>
                <a:latin typeface="+mn-lt"/>
                <a:ea typeface="+mn-ea"/>
                <a:cs typeface="+mn-cs"/>
              </a:defRPr>
            </a:lvl2pPr>
          </a:lstStyle>
          <a:p>
            <a:pPr lvl="0"/>
            <a:r>
              <a:rPr lang="en-US"/>
              <a:t>Click to edit Master text styles</a:t>
            </a:r>
          </a:p>
          <a:p>
            <a:pPr lvl="1"/>
            <a:r>
              <a:rPr lang="en-US"/>
              <a:t>Second level</a:t>
            </a:r>
          </a:p>
        </p:txBody>
      </p:sp>
      <p:grpSp>
        <p:nvGrpSpPr>
          <p:cNvPr id="34" name="Group 33">
            <a:extLst>
              <a:ext uri="{FF2B5EF4-FFF2-40B4-BE49-F238E27FC236}">
                <a16:creationId xmlns:a16="http://schemas.microsoft.com/office/drawing/2014/main" id="{BE8EB743-578A-4F2E-9831-A0AD76B8E6F5}"/>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58D3C79E-30E9-4B4B-A701-FAEF8B1987B4}"/>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B224E115-5A85-4E9E-AE96-ACA56BB87D8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1A8B288D-FA7D-4770-85A9-EF4DB41E30D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3">
              <a:extLst>
                <a:ext uri="{FF2B5EF4-FFF2-40B4-BE49-F238E27FC236}">
                  <a16:creationId xmlns:a16="http://schemas.microsoft.com/office/drawing/2014/main" id="{6AB80B8C-E086-463F-8456-EB675BFFDD93}"/>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4">
              <a:extLst>
                <a:ext uri="{FF2B5EF4-FFF2-40B4-BE49-F238E27FC236}">
                  <a16:creationId xmlns:a16="http://schemas.microsoft.com/office/drawing/2014/main" id="{253B09A1-B315-4923-8D53-F472D03C687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3FAF1FF8-DE53-4A11-A839-59D95821898F}"/>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88E1E33F-F262-4F49-A99D-19DADF052069}"/>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74275FC0-B765-4786-B565-C4F57EB7E56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20E6A29A-EFC4-4246-9006-B60905DCF941}"/>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44B6AB6A-3514-4FBF-AB9A-A9C60DA105DE}"/>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9EA79B57-CD57-4099-8FB6-77D2B3AB839C}"/>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CC08612-8488-4B69-8015-6B0D6F45B8D6}"/>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B259BFB8-D7AA-4E37-B932-69F909DC4348}"/>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9150288D-0BA4-4551-8DBD-3BFF454DEF88}"/>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66BBCF85-CD37-4FF8-AEFD-09B0466EE60C}"/>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DC012AEB-548D-4A4B-B3FC-650800CB1CDB}"/>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CBAA0F1A-6D07-4906-94FC-225006129574}"/>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6467F326-5978-4C5E-ADCF-07DC6704C13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133B0156-6D1E-4B0A-B4BC-64B0CEAB1F4D}"/>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5B06DDBF-8883-4D66-8D60-AC8DA0296E1A}"/>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656CA39C-D073-454D-9A21-90212D19FA85}"/>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82F49F9C-CB5F-4BB4-8FD4-1F56EF7E525C}"/>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4291A22E-FAC9-40F5-A833-AAF9D3666A44}"/>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866554F8-3A95-4E3A-8257-37B352BBBD70}"/>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314B5DDB-8F45-4D5D-948A-E1F84370E531}"/>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A3A90DFB-D909-461A-9100-23433D00B7F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4" name="Slide Number Placeholder 3">
            <a:extLst>
              <a:ext uri="{FF2B5EF4-FFF2-40B4-BE49-F238E27FC236}">
                <a16:creationId xmlns:a16="http://schemas.microsoft.com/office/drawing/2014/main" id="{AA568D48-4006-F646-8E0E-F1B2AE4F9EB0}"/>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5" name="Footer Placeholder 4">
            <a:extLst>
              <a:ext uri="{FF2B5EF4-FFF2-40B4-BE49-F238E27FC236}">
                <a16:creationId xmlns:a16="http://schemas.microsoft.com/office/drawing/2014/main" id="{32AABFCE-BE6E-3D46-B7E1-B85F2030A341}"/>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6" name="Rectangle 155">
            <a:extLst>
              <a:ext uri="{FF2B5EF4-FFF2-40B4-BE49-F238E27FC236}">
                <a16:creationId xmlns:a16="http://schemas.microsoft.com/office/drawing/2014/main" id="{0EF48C3A-DBDB-B446-B0E0-7C8D0D708BA1}"/>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386172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_Cover_Disclosures">
    <p:spTree>
      <p:nvGrpSpPr>
        <p:cNvPr id="1" name=""/>
        <p:cNvGrpSpPr/>
        <p:nvPr/>
      </p:nvGrpSpPr>
      <p:grpSpPr>
        <a:xfrm>
          <a:off x="0" y="0"/>
          <a:ext cx="0" cy="0"/>
          <a:chOff x="0" y="0"/>
          <a:chExt cx="0" cy="0"/>
        </a:xfrm>
      </p:grpSpPr>
      <p:sp>
        <p:nvSpPr>
          <p:cNvPr id="11" name="Content Placeholder 10"/>
          <p:cNvSpPr>
            <a:spLocks noGrp="1"/>
          </p:cNvSpPr>
          <p:nvPr>
            <p:ph sz="quarter" idx="15" hasCustomPrompt="1"/>
          </p:nvPr>
        </p:nvSpPr>
        <p:spPr>
          <a:xfrm>
            <a:off x="385233" y="6565047"/>
            <a:ext cx="948267" cy="214312"/>
          </a:xfrm>
          <a:prstGeom prst="rect">
            <a:avLst/>
          </a:prstGeom>
        </p:spPr>
        <p:txBody>
          <a:bodyPr/>
          <a:lstStyle>
            <a:lvl1pPr>
              <a:defRPr sz="800" b="0">
                <a:solidFill>
                  <a:schemeClr val="tx1"/>
                </a:solidFill>
              </a:defRPr>
            </a:lvl1pPr>
            <a:lvl2pPr>
              <a:defRPr sz="833" b="0">
                <a:solidFill>
                  <a:schemeClr val="tx1"/>
                </a:solidFill>
              </a:defRPr>
            </a:lvl2pPr>
            <a:lvl3pPr>
              <a:defRPr sz="833" b="0">
                <a:solidFill>
                  <a:schemeClr val="tx1"/>
                </a:solidFill>
              </a:defRPr>
            </a:lvl3pPr>
            <a:lvl4pPr>
              <a:defRPr sz="833" b="0">
                <a:solidFill>
                  <a:schemeClr val="tx1"/>
                </a:solidFill>
              </a:defRPr>
            </a:lvl4pPr>
            <a:lvl5pPr>
              <a:defRPr sz="833" b="0">
                <a:solidFill>
                  <a:schemeClr val="tx1"/>
                </a:solidFill>
              </a:defRPr>
            </a:lvl5pPr>
          </a:lstStyle>
          <a:p>
            <a:pPr lvl="0"/>
            <a:r>
              <a:rPr lang="en-US" dirty="0"/>
              <a:t>XXXXXX.1.0</a:t>
            </a:r>
          </a:p>
        </p:txBody>
      </p:sp>
      <p:sp>
        <p:nvSpPr>
          <p:cNvPr id="6" name="Content Placeholder 5"/>
          <p:cNvSpPr>
            <a:spLocks noGrp="1"/>
          </p:cNvSpPr>
          <p:nvPr>
            <p:ph sz="quarter" idx="14" hasCustomPrompt="1"/>
          </p:nvPr>
        </p:nvSpPr>
        <p:spPr>
          <a:xfrm>
            <a:off x="1778000" y="6535739"/>
            <a:ext cx="8636000" cy="214312"/>
          </a:xfrm>
          <a:prstGeom prst="rect">
            <a:avLst/>
          </a:prstGeom>
        </p:spPr>
        <p:txBody>
          <a:bodyPr/>
          <a:lstStyle>
            <a:lvl1pPr algn="ctr">
              <a:defRPr sz="1067" b="0">
                <a:solidFill>
                  <a:schemeClr val="tx1"/>
                </a:solidFill>
              </a:defRPr>
            </a:lvl1pPr>
            <a:lvl2pPr algn="ctr">
              <a:defRPr sz="1084" b="0">
                <a:solidFill>
                  <a:schemeClr val="tx1"/>
                </a:solidFill>
              </a:defRPr>
            </a:lvl2pPr>
            <a:lvl3pPr algn="ctr">
              <a:defRPr sz="1084" b="0">
                <a:solidFill>
                  <a:schemeClr val="tx1"/>
                </a:solidFill>
              </a:defRPr>
            </a:lvl3pPr>
            <a:lvl4pPr algn="ctr">
              <a:defRPr sz="1084" b="0">
                <a:solidFill>
                  <a:schemeClr val="tx1"/>
                </a:solidFill>
              </a:defRPr>
            </a:lvl4pPr>
            <a:lvl5pPr algn="ctr">
              <a:defRPr sz="1084" b="0">
                <a:solidFill>
                  <a:schemeClr val="tx1"/>
                </a:solidFill>
              </a:defRPr>
            </a:lvl5pPr>
          </a:lstStyle>
          <a:p>
            <a:pPr lvl="0"/>
            <a:r>
              <a:rPr lang="en-US" altLang="en-US" sz="1084" dirty="0"/>
              <a:t>BROKER/DEALER and ADDRESS PLACEHOLDER</a:t>
            </a:r>
            <a:endParaRPr lang="en-US" dirty="0"/>
          </a:p>
        </p:txBody>
      </p:sp>
      <p:sp>
        <p:nvSpPr>
          <p:cNvPr id="7" name="Content Placeholder 2"/>
          <p:cNvSpPr>
            <a:spLocks noGrp="1"/>
          </p:cNvSpPr>
          <p:nvPr>
            <p:ph idx="13" hasCustomPrompt="1"/>
          </p:nvPr>
        </p:nvSpPr>
        <p:spPr>
          <a:xfrm>
            <a:off x="422820" y="3228975"/>
            <a:ext cx="11341613" cy="2903539"/>
          </a:xfrm>
          <a:prstGeom prst="rect">
            <a:avLst/>
          </a:prstGeom>
        </p:spPr>
        <p:txBody>
          <a:bodyPr lIns="135852" anchor="b"/>
          <a:lstStyle>
            <a:lvl1pPr marL="0" indent="0" algn="l" rtl="0" eaLnBrk="1" fontAlgn="base" hangingPunct="1">
              <a:spcBef>
                <a:spcPts val="400"/>
              </a:spcBef>
              <a:spcAft>
                <a:spcPct val="0"/>
              </a:spcAft>
              <a:buClrTx/>
              <a:buSzTx/>
              <a:buFontTx/>
              <a:buNone/>
              <a:defRPr lang="en-US" sz="1200" b="0" dirty="0" smtClean="0">
                <a:solidFill>
                  <a:schemeClr val="tx1"/>
                </a:solidFill>
              </a:defRPr>
            </a:lvl1pPr>
            <a:lvl2pPr>
              <a:spcBef>
                <a:spcPts val="2476"/>
              </a:spcBef>
              <a:defRPr lang="en-US" dirty="0" smtClean="0">
                <a:solidFill>
                  <a:schemeClr val="tx1"/>
                </a:solidFill>
                <a:latin typeface="+mn-lt"/>
              </a:defRPr>
            </a:lvl2pPr>
            <a:lvl3pPr>
              <a:defRPr lang="en-US" sz="2000" dirty="0" smtClean="0">
                <a:solidFill>
                  <a:schemeClr val="accent1"/>
                </a:solidFill>
                <a:latin typeface="+mn-lt"/>
              </a:defRPr>
            </a:lvl3pPr>
            <a:lvl4pPr>
              <a:buClr>
                <a:schemeClr val="bg2"/>
              </a:buClr>
              <a:buSzPct val="80000"/>
              <a:buFont typeface="Arial" pitchFamily="34" charset="0"/>
              <a:buChar char="•"/>
              <a:defRPr sz="1751">
                <a:solidFill>
                  <a:schemeClr val="accent1"/>
                </a:solidFill>
              </a:defRPr>
            </a:lvl4pPr>
          </a:lstStyle>
          <a:p>
            <a:pPr eaLnBrk="1" hangingPunct="1">
              <a:spcBef>
                <a:spcPts val="300"/>
              </a:spcBef>
              <a:buClrTx/>
              <a:buSzTx/>
              <a:buFontTx/>
              <a:buNone/>
            </a:pPr>
            <a:r>
              <a:rPr lang="en-US" sz="1251" dirty="0">
                <a:latin typeface="+mj-lt"/>
              </a:rPr>
              <a:t>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a:t>
            </a:r>
          </a:p>
          <a:p>
            <a:pPr eaLnBrk="1" hangingPunct="1">
              <a:spcBef>
                <a:spcPts val="300"/>
              </a:spcBef>
              <a:buClrTx/>
              <a:buSzTx/>
              <a:buFontTx/>
              <a:buNone/>
            </a:pPr>
            <a:r>
              <a:rPr lang="en-US" sz="1251" b="1" dirty="0">
                <a:latin typeface="+mj-lt"/>
              </a:rPr>
              <a:t>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a:t>
            </a:r>
          </a:p>
        </p:txBody>
      </p:sp>
      <p:sp>
        <p:nvSpPr>
          <p:cNvPr id="13" name="Content Placeholder 12"/>
          <p:cNvSpPr>
            <a:spLocks noGrp="1"/>
          </p:cNvSpPr>
          <p:nvPr>
            <p:ph sz="quarter" idx="16" hasCustomPrompt="1"/>
          </p:nvPr>
        </p:nvSpPr>
        <p:spPr>
          <a:xfrm>
            <a:off x="10655300" y="6488722"/>
            <a:ext cx="1210733" cy="377825"/>
          </a:xfrm>
          <a:prstGeom prst="rect">
            <a:avLst/>
          </a:prstGeom>
        </p:spPr>
        <p:txBody>
          <a:bodyPr anchor="b"/>
          <a:lstStyle>
            <a:lvl1pPr algn="r">
              <a:spcBef>
                <a:spcPts val="0"/>
              </a:spcBef>
              <a:defRPr sz="800" b="0">
                <a:solidFill>
                  <a:schemeClr val="tx1"/>
                </a:solidFill>
              </a:defRPr>
            </a:lvl1pPr>
            <a:lvl2pPr algn="r">
              <a:defRPr sz="833" b="0">
                <a:solidFill>
                  <a:schemeClr val="tx1"/>
                </a:solidFill>
              </a:defRPr>
            </a:lvl2pPr>
            <a:lvl3pPr algn="r">
              <a:defRPr sz="833" b="0">
                <a:solidFill>
                  <a:schemeClr val="tx1"/>
                </a:solidFill>
              </a:defRPr>
            </a:lvl3pPr>
            <a:lvl4pPr algn="r">
              <a:defRPr sz="833" b="0">
                <a:solidFill>
                  <a:schemeClr val="tx1"/>
                </a:solidFill>
              </a:defRPr>
            </a:lvl4pPr>
            <a:lvl5pPr algn="r">
              <a:defRPr sz="833" b="0">
                <a:solidFill>
                  <a:schemeClr val="tx1"/>
                </a:solidFill>
              </a:defRPr>
            </a:lvl5pPr>
          </a:lstStyle>
          <a:p>
            <a:pPr lvl="0"/>
            <a:r>
              <a:rPr lang="en-US" dirty="0"/>
              <a:t>1.000000.100</a:t>
            </a:r>
          </a:p>
          <a:p>
            <a:pPr lvl="0"/>
            <a:r>
              <a:rPr lang="en-US" dirty="0"/>
              <a:t>0116</a:t>
            </a:r>
          </a:p>
        </p:txBody>
      </p:sp>
    </p:spTree>
    <p:extLst>
      <p:ext uri="{BB962C8B-B14F-4D97-AF65-F5344CB8AC3E}">
        <p14:creationId xmlns:p14="http://schemas.microsoft.com/office/powerpoint/2010/main" val="102557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Footer Placeholder 4"/>
          <p:cNvSpPr>
            <a:spLocks noGrp="1"/>
          </p:cNvSpPr>
          <p:nvPr>
            <p:ph type="ftr" sz="quarter" idx="15"/>
          </p:nvPr>
        </p:nvSpPr>
        <p:spPr>
          <a:xfrm>
            <a:off x="426721" y="6483290"/>
            <a:ext cx="5245100" cy="172486"/>
          </a:xfrm>
        </p:spPr>
        <p:txBody>
          <a:bodyPr/>
          <a:lstStyle>
            <a:lvl1pPr algn="r">
              <a:defRPr smtClean="0">
                <a:solidFill>
                  <a:srgbClr val="000000"/>
                </a:solidFill>
              </a:defRPr>
            </a:lvl1pPr>
          </a:lstStyle>
          <a:p>
            <a:pPr algn="l">
              <a:defRPr/>
            </a:pPr>
            <a:r>
              <a:rPr lang="en-US" dirty="0"/>
              <a:t>For investor use.</a:t>
            </a:r>
          </a:p>
        </p:txBody>
      </p:sp>
      <p:sp>
        <p:nvSpPr>
          <p:cNvPr id="9" name="Rectangle 155"/>
          <p:cNvSpPr>
            <a:spLocks noGrp="1" noChangeArrowheads="1"/>
          </p:cNvSpPr>
          <p:nvPr>
            <p:ph type="dt" sz="half" idx="16"/>
          </p:nvPr>
        </p:nvSpPr>
        <p:spPr>
          <a:xfrm>
            <a:off x="426720" y="6655655"/>
            <a:ext cx="2645277" cy="120649"/>
          </a:xfrm>
          <a:prstGeom prst="rect">
            <a:avLst/>
          </a:prstGeom>
        </p:spPr>
        <p:txBody>
          <a:bodyPr/>
          <a:lstStyle>
            <a:lvl1pPr algn="l">
              <a:defRPr sz="700" smtClean="0">
                <a:solidFill>
                  <a:srgbClr val="000000"/>
                </a:solidFill>
              </a:defRPr>
            </a:lvl1pPr>
          </a:lstStyle>
          <a:p>
            <a:pPr>
              <a:defRPr/>
            </a:pPr>
            <a:r>
              <a:rPr lang="en-US"/>
              <a:t>Production code #</a:t>
            </a:r>
            <a:endParaRPr lang="en-US" dirty="0"/>
          </a:p>
        </p:txBody>
      </p:sp>
      <p:sp>
        <p:nvSpPr>
          <p:cNvPr id="36" name="Slide Number Placeholder 3"/>
          <p:cNvSpPr>
            <a:spLocks noGrp="1"/>
          </p:cNvSpPr>
          <p:nvPr>
            <p:ph type="sldNum" sz="quarter" idx="14"/>
          </p:nvPr>
        </p:nvSpPr>
        <p:spPr>
          <a:xfrm>
            <a:off x="0" y="6382512"/>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Tree>
    <p:extLst>
      <p:ext uri="{BB962C8B-B14F-4D97-AF65-F5344CB8AC3E}">
        <p14:creationId xmlns:p14="http://schemas.microsoft.com/office/powerpoint/2010/main" val="41529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1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_External_Onscreen_Cover">
    <p:spTree>
      <p:nvGrpSpPr>
        <p:cNvPr id="1" name=""/>
        <p:cNvGrpSpPr/>
        <p:nvPr/>
      </p:nvGrpSpPr>
      <p:grpSpPr>
        <a:xfrm>
          <a:off x="0" y="0"/>
          <a:ext cx="0" cy="0"/>
          <a:chOff x="0" y="0"/>
          <a:chExt cx="0" cy="0"/>
        </a:xfrm>
      </p:grpSpPr>
      <p:sp>
        <p:nvSpPr>
          <p:cNvPr id="52" name="Rectangle 56">
            <a:extLst>
              <a:ext uri="{FF2B5EF4-FFF2-40B4-BE49-F238E27FC236}">
                <a16:creationId xmlns:a16="http://schemas.microsoft.com/office/drawing/2014/main" id="{40CE06D0-87B0-3D42-94B9-28E79A7D82C2}"/>
              </a:ext>
            </a:extLst>
          </p:cNvPr>
          <p:cNvSpPr>
            <a:spLocks noGrp="1" noChangeArrowheads="1"/>
          </p:cNvSpPr>
          <p:nvPr>
            <p:ph type="ctrTitle"/>
          </p:nvPr>
        </p:nvSpPr>
        <p:spPr>
          <a:xfrm>
            <a:off x="679879" y="3083357"/>
            <a:ext cx="7825945" cy="608013"/>
          </a:xfrm>
          <a:prstGeom prst="rect">
            <a:avLst/>
          </a:prstGeom>
          <a:ln algn="ctr"/>
        </p:spPr>
        <p:txBody>
          <a:bodyPr lIns="91440" tIns="45720" anchor="b"/>
          <a:lstStyle>
            <a:lvl1pPr>
              <a:defRPr sz="3200">
                <a:solidFill>
                  <a:srgbClr val="333F48"/>
                </a:solidFill>
              </a:defRPr>
            </a:lvl1pPr>
          </a:lstStyle>
          <a:p>
            <a:r>
              <a:rPr lang="en-US"/>
              <a:t>Click to edit Master title style</a:t>
            </a:r>
            <a:endParaRPr lang="en-US" dirty="0"/>
          </a:p>
        </p:txBody>
      </p:sp>
      <p:sp>
        <p:nvSpPr>
          <p:cNvPr id="53" name="Rectangle 57">
            <a:extLst>
              <a:ext uri="{FF2B5EF4-FFF2-40B4-BE49-F238E27FC236}">
                <a16:creationId xmlns:a16="http://schemas.microsoft.com/office/drawing/2014/main" id="{C84A433E-6CBF-2F44-BFC7-CB530B5C8D18}"/>
              </a:ext>
            </a:extLst>
          </p:cNvPr>
          <p:cNvSpPr>
            <a:spLocks noGrp="1" noChangeArrowheads="1"/>
          </p:cNvSpPr>
          <p:nvPr>
            <p:ph type="subTitle" idx="1"/>
          </p:nvPr>
        </p:nvSpPr>
        <p:spPr>
          <a:xfrm>
            <a:off x="637016" y="3714902"/>
            <a:ext cx="7868808" cy="466117"/>
          </a:xfrm>
          <a:prstGeom prst="rect">
            <a:avLst/>
          </a:prstGeom>
          <a:ln algn="ctr"/>
        </p:spPr>
        <p:txBody>
          <a:bodyPr tIns="0"/>
          <a:lstStyle>
            <a:lvl1pPr marL="0" indent="0" algn="l" rtl="0" fontAlgn="base">
              <a:lnSpc>
                <a:spcPct val="100000"/>
              </a:lnSpc>
              <a:spcBef>
                <a:spcPct val="0"/>
              </a:spcBef>
              <a:spcAft>
                <a:spcPct val="0"/>
              </a:spcAft>
              <a:defRPr lang="en-US" sz="2400" b="0" kern="1200" dirty="0">
                <a:solidFill>
                  <a:srgbClr val="768692"/>
                </a:solidFill>
                <a:latin typeface="Arial"/>
                <a:ea typeface="ＭＳ Ｐゴシック" pitchFamily="34" charset="-128"/>
                <a:cs typeface="+mn-cs"/>
              </a:defRPr>
            </a:lvl1pPr>
          </a:lstStyle>
          <a:p>
            <a:r>
              <a:rPr lang="en-US"/>
              <a:t>Click to edit Master subtitle style</a:t>
            </a:r>
            <a:endParaRPr lang="en-US" dirty="0"/>
          </a:p>
        </p:txBody>
      </p:sp>
      <p:grpSp>
        <p:nvGrpSpPr>
          <p:cNvPr id="55" name="Group 54">
            <a:extLst>
              <a:ext uri="{FF2B5EF4-FFF2-40B4-BE49-F238E27FC236}">
                <a16:creationId xmlns:a16="http://schemas.microsoft.com/office/drawing/2014/main" id="{CB787BB5-B6F0-DD4E-A858-968DA7AE88F6}"/>
              </a:ext>
            </a:extLst>
          </p:cNvPr>
          <p:cNvGrpSpPr/>
          <p:nvPr userDrawn="1"/>
        </p:nvGrpSpPr>
        <p:grpSpPr>
          <a:xfrm>
            <a:off x="10215053" y="6295153"/>
            <a:ext cx="1527048" cy="338328"/>
            <a:chOff x="6923088" y="4475163"/>
            <a:chExt cx="1873251" cy="403225"/>
          </a:xfrm>
        </p:grpSpPr>
        <p:sp>
          <p:nvSpPr>
            <p:cNvPr id="56" name="AutoShape 4">
              <a:extLst>
                <a:ext uri="{FF2B5EF4-FFF2-40B4-BE49-F238E27FC236}">
                  <a16:creationId xmlns:a16="http://schemas.microsoft.com/office/drawing/2014/main" id="{7C3F603B-0ED7-DF4C-9A10-82405C5D689A}"/>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6">
              <a:extLst>
                <a:ext uri="{FF2B5EF4-FFF2-40B4-BE49-F238E27FC236}">
                  <a16:creationId xmlns:a16="http://schemas.microsoft.com/office/drawing/2014/main" id="{2ECC2574-1E58-F847-9BC9-EBAB733426FE}"/>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7">
              <a:extLst>
                <a:ext uri="{FF2B5EF4-FFF2-40B4-BE49-F238E27FC236}">
                  <a16:creationId xmlns:a16="http://schemas.microsoft.com/office/drawing/2014/main" id="{E74046C8-9D41-B24A-AACA-005D223A9043}"/>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83">
              <a:extLst>
                <a:ext uri="{FF2B5EF4-FFF2-40B4-BE49-F238E27FC236}">
                  <a16:creationId xmlns:a16="http://schemas.microsoft.com/office/drawing/2014/main" id="{5FF64108-CF40-0742-B379-B3D634A830F0}"/>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84">
              <a:extLst>
                <a:ext uri="{FF2B5EF4-FFF2-40B4-BE49-F238E27FC236}">
                  <a16:creationId xmlns:a16="http://schemas.microsoft.com/office/drawing/2014/main" id="{AF3AA018-7821-BD40-AE9B-ADFA33F08CFF}"/>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85">
              <a:extLst>
                <a:ext uri="{FF2B5EF4-FFF2-40B4-BE49-F238E27FC236}">
                  <a16:creationId xmlns:a16="http://schemas.microsoft.com/office/drawing/2014/main" id="{E69AA3FC-F803-424A-BDF2-012F16FECC36}"/>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86">
              <a:extLst>
                <a:ext uri="{FF2B5EF4-FFF2-40B4-BE49-F238E27FC236}">
                  <a16:creationId xmlns:a16="http://schemas.microsoft.com/office/drawing/2014/main" id="{4CC02E80-4CE8-9344-B4F4-EFB530610645}"/>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87">
              <a:extLst>
                <a:ext uri="{FF2B5EF4-FFF2-40B4-BE49-F238E27FC236}">
                  <a16:creationId xmlns:a16="http://schemas.microsoft.com/office/drawing/2014/main" id="{AED9F738-E7D6-F047-BA5A-A694DDF63FD1}"/>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88">
              <a:extLst>
                <a:ext uri="{FF2B5EF4-FFF2-40B4-BE49-F238E27FC236}">
                  <a16:creationId xmlns:a16="http://schemas.microsoft.com/office/drawing/2014/main" id="{7EB285EF-AEAC-1248-A24F-F9CE14FA4E0C}"/>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89">
              <a:extLst>
                <a:ext uri="{FF2B5EF4-FFF2-40B4-BE49-F238E27FC236}">
                  <a16:creationId xmlns:a16="http://schemas.microsoft.com/office/drawing/2014/main" id="{321D4C15-1A7B-FA4F-8453-A8A91766012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90">
              <a:extLst>
                <a:ext uri="{FF2B5EF4-FFF2-40B4-BE49-F238E27FC236}">
                  <a16:creationId xmlns:a16="http://schemas.microsoft.com/office/drawing/2014/main" id="{DE2BC757-10E7-C949-89A9-77B259027C7D}"/>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7" name="Freeform 91">
              <a:extLst>
                <a:ext uri="{FF2B5EF4-FFF2-40B4-BE49-F238E27FC236}">
                  <a16:creationId xmlns:a16="http://schemas.microsoft.com/office/drawing/2014/main" id="{A99CB1BE-60D5-4D40-9EA5-BB393236A99C}"/>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8" name="Freeform 92">
              <a:extLst>
                <a:ext uri="{FF2B5EF4-FFF2-40B4-BE49-F238E27FC236}">
                  <a16:creationId xmlns:a16="http://schemas.microsoft.com/office/drawing/2014/main" id="{F1471F4C-DBEA-4649-854B-1189627F2BDA}"/>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9" name="Freeform 93">
              <a:extLst>
                <a:ext uri="{FF2B5EF4-FFF2-40B4-BE49-F238E27FC236}">
                  <a16:creationId xmlns:a16="http://schemas.microsoft.com/office/drawing/2014/main" id="{844E8A56-22F8-C440-B133-6003B490567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0" name="Freeform 94">
              <a:extLst>
                <a:ext uri="{FF2B5EF4-FFF2-40B4-BE49-F238E27FC236}">
                  <a16:creationId xmlns:a16="http://schemas.microsoft.com/office/drawing/2014/main" id="{4643940A-F331-AC43-81ED-E79A8BC641AE}"/>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1" name="Freeform 95">
              <a:extLst>
                <a:ext uri="{FF2B5EF4-FFF2-40B4-BE49-F238E27FC236}">
                  <a16:creationId xmlns:a16="http://schemas.microsoft.com/office/drawing/2014/main" id="{9310EE0C-9BE2-3D49-AC26-761725A66A3C}"/>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2" name="Freeform 96">
              <a:extLst>
                <a:ext uri="{FF2B5EF4-FFF2-40B4-BE49-F238E27FC236}">
                  <a16:creationId xmlns:a16="http://schemas.microsoft.com/office/drawing/2014/main" id="{6A4197B1-8D31-AB41-A8AE-89E503F1B34B}"/>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3" name="Freeform 97">
              <a:extLst>
                <a:ext uri="{FF2B5EF4-FFF2-40B4-BE49-F238E27FC236}">
                  <a16:creationId xmlns:a16="http://schemas.microsoft.com/office/drawing/2014/main" id="{3C179373-D363-3E47-A920-7023A9BA233B}"/>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4" name="Freeform 98">
              <a:extLst>
                <a:ext uri="{FF2B5EF4-FFF2-40B4-BE49-F238E27FC236}">
                  <a16:creationId xmlns:a16="http://schemas.microsoft.com/office/drawing/2014/main" id="{2F0CBE80-93E0-4C4A-9B11-32BD4C693A1F}"/>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5" name="Freeform 99">
              <a:extLst>
                <a:ext uri="{FF2B5EF4-FFF2-40B4-BE49-F238E27FC236}">
                  <a16:creationId xmlns:a16="http://schemas.microsoft.com/office/drawing/2014/main" id="{CA5BCDB0-432B-3D49-B709-01F76DE61974}"/>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6" name="Freeform 100">
              <a:extLst>
                <a:ext uri="{FF2B5EF4-FFF2-40B4-BE49-F238E27FC236}">
                  <a16:creationId xmlns:a16="http://schemas.microsoft.com/office/drawing/2014/main" id="{F5AE2764-8117-9249-ABA1-F9A8CC51FA46}"/>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7" name="Freeform 101">
              <a:extLst>
                <a:ext uri="{FF2B5EF4-FFF2-40B4-BE49-F238E27FC236}">
                  <a16:creationId xmlns:a16="http://schemas.microsoft.com/office/drawing/2014/main" id="{619DCE60-BF82-CB46-9B76-8652252C1CB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8" name="Freeform 102">
              <a:extLst>
                <a:ext uri="{FF2B5EF4-FFF2-40B4-BE49-F238E27FC236}">
                  <a16:creationId xmlns:a16="http://schemas.microsoft.com/office/drawing/2014/main" id="{3EE1AFE5-51C0-5141-9FCF-6D0554180353}"/>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9" name="Freeform 103">
              <a:extLst>
                <a:ext uri="{FF2B5EF4-FFF2-40B4-BE49-F238E27FC236}">
                  <a16:creationId xmlns:a16="http://schemas.microsoft.com/office/drawing/2014/main" id="{7BE3D6E1-0790-514F-A1EF-65FEC902D485}"/>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0" name="Freeform 104">
              <a:extLst>
                <a:ext uri="{FF2B5EF4-FFF2-40B4-BE49-F238E27FC236}">
                  <a16:creationId xmlns:a16="http://schemas.microsoft.com/office/drawing/2014/main" id="{E5A7FCF6-1D20-ED4C-BB89-7C20A708D5D3}"/>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2" name="Freeform 105">
              <a:extLst>
                <a:ext uri="{FF2B5EF4-FFF2-40B4-BE49-F238E27FC236}">
                  <a16:creationId xmlns:a16="http://schemas.microsoft.com/office/drawing/2014/main" id="{50A70117-E545-6142-880B-9A78ABE99FBB}"/>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83" name="Footer Placeholder 4">
            <a:extLst>
              <a:ext uri="{FF2B5EF4-FFF2-40B4-BE49-F238E27FC236}">
                <a16:creationId xmlns:a16="http://schemas.microsoft.com/office/drawing/2014/main" id="{97F9D6AF-E0B5-1643-A026-938C082DDC2D}"/>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Tree>
    <p:custDataLst>
      <p:tags r:id="rId1"/>
    </p:custDataLst>
    <p:extLst>
      <p:ext uri="{BB962C8B-B14F-4D97-AF65-F5344CB8AC3E}">
        <p14:creationId xmlns:p14="http://schemas.microsoft.com/office/powerpoint/2010/main" val="1777953406"/>
      </p:ext>
    </p:extLst>
  </p:cSld>
  <p:clrMapOvr>
    <a:masterClrMapping/>
  </p:clrMapOvr>
  <p:extLst>
    <p:ext uri="{DCECCB84-F9BA-43D5-87BE-67443E8EF086}">
      <p15:sldGuideLst xmlns:p15="http://schemas.microsoft.com/office/powerpoint/2012/main">
        <p15:guide id="1" orient="horz" pos="2160">
          <p15:clr>
            <a:srgbClr val="FBAE40"/>
          </p15:clr>
        </p15:guide>
        <p15:guide id="2" pos="7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I_External_Onscreen_Cover">
    <p:spTree>
      <p:nvGrpSpPr>
        <p:cNvPr id="1" name=""/>
        <p:cNvGrpSpPr/>
        <p:nvPr/>
      </p:nvGrpSpPr>
      <p:grpSpPr>
        <a:xfrm>
          <a:off x="0" y="0"/>
          <a:ext cx="0" cy="0"/>
          <a:chOff x="0" y="0"/>
          <a:chExt cx="0" cy="0"/>
        </a:xfrm>
      </p:grpSpPr>
      <p:sp>
        <p:nvSpPr>
          <p:cNvPr id="52" name="Rectangle 56">
            <a:extLst>
              <a:ext uri="{FF2B5EF4-FFF2-40B4-BE49-F238E27FC236}">
                <a16:creationId xmlns:a16="http://schemas.microsoft.com/office/drawing/2014/main" id="{40CE06D0-87B0-3D42-94B9-28E79A7D82C2}"/>
              </a:ext>
            </a:extLst>
          </p:cNvPr>
          <p:cNvSpPr>
            <a:spLocks noGrp="1" noChangeArrowheads="1"/>
          </p:cNvSpPr>
          <p:nvPr>
            <p:ph type="ctrTitle"/>
          </p:nvPr>
        </p:nvSpPr>
        <p:spPr>
          <a:xfrm>
            <a:off x="679879" y="3083357"/>
            <a:ext cx="7825945" cy="608013"/>
          </a:xfrm>
          <a:prstGeom prst="rect">
            <a:avLst/>
          </a:prstGeom>
          <a:ln algn="ctr"/>
        </p:spPr>
        <p:txBody>
          <a:bodyPr lIns="91440" tIns="45720" anchor="b"/>
          <a:lstStyle>
            <a:lvl1pPr>
              <a:defRPr sz="3200">
                <a:solidFill>
                  <a:srgbClr val="333F48"/>
                </a:solidFill>
              </a:defRPr>
            </a:lvl1pPr>
          </a:lstStyle>
          <a:p>
            <a:r>
              <a:rPr lang="en-US"/>
              <a:t>Click to edit Master title style</a:t>
            </a:r>
            <a:endParaRPr lang="en-US" dirty="0"/>
          </a:p>
        </p:txBody>
      </p:sp>
      <p:sp>
        <p:nvSpPr>
          <p:cNvPr id="53" name="Rectangle 57">
            <a:extLst>
              <a:ext uri="{FF2B5EF4-FFF2-40B4-BE49-F238E27FC236}">
                <a16:creationId xmlns:a16="http://schemas.microsoft.com/office/drawing/2014/main" id="{C84A433E-6CBF-2F44-BFC7-CB530B5C8D18}"/>
              </a:ext>
            </a:extLst>
          </p:cNvPr>
          <p:cNvSpPr>
            <a:spLocks noGrp="1" noChangeArrowheads="1"/>
          </p:cNvSpPr>
          <p:nvPr>
            <p:ph type="subTitle" idx="1"/>
          </p:nvPr>
        </p:nvSpPr>
        <p:spPr>
          <a:xfrm>
            <a:off x="637016" y="3714902"/>
            <a:ext cx="7868808" cy="466117"/>
          </a:xfrm>
          <a:prstGeom prst="rect">
            <a:avLst/>
          </a:prstGeom>
          <a:ln algn="ctr"/>
        </p:spPr>
        <p:txBody>
          <a:bodyPr tIns="0"/>
          <a:lstStyle>
            <a:lvl1pPr marL="0" indent="0" algn="l" rtl="0" fontAlgn="base">
              <a:lnSpc>
                <a:spcPct val="100000"/>
              </a:lnSpc>
              <a:spcBef>
                <a:spcPct val="0"/>
              </a:spcBef>
              <a:spcAft>
                <a:spcPct val="0"/>
              </a:spcAft>
              <a:defRPr lang="en-US" sz="2400" b="0" kern="1200" dirty="0">
                <a:solidFill>
                  <a:srgbClr val="768692"/>
                </a:solidFill>
                <a:latin typeface="Arial"/>
                <a:ea typeface="ＭＳ Ｐゴシック" pitchFamily="34" charset="-128"/>
                <a:cs typeface="+mn-cs"/>
              </a:defRPr>
            </a:lvl1pPr>
          </a:lstStyle>
          <a:p>
            <a:r>
              <a:rPr lang="en-US"/>
              <a:t>Click to edit Master subtitle style</a:t>
            </a:r>
            <a:endParaRPr lang="en-US" dirty="0"/>
          </a:p>
        </p:txBody>
      </p:sp>
      <p:grpSp>
        <p:nvGrpSpPr>
          <p:cNvPr id="2" name="Group 1">
            <a:extLst>
              <a:ext uri="{FF2B5EF4-FFF2-40B4-BE49-F238E27FC236}">
                <a16:creationId xmlns:a16="http://schemas.microsoft.com/office/drawing/2014/main" id="{862691EA-7DB0-3040-80B6-DEDC0FE35950}"/>
              </a:ext>
            </a:extLst>
          </p:cNvPr>
          <p:cNvGrpSpPr/>
          <p:nvPr userDrawn="1"/>
        </p:nvGrpSpPr>
        <p:grpSpPr>
          <a:xfrm>
            <a:off x="0" y="0"/>
            <a:ext cx="7190153" cy="2895600"/>
            <a:chOff x="0" y="0"/>
            <a:chExt cx="5392615" cy="2171700"/>
          </a:xfrm>
        </p:grpSpPr>
        <p:sp>
          <p:nvSpPr>
            <p:cNvPr id="49" name="Triangle 40">
              <a:extLst>
                <a:ext uri="{FF2B5EF4-FFF2-40B4-BE49-F238E27FC236}">
                  <a16:creationId xmlns:a16="http://schemas.microsoft.com/office/drawing/2014/main" id="{0B0AE19F-AD62-1843-80F6-071CEC719577}"/>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51" name="Straight Connector 50">
              <a:extLst>
                <a:ext uri="{FF2B5EF4-FFF2-40B4-BE49-F238E27FC236}">
                  <a16:creationId xmlns:a16="http://schemas.microsoft.com/office/drawing/2014/main" id="{68A21233-D154-9E42-BF12-E1FD38272D94}"/>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CB787BB5-B6F0-DD4E-A858-968DA7AE88F6}"/>
              </a:ext>
            </a:extLst>
          </p:cNvPr>
          <p:cNvGrpSpPr/>
          <p:nvPr userDrawn="1"/>
        </p:nvGrpSpPr>
        <p:grpSpPr>
          <a:xfrm>
            <a:off x="10215053" y="6295153"/>
            <a:ext cx="1527048" cy="338328"/>
            <a:chOff x="6923088" y="4475163"/>
            <a:chExt cx="1873251" cy="403225"/>
          </a:xfrm>
        </p:grpSpPr>
        <p:sp>
          <p:nvSpPr>
            <p:cNvPr id="56" name="AutoShape 4">
              <a:extLst>
                <a:ext uri="{FF2B5EF4-FFF2-40B4-BE49-F238E27FC236}">
                  <a16:creationId xmlns:a16="http://schemas.microsoft.com/office/drawing/2014/main" id="{7C3F603B-0ED7-DF4C-9A10-82405C5D689A}"/>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6">
              <a:extLst>
                <a:ext uri="{FF2B5EF4-FFF2-40B4-BE49-F238E27FC236}">
                  <a16:creationId xmlns:a16="http://schemas.microsoft.com/office/drawing/2014/main" id="{2ECC2574-1E58-F847-9BC9-EBAB733426FE}"/>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7">
              <a:extLst>
                <a:ext uri="{FF2B5EF4-FFF2-40B4-BE49-F238E27FC236}">
                  <a16:creationId xmlns:a16="http://schemas.microsoft.com/office/drawing/2014/main" id="{E74046C8-9D41-B24A-AACA-005D223A9043}"/>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83">
              <a:extLst>
                <a:ext uri="{FF2B5EF4-FFF2-40B4-BE49-F238E27FC236}">
                  <a16:creationId xmlns:a16="http://schemas.microsoft.com/office/drawing/2014/main" id="{5FF64108-CF40-0742-B379-B3D634A830F0}"/>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84">
              <a:extLst>
                <a:ext uri="{FF2B5EF4-FFF2-40B4-BE49-F238E27FC236}">
                  <a16:creationId xmlns:a16="http://schemas.microsoft.com/office/drawing/2014/main" id="{AF3AA018-7821-BD40-AE9B-ADFA33F08CFF}"/>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85">
              <a:extLst>
                <a:ext uri="{FF2B5EF4-FFF2-40B4-BE49-F238E27FC236}">
                  <a16:creationId xmlns:a16="http://schemas.microsoft.com/office/drawing/2014/main" id="{E69AA3FC-F803-424A-BDF2-012F16FECC36}"/>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86">
              <a:extLst>
                <a:ext uri="{FF2B5EF4-FFF2-40B4-BE49-F238E27FC236}">
                  <a16:creationId xmlns:a16="http://schemas.microsoft.com/office/drawing/2014/main" id="{4CC02E80-4CE8-9344-B4F4-EFB530610645}"/>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87">
              <a:extLst>
                <a:ext uri="{FF2B5EF4-FFF2-40B4-BE49-F238E27FC236}">
                  <a16:creationId xmlns:a16="http://schemas.microsoft.com/office/drawing/2014/main" id="{AED9F738-E7D6-F047-BA5A-A694DDF63FD1}"/>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88">
              <a:extLst>
                <a:ext uri="{FF2B5EF4-FFF2-40B4-BE49-F238E27FC236}">
                  <a16:creationId xmlns:a16="http://schemas.microsoft.com/office/drawing/2014/main" id="{7EB285EF-AEAC-1248-A24F-F9CE14FA4E0C}"/>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89">
              <a:extLst>
                <a:ext uri="{FF2B5EF4-FFF2-40B4-BE49-F238E27FC236}">
                  <a16:creationId xmlns:a16="http://schemas.microsoft.com/office/drawing/2014/main" id="{321D4C15-1A7B-FA4F-8453-A8A91766012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90">
              <a:extLst>
                <a:ext uri="{FF2B5EF4-FFF2-40B4-BE49-F238E27FC236}">
                  <a16:creationId xmlns:a16="http://schemas.microsoft.com/office/drawing/2014/main" id="{DE2BC757-10E7-C949-89A9-77B259027C7D}"/>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7" name="Freeform 91">
              <a:extLst>
                <a:ext uri="{FF2B5EF4-FFF2-40B4-BE49-F238E27FC236}">
                  <a16:creationId xmlns:a16="http://schemas.microsoft.com/office/drawing/2014/main" id="{A99CB1BE-60D5-4D40-9EA5-BB393236A99C}"/>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8" name="Freeform 92">
              <a:extLst>
                <a:ext uri="{FF2B5EF4-FFF2-40B4-BE49-F238E27FC236}">
                  <a16:creationId xmlns:a16="http://schemas.microsoft.com/office/drawing/2014/main" id="{F1471F4C-DBEA-4649-854B-1189627F2BDA}"/>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9" name="Freeform 93">
              <a:extLst>
                <a:ext uri="{FF2B5EF4-FFF2-40B4-BE49-F238E27FC236}">
                  <a16:creationId xmlns:a16="http://schemas.microsoft.com/office/drawing/2014/main" id="{844E8A56-22F8-C440-B133-6003B490567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0" name="Freeform 94">
              <a:extLst>
                <a:ext uri="{FF2B5EF4-FFF2-40B4-BE49-F238E27FC236}">
                  <a16:creationId xmlns:a16="http://schemas.microsoft.com/office/drawing/2014/main" id="{4643940A-F331-AC43-81ED-E79A8BC641AE}"/>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1" name="Freeform 95">
              <a:extLst>
                <a:ext uri="{FF2B5EF4-FFF2-40B4-BE49-F238E27FC236}">
                  <a16:creationId xmlns:a16="http://schemas.microsoft.com/office/drawing/2014/main" id="{9310EE0C-9BE2-3D49-AC26-761725A66A3C}"/>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2" name="Freeform 96">
              <a:extLst>
                <a:ext uri="{FF2B5EF4-FFF2-40B4-BE49-F238E27FC236}">
                  <a16:creationId xmlns:a16="http://schemas.microsoft.com/office/drawing/2014/main" id="{6A4197B1-8D31-AB41-A8AE-89E503F1B34B}"/>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3" name="Freeform 97">
              <a:extLst>
                <a:ext uri="{FF2B5EF4-FFF2-40B4-BE49-F238E27FC236}">
                  <a16:creationId xmlns:a16="http://schemas.microsoft.com/office/drawing/2014/main" id="{3C179373-D363-3E47-A920-7023A9BA233B}"/>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4" name="Freeform 98">
              <a:extLst>
                <a:ext uri="{FF2B5EF4-FFF2-40B4-BE49-F238E27FC236}">
                  <a16:creationId xmlns:a16="http://schemas.microsoft.com/office/drawing/2014/main" id="{2F0CBE80-93E0-4C4A-9B11-32BD4C693A1F}"/>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5" name="Freeform 99">
              <a:extLst>
                <a:ext uri="{FF2B5EF4-FFF2-40B4-BE49-F238E27FC236}">
                  <a16:creationId xmlns:a16="http://schemas.microsoft.com/office/drawing/2014/main" id="{CA5BCDB0-432B-3D49-B709-01F76DE61974}"/>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6" name="Freeform 100">
              <a:extLst>
                <a:ext uri="{FF2B5EF4-FFF2-40B4-BE49-F238E27FC236}">
                  <a16:creationId xmlns:a16="http://schemas.microsoft.com/office/drawing/2014/main" id="{F5AE2764-8117-9249-ABA1-F9A8CC51FA46}"/>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7" name="Freeform 101">
              <a:extLst>
                <a:ext uri="{FF2B5EF4-FFF2-40B4-BE49-F238E27FC236}">
                  <a16:creationId xmlns:a16="http://schemas.microsoft.com/office/drawing/2014/main" id="{619DCE60-BF82-CB46-9B76-8652252C1CB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8" name="Freeform 102">
              <a:extLst>
                <a:ext uri="{FF2B5EF4-FFF2-40B4-BE49-F238E27FC236}">
                  <a16:creationId xmlns:a16="http://schemas.microsoft.com/office/drawing/2014/main" id="{3EE1AFE5-51C0-5141-9FCF-6D0554180353}"/>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9" name="Freeform 103">
              <a:extLst>
                <a:ext uri="{FF2B5EF4-FFF2-40B4-BE49-F238E27FC236}">
                  <a16:creationId xmlns:a16="http://schemas.microsoft.com/office/drawing/2014/main" id="{7BE3D6E1-0790-514F-A1EF-65FEC902D485}"/>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0" name="Freeform 104">
              <a:extLst>
                <a:ext uri="{FF2B5EF4-FFF2-40B4-BE49-F238E27FC236}">
                  <a16:creationId xmlns:a16="http://schemas.microsoft.com/office/drawing/2014/main" id="{E5A7FCF6-1D20-ED4C-BB89-7C20A708D5D3}"/>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2" name="Freeform 105">
              <a:extLst>
                <a:ext uri="{FF2B5EF4-FFF2-40B4-BE49-F238E27FC236}">
                  <a16:creationId xmlns:a16="http://schemas.microsoft.com/office/drawing/2014/main" id="{50A70117-E545-6142-880B-9A78ABE99FBB}"/>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83" name="Footer Placeholder 4">
            <a:extLst>
              <a:ext uri="{FF2B5EF4-FFF2-40B4-BE49-F238E27FC236}">
                <a16:creationId xmlns:a16="http://schemas.microsoft.com/office/drawing/2014/main" id="{97F9D6AF-E0B5-1643-A026-938C082DDC2D}"/>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Tree>
    <p:custDataLst>
      <p:tags r:id="rId1"/>
    </p:custDataLst>
    <p:extLst>
      <p:ext uri="{BB962C8B-B14F-4D97-AF65-F5344CB8AC3E}">
        <p14:creationId xmlns:p14="http://schemas.microsoft.com/office/powerpoint/2010/main" val="4156407567"/>
      </p:ext>
    </p:extLst>
  </p:cSld>
  <p:clrMapOvr>
    <a:masterClrMapping/>
  </p:clrMapOvr>
  <p:extLst>
    <p:ext uri="{DCECCB84-F9BA-43D5-87BE-67443E8EF086}">
      <p15:sldGuideLst xmlns:p15="http://schemas.microsoft.com/office/powerpoint/2012/main">
        <p15:guide id="1" orient="horz" pos="2160">
          <p15:clr>
            <a:srgbClr val="FBAE40"/>
          </p15:clr>
        </p15:guide>
        <p15:guide id="2" pos="7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Agenda">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prstGeom prst="rect">
            <a:avLst/>
          </a:prstGeom>
          <a:noFill/>
          <a:ln w="9525">
            <a:noFill/>
            <a:miter lim="800000"/>
            <a:headEnd/>
            <a:tailEnd/>
          </a:ln>
          <a:effectLst/>
        </p:spPr>
        <p:txBody>
          <a:bodyPr tIns="67926" anchor="t" anchorCtr="0"/>
          <a:lstStyle>
            <a:lvl1pPr>
              <a:defRPr kumimoji="0" lang="en-US" sz="3000" b="0" i="0" u="none" strike="noStrike" kern="0" cap="none" spc="0" normalizeH="0" baseline="0" noProof="0" dirty="0">
                <a:ln>
                  <a:noFill/>
                </a:ln>
                <a:solidFill>
                  <a:srgbClr val="333F48"/>
                </a:solidFill>
                <a:effectLst/>
                <a:uLnTx/>
                <a:uFillTx/>
                <a:latin typeface="+mj-lt"/>
                <a:ea typeface="+mj-ea"/>
                <a:cs typeface="+mj-cs"/>
              </a:defRPr>
            </a:lvl1pPr>
          </a:lstStyle>
          <a:p>
            <a:pPr lvl="0"/>
            <a:r>
              <a:rPr lang="en-US"/>
              <a:t>Click to edit Master title style</a:t>
            </a:r>
            <a:endParaRPr lang="en-US" dirty="0"/>
          </a:p>
        </p:txBody>
      </p:sp>
      <p:sp>
        <p:nvSpPr>
          <p:cNvPr id="10" name="Content Placeholder 9"/>
          <p:cNvSpPr>
            <a:spLocks noGrp="1"/>
          </p:cNvSpPr>
          <p:nvPr>
            <p:ph sz="quarter" idx="13"/>
          </p:nvPr>
        </p:nvSpPr>
        <p:spPr>
          <a:xfrm>
            <a:off x="422820" y="1339851"/>
            <a:ext cx="10918280" cy="4878388"/>
          </a:xfrm>
          <a:prstGeom prst="rect">
            <a:avLst/>
          </a:prstGeom>
        </p:spPr>
        <p:txBody>
          <a:bodyPr/>
          <a:lstStyle>
            <a:lvl1pPr marL="281054" indent="-281054">
              <a:spcBef>
                <a:spcPts val="743"/>
              </a:spcBef>
              <a:buClr>
                <a:srgbClr val="7A9B3D"/>
              </a:buClr>
              <a:buSzPct val="100000"/>
              <a:buFont typeface="+mj-lt"/>
              <a:buAutoNum type="arabicPeriod"/>
              <a:defRPr sz="1600" b="0" i="0" baseline="0">
                <a:solidFill>
                  <a:srgbClr val="000000"/>
                </a:solidFill>
                <a:latin typeface="Arial" pitchFamily="34" charset="0"/>
              </a:defRPr>
            </a:lvl1pPr>
            <a:lvl2pPr marL="571934" indent="-269261">
              <a:spcBef>
                <a:spcPts val="743"/>
              </a:spcBef>
              <a:buClr>
                <a:srgbClr val="768692"/>
              </a:buClr>
              <a:buFont typeface="+mj-lt"/>
              <a:buAutoNum type="alphaUcPeriod"/>
              <a:defRPr sz="1400" baseline="0">
                <a:solidFill>
                  <a:srgbClr val="000000"/>
                </a:solidFill>
                <a:latin typeface="Arial" pitchFamily="34" charset="0"/>
              </a:defRPr>
            </a:lvl2pPr>
            <a:lvl3pPr>
              <a:spcBef>
                <a:spcPts val="743"/>
              </a:spcBef>
              <a:buClr>
                <a:srgbClr val="000000"/>
              </a:buClr>
              <a:defRPr sz="1400" baseline="0">
                <a:solidFill>
                  <a:srgbClr val="000000"/>
                </a:solidFill>
              </a:defRPr>
            </a:lvl3pPr>
          </a:lstStyle>
          <a:p>
            <a:pPr lvl="0"/>
            <a:r>
              <a:rPr lang="en-US"/>
              <a:t>Click to edit Master text styles</a:t>
            </a:r>
          </a:p>
          <a:p>
            <a:pPr lvl="1"/>
            <a:r>
              <a:rPr lang="en-US"/>
              <a:t>Second level</a:t>
            </a:r>
          </a:p>
          <a:p>
            <a:pPr lvl="2"/>
            <a:r>
              <a:rPr lang="en-US"/>
              <a:t>Third level</a:t>
            </a:r>
          </a:p>
        </p:txBody>
      </p:sp>
      <p:grpSp>
        <p:nvGrpSpPr>
          <p:cNvPr id="35" name="Group 34">
            <a:extLst>
              <a:ext uri="{FF2B5EF4-FFF2-40B4-BE49-F238E27FC236}">
                <a16:creationId xmlns:a16="http://schemas.microsoft.com/office/drawing/2014/main" id="{550BA3F0-1359-4A16-8F53-8D46EA3D2D14}"/>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7C482834-35AD-4625-AA9E-55C0F51373E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564170FC-8D6E-4539-A777-D804F3B62C2B}"/>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EC26E4C9-79E0-4FF0-8609-9C1E2650985B}"/>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70A2BFC0-EC59-4703-84C4-1DC9CE493FD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4">
              <a:extLst>
                <a:ext uri="{FF2B5EF4-FFF2-40B4-BE49-F238E27FC236}">
                  <a16:creationId xmlns:a16="http://schemas.microsoft.com/office/drawing/2014/main" id="{BA5C8BEA-31EF-4F5A-BF9C-575F61C2D9DA}"/>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5">
              <a:extLst>
                <a:ext uri="{FF2B5EF4-FFF2-40B4-BE49-F238E27FC236}">
                  <a16:creationId xmlns:a16="http://schemas.microsoft.com/office/drawing/2014/main" id="{945D18E0-D618-4D71-9AA0-49226A6539E3}"/>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6">
              <a:extLst>
                <a:ext uri="{FF2B5EF4-FFF2-40B4-BE49-F238E27FC236}">
                  <a16:creationId xmlns:a16="http://schemas.microsoft.com/office/drawing/2014/main" id="{AE523D21-62A3-459F-B3EE-A35C364E786C}"/>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7">
              <a:extLst>
                <a:ext uri="{FF2B5EF4-FFF2-40B4-BE49-F238E27FC236}">
                  <a16:creationId xmlns:a16="http://schemas.microsoft.com/office/drawing/2014/main" id="{A7BAFE61-8CFA-47F1-9387-B9F80599A2F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8">
              <a:extLst>
                <a:ext uri="{FF2B5EF4-FFF2-40B4-BE49-F238E27FC236}">
                  <a16:creationId xmlns:a16="http://schemas.microsoft.com/office/drawing/2014/main" id="{C7164E93-F32B-4270-A88A-EA1C86DC9F1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9">
              <a:extLst>
                <a:ext uri="{FF2B5EF4-FFF2-40B4-BE49-F238E27FC236}">
                  <a16:creationId xmlns:a16="http://schemas.microsoft.com/office/drawing/2014/main" id="{F979A1D9-F7E8-4B31-BF83-BC0DA9D4C90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90">
              <a:extLst>
                <a:ext uri="{FF2B5EF4-FFF2-40B4-BE49-F238E27FC236}">
                  <a16:creationId xmlns:a16="http://schemas.microsoft.com/office/drawing/2014/main" id="{D876983D-B0E3-4698-88DD-002569D26581}"/>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91">
              <a:extLst>
                <a:ext uri="{FF2B5EF4-FFF2-40B4-BE49-F238E27FC236}">
                  <a16:creationId xmlns:a16="http://schemas.microsoft.com/office/drawing/2014/main" id="{8B70D9D3-619E-489B-ADE5-4C1F1D8A6635}"/>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2">
              <a:extLst>
                <a:ext uri="{FF2B5EF4-FFF2-40B4-BE49-F238E27FC236}">
                  <a16:creationId xmlns:a16="http://schemas.microsoft.com/office/drawing/2014/main" id="{5E12EE61-B7EA-410C-AB20-CCBAA330D961}"/>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3">
              <a:extLst>
                <a:ext uri="{FF2B5EF4-FFF2-40B4-BE49-F238E27FC236}">
                  <a16:creationId xmlns:a16="http://schemas.microsoft.com/office/drawing/2014/main" id="{A59707A2-42E0-4C2C-889A-92F4D058FBC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4">
              <a:extLst>
                <a:ext uri="{FF2B5EF4-FFF2-40B4-BE49-F238E27FC236}">
                  <a16:creationId xmlns:a16="http://schemas.microsoft.com/office/drawing/2014/main" id="{C40D2430-F314-4D59-9E50-AD659303430B}"/>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5">
              <a:extLst>
                <a:ext uri="{FF2B5EF4-FFF2-40B4-BE49-F238E27FC236}">
                  <a16:creationId xmlns:a16="http://schemas.microsoft.com/office/drawing/2014/main" id="{11A61A3B-AC99-4A11-A869-CA10B23EF029}"/>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6">
              <a:extLst>
                <a:ext uri="{FF2B5EF4-FFF2-40B4-BE49-F238E27FC236}">
                  <a16:creationId xmlns:a16="http://schemas.microsoft.com/office/drawing/2014/main" id="{2E79E82D-9F50-480A-B516-70AB96F069C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7">
              <a:extLst>
                <a:ext uri="{FF2B5EF4-FFF2-40B4-BE49-F238E27FC236}">
                  <a16:creationId xmlns:a16="http://schemas.microsoft.com/office/drawing/2014/main" id="{92427D14-8FA7-4976-9497-BE52FAD2617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8">
              <a:extLst>
                <a:ext uri="{FF2B5EF4-FFF2-40B4-BE49-F238E27FC236}">
                  <a16:creationId xmlns:a16="http://schemas.microsoft.com/office/drawing/2014/main" id="{5C004A33-FF06-4557-B2CF-FC4BE0C67B8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9">
              <a:extLst>
                <a:ext uri="{FF2B5EF4-FFF2-40B4-BE49-F238E27FC236}">
                  <a16:creationId xmlns:a16="http://schemas.microsoft.com/office/drawing/2014/main" id="{8D60EB51-38EF-498D-A7AB-143F38B255CB}"/>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100">
              <a:extLst>
                <a:ext uri="{FF2B5EF4-FFF2-40B4-BE49-F238E27FC236}">
                  <a16:creationId xmlns:a16="http://schemas.microsoft.com/office/drawing/2014/main" id="{875B2BF5-5618-4736-A9FD-CA8A95F0322F}"/>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101">
              <a:extLst>
                <a:ext uri="{FF2B5EF4-FFF2-40B4-BE49-F238E27FC236}">
                  <a16:creationId xmlns:a16="http://schemas.microsoft.com/office/drawing/2014/main" id="{9D1E1698-30DD-4022-9411-9D949CA45641}"/>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2">
              <a:extLst>
                <a:ext uri="{FF2B5EF4-FFF2-40B4-BE49-F238E27FC236}">
                  <a16:creationId xmlns:a16="http://schemas.microsoft.com/office/drawing/2014/main" id="{8DD88DA0-5DF6-4D70-92ED-1EFCC5C5CD75}"/>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3">
              <a:extLst>
                <a:ext uri="{FF2B5EF4-FFF2-40B4-BE49-F238E27FC236}">
                  <a16:creationId xmlns:a16="http://schemas.microsoft.com/office/drawing/2014/main" id="{DC7D28AC-1E0E-464E-988A-1D4211D831C4}"/>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4">
              <a:extLst>
                <a:ext uri="{FF2B5EF4-FFF2-40B4-BE49-F238E27FC236}">
                  <a16:creationId xmlns:a16="http://schemas.microsoft.com/office/drawing/2014/main" id="{BC85F20B-9F98-43D9-87B6-8BD6177BC0A6}"/>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5" name="Freeform 105">
              <a:extLst>
                <a:ext uri="{FF2B5EF4-FFF2-40B4-BE49-F238E27FC236}">
                  <a16:creationId xmlns:a16="http://schemas.microsoft.com/office/drawing/2014/main" id="{E99EF339-8D67-4A35-A01D-5514C81BDCD2}"/>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71" name="Slide Number Placeholder 3">
            <a:extLst>
              <a:ext uri="{FF2B5EF4-FFF2-40B4-BE49-F238E27FC236}">
                <a16:creationId xmlns:a16="http://schemas.microsoft.com/office/drawing/2014/main" id="{99D1CE07-1448-F74E-A495-F731C46D500F}"/>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72" name="Footer Placeholder 4">
            <a:extLst>
              <a:ext uri="{FF2B5EF4-FFF2-40B4-BE49-F238E27FC236}">
                <a16:creationId xmlns:a16="http://schemas.microsoft.com/office/drawing/2014/main" id="{F2A0D6EC-190C-054F-B5FD-95FFBD562740}"/>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73" name="Rectangle 155">
            <a:extLst>
              <a:ext uri="{FF2B5EF4-FFF2-40B4-BE49-F238E27FC236}">
                <a16:creationId xmlns:a16="http://schemas.microsoft.com/office/drawing/2014/main" id="{5CFF349C-1992-5F4D-826D-66E9FFFC497B}"/>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4016274032"/>
      </p:ext>
    </p:extLst>
  </p:cSld>
  <p:clrMapOvr>
    <a:masterClrMapping/>
  </p:clrMapOvr>
  <p:extLst>
    <p:ext uri="{DCECCB84-F9BA-43D5-87BE-67443E8EF086}">
      <p15:sldGuideLst xmlns:p15="http://schemas.microsoft.com/office/powerpoint/2012/main">
        <p15:guide id="1" orient="horz" pos="4176">
          <p15:clr>
            <a:srgbClr val="FBAE40"/>
          </p15:clr>
        </p15:guide>
        <p15:guide id="2" pos="73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prstGeom prst="rect">
            <a:avLst/>
          </a:prstGeom>
        </p:spPr>
        <p:txBody>
          <a:bodyPr/>
          <a:lstStyle>
            <a:lvl1pPr>
              <a:defRPr sz="3000">
                <a:solidFill>
                  <a:srgbClr val="333F48"/>
                </a:solidFill>
              </a:defRPr>
            </a:lvl1pPr>
          </a:lstStyle>
          <a:p>
            <a:r>
              <a:rPr lang="en-US"/>
              <a:t>Click to edit Master title style</a:t>
            </a:r>
            <a:endParaRPr lang="en-US" dirty="0"/>
          </a:p>
        </p:txBody>
      </p:sp>
      <p:grpSp>
        <p:nvGrpSpPr>
          <p:cNvPr id="33" name="Group 32">
            <a:extLst>
              <a:ext uri="{FF2B5EF4-FFF2-40B4-BE49-F238E27FC236}">
                <a16:creationId xmlns:a16="http://schemas.microsoft.com/office/drawing/2014/main" id="{4E28DBED-1F29-47C1-A785-9E2CCECF085E}"/>
              </a:ext>
            </a:extLst>
          </p:cNvPr>
          <p:cNvGrpSpPr/>
          <p:nvPr userDrawn="1"/>
        </p:nvGrpSpPr>
        <p:grpSpPr>
          <a:xfrm>
            <a:off x="10215053" y="6295153"/>
            <a:ext cx="1527048" cy="338328"/>
            <a:chOff x="6923088" y="4475163"/>
            <a:chExt cx="1873251" cy="403225"/>
          </a:xfrm>
        </p:grpSpPr>
        <p:sp>
          <p:nvSpPr>
            <p:cNvPr id="34" name="AutoShape 4">
              <a:extLst>
                <a:ext uri="{FF2B5EF4-FFF2-40B4-BE49-F238E27FC236}">
                  <a16:creationId xmlns:a16="http://schemas.microsoft.com/office/drawing/2014/main" id="{354CA2DF-92C1-4AE5-9DE2-C17B850C7E80}"/>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6">
              <a:extLst>
                <a:ext uri="{FF2B5EF4-FFF2-40B4-BE49-F238E27FC236}">
                  <a16:creationId xmlns:a16="http://schemas.microsoft.com/office/drawing/2014/main" id="{25B37B6E-DCCC-4ADD-9056-C925F0D607F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7">
              <a:extLst>
                <a:ext uri="{FF2B5EF4-FFF2-40B4-BE49-F238E27FC236}">
                  <a16:creationId xmlns:a16="http://schemas.microsoft.com/office/drawing/2014/main" id="{1F873A83-AAE3-44D1-B173-C7592639221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3">
              <a:extLst>
                <a:ext uri="{FF2B5EF4-FFF2-40B4-BE49-F238E27FC236}">
                  <a16:creationId xmlns:a16="http://schemas.microsoft.com/office/drawing/2014/main" id="{D0A787E4-5B81-464E-A224-0D6FFEC2BF4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4">
              <a:extLst>
                <a:ext uri="{FF2B5EF4-FFF2-40B4-BE49-F238E27FC236}">
                  <a16:creationId xmlns:a16="http://schemas.microsoft.com/office/drawing/2014/main" id="{F3A118D5-A684-4A66-B354-B50F9F1E7625}"/>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5">
              <a:extLst>
                <a:ext uri="{FF2B5EF4-FFF2-40B4-BE49-F238E27FC236}">
                  <a16:creationId xmlns:a16="http://schemas.microsoft.com/office/drawing/2014/main" id="{D24DE251-FF8A-4F7D-86B7-7050AD095594}"/>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6">
              <a:extLst>
                <a:ext uri="{FF2B5EF4-FFF2-40B4-BE49-F238E27FC236}">
                  <a16:creationId xmlns:a16="http://schemas.microsoft.com/office/drawing/2014/main" id="{5EE5D32B-F3B3-451C-AF81-9CF50CB9A4DF}"/>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7">
              <a:extLst>
                <a:ext uri="{FF2B5EF4-FFF2-40B4-BE49-F238E27FC236}">
                  <a16:creationId xmlns:a16="http://schemas.microsoft.com/office/drawing/2014/main" id="{4190B673-869F-4B5A-B909-1D65B44EED1A}"/>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8">
              <a:extLst>
                <a:ext uri="{FF2B5EF4-FFF2-40B4-BE49-F238E27FC236}">
                  <a16:creationId xmlns:a16="http://schemas.microsoft.com/office/drawing/2014/main" id="{7E4A8ABA-C166-4BFF-9D0B-8E1A65FC2CA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9">
              <a:extLst>
                <a:ext uri="{FF2B5EF4-FFF2-40B4-BE49-F238E27FC236}">
                  <a16:creationId xmlns:a16="http://schemas.microsoft.com/office/drawing/2014/main" id="{A43514D3-56D5-4809-A809-5B4B1FA99117}"/>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90">
              <a:extLst>
                <a:ext uri="{FF2B5EF4-FFF2-40B4-BE49-F238E27FC236}">
                  <a16:creationId xmlns:a16="http://schemas.microsoft.com/office/drawing/2014/main" id="{0EFEC20D-0924-4E7D-965B-7AA681BBB132}"/>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1">
              <a:extLst>
                <a:ext uri="{FF2B5EF4-FFF2-40B4-BE49-F238E27FC236}">
                  <a16:creationId xmlns:a16="http://schemas.microsoft.com/office/drawing/2014/main" id="{3B5945D4-025A-4212-AF2C-C3D25B56AB04}"/>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2">
              <a:extLst>
                <a:ext uri="{FF2B5EF4-FFF2-40B4-BE49-F238E27FC236}">
                  <a16:creationId xmlns:a16="http://schemas.microsoft.com/office/drawing/2014/main" id="{24DC6E91-1937-4E26-A99D-BD657014736C}"/>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3">
              <a:extLst>
                <a:ext uri="{FF2B5EF4-FFF2-40B4-BE49-F238E27FC236}">
                  <a16:creationId xmlns:a16="http://schemas.microsoft.com/office/drawing/2014/main" id="{136F4DBA-943F-4485-A265-6999F2B7BF14}"/>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4">
              <a:extLst>
                <a:ext uri="{FF2B5EF4-FFF2-40B4-BE49-F238E27FC236}">
                  <a16:creationId xmlns:a16="http://schemas.microsoft.com/office/drawing/2014/main" id="{94AB506A-52A0-4303-B084-75D28B1A0B37}"/>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5">
              <a:extLst>
                <a:ext uri="{FF2B5EF4-FFF2-40B4-BE49-F238E27FC236}">
                  <a16:creationId xmlns:a16="http://schemas.microsoft.com/office/drawing/2014/main" id="{441E1489-4E55-4F92-A23A-4CC967904D10}"/>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6">
              <a:extLst>
                <a:ext uri="{FF2B5EF4-FFF2-40B4-BE49-F238E27FC236}">
                  <a16:creationId xmlns:a16="http://schemas.microsoft.com/office/drawing/2014/main" id="{E2938380-2167-4E02-81B1-189DF8E519D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7">
              <a:extLst>
                <a:ext uri="{FF2B5EF4-FFF2-40B4-BE49-F238E27FC236}">
                  <a16:creationId xmlns:a16="http://schemas.microsoft.com/office/drawing/2014/main" id="{307D2305-BBEE-437F-9058-815B72A5299C}"/>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8">
              <a:extLst>
                <a:ext uri="{FF2B5EF4-FFF2-40B4-BE49-F238E27FC236}">
                  <a16:creationId xmlns:a16="http://schemas.microsoft.com/office/drawing/2014/main" id="{54678D13-16BD-414C-9959-228D32B0F1AB}"/>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9">
              <a:extLst>
                <a:ext uri="{FF2B5EF4-FFF2-40B4-BE49-F238E27FC236}">
                  <a16:creationId xmlns:a16="http://schemas.microsoft.com/office/drawing/2014/main" id="{EE5572CF-2FD8-4DFE-8548-4FC8B8771FAE}"/>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100">
              <a:extLst>
                <a:ext uri="{FF2B5EF4-FFF2-40B4-BE49-F238E27FC236}">
                  <a16:creationId xmlns:a16="http://schemas.microsoft.com/office/drawing/2014/main" id="{B8782544-759F-4A17-9450-5B7E65A448F8}"/>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1">
              <a:extLst>
                <a:ext uri="{FF2B5EF4-FFF2-40B4-BE49-F238E27FC236}">
                  <a16:creationId xmlns:a16="http://schemas.microsoft.com/office/drawing/2014/main" id="{8C6CCFE7-5CB7-442D-BB23-69DAB220A567}"/>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2">
              <a:extLst>
                <a:ext uri="{FF2B5EF4-FFF2-40B4-BE49-F238E27FC236}">
                  <a16:creationId xmlns:a16="http://schemas.microsoft.com/office/drawing/2014/main" id="{B6BBDB81-9186-4D77-84F7-46591A2B3311}"/>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3">
              <a:extLst>
                <a:ext uri="{FF2B5EF4-FFF2-40B4-BE49-F238E27FC236}">
                  <a16:creationId xmlns:a16="http://schemas.microsoft.com/office/drawing/2014/main" id="{62B15F74-9CDF-4590-A192-F3E41CE25F0F}"/>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4">
              <a:extLst>
                <a:ext uri="{FF2B5EF4-FFF2-40B4-BE49-F238E27FC236}">
                  <a16:creationId xmlns:a16="http://schemas.microsoft.com/office/drawing/2014/main" id="{E1D34A83-FCF6-4916-8AFF-91A42B5F665E}"/>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5">
              <a:extLst>
                <a:ext uri="{FF2B5EF4-FFF2-40B4-BE49-F238E27FC236}">
                  <a16:creationId xmlns:a16="http://schemas.microsoft.com/office/drawing/2014/main" id="{6B1BD4F9-D7EF-4946-B0ED-96F03B54DCB0}"/>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3" name="Slide Number Placeholder 3">
            <a:extLst>
              <a:ext uri="{FF2B5EF4-FFF2-40B4-BE49-F238E27FC236}">
                <a16:creationId xmlns:a16="http://schemas.microsoft.com/office/drawing/2014/main" id="{11562F67-5C7F-074C-AB78-D7B6A31A6F93}"/>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4" name="Footer Placeholder 4">
            <a:extLst>
              <a:ext uri="{FF2B5EF4-FFF2-40B4-BE49-F238E27FC236}">
                <a16:creationId xmlns:a16="http://schemas.microsoft.com/office/drawing/2014/main" id="{8AB87374-063E-0D4C-AF7B-D0A9DE35FA93}"/>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5" name="Rectangle 155">
            <a:extLst>
              <a:ext uri="{FF2B5EF4-FFF2-40B4-BE49-F238E27FC236}">
                <a16:creationId xmlns:a16="http://schemas.microsoft.com/office/drawing/2014/main" id="{5765D3B6-24F6-E44F-8F36-B7AC22844EE2}"/>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1703992595"/>
      </p:ext>
    </p:extLst>
  </p:cSld>
  <p:clrMapOvr>
    <a:masterClrMapping/>
  </p:clrMapOvr>
  <p:extLst>
    <p:ext uri="{DCECCB84-F9BA-43D5-87BE-67443E8EF086}">
      <p15:sldGuideLst xmlns:p15="http://schemas.microsoft.com/office/powerpoint/2012/main">
        <p15:guide id="1" orient="horz" pos="2160">
          <p15:clr>
            <a:srgbClr val="FBAE40"/>
          </p15:clr>
        </p15:guide>
        <p15:guide id="2" pos="73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prstGeom prst="rect">
            <a:avLst/>
          </a:prstGeom>
        </p:spPr>
        <p:txBody>
          <a:bodyPr/>
          <a:lstStyle>
            <a:lvl1pPr>
              <a:defRPr sz="3000"/>
            </a:lvl1pPr>
          </a:lstStyle>
          <a:p>
            <a:r>
              <a:rPr lang="en-US"/>
              <a:t>Click to edit Master title style</a:t>
            </a:r>
            <a:endParaRPr lang="en-US" dirty="0"/>
          </a:p>
        </p:txBody>
      </p:sp>
      <p:sp>
        <p:nvSpPr>
          <p:cNvPr id="7" name="Content Placeholder 2"/>
          <p:cNvSpPr>
            <a:spLocks noGrp="1"/>
          </p:cNvSpPr>
          <p:nvPr>
            <p:ph idx="13"/>
          </p:nvPr>
        </p:nvSpPr>
        <p:spPr>
          <a:xfrm>
            <a:off x="422820" y="1339851"/>
            <a:ext cx="10918280" cy="4878388"/>
          </a:xfrm>
          <a:prstGeom prst="rect">
            <a:avLst/>
          </a:prstGeom>
        </p:spPr>
        <p:txBody>
          <a:bodyPr lIns="135852"/>
          <a:lstStyle>
            <a:lvl1pPr marL="0" indent="0" algn="l" rtl="0" fontAlgn="base">
              <a:spcBef>
                <a:spcPts val="595"/>
              </a:spcBef>
              <a:spcAft>
                <a:spcPct val="0"/>
              </a:spcAft>
              <a:buSzPct val="40000"/>
              <a:defRPr lang="en-US" sz="1800" b="1" dirty="0" smtClean="0">
                <a:solidFill>
                  <a:srgbClr val="7A9A3D"/>
                </a:solidFill>
                <a:latin typeface="+mn-lt"/>
                <a:ea typeface="+mn-ea"/>
                <a:cs typeface="+mn-cs"/>
              </a:defRPr>
            </a:lvl1pPr>
            <a:lvl2pPr>
              <a:spcBef>
                <a:spcPts val="2476"/>
              </a:spcBef>
              <a:defRPr lang="en-US" dirty="0" smtClean="0">
                <a:solidFill>
                  <a:schemeClr val="tx1"/>
                </a:solidFill>
                <a:latin typeface="+mn-lt"/>
              </a:defRPr>
            </a:lvl2pPr>
            <a:lvl3pPr>
              <a:defRPr lang="en-US" sz="2000" dirty="0" smtClean="0">
                <a:solidFill>
                  <a:schemeClr val="accent1"/>
                </a:solidFill>
                <a:latin typeface="+mn-lt"/>
              </a:defRPr>
            </a:lvl3pPr>
            <a:lvl4pPr>
              <a:buClr>
                <a:schemeClr val="bg2"/>
              </a:buClr>
              <a:buSzPct val="80000"/>
              <a:buFont typeface="Arial" pitchFamily="34" charset="0"/>
              <a:buChar char="•"/>
              <a:defRPr sz="1751">
                <a:solidFill>
                  <a:schemeClr val="accent1"/>
                </a:solidFill>
              </a:defRPr>
            </a:lvl4pPr>
          </a:lstStyle>
          <a:p>
            <a:pPr lvl="0"/>
            <a:r>
              <a:rPr lang="en-US"/>
              <a:t>Click to edit Master text styles</a:t>
            </a:r>
          </a:p>
        </p:txBody>
      </p:sp>
      <p:grpSp>
        <p:nvGrpSpPr>
          <p:cNvPr id="34" name="Group 33">
            <a:extLst>
              <a:ext uri="{FF2B5EF4-FFF2-40B4-BE49-F238E27FC236}">
                <a16:creationId xmlns:a16="http://schemas.microsoft.com/office/drawing/2014/main" id="{F6E62061-E1B2-4C1E-95B2-762CF1B881C9}"/>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8055079D-13D3-44E4-9785-A9EB3765D698}"/>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9B409620-C01F-4CCF-8E67-ED5AEB13DE0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51A57AC3-D65A-49B8-A1C4-AB5B4AB7E14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B4B57DEE-B0DC-4317-A94C-32FA73B1DEC4}"/>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4">
              <a:extLst>
                <a:ext uri="{FF2B5EF4-FFF2-40B4-BE49-F238E27FC236}">
                  <a16:creationId xmlns:a16="http://schemas.microsoft.com/office/drawing/2014/main" id="{88AB428D-711C-40E3-93E5-D5AD36920288}"/>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D9C75FDE-FB8E-425A-A9B5-FAB9ACD80F9A}"/>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08BB0907-1766-4B8E-8D56-3710D356B1F1}"/>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E353BF7F-39C1-4001-B6F3-2ADB6441C2B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09656C6B-F0A7-4F27-9DAD-517815463061}"/>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FF8DEDE5-A027-43DC-A465-98E5FFEDB859}"/>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453899CD-0FE8-410F-AB40-DDE6932A06AA}"/>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0833C076-706E-4E5B-957D-ECA20719EF5F}"/>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9A0B6FA9-88F5-4633-8771-48D2EA2D4601}"/>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8DDC5475-16E4-4A7E-B308-22C2AF996716}"/>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EE67A0EC-6A9B-4849-8936-F34E1A0A84E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30FCC973-85E9-4CBF-8393-55408BBEE92F}"/>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60CA8FFE-234F-46A1-8A7B-F8C79D02079D}"/>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B1D3BDF5-7C51-4099-A45F-0FF22723D099}"/>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0EE5A69A-9F30-45CA-B8DB-5636501E732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2202343C-12FE-4519-8FA1-C1A8F3BC17A8}"/>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04FDD4AB-F0D3-4732-99E7-FBED05E0FC70}"/>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D411EEFA-B7A2-4B30-867A-2F7FA14D41AC}"/>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2C54726F-543D-4726-8614-47E1CB73B592}"/>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EEF25480-4FA8-4DA4-AF9B-A29C762DB092}"/>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78259B57-3D57-4514-B038-4AC6CBE8A138}"/>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EF64F5DA-6D3E-4160-9B99-D1E3DE012AF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4" name="Slide Number Placeholder 3">
            <a:extLst>
              <a:ext uri="{FF2B5EF4-FFF2-40B4-BE49-F238E27FC236}">
                <a16:creationId xmlns:a16="http://schemas.microsoft.com/office/drawing/2014/main" id="{BB93C100-20E6-524B-8F9C-67C9DA49D24A}"/>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5" name="Footer Placeholder 4">
            <a:extLst>
              <a:ext uri="{FF2B5EF4-FFF2-40B4-BE49-F238E27FC236}">
                <a16:creationId xmlns:a16="http://schemas.microsoft.com/office/drawing/2014/main" id="{4037579B-6365-6E40-B9FC-7F1388F9E98C}"/>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6" name="Rectangle 155">
            <a:extLst>
              <a:ext uri="{FF2B5EF4-FFF2-40B4-BE49-F238E27FC236}">
                <a16:creationId xmlns:a16="http://schemas.microsoft.com/office/drawing/2014/main" id="{E95868CE-597F-374C-A0DD-48A8637E87E5}"/>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1352232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41248"/>
          </a:xfrm>
          <a:prstGeom prst="rect">
            <a:avLst/>
          </a:prstGeom>
        </p:spPr>
        <p:txBody>
          <a:bodyPr/>
          <a:lstStyle>
            <a:lvl1pPr>
              <a:defRPr sz="3000">
                <a:solidFill>
                  <a:srgbClr val="333F48"/>
                </a:solidFill>
              </a:defRPr>
            </a:lvl1pPr>
          </a:lstStyle>
          <a:p>
            <a:r>
              <a:rPr lang="en-US"/>
              <a:t>Click to edit Master title style</a:t>
            </a:r>
            <a:endParaRPr lang="en-US" dirty="0"/>
          </a:p>
        </p:txBody>
      </p:sp>
      <p:sp>
        <p:nvSpPr>
          <p:cNvPr id="11" name="Content Placeholder 2"/>
          <p:cNvSpPr>
            <a:spLocks noGrp="1"/>
          </p:cNvSpPr>
          <p:nvPr>
            <p:ph idx="12"/>
          </p:nvPr>
        </p:nvSpPr>
        <p:spPr>
          <a:xfrm>
            <a:off x="422820" y="1339851"/>
            <a:ext cx="10918280" cy="4878388"/>
          </a:xfrm>
          <a:prstGeom prst="rect">
            <a:avLst/>
          </a:prstGeom>
        </p:spPr>
        <p:txBody>
          <a:bodyPr lIns="135852"/>
          <a:lstStyle>
            <a:lvl1pPr marL="0" indent="0" algn="l" rtl="0" fontAlgn="base">
              <a:spcBef>
                <a:spcPts val="595"/>
              </a:spcBef>
              <a:spcAft>
                <a:spcPct val="0"/>
              </a:spcAft>
              <a:buSzPct val="40000"/>
              <a:defRPr lang="en-US" sz="1800" b="1" dirty="0" smtClean="0">
                <a:solidFill>
                  <a:srgbClr val="7A9B3D"/>
                </a:solidFill>
                <a:latin typeface="+mn-lt"/>
                <a:ea typeface="+mn-ea"/>
                <a:cs typeface="+mn-cs"/>
              </a:defRPr>
            </a:lvl1pPr>
            <a:lvl2pPr marL="141510" indent="-141510">
              <a:spcBef>
                <a:spcPts val="357"/>
              </a:spcBef>
              <a:buClr>
                <a:srgbClr val="7A9B3D"/>
              </a:buClr>
              <a:defRPr lang="en-US" sz="1600" dirty="0" smtClean="0">
                <a:solidFill>
                  <a:srgbClr val="000000"/>
                </a:solidFill>
                <a:latin typeface="+mn-lt"/>
              </a:defRPr>
            </a:lvl2pPr>
            <a:lvl3pPr marL="283018" indent="-141510">
              <a:buClr>
                <a:srgbClr val="768692"/>
              </a:buClr>
              <a:defRPr lang="en-US" sz="1400" dirty="0" smtClean="0">
                <a:solidFill>
                  <a:srgbClr val="000000"/>
                </a:solidFill>
                <a:latin typeface="+mn-lt"/>
              </a:defRPr>
            </a:lvl3pPr>
            <a:lvl4pPr marL="424528" indent="-141510">
              <a:buClr>
                <a:srgbClr val="000000"/>
              </a:buClr>
              <a:buSzPct val="100000"/>
              <a:buFont typeface="Arial" pitchFamily="34" charset="0"/>
              <a:buChar char="•"/>
              <a:defRPr sz="14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34" name="Group 33">
            <a:extLst>
              <a:ext uri="{FF2B5EF4-FFF2-40B4-BE49-F238E27FC236}">
                <a16:creationId xmlns:a16="http://schemas.microsoft.com/office/drawing/2014/main" id="{3DA7D0A2-6D37-4435-BDBA-DE3FEB1B8955}"/>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B3EE7F98-F321-4D0C-803D-7B3D294A300A}"/>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687294CF-EA26-47FE-AEEC-AF16E2303EB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47B69C5D-C844-4E94-9BE9-922EBA9DCFE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D475F07D-8517-4229-A4FD-B4754E6BBB33}"/>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4">
              <a:extLst>
                <a:ext uri="{FF2B5EF4-FFF2-40B4-BE49-F238E27FC236}">
                  <a16:creationId xmlns:a16="http://schemas.microsoft.com/office/drawing/2014/main" id="{4F68A102-799F-4CCC-9880-10B4A90B0DD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5">
              <a:extLst>
                <a:ext uri="{FF2B5EF4-FFF2-40B4-BE49-F238E27FC236}">
                  <a16:creationId xmlns:a16="http://schemas.microsoft.com/office/drawing/2014/main" id="{E6DA3469-7CE5-40C0-B6CE-7F47831582FD}"/>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BC32028A-ECB1-4437-91EA-385BDC0533DA}"/>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4F41B773-E1C1-49AC-AAC0-DDC705149FE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28E4E23B-2EAA-4884-951B-7087893F7638}"/>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AE0FDE3D-DF37-49A0-9600-28D4F145BF46}"/>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3ACC0254-DDF7-4EE4-A501-7AF31D3303B3}"/>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1EE3584E-9567-4381-98DE-8D72522865A2}"/>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0A9CB4EB-F89C-463A-8976-5CE92193E803}"/>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37E63F6C-6ABA-4164-A3BC-2F43B82B5A6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06563592-22B7-429A-B5F8-C1741220A34A}"/>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0D2AE38D-121E-4CAD-86B9-FC8B8F5D70E9}"/>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7FCBD58F-4408-4407-9DB0-3BCFB5D4422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8E799FAF-FA4F-4877-8FF1-D895F4AACA33}"/>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541295E1-43D5-4CAF-A561-D6CF1E196D00}"/>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4FEBF633-8A9B-47DA-B7A7-D88B5EFAEFF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594D7258-BED9-47C4-A447-04D7EFA8D4F3}"/>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440F352B-C738-4442-B41C-8FB148B33574}"/>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EDB9D29D-B69A-4D9C-B1F8-E88AD5CCB32D}"/>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4516805B-99EF-49F9-93FC-3F528B5C64A7}"/>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981D6376-F4D5-4355-8920-1E31E219656D}"/>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F1801EA5-ABC9-42C4-9526-8806457AF2B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4" name="Slide Number Placeholder 3">
            <a:extLst>
              <a:ext uri="{FF2B5EF4-FFF2-40B4-BE49-F238E27FC236}">
                <a16:creationId xmlns:a16="http://schemas.microsoft.com/office/drawing/2014/main" id="{94CFADC9-538F-B242-9B52-B1A160469CCB}"/>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5" name="Footer Placeholder 4">
            <a:extLst>
              <a:ext uri="{FF2B5EF4-FFF2-40B4-BE49-F238E27FC236}">
                <a16:creationId xmlns:a16="http://schemas.microsoft.com/office/drawing/2014/main" id="{35FCF6BC-2075-E14B-9438-E76FBD4DDB0A}"/>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6" name="Rectangle 155">
            <a:extLst>
              <a:ext uri="{FF2B5EF4-FFF2-40B4-BE49-F238E27FC236}">
                <a16:creationId xmlns:a16="http://schemas.microsoft.com/office/drawing/2014/main" id="{F7C72A98-7093-4E44-8365-02364D931695}"/>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5492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List -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41248"/>
          </a:xfrm>
          <a:prstGeom prst="rect">
            <a:avLst/>
          </a:prstGeom>
        </p:spPr>
        <p:txBody>
          <a:bodyPr/>
          <a:lstStyle>
            <a:lvl1pPr>
              <a:defRPr sz="3000"/>
            </a:lvl1pPr>
          </a:lstStyle>
          <a:p>
            <a:r>
              <a:rPr lang="en-US"/>
              <a:t>Click to edit Master title style</a:t>
            </a:r>
            <a:endParaRPr lang="en-US" dirty="0"/>
          </a:p>
        </p:txBody>
      </p:sp>
      <p:sp>
        <p:nvSpPr>
          <p:cNvPr id="11" name="Content Placeholder 2"/>
          <p:cNvSpPr>
            <a:spLocks noGrp="1"/>
          </p:cNvSpPr>
          <p:nvPr>
            <p:ph idx="12"/>
          </p:nvPr>
        </p:nvSpPr>
        <p:spPr>
          <a:xfrm>
            <a:off x="422820" y="1339851"/>
            <a:ext cx="10918280" cy="4878388"/>
          </a:xfrm>
          <a:prstGeom prst="rect">
            <a:avLst/>
          </a:prstGeom>
        </p:spPr>
        <p:txBody>
          <a:bodyPr lIns="135852"/>
          <a:lstStyle>
            <a:lvl1pPr marL="0" indent="0" algn="l" rtl="0" fontAlgn="base">
              <a:spcBef>
                <a:spcPts val="595"/>
              </a:spcBef>
              <a:spcAft>
                <a:spcPct val="0"/>
              </a:spcAft>
              <a:buSzPct val="40000"/>
              <a:defRPr lang="en-US" sz="1600" b="1" dirty="0" smtClean="0">
                <a:solidFill>
                  <a:srgbClr val="7A9B3D"/>
                </a:solidFill>
                <a:latin typeface="+mn-lt"/>
                <a:ea typeface="+mn-ea"/>
                <a:cs typeface="+mn-cs"/>
              </a:defRPr>
            </a:lvl1pPr>
            <a:lvl2pPr marL="141510" indent="-141510">
              <a:spcBef>
                <a:spcPts val="357"/>
              </a:spcBef>
              <a:buClr>
                <a:srgbClr val="7A9B3D"/>
              </a:buClr>
              <a:defRPr lang="en-US" sz="1400" dirty="0" smtClean="0">
                <a:solidFill>
                  <a:srgbClr val="000000"/>
                </a:solidFill>
                <a:latin typeface="+mn-lt"/>
              </a:defRPr>
            </a:lvl2pPr>
            <a:lvl3pPr marL="283018" indent="-141510">
              <a:buClr>
                <a:srgbClr val="768692"/>
              </a:buClr>
              <a:defRPr lang="en-US" sz="1200" dirty="0" smtClean="0">
                <a:solidFill>
                  <a:srgbClr val="000000"/>
                </a:solidFill>
                <a:latin typeface="+mn-lt"/>
              </a:defRPr>
            </a:lvl3pPr>
            <a:lvl4pPr marL="424528" indent="-141510">
              <a:buClr>
                <a:srgbClr val="000000"/>
              </a:buClr>
              <a:buSzPct val="100000"/>
              <a:buFont typeface="Arial" pitchFamily="34" charset="0"/>
              <a:buChar char="•"/>
              <a:defRPr sz="12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34" name="Group 33">
            <a:extLst>
              <a:ext uri="{FF2B5EF4-FFF2-40B4-BE49-F238E27FC236}">
                <a16:creationId xmlns:a16="http://schemas.microsoft.com/office/drawing/2014/main" id="{95979BCC-BC07-4C0B-BEB7-1206EBE5BFBA}"/>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0CF3F6E4-4FFE-47F7-AD5D-3AF3A6806E50}"/>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BE06DC7D-46F4-4529-9F80-37C737E75DD1}"/>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117BD02D-2DF3-4D46-8B61-B53F56FD6576}"/>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14EDFEA9-FCE8-46E8-8492-D22E0B7FDFF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4">
              <a:extLst>
                <a:ext uri="{FF2B5EF4-FFF2-40B4-BE49-F238E27FC236}">
                  <a16:creationId xmlns:a16="http://schemas.microsoft.com/office/drawing/2014/main" id="{EE19ED73-7F9B-4BE4-A67E-4FB14EC2056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5">
              <a:extLst>
                <a:ext uri="{FF2B5EF4-FFF2-40B4-BE49-F238E27FC236}">
                  <a16:creationId xmlns:a16="http://schemas.microsoft.com/office/drawing/2014/main" id="{12E83DEB-5278-4A9C-80E0-44F30F950233}"/>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190AF0AF-D80C-4854-ACC3-D83D6B3FEB24}"/>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5C3365F2-F439-45BF-A77C-7A376D96DAB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BC6ED06F-A9AC-4ADE-A907-A7AADE28A64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D1117C0D-ED7E-4B85-9886-343D587BDC34}"/>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AF20EB05-E682-451F-A4D8-1E098558726F}"/>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9191B08-9318-47C8-9441-E9523EB2FE85}"/>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0C1116C3-EB9E-491D-A42E-6DE160A87D4A}"/>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8B8751B8-3EF5-4AFE-84B4-D5D07E857EF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DD3DC83B-B226-4680-9813-791417B23484}"/>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1AC26A9B-7597-49AB-8A4B-69454D8C77B8}"/>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EB322305-8A52-4A83-AFAD-C80059079DBA}"/>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F4FFFFE4-5746-455C-A853-AE017A3FDE74}"/>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C71201A5-1FE5-4D91-BCEB-8671C295F9D7}"/>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10E63411-C831-49E3-A5D1-DB1965F8B2A0}"/>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8286CFD3-F86C-458D-8D52-378378975848}"/>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851F3242-B41D-46D0-8BA8-86F062BC673B}"/>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79A08035-DA21-4B77-A5FE-4BF29589E209}"/>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1412B28E-A9F7-448B-AA9D-948D3F10BD84}"/>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8C941D0A-3A6C-45CF-BB59-ED9F728FE33F}"/>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D1892786-68FA-49EB-A4F1-9B448112BEDA}"/>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4" name="Slide Number Placeholder 3">
            <a:extLst>
              <a:ext uri="{FF2B5EF4-FFF2-40B4-BE49-F238E27FC236}">
                <a16:creationId xmlns:a16="http://schemas.microsoft.com/office/drawing/2014/main" id="{6CD80EA2-9720-6844-8B0B-7D177016C2B5}"/>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65" name="Footer Placeholder 4">
            <a:extLst>
              <a:ext uri="{FF2B5EF4-FFF2-40B4-BE49-F238E27FC236}">
                <a16:creationId xmlns:a16="http://schemas.microsoft.com/office/drawing/2014/main" id="{49FB5184-A6A4-BB4B-8DA8-546A96B7332D}"/>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66" name="Rectangle 155">
            <a:extLst>
              <a:ext uri="{FF2B5EF4-FFF2-40B4-BE49-F238E27FC236}">
                <a16:creationId xmlns:a16="http://schemas.microsoft.com/office/drawing/2014/main" id="{D2E71A56-80FF-1949-8965-D7DF1333669A}"/>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extLst>
      <p:ext uri="{BB962C8B-B14F-4D97-AF65-F5344CB8AC3E}">
        <p14:creationId xmlns:p14="http://schemas.microsoft.com/office/powerpoint/2010/main" val="23177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1991E3B1-389A-9A4B-AB39-AECC8C1D40D1}"/>
              </a:ext>
            </a:extLst>
          </p:cNvPr>
          <p:cNvSpPr>
            <a:spLocks noGrp="1"/>
          </p:cNvSpPr>
          <p:nvPr>
            <p:ph type="sldNum" sz="quarter" idx="4"/>
          </p:nvPr>
        </p:nvSpPr>
        <p:spPr>
          <a:xfrm>
            <a:off x="0" y="6467857"/>
            <a:ext cx="437173" cy="268288"/>
          </a:xfrm>
          <a:prstGeom prst="rect">
            <a:avLst/>
          </a:prstGeom>
        </p:spPr>
        <p:txBody>
          <a:bodyPr/>
          <a:lstStyle>
            <a:lvl1pPr>
              <a:defRPr sz="1000" b="1">
                <a:solidFill>
                  <a:srgbClr val="000000"/>
                </a:solidFill>
              </a:defRPr>
            </a:lvl1pPr>
          </a:lstStyle>
          <a:p>
            <a:pPr>
              <a:defRPr/>
            </a:pPr>
            <a:fld id="{E6474CC2-1230-4213-AD1A-4B2FEEABA7A1}" type="slidenum">
              <a:rPr lang="en-US" smtClean="0"/>
              <a:pPr>
                <a:defRPr/>
              </a:pPr>
              <a:t>‹#›</a:t>
            </a:fld>
            <a:endParaRPr lang="en-US" dirty="0"/>
          </a:p>
        </p:txBody>
      </p:sp>
      <p:sp>
        <p:nvSpPr>
          <p:cNvPr id="9" name="Footer Placeholder 4">
            <a:extLst>
              <a:ext uri="{FF2B5EF4-FFF2-40B4-BE49-F238E27FC236}">
                <a16:creationId xmlns:a16="http://schemas.microsoft.com/office/drawing/2014/main" id="{D50162E1-A613-EA44-86C1-50AF08A22865}"/>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
        <p:nvSpPr>
          <p:cNvPr id="10" name="Rectangle 155">
            <a:extLst>
              <a:ext uri="{FF2B5EF4-FFF2-40B4-BE49-F238E27FC236}">
                <a16:creationId xmlns:a16="http://schemas.microsoft.com/office/drawing/2014/main" id="{C2CCA804-98F6-4846-9CEA-9594C4D3B5BB}"/>
              </a:ext>
            </a:extLst>
          </p:cNvPr>
          <p:cNvSpPr>
            <a:spLocks noGrp="1" noChangeArrowheads="1"/>
          </p:cNvSpPr>
          <p:nvPr>
            <p:ph type="dt" sz="half" idx="2"/>
          </p:nvPr>
        </p:nvSpPr>
        <p:spPr>
          <a:xfrm>
            <a:off x="426722" y="6655657"/>
            <a:ext cx="2645277" cy="120649"/>
          </a:xfrm>
          <a:prstGeom prst="rect">
            <a:avLst/>
          </a:prstGeom>
        </p:spPr>
        <p:txBody>
          <a:bodyPr/>
          <a:lstStyle>
            <a:lvl1pPr algn="l">
              <a:defRPr sz="833" smtClean="0">
                <a:solidFill>
                  <a:srgbClr val="000000"/>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806" r:id="rId1"/>
    <p:sldLayoutId id="2147483823" r:id="rId2"/>
    <p:sldLayoutId id="2147483807" r:id="rId3"/>
    <p:sldLayoutId id="2147483821"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2" r:id="rId15"/>
  </p:sldLayoutIdLst>
  <p:hf sldNum="0" hdr="0" dt="0"/>
  <p:txStyles>
    <p:title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p:titleStyle>
    <p:body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p:bodyStyle>
    <p:otherStyle>
      <a:defPPr>
        <a:defRPr lang="en-US"/>
      </a:defPPr>
      <a:lvl1pPr marL="0" algn="l" defTabSz="1132058" rtl="0" eaLnBrk="1" latinLnBrk="0" hangingPunct="1">
        <a:defRPr sz="2250" kern="1200">
          <a:solidFill>
            <a:schemeClr val="tx1"/>
          </a:solidFill>
          <a:latin typeface="+mn-lt"/>
          <a:ea typeface="+mn-ea"/>
          <a:cs typeface="+mn-cs"/>
        </a:defRPr>
      </a:lvl1pPr>
      <a:lvl2pPr marL="566029" algn="l" defTabSz="1132058" rtl="0" eaLnBrk="1" latinLnBrk="0" hangingPunct="1">
        <a:defRPr sz="2250" kern="1200">
          <a:solidFill>
            <a:schemeClr val="tx1"/>
          </a:solidFill>
          <a:latin typeface="+mn-lt"/>
          <a:ea typeface="+mn-ea"/>
          <a:cs typeface="+mn-cs"/>
        </a:defRPr>
      </a:lvl2pPr>
      <a:lvl3pPr marL="1132058" algn="l" defTabSz="1132058" rtl="0" eaLnBrk="1" latinLnBrk="0" hangingPunct="1">
        <a:defRPr sz="2250" kern="1200">
          <a:solidFill>
            <a:schemeClr val="tx1"/>
          </a:solidFill>
          <a:latin typeface="+mn-lt"/>
          <a:ea typeface="+mn-ea"/>
          <a:cs typeface="+mn-cs"/>
        </a:defRPr>
      </a:lvl3pPr>
      <a:lvl4pPr marL="1698087" algn="l" defTabSz="1132058" rtl="0" eaLnBrk="1" latinLnBrk="0" hangingPunct="1">
        <a:defRPr sz="2250" kern="1200">
          <a:solidFill>
            <a:schemeClr val="tx1"/>
          </a:solidFill>
          <a:latin typeface="+mn-lt"/>
          <a:ea typeface="+mn-ea"/>
          <a:cs typeface="+mn-cs"/>
        </a:defRPr>
      </a:lvl4pPr>
      <a:lvl5pPr marL="2264116" algn="l" defTabSz="1132058" rtl="0" eaLnBrk="1" latinLnBrk="0" hangingPunct="1">
        <a:defRPr sz="2250" kern="1200">
          <a:solidFill>
            <a:schemeClr val="tx1"/>
          </a:solidFill>
          <a:latin typeface="+mn-lt"/>
          <a:ea typeface="+mn-ea"/>
          <a:cs typeface="+mn-cs"/>
        </a:defRPr>
      </a:lvl5pPr>
      <a:lvl6pPr marL="2830145" algn="l" defTabSz="1132058" rtl="0" eaLnBrk="1" latinLnBrk="0" hangingPunct="1">
        <a:defRPr sz="2250" kern="1200">
          <a:solidFill>
            <a:schemeClr val="tx1"/>
          </a:solidFill>
          <a:latin typeface="+mn-lt"/>
          <a:ea typeface="+mn-ea"/>
          <a:cs typeface="+mn-cs"/>
        </a:defRPr>
      </a:lvl6pPr>
      <a:lvl7pPr marL="3396174" algn="l" defTabSz="1132058" rtl="0" eaLnBrk="1" latinLnBrk="0" hangingPunct="1">
        <a:defRPr sz="2250" kern="1200">
          <a:solidFill>
            <a:schemeClr val="tx1"/>
          </a:solidFill>
          <a:latin typeface="+mn-lt"/>
          <a:ea typeface="+mn-ea"/>
          <a:cs typeface="+mn-cs"/>
        </a:defRPr>
      </a:lvl7pPr>
      <a:lvl8pPr marL="3962203" algn="l" defTabSz="1132058" rtl="0" eaLnBrk="1" latinLnBrk="0" hangingPunct="1">
        <a:defRPr sz="2250" kern="1200">
          <a:solidFill>
            <a:schemeClr val="tx1"/>
          </a:solidFill>
          <a:latin typeface="+mn-lt"/>
          <a:ea typeface="+mn-ea"/>
          <a:cs typeface="+mn-cs"/>
        </a:defRPr>
      </a:lvl8pPr>
      <a:lvl9pPr marL="4528232" algn="l" defTabSz="1132058" rtl="0" eaLnBrk="1" latinLnBrk="0" hangingPunct="1">
        <a:defRPr sz="22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6"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7.emf"/><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1">
                <a:shade val="100000"/>
                <a:satMod val="115000"/>
                <a:alpha val="0"/>
              </a:schemeClr>
            </a:gs>
          </a:gsLst>
          <a:lin ang="5400000" scaled="1"/>
        </a:gradFill>
        <a:effectLst/>
      </p:bgPr>
    </p:bg>
    <p:spTree>
      <p:nvGrpSpPr>
        <p:cNvPr id="1" name=""/>
        <p:cNvGrpSpPr/>
        <p:nvPr/>
      </p:nvGrpSpPr>
      <p:grpSpPr>
        <a:xfrm>
          <a:off x="0" y="0"/>
          <a:ext cx="0" cy="0"/>
          <a:chOff x="0" y="0"/>
          <a:chExt cx="0" cy="0"/>
        </a:xfrm>
      </p:grpSpPr>
      <p:sp>
        <p:nvSpPr>
          <p:cNvPr id="43" name="Footer Placeholder 13">
            <a:extLst>
              <a:ext uri="{FF2B5EF4-FFF2-40B4-BE49-F238E27FC236}">
                <a16:creationId xmlns:a16="http://schemas.microsoft.com/office/drawing/2014/main" id="{A8357E79-DCD2-FB4A-B0AC-486A5DA96CD7}"/>
              </a:ext>
            </a:extLst>
          </p:cNvPr>
          <p:cNvSpPr>
            <a:spLocks noGrp="1"/>
          </p:cNvSpPr>
          <p:nvPr>
            <p:ph type="ftr" sz="quarter" idx="10"/>
          </p:nvPr>
        </p:nvSpPr>
        <p:spPr/>
        <p:txBody>
          <a:bodyPr/>
          <a:lstStyle/>
          <a:p>
            <a:r>
              <a:rPr lang="en-US" sz="1000" dirty="0"/>
              <a:t>For investor use.  </a:t>
            </a:r>
            <a:r>
              <a:rPr lang="en-US" sz="1000" b="0" dirty="0"/>
              <a:t>l  © 2023 FMR LLC. All rights reserved.</a:t>
            </a:r>
          </a:p>
        </p:txBody>
      </p:sp>
      <p:sp>
        <p:nvSpPr>
          <p:cNvPr id="5" name="Title 4">
            <a:extLst>
              <a:ext uri="{FF2B5EF4-FFF2-40B4-BE49-F238E27FC236}">
                <a16:creationId xmlns:a16="http://schemas.microsoft.com/office/drawing/2014/main" id="{BF1718D7-8ED1-C84D-AD82-773C155AA9BC}"/>
              </a:ext>
            </a:extLst>
          </p:cNvPr>
          <p:cNvSpPr>
            <a:spLocks noGrp="1"/>
          </p:cNvSpPr>
          <p:nvPr>
            <p:ph type="title"/>
          </p:nvPr>
        </p:nvSpPr>
        <p:spPr>
          <a:prstGeom prst="rect">
            <a:avLst/>
          </a:prstGeom>
        </p:spPr>
        <p:txBody>
          <a:bodyPr/>
          <a:lstStyle/>
          <a:p>
            <a:r>
              <a:rPr lang="en-US" dirty="0"/>
              <a:t>Planning for life’s big moments</a:t>
            </a:r>
          </a:p>
        </p:txBody>
      </p:sp>
      <p:sp>
        <p:nvSpPr>
          <p:cNvPr id="4" name="Text Box 15">
            <a:extLst>
              <a:ext uri="{FF2B5EF4-FFF2-40B4-BE49-F238E27FC236}">
                <a16:creationId xmlns:a16="http://schemas.microsoft.com/office/drawing/2014/main" id="{595B5980-75B2-6041-B0CA-E10DB5ADDA0A}"/>
              </a:ext>
            </a:extLst>
          </p:cNvPr>
          <p:cNvSpPr txBox="1">
            <a:spLocks noChangeArrowheads="1"/>
          </p:cNvSpPr>
          <p:nvPr/>
        </p:nvSpPr>
        <p:spPr bwMode="ltGray">
          <a:xfrm>
            <a:off x="512668" y="6107143"/>
            <a:ext cx="3541978" cy="212352"/>
          </a:xfrm>
          <a:prstGeom prst="rect">
            <a:avLst/>
          </a:prstGeom>
          <a:noFill/>
          <a:ln w="9525">
            <a:solidFill>
              <a:schemeClr val="tx1"/>
            </a:solidFill>
            <a:miter lim="800000"/>
            <a:headEnd/>
            <a:tailEnd/>
          </a:ln>
        </p:spPr>
        <p:txBody>
          <a:bodyPr wrap="none" lIns="45711" tIns="45711" rIns="45711" bIns="27427" anchor="ct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lnSpc>
                <a:spcPct val="90000"/>
              </a:lnSpc>
            </a:pPr>
            <a:r>
              <a:rPr lang="en-US" sz="1000" b="1" dirty="0">
                <a:latin typeface="Arial"/>
              </a:rPr>
              <a:t>Not FDIC Insured </a:t>
            </a:r>
            <a:r>
              <a:rPr lang="en-US" sz="1000" b="1" dirty="0">
                <a:latin typeface="Arial"/>
                <a:sym typeface="Wingdings" pitchFamily="2" charset="2"/>
              </a:rPr>
              <a:t> May Lose Value  No Bank Guarantee</a:t>
            </a:r>
          </a:p>
        </p:txBody>
      </p:sp>
    </p:spTree>
    <p:extLst>
      <p:ext uri="{BB962C8B-B14F-4D97-AF65-F5344CB8AC3E}">
        <p14:creationId xmlns:p14="http://schemas.microsoft.com/office/powerpoint/2010/main" val="1148772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443906" y="6289992"/>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rPr>
              <a:t>For illustrative purposes only. </a:t>
            </a:r>
          </a:p>
        </p:txBody>
      </p:sp>
      <p:sp>
        <p:nvSpPr>
          <p:cNvPr id="3" name="Title 2">
            <a:extLst>
              <a:ext uri="{FF2B5EF4-FFF2-40B4-BE49-F238E27FC236}">
                <a16:creationId xmlns:a16="http://schemas.microsoft.com/office/drawing/2014/main" id="{E9408673-650D-B24C-8D28-44FF0745B752}"/>
              </a:ext>
            </a:extLst>
          </p:cNvPr>
          <p:cNvSpPr>
            <a:spLocks noGrp="1"/>
          </p:cNvSpPr>
          <p:nvPr>
            <p:ph type="title"/>
          </p:nvPr>
        </p:nvSpPr>
        <p:spPr>
          <a:xfrm>
            <a:off x="0" y="537881"/>
            <a:ext cx="12192000" cy="838200"/>
          </a:xfrm>
        </p:spPr>
        <p:txBody>
          <a:bodyPr/>
          <a:lstStyle/>
          <a:p>
            <a:pPr algn="ctr"/>
            <a:r>
              <a:rPr lang="en-US" sz="3600" dirty="0"/>
              <a:t>Is a large purchase on the horizon?</a:t>
            </a:r>
          </a:p>
        </p:txBody>
      </p:sp>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10</a:t>
            </a:fld>
            <a:endParaRPr lang="en-US" dirty="0">
              <a:solidFill>
                <a:schemeClr val="tx1"/>
              </a:solidFill>
            </a:endParaRPr>
          </a:p>
        </p:txBody>
      </p:sp>
      <p:sp>
        <p:nvSpPr>
          <p:cNvPr id="12" name="Rectangle 11">
            <a:extLst>
              <a:ext uri="{FF2B5EF4-FFF2-40B4-BE49-F238E27FC236}">
                <a16:creationId xmlns:a16="http://schemas.microsoft.com/office/drawing/2014/main" id="{DAD74FE3-4BA2-DA48-BB69-29BCF01D0E7E}"/>
              </a:ext>
            </a:extLst>
          </p:cNvPr>
          <p:cNvSpPr/>
          <p:nvPr/>
        </p:nvSpPr>
        <p:spPr>
          <a:xfrm>
            <a:off x="2898722" y="1696051"/>
            <a:ext cx="3714885" cy="360318"/>
          </a:xfrm>
          <a:prstGeom prst="rect">
            <a:avLst/>
          </a:prstGeom>
        </p:spPr>
        <p:txBody>
          <a:bodyPr wrap="none">
            <a:noAutofit/>
          </a:bodyPr>
          <a:lstStyle/>
          <a:p>
            <a:pPr algn="ctr">
              <a:lnSpc>
                <a:spcPct val="90000"/>
              </a:lnSpc>
            </a:pPr>
            <a:r>
              <a:rPr lang="en-US" sz="2000" b="1" dirty="0">
                <a:solidFill>
                  <a:srgbClr val="7A9B3D"/>
                </a:solidFill>
              </a:rPr>
              <a:t>Your financial </a:t>
            </a:r>
            <a:br>
              <a:rPr lang="en-US" sz="2000" b="1" dirty="0">
                <a:solidFill>
                  <a:srgbClr val="7A9B3D"/>
                </a:solidFill>
              </a:rPr>
            </a:br>
            <a:r>
              <a:rPr lang="en-US" sz="2000" b="1" dirty="0">
                <a:solidFill>
                  <a:srgbClr val="7A9B3D"/>
                </a:solidFill>
              </a:rPr>
              <a:t>goals</a:t>
            </a:r>
          </a:p>
        </p:txBody>
      </p:sp>
      <p:sp>
        <p:nvSpPr>
          <p:cNvPr id="13" name="Rectangle 12">
            <a:extLst>
              <a:ext uri="{FF2B5EF4-FFF2-40B4-BE49-F238E27FC236}">
                <a16:creationId xmlns:a16="http://schemas.microsoft.com/office/drawing/2014/main" id="{60F420F4-0748-FA4E-8360-D42C8BB8C77E}"/>
              </a:ext>
            </a:extLst>
          </p:cNvPr>
          <p:cNvSpPr/>
          <p:nvPr/>
        </p:nvSpPr>
        <p:spPr>
          <a:xfrm>
            <a:off x="5305680" y="1696051"/>
            <a:ext cx="3714885" cy="360318"/>
          </a:xfrm>
          <a:prstGeom prst="rect">
            <a:avLst/>
          </a:prstGeom>
        </p:spPr>
        <p:txBody>
          <a:bodyPr wrap="none">
            <a:noAutofit/>
          </a:bodyPr>
          <a:lstStyle/>
          <a:p>
            <a:pPr algn="ctr">
              <a:lnSpc>
                <a:spcPct val="90000"/>
              </a:lnSpc>
            </a:pPr>
            <a:r>
              <a:rPr lang="en-US" sz="2000" b="1" dirty="0">
                <a:solidFill>
                  <a:srgbClr val="005370"/>
                </a:solidFill>
              </a:rPr>
              <a:t>Possible </a:t>
            </a:r>
            <a:br>
              <a:rPr lang="en-US" sz="2000" b="1" dirty="0">
                <a:solidFill>
                  <a:srgbClr val="005370"/>
                </a:solidFill>
              </a:rPr>
            </a:br>
            <a:r>
              <a:rPr lang="en-US" sz="2000" b="1" dirty="0">
                <a:solidFill>
                  <a:srgbClr val="005370"/>
                </a:solidFill>
              </a:rPr>
              <a:t>large purchases</a:t>
            </a:r>
          </a:p>
        </p:txBody>
      </p:sp>
      <p:grpSp>
        <p:nvGrpSpPr>
          <p:cNvPr id="9" name="Group 8">
            <a:extLst>
              <a:ext uri="{FF2B5EF4-FFF2-40B4-BE49-F238E27FC236}">
                <a16:creationId xmlns:a16="http://schemas.microsoft.com/office/drawing/2014/main" id="{7FB7F021-B372-D44C-8874-312A3815C9F9}"/>
              </a:ext>
            </a:extLst>
          </p:cNvPr>
          <p:cNvGrpSpPr/>
          <p:nvPr/>
        </p:nvGrpSpPr>
        <p:grpSpPr>
          <a:xfrm>
            <a:off x="3535307" y="2574823"/>
            <a:ext cx="4714564" cy="2485709"/>
            <a:chOff x="3609561" y="2703159"/>
            <a:chExt cx="4714564" cy="2485709"/>
          </a:xfrm>
        </p:grpSpPr>
        <p:sp>
          <p:nvSpPr>
            <p:cNvPr id="2" name="Oval 1">
              <a:extLst>
                <a:ext uri="{FF2B5EF4-FFF2-40B4-BE49-F238E27FC236}">
                  <a16:creationId xmlns:a16="http://schemas.microsoft.com/office/drawing/2014/main" id="{A0A470FA-32D0-6443-8FF7-CA3BBA69A9AD}"/>
                </a:ext>
              </a:extLst>
            </p:cNvPr>
            <p:cNvSpPr/>
            <p:nvPr/>
          </p:nvSpPr>
          <p:spPr bwMode="auto">
            <a:xfrm>
              <a:off x="3609561" y="2703159"/>
              <a:ext cx="2485709" cy="2485709"/>
            </a:xfrm>
            <a:prstGeom prst="ellipse">
              <a:avLst/>
            </a:prstGeom>
            <a:solidFill>
              <a:srgbClr val="7A9B3D">
                <a:alpha val="7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1" name="Oval 10">
              <a:extLst>
                <a:ext uri="{FF2B5EF4-FFF2-40B4-BE49-F238E27FC236}">
                  <a16:creationId xmlns:a16="http://schemas.microsoft.com/office/drawing/2014/main" id="{7434F249-E5C7-114F-B2E5-E7E5FCF29119}"/>
                </a:ext>
              </a:extLst>
            </p:cNvPr>
            <p:cNvSpPr/>
            <p:nvPr/>
          </p:nvSpPr>
          <p:spPr bwMode="auto">
            <a:xfrm>
              <a:off x="5838416" y="2703159"/>
              <a:ext cx="2485709" cy="2485709"/>
            </a:xfrm>
            <a:prstGeom prst="ellipse">
              <a:avLst/>
            </a:prstGeom>
            <a:solidFill>
              <a:srgbClr val="005370">
                <a:alpha val="7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grpSp>
      <p:cxnSp>
        <p:nvCxnSpPr>
          <p:cNvPr id="6" name="Straight Connector 5">
            <a:extLst>
              <a:ext uri="{FF2B5EF4-FFF2-40B4-BE49-F238E27FC236}">
                <a16:creationId xmlns:a16="http://schemas.microsoft.com/office/drawing/2014/main" id="{A2A7A937-FB02-AB4F-8346-84C02118C9B0}"/>
              </a:ext>
            </a:extLst>
          </p:cNvPr>
          <p:cNvCxnSpPr>
            <a:cxnSpLocks/>
          </p:cNvCxnSpPr>
          <p:nvPr/>
        </p:nvCxnSpPr>
        <p:spPr bwMode="auto">
          <a:xfrm>
            <a:off x="2929938" y="5072309"/>
            <a:ext cx="5925302" cy="0"/>
          </a:xfrm>
          <a:prstGeom prst="line">
            <a:avLst/>
          </a:prstGeom>
          <a:solidFill>
            <a:schemeClr val="hlink"/>
          </a:solidFill>
          <a:ln w="28575" cap="flat" cmpd="sng" algn="ctr">
            <a:solidFill>
              <a:schemeClr val="bg1">
                <a:lumMod val="75000"/>
              </a:schemeClr>
            </a:solidFill>
            <a:prstDash val="solid"/>
            <a:round/>
            <a:headEnd type="none" w="med" len="med"/>
            <a:tailEnd type="none" w="med" len="med"/>
          </a:ln>
          <a:effectLst/>
        </p:spPr>
      </p:cxnSp>
      <p:sp>
        <p:nvSpPr>
          <p:cNvPr id="10" name="Triangle 9">
            <a:extLst>
              <a:ext uri="{FF2B5EF4-FFF2-40B4-BE49-F238E27FC236}">
                <a16:creationId xmlns:a16="http://schemas.microsoft.com/office/drawing/2014/main" id="{A75C2AAE-0AEA-C646-8AC7-C25CF852260A}"/>
              </a:ext>
            </a:extLst>
          </p:cNvPr>
          <p:cNvSpPr/>
          <p:nvPr/>
        </p:nvSpPr>
        <p:spPr bwMode="auto">
          <a:xfrm>
            <a:off x="5711854" y="5072310"/>
            <a:ext cx="361470" cy="311612"/>
          </a:xfrm>
          <a:prstGeom prst="triangl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Oval 13">
            <a:extLst>
              <a:ext uri="{FF2B5EF4-FFF2-40B4-BE49-F238E27FC236}">
                <a16:creationId xmlns:a16="http://schemas.microsoft.com/office/drawing/2014/main" id="{B11072EC-E641-894D-8646-318BF5BE4272}"/>
              </a:ext>
            </a:extLst>
          </p:cNvPr>
          <p:cNvSpPr/>
          <p:nvPr/>
        </p:nvSpPr>
        <p:spPr bwMode="auto">
          <a:xfrm>
            <a:off x="2908381" y="5008016"/>
            <a:ext cx="128587" cy="128587"/>
          </a:xfrm>
          <a:prstGeom prst="ellipse">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7" name="Oval 16">
            <a:extLst>
              <a:ext uri="{FF2B5EF4-FFF2-40B4-BE49-F238E27FC236}">
                <a16:creationId xmlns:a16="http://schemas.microsoft.com/office/drawing/2014/main" id="{6B06A1F4-6EFA-AF4D-AA2B-6AA721B64F8D}"/>
              </a:ext>
            </a:extLst>
          </p:cNvPr>
          <p:cNvSpPr/>
          <p:nvPr/>
        </p:nvSpPr>
        <p:spPr bwMode="auto">
          <a:xfrm>
            <a:off x="8841175" y="5008016"/>
            <a:ext cx="128587" cy="128587"/>
          </a:xfrm>
          <a:prstGeom prst="ellipse">
            <a:avLst/>
          </a:prstGeom>
          <a:solidFill>
            <a:schemeClr val="bg1"/>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pic>
        <p:nvPicPr>
          <p:cNvPr id="15" name="Picture 14">
            <a:extLst>
              <a:ext uri="{FF2B5EF4-FFF2-40B4-BE49-F238E27FC236}">
                <a16:creationId xmlns:a16="http://schemas.microsoft.com/office/drawing/2014/main" id="{33C4A76C-3F29-E04E-9694-6EDDA20576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0428" y="3555465"/>
            <a:ext cx="620483" cy="598323"/>
          </a:xfrm>
          <a:prstGeom prst="rect">
            <a:avLst/>
          </a:prstGeom>
        </p:spPr>
      </p:pic>
      <p:pic>
        <p:nvPicPr>
          <p:cNvPr id="16" name="Picture 15">
            <a:extLst>
              <a:ext uri="{FF2B5EF4-FFF2-40B4-BE49-F238E27FC236}">
                <a16:creationId xmlns:a16="http://schemas.microsoft.com/office/drawing/2014/main" id="{494CDC8F-F7CF-B14F-A028-B64A0E9997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8287" y="3313513"/>
            <a:ext cx="1790471" cy="1152487"/>
          </a:xfrm>
          <a:prstGeom prst="rect">
            <a:avLst/>
          </a:prstGeom>
        </p:spPr>
      </p:pic>
    </p:spTree>
    <p:extLst>
      <p:ext uri="{BB962C8B-B14F-4D97-AF65-F5344CB8AC3E}">
        <p14:creationId xmlns:p14="http://schemas.microsoft.com/office/powerpoint/2010/main" val="113746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CAB62A-A7E0-2C43-B385-B1AE6108C6B5}"/>
              </a:ext>
            </a:extLst>
          </p:cNvPr>
          <p:cNvSpPr>
            <a:spLocks noGrp="1"/>
          </p:cNvSpPr>
          <p:nvPr>
            <p:ph type="ftr" sz="quarter" idx="3"/>
          </p:nvPr>
        </p:nvSpPr>
        <p:spPr/>
        <p:txBody>
          <a:bodyPr/>
          <a:lstStyle/>
          <a:p>
            <a:pPr algn="l">
              <a:defRPr/>
            </a:pPr>
            <a:r>
              <a:rPr lang="en-US"/>
              <a:t>For investor use.</a:t>
            </a:r>
            <a:endParaRPr lang="en-US" dirty="0"/>
          </a:p>
        </p:txBody>
      </p:sp>
      <p:sp>
        <p:nvSpPr>
          <p:cNvPr id="6" name="Slide Number Placeholder 8">
            <a:extLst>
              <a:ext uri="{FF2B5EF4-FFF2-40B4-BE49-F238E27FC236}">
                <a16:creationId xmlns:a16="http://schemas.microsoft.com/office/drawing/2014/main" id="{0252A350-1775-DE46-8A10-D74E79D75C2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11</a:t>
            </a:fld>
            <a:endParaRPr lang="en-US" dirty="0">
              <a:solidFill>
                <a:schemeClr val="tx1"/>
              </a:solidFill>
            </a:endParaRPr>
          </a:p>
        </p:txBody>
      </p:sp>
      <p:sp>
        <p:nvSpPr>
          <p:cNvPr id="5" name="Content Placeholder 2">
            <a:extLst>
              <a:ext uri="{FF2B5EF4-FFF2-40B4-BE49-F238E27FC236}">
                <a16:creationId xmlns:a16="http://schemas.microsoft.com/office/drawing/2014/main" id="{E45E6515-3471-0F4D-872E-2DA04F67D629}"/>
              </a:ext>
            </a:extLst>
          </p:cNvPr>
          <p:cNvSpPr txBox="1">
            <a:spLocks/>
          </p:cNvSpPr>
          <p:nvPr/>
        </p:nvSpPr>
        <p:spPr>
          <a:xfrm>
            <a:off x="414262" y="751977"/>
            <a:ext cx="11320538" cy="4241898"/>
          </a:xfrm>
          <a:prstGeom prst="rect">
            <a:avLst/>
          </a:prstGeom>
          <a:noFill/>
        </p:spPr>
        <p:txBody>
          <a:bodyPr anchor="ctr" anchorCtr="0"/>
          <a:lst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a:lstStyle>
          <a:p>
            <a:pPr marL="0" indent="0">
              <a:spcBef>
                <a:spcPct val="0"/>
              </a:spcBef>
              <a:spcAft>
                <a:spcPts val="1800"/>
              </a:spcAft>
              <a:buSzTx/>
            </a:pPr>
            <a:r>
              <a:rPr lang="en-US" sz="2400" kern="1200" dirty="0">
                <a:solidFill>
                  <a:srgbClr val="333F48"/>
                </a:solidFill>
                <a:latin typeface="Arial" pitchFamily="34" charset="0"/>
                <a:ea typeface="ＭＳ Ｐゴシック"/>
                <a:cs typeface="Arial" panose="020B0604020202020204" pitchFamily="34" charset="0"/>
              </a:rPr>
              <a:t>PURCHASING A SECOND HOME</a:t>
            </a:r>
            <a:endParaRPr lang="en-US" sz="2400" kern="1200" dirty="0">
              <a:solidFill>
                <a:srgbClr val="333F48"/>
              </a:solidFill>
              <a:latin typeface="Arial" pitchFamily="34" charset="0"/>
              <a:ea typeface="ＭＳ Ｐゴシック"/>
            </a:endParaRPr>
          </a:p>
          <a:p>
            <a:pPr marL="0" indent="0">
              <a:lnSpc>
                <a:spcPct val="114000"/>
              </a:lnSpc>
              <a:spcBef>
                <a:spcPts val="0"/>
              </a:spcBef>
            </a:pPr>
            <a:r>
              <a:rPr lang="en-US" sz="3600" b="0" kern="0" dirty="0">
                <a:solidFill>
                  <a:srgbClr val="768692">
                    <a:lumMod val="40000"/>
                    <a:lumOff val="60000"/>
                  </a:srgbClr>
                </a:solidFill>
              </a:rPr>
              <a:t>How will you </a:t>
            </a:r>
            <a:r>
              <a:rPr lang="en-US" sz="3600" b="0" kern="0" dirty="0">
                <a:solidFill>
                  <a:srgbClr val="7A9A01"/>
                </a:solidFill>
              </a:rPr>
              <a:t>pay for taxes, maintenance, and insurance costs</a:t>
            </a:r>
            <a:r>
              <a:rPr lang="en-US" sz="3600" b="0" kern="0" dirty="0">
                <a:solidFill>
                  <a:srgbClr val="768692">
                    <a:lumMod val="40000"/>
                    <a:lumOff val="60000"/>
                  </a:srgbClr>
                </a:solidFill>
              </a:rPr>
              <a:t>? • Have you considered the </a:t>
            </a:r>
            <a:r>
              <a:rPr lang="en-US" sz="3600" b="0" kern="0" dirty="0">
                <a:solidFill>
                  <a:srgbClr val="768692"/>
                </a:solidFill>
              </a:rPr>
              <a:t>real estate market</a:t>
            </a:r>
            <a:r>
              <a:rPr lang="en-US" sz="3600" b="0" kern="0" dirty="0">
                <a:solidFill>
                  <a:srgbClr val="768692">
                    <a:lumMod val="40000"/>
                    <a:lumOff val="60000"/>
                  </a:srgbClr>
                </a:solidFill>
              </a:rPr>
              <a:t> should you decide to sell later? • How far are you </a:t>
            </a:r>
            <a:r>
              <a:rPr lang="en-US" sz="3600" b="0" kern="0" dirty="0">
                <a:solidFill>
                  <a:srgbClr val="7A9A01"/>
                </a:solidFill>
              </a:rPr>
              <a:t>willing to travel</a:t>
            </a:r>
            <a:r>
              <a:rPr lang="en-US" sz="3600" b="0" kern="0" dirty="0">
                <a:solidFill>
                  <a:srgbClr val="768692">
                    <a:lumMod val="40000"/>
                    <a:lumOff val="60000"/>
                  </a:srgbClr>
                </a:solidFill>
              </a:rPr>
              <a:t>? • What is your </a:t>
            </a:r>
            <a:r>
              <a:rPr lang="en-US" sz="3600" b="0" kern="0" dirty="0">
                <a:solidFill>
                  <a:srgbClr val="768692"/>
                </a:solidFill>
              </a:rPr>
              <a:t>time frame</a:t>
            </a:r>
            <a:r>
              <a:rPr lang="en-US" sz="3600" b="0" kern="0" dirty="0">
                <a:solidFill>
                  <a:srgbClr val="768692">
                    <a:lumMod val="40000"/>
                    <a:lumOff val="60000"/>
                  </a:srgbClr>
                </a:solidFill>
              </a:rPr>
              <a:t>? Do you plan to </a:t>
            </a:r>
            <a:r>
              <a:rPr lang="en-US" sz="3600" b="0" kern="0" dirty="0"/>
              <a:t>finance all or part</a:t>
            </a:r>
            <a:r>
              <a:rPr lang="en-US" sz="3600" b="0" kern="0" dirty="0">
                <a:solidFill>
                  <a:srgbClr val="768692">
                    <a:lumMod val="40000"/>
                    <a:lumOff val="60000"/>
                  </a:srgbClr>
                </a:solidFill>
              </a:rPr>
              <a:t> of the purchase? </a:t>
            </a:r>
            <a:endParaRPr lang="en-US" sz="2400" b="0" kern="0" dirty="0">
              <a:solidFill>
                <a:schemeClr val="accent1"/>
              </a:solidFill>
            </a:endParaRPr>
          </a:p>
        </p:txBody>
      </p:sp>
    </p:spTree>
    <p:extLst>
      <p:ext uri="{BB962C8B-B14F-4D97-AF65-F5344CB8AC3E}">
        <p14:creationId xmlns:p14="http://schemas.microsoft.com/office/powerpoint/2010/main" val="38894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12</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5245099"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PLAN YOUR FUTURE TOGETHER</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5" y="1795880"/>
            <a:ext cx="6741660"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Carefully review your existing assets, check your credit score, and make a list of the pros and cons of borrowing.</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Identify any trade-offs that may be necessary in order to make the purchase possible.</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Ensure that the purchase doesn’t upset other key goals, such as saving for your retirement.</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Triangle 40">
            <a:extLst>
              <a:ext uri="{FF2B5EF4-FFF2-40B4-BE49-F238E27FC236}">
                <a16:creationId xmlns:a16="http://schemas.microsoft.com/office/drawing/2014/main" id="{1C4D9725-5C68-2A4F-9E66-480C170B7962}"/>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a:blip r:embed="rId3" cstate="hqprint">
              <a:extLst>
                <a:ext uri="{28A0092B-C50C-407E-A947-70E740481C1C}">
                  <a14:useLocalDpi xmlns:a14="http://schemas.microsoft.com/office/drawing/2010/main"/>
                </a:ext>
              </a:extLst>
            </a:blip>
            <a:stretch>
              <a:fillRect l="500"/>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29952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141499"/>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riangle 40">
            <a:extLst>
              <a:ext uri="{FF2B5EF4-FFF2-40B4-BE49-F238E27FC236}">
                <a16:creationId xmlns:a16="http://schemas.microsoft.com/office/drawing/2014/main" id="{1D99F64D-E4EF-8145-ABD1-8B659EEEA131}"/>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4" name="Straight Connector 23">
            <a:extLst>
              <a:ext uri="{FF2B5EF4-FFF2-40B4-BE49-F238E27FC236}">
                <a16:creationId xmlns:a16="http://schemas.microsoft.com/office/drawing/2014/main" id="{2008B317-052F-8E44-B142-86FA50209860}"/>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6" name="Fidelity Logo White">
            <a:extLst>
              <a:ext uri="{FF2B5EF4-FFF2-40B4-BE49-F238E27FC236}">
                <a16:creationId xmlns:a16="http://schemas.microsoft.com/office/drawing/2014/main" id="{7D4420FF-CCEC-7C4C-9F15-35DA705A9F70}"/>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9218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able, indoor, sitting, desk&#10;&#10;Description automatically generated">
            <a:extLst>
              <a:ext uri="{FF2B5EF4-FFF2-40B4-BE49-F238E27FC236}">
                <a16:creationId xmlns:a16="http://schemas.microsoft.com/office/drawing/2014/main" id="{70BC20B5-FF16-AB42-A84C-48FCC9D5A4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544"/>
            <a:ext cx="12215424" cy="6858000"/>
          </a:xfrm>
          <a:prstGeom prst="rect">
            <a:avLst/>
          </a:prstGeom>
        </p:spPr>
      </p:pic>
      <p:sp>
        <p:nvSpPr>
          <p:cNvPr id="23" name="Rectangle 22">
            <a:extLst>
              <a:ext uri="{FF2B5EF4-FFF2-40B4-BE49-F238E27FC236}">
                <a16:creationId xmlns:a16="http://schemas.microsoft.com/office/drawing/2014/main" id="{D46CF90E-C78C-6948-B600-D7CAB2EB0793}"/>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4" name="Fidelity Logo White">
            <a:extLst>
              <a:ext uri="{FF2B5EF4-FFF2-40B4-BE49-F238E27FC236}">
                <a16:creationId xmlns:a16="http://schemas.microsoft.com/office/drawing/2014/main" id="{5F60F003-0F2B-2D42-85B0-ADE38832A9A5}"/>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5" name="Group 24">
            <a:extLst>
              <a:ext uri="{FF2B5EF4-FFF2-40B4-BE49-F238E27FC236}">
                <a16:creationId xmlns:a16="http://schemas.microsoft.com/office/drawing/2014/main" id="{DCECD34C-861E-2D49-AD4F-C6C4BE36AE91}"/>
              </a:ext>
            </a:extLst>
          </p:cNvPr>
          <p:cNvGrpSpPr/>
          <p:nvPr/>
        </p:nvGrpSpPr>
        <p:grpSpPr>
          <a:xfrm>
            <a:off x="0" y="0"/>
            <a:ext cx="7190153" cy="2895600"/>
            <a:chOff x="0" y="0"/>
            <a:chExt cx="5392615" cy="2171700"/>
          </a:xfrm>
        </p:grpSpPr>
        <p:sp>
          <p:nvSpPr>
            <p:cNvPr id="26" name="Triangle 40">
              <a:extLst>
                <a:ext uri="{FF2B5EF4-FFF2-40B4-BE49-F238E27FC236}">
                  <a16:creationId xmlns:a16="http://schemas.microsoft.com/office/drawing/2014/main" id="{90CAACD3-9BEB-B54C-AA6A-A76AC8D228A9}"/>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7" name="Straight Connector 26">
              <a:extLst>
                <a:ext uri="{FF2B5EF4-FFF2-40B4-BE49-F238E27FC236}">
                  <a16:creationId xmlns:a16="http://schemas.microsoft.com/office/drawing/2014/main" id="{069ED756-5713-AF4A-989C-85150CF70D0B}"/>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28" name="Group 27">
            <a:extLst>
              <a:ext uri="{FF2B5EF4-FFF2-40B4-BE49-F238E27FC236}">
                <a16:creationId xmlns:a16="http://schemas.microsoft.com/office/drawing/2014/main" id="{C9A0CAAE-DAEC-144A-9566-A54458AB8A3C}"/>
              </a:ext>
            </a:extLst>
          </p:cNvPr>
          <p:cNvGrpSpPr/>
          <p:nvPr/>
        </p:nvGrpSpPr>
        <p:grpSpPr>
          <a:xfrm>
            <a:off x="5589822" y="3212721"/>
            <a:ext cx="6602177" cy="3626734"/>
            <a:chOff x="4192367" y="2409541"/>
            <a:chExt cx="4951633" cy="2720051"/>
          </a:xfrm>
        </p:grpSpPr>
        <p:cxnSp>
          <p:nvCxnSpPr>
            <p:cNvPr id="29" name="Straight Connector 28">
              <a:extLst>
                <a:ext uri="{FF2B5EF4-FFF2-40B4-BE49-F238E27FC236}">
                  <a16:creationId xmlns:a16="http://schemas.microsoft.com/office/drawing/2014/main" id="{C2A41385-CB37-D44E-BDDC-F8C3BBD1AD13}"/>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950234BA-D688-EF4C-A32D-FD3E67454093}"/>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31" name="Title 1">
            <a:extLst>
              <a:ext uri="{FF2B5EF4-FFF2-40B4-BE49-F238E27FC236}">
                <a16:creationId xmlns:a16="http://schemas.microsoft.com/office/drawing/2014/main" id="{EA91708F-2B7A-9A47-8B76-07A38D2AF6F9}"/>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Education planning</a:t>
            </a:r>
          </a:p>
        </p:txBody>
      </p:sp>
    </p:spTree>
    <p:extLst>
      <p:ext uri="{BB962C8B-B14F-4D97-AF65-F5344CB8AC3E}">
        <p14:creationId xmlns:p14="http://schemas.microsoft.com/office/powerpoint/2010/main" val="38649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709124-E821-AC4C-A0AC-D2E0E3382C80}"/>
              </a:ext>
            </a:extLst>
          </p:cNvPr>
          <p:cNvSpPr>
            <a:spLocks noGrp="1"/>
          </p:cNvSpPr>
          <p:nvPr>
            <p:ph type="ftr" sz="quarter" idx="3"/>
          </p:nvPr>
        </p:nvSpPr>
        <p:spPr/>
        <p:txBody>
          <a:bodyPr/>
          <a:lstStyle/>
          <a:p>
            <a:pPr algn="l">
              <a:defRPr/>
            </a:pPr>
            <a:r>
              <a:rPr lang="en-US"/>
              <a:t>For investor use.</a:t>
            </a:r>
            <a:endParaRPr lang="en-US" dirty="0"/>
          </a:p>
        </p:txBody>
      </p:sp>
      <p:sp>
        <p:nvSpPr>
          <p:cNvPr id="6" name="Content Placeholder 2">
            <a:extLst>
              <a:ext uri="{FF2B5EF4-FFF2-40B4-BE49-F238E27FC236}">
                <a16:creationId xmlns:a16="http://schemas.microsoft.com/office/drawing/2014/main" id="{2FFF9F43-CE44-8541-93F5-F0A85E6007E3}"/>
              </a:ext>
            </a:extLst>
          </p:cNvPr>
          <p:cNvSpPr txBox="1">
            <a:spLocks/>
          </p:cNvSpPr>
          <p:nvPr/>
        </p:nvSpPr>
        <p:spPr>
          <a:xfrm>
            <a:off x="414262" y="1392261"/>
            <a:ext cx="11055495" cy="4241898"/>
          </a:xfrm>
          <a:prstGeom prst="rect">
            <a:avLst/>
          </a:prstGeom>
          <a:noFill/>
        </p:spPr>
        <p:txBody>
          <a:bodyPr anchor="ctr" anchorCtr="0"/>
          <a:lst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a:lstStyle>
          <a:p>
            <a:pPr marL="0" indent="0">
              <a:spcBef>
                <a:spcPct val="0"/>
              </a:spcBef>
              <a:spcAft>
                <a:spcPts val="1800"/>
              </a:spcAft>
              <a:buSzTx/>
            </a:pPr>
            <a:r>
              <a:rPr lang="en-US" sz="2400" kern="1200" dirty="0">
                <a:solidFill>
                  <a:srgbClr val="333F48"/>
                </a:solidFill>
                <a:latin typeface="Arial" pitchFamily="34" charset="0"/>
                <a:ea typeface="ＭＳ Ｐゴシック"/>
                <a:cs typeface="Arial" panose="020B0604020202020204" pitchFamily="34" charset="0"/>
              </a:rPr>
              <a:t>SENDING A CHILD TO COLLEGE</a:t>
            </a:r>
            <a:endParaRPr lang="en-US" sz="2400" kern="1200" dirty="0">
              <a:solidFill>
                <a:srgbClr val="333F48"/>
              </a:solidFill>
              <a:latin typeface="Arial" pitchFamily="34" charset="0"/>
              <a:ea typeface="ＭＳ Ｐゴシック"/>
            </a:endParaRPr>
          </a:p>
          <a:p>
            <a:pPr marL="0" indent="0">
              <a:lnSpc>
                <a:spcPct val="114000"/>
              </a:lnSpc>
              <a:spcBef>
                <a:spcPts val="0"/>
              </a:spcBef>
            </a:pPr>
            <a:r>
              <a:rPr lang="en-US" sz="4000" b="0" kern="0" dirty="0">
                <a:solidFill>
                  <a:srgbClr val="768692">
                    <a:lumMod val="40000"/>
                    <a:lumOff val="60000"/>
                  </a:srgbClr>
                </a:solidFill>
              </a:rPr>
              <a:t>How will you </a:t>
            </a:r>
            <a:r>
              <a:rPr lang="en-US" sz="4000" b="0" kern="0" dirty="0">
                <a:solidFill>
                  <a:srgbClr val="7A9A01"/>
                </a:solidFill>
              </a:rPr>
              <a:t>pay for college expenses</a:t>
            </a:r>
            <a:r>
              <a:rPr lang="en-US" sz="4000" b="0" kern="0" dirty="0">
                <a:solidFill>
                  <a:srgbClr val="768692">
                    <a:lumMod val="40000"/>
                    <a:lumOff val="60000"/>
                  </a:srgbClr>
                </a:solidFill>
              </a:rPr>
              <a:t>? • Have you discussed </a:t>
            </a:r>
            <a:r>
              <a:rPr lang="en-US" sz="4000" b="0" kern="0" dirty="0">
                <a:solidFill>
                  <a:srgbClr val="768692"/>
                </a:solidFill>
              </a:rPr>
              <a:t>what you expect your child to contribute</a:t>
            </a:r>
            <a:r>
              <a:rPr lang="en-US" sz="4000" b="0" kern="0" dirty="0">
                <a:solidFill>
                  <a:srgbClr val="768692">
                    <a:lumMod val="40000"/>
                    <a:lumOff val="60000"/>
                  </a:srgbClr>
                </a:solidFill>
              </a:rPr>
              <a:t>? • How much should you </a:t>
            </a:r>
            <a:r>
              <a:rPr lang="en-US" sz="4000" b="0" kern="0" dirty="0">
                <a:solidFill>
                  <a:srgbClr val="7A9A01"/>
                </a:solidFill>
              </a:rPr>
              <a:t>save</a:t>
            </a:r>
            <a:r>
              <a:rPr lang="en-US" sz="4000" b="0" kern="0" dirty="0">
                <a:solidFill>
                  <a:srgbClr val="768692">
                    <a:lumMod val="40000"/>
                    <a:lumOff val="60000"/>
                  </a:srgbClr>
                </a:solidFill>
              </a:rPr>
              <a:t>? </a:t>
            </a:r>
            <a:br>
              <a:rPr lang="en-US" sz="4000" b="0" kern="0" dirty="0">
                <a:solidFill>
                  <a:srgbClr val="768692">
                    <a:lumMod val="40000"/>
                    <a:lumOff val="60000"/>
                  </a:srgbClr>
                </a:solidFill>
              </a:rPr>
            </a:br>
            <a:r>
              <a:rPr lang="en-US" sz="4000" b="0" kern="0" dirty="0">
                <a:solidFill>
                  <a:srgbClr val="768692">
                    <a:lumMod val="40000"/>
                    <a:lumOff val="60000"/>
                  </a:srgbClr>
                </a:solidFill>
              </a:rPr>
              <a:t>• When should you </a:t>
            </a:r>
            <a:r>
              <a:rPr lang="en-US" sz="4000" b="0" kern="0" dirty="0">
                <a:solidFill>
                  <a:srgbClr val="768692"/>
                </a:solidFill>
              </a:rPr>
              <a:t>start saving</a:t>
            </a:r>
            <a:r>
              <a:rPr lang="en-US" sz="4000" b="0" kern="0" dirty="0">
                <a:solidFill>
                  <a:srgbClr val="768692">
                    <a:lumMod val="40000"/>
                    <a:lumOff val="60000"/>
                  </a:srgbClr>
                </a:solidFill>
              </a:rPr>
              <a:t>? • How does a </a:t>
            </a:r>
            <a:r>
              <a:rPr lang="en-US" sz="4000" b="0" kern="0" dirty="0"/>
              <a:t>529 plan </a:t>
            </a:r>
            <a:r>
              <a:rPr lang="en-US" sz="4000" b="0" kern="0" dirty="0">
                <a:solidFill>
                  <a:srgbClr val="768692">
                    <a:lumMod val="40000"/>
                    <a:lumOff val="60000"/>
                  </a:srgbClr>
                </a:solidFill>
              </a:rPr>
              <a:t>work? • What are the </a:t>
            </a:r>
            <a:r>
              <a:rPr lang="en-US" sz="4000" b="0" kern="0" dirty="0">
                <a:solidFill>
                  <a:srgbClr val="768692"/>
                </a:solidFill>
              </a:rPr>
              <a:t>tax implications</a:t>
            </a:r>
            <a:r>
              <a:rPr lang="en-US" sz="4000" b="0" kern="0" dirty="0">
                <a:solidFill>
                  <a:srgbClr val="768692">
                    <a:lumMod val="40000"/>
                    <a:lumOff val="60000"/>
                  </a:srgbClr>
                </a:solidFill>
              </a:rPr>
              <a:t>? </a:t>
            </a:r>
          </a:p>
          <a:p>
            <a:pPr marL="0" indent="0">
              <a:spcBef>
                <a:spcPts val="0"/>
              </a:spcBef>
            </a:pPr>
            <a:endParaRPr lang="en-US" sz="3600" b="0" kern="0" dirty="0">
              <a:solidFill>
                <a:srgbClr val="298FC2"/>
              </a:solidFill>
            </a:endParaRPr>
          </a:p>
          <a:p>
            <a:pPr marL="0" indent="0">
              <a:spcBef>
                <a:spcPts val="0"/>
              </a:spcBef>
            </a:pPr>
            <a:endParaRPr lang="en-US" sz="2400" b="0" kern="0" dirty="0">
              <a:solidFill>
                <a:schemeClr val="accent1"/>
              </a:solidFill>
            </a:endParaRPr>
          </a:p>
        </p:txBody>
      </p:sp>
      <p:sp>
        <p:nvSpPr>
          <p:cNvPr id="5" name="Slide Number Placeholder 8">
            <a:extLst>
              <a:ext uri="{FF2B5EF4-FFF2-40B4-BE49-F238E27FC236}">
                <a16:creationId xmlns:a16="http://schemas.microsoft.com/office/drawing/2014/main" id="{ABEFAFA1-FF60-2043-B0D4-EF4B78FF8C6F}"/>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14</a:t>
            </a:fld>
            <a:endParaRPr lang="en-US" dirty="0">
              <a:solidFill>
                <a:schemeClr val="tx1"/>
              </a:solidFill>
            </a:endParaRPr>
          </a:p>
        </p:txBody>
      </p:sp>
    </p:spTree>
    <p:extLst>
      <p:ext uri="{BB962C8B-B14F-4D97-AF65-F5344CB8AC3E}">
        <p14:creationId xmlns:p14="http://schemas.microsoft.com/office/powerpoint/2010/main" val="107128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443906" y="6289992"/>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Sources: 2022 Fidelity College Savings Indicator Study. </a:t>
            </a:r>
            <a:r>
              <a:rPr lang="en-US" sz="1000" dirty="0">
                <a:solidFill>
                  <a:srgbClr val="000000"/>
                </a:solidFill>
              </a:rPr>
              <a:t>See Important Information slide for methodology.</a:t>
            </a:r>
            <a:endParaRPr lang="en-US" sz="1000" dirty="0">
              <a:solidFill>
                <a:srgbClr val="000000"/>
              </a:solidFill>
              <a:latin typeface="+mj-lt"/>
            </a:endParaRPr>
          </a:p>
        </p:txBody>
      </p:sp>
      <p:grpSp>
        <p:nvGrpSpPr>
          <p:cNvPr id="9" name="Group 8"/>
          <p:cNvGrpSpPr/>
          <p:nvPr/>
        </p:nvGrpSpPr>
        <p:grpSpPr>
          <a:xfrm>
            <a:off x="1222255" y="1910424"/>
            <a:ext cx="9747491" cy="3303262"/>
            <a:chOff x="1075038" y="2651760"/>
            <a:chExt cx="6993924" cy="2370124"/>
          </a:xfrm>
        </p:grpSpPr>
        <p:sp>
          <p:nvSpPr>
            <p:cNvPr id="23" name="Rectangle 22">
              <a:extLst>
                <a:ext uri="{FF2B5EF4-FFF2-40B4-BE49-F238E27FC236}">
                  <a16:creationId xmlns:a16="http://schemas.microsoft.com/office/drawing/2014/main" id="{490B855B-E8A4-4A14-B1A3-2F4C37CCD24D}"/>
                </a:ext>
              </a:extLst>
            </p:cNvPr>
            <p:cNvSpPr/>
            <p:nvPr/>
          </p:nvSpPr>
          <p:spPr>
            <a:xfrm>
              <a:off x="1342504" y="3891315"/>
              <a:ext cx="2665468" cy="258532"/>
            </a:xfrm>
            <a:prstGeom prst="rect">
              <a:avLst/>
            </a:prstGeom>
          </p:spPr>
          <p:txBody>
            <a:bodyPr wrap="none">
              <a:noAutofit/>
            </a:bodyPr>
            <a:lstStyle/>
            <a:p>
              <a:pPr algn="ctr">
                <a:lnSpc>
                  <a:spcPct val="90000"/>
                </a:lnSpc>
              </a:pPr>
              <a:r>
                <a:rPr lang="en-US" sz="2400" dirty="0">
                  <a:solidFill>
                    <a:srgbClr val="333F48"/>
                  </a:solidFill>
                </a:rPr>
                <a:t>Of parents haven’t talked </a:t>
              </a:r>
              <a:br>
                <a:rPr lang="en-US" sz="2400" dirty="0">
                  <a:solidFill>
                    <a:srgbClr val="333F48"/>
                  </a:solidFill>
                </a:rPr>
              </a:br>
              <a:r>
                <a:rPr lang="en-US" sz="2400" dirty="0">
                  <a:solidFill>
                    <a:srgbClr val="333F48"/>
                  </a:solidFill>
                </a:rPr>
                <a:t>to their children about</a:t>
              </a:r>
              <a:br>
                <a:rPr lang="en-US" sz="2400" dirty="0">
                  <a:solidFill>
                    <a:srgbClr val="333F48"/>
                  </a:solidFill>
                </a:rPr>
              </a:br>
              <a:r>
                <a:rPr lang="en-US" sz="2400" dirty="0">
                  <a:solidFill>
                    <a:srgbClr val="333F48"/>
                  </a:solidFill>
                </a:rPr>
                <a:t> saving and paying for college</a:t>
              </a:r>
            </a:p>
          </p:txBody>
        </p:sp>
        <p:sp>
          <p:nvSpPr>
            <p:cNvPr id="24" name="Rectangle 23">
              <a:extLst>
                <a:ext uri="{FF2B5EF4-FFF2-40B4-BE49-F238E27FC236}">
                  <a16:creationId xmlns:a16="http://schemas.microsoft.com/office/drawing/2014/main" id="{CB506FDC-01B6-41C1-B592-82652371C02B}"/>
                </a:ext>
              </a:extLst>
            </p:cNvPr>
            <p:cNvSpPr/>
            <p:nvPr/>
          </p:nvSpPr>
          <p:spPr>
            <a:xfrm>
              <a:off x="5234620" y="3891315"/>
              <a:ext cx="2468284" cy="258532"/>
            </a:xfrm>
            <a:prstGeom prst="rect">
              <a:avLst/>
            </a:prstGeom>
          </p:spPr>
          <p:txBody>
            <a:bodyPr wrap="none">
              <a:noAutofit/>
            </a:bodyPr>
            <a:lstStyle/>
            <a:p>
              <a:pPr algn="ctr">
                <a:lnSpc>
                  <a:spcPct val="90000"/>
                </a:lnSpc>
              </a:pPr>
              <a:r>
                <a:rPr lang="en-US" sz="2400" dirty="0">
                  <a:solidFill>
                    <a:srgbClr val="333F48"/>
                  </a:solidFill>
                </a:rPr>
                <a:t>Of parents </a:t>
              </a:r>
              <a:br>
                <a:rPr lang="en-US" sz="2400" dirty="0">
                  <a:solidFill>
                    <a:srgbClr val="333F48"/>
                  </a:solidFill>
                </a:rPr>
              </a:br>
              <a:r>
                <a:rPr lang="en-US" sz="2400" dirty="0">
                  <a:solidFill>
                    <a:srgbClr val="333F48"/>
                  </a:solidFill>
                </a:rPr>
                <a:t>plan to pay for all of their </a:t>
              </a:r>
              <a:br>
                <a:rPr lang="en-US" sz="2400" dirty="0">
                  <a:solidFill>
                    <a:srgbClr val="333F48"/>
                  </a:solidFill>
                </a:rPr>
              </a:br>
              <a:r>
                <a:rPr lang="en-US" sz="2400" dirty="0">
                  <a:solidFill>
                    <a:srgbClr val="333F48"/>
                  </a:solidFill>
                </a:rPr>
                <a:t>children's college costs </a:t>
              </a:r>
            </a:p>
          </p:txBody>
        </p:sp>
        <p:sp>
          <p:nvSpPr>
            <p:cNvPr id="25" name="Rectangle 24">
              <a:extLst>
                <a:ext uri="{FF2B5EF4-FFF2-40B4-BE49-F238E27FC236}">
                  <a16:creationId xmlns:a16="http://schemas.microsoft.com/office/drawing/2014/main" id="{3513FA7D-670E-47D2-A58A-6EC2EED8A8E2}"/>
                </a:ext>
              </a:extLst>
            </p:cNvPr>
            <p:cNvSpPr/>
            <p:nvPr/>
          </p:nvSpPr>
          <p:spPr>
            <a:xfrm>
              <a:off x="1075038" y="3090277"/>
              <a:ext cx="3200400" cy="640080"/>
            </a:xfrm>
            <a:prstGeom prst="rect">
              <a:avLst/>
            </a:prstGeom>
            <a:noFill/>
          </p:spPr>
          <p:txBody>
            <a:bodyPr wrap="square" lIns="274320" rIns="91440">
              <a:noAutofit/>
            </a:bodyPr>
            <a:lstStyle/>
            <a:p>
              <a:pPr algn="ctr">
                <a:lnSpc>
                  <a:spcPct val="90000"/>
                </a:lnSpc>
              </a:pPr>
              <a:r>
                <a:rPr lang="en-US" sz="6600" dirty="0">
                  <a:solidFill>
                    <a:schemeClr val="accent3"/>
                  </a:solidFill>
                </a:rPr>
                <a:t>45%</a:t>
              </a:r>
            </a:p>
          </p:txBody>
        </p:sp>
        <p:sp>
          <p:nvSpPr>
            <p:cNvPr id="26" name="Rectangle 25">
              <a:extLst>
                <a:ext uri="{FF2B5EF4-FFF2-40B4-BE49-F238E27FC236}">
                  <a16:creationId xmlns:a16="http://schemas.microsoft.com/office/drawing/2014/main" id="{456FCC3C-B3E7-4178-9351-55762961E16B}"/>
                </a:ext>
              </a:extLst>
            </p:cNvPr>
            <p:cNvSpPr/>
            <p:nvPr/>
          </p:nvSpPr>
          <p:spPr>
            <a:xfrm>
              <a:off x="4868562" y="3061333"/>
              <a:ext cx="3200400" cy="640080"/>
            </a:xfrm>
            <a:prstGeom prst="rect">
              <a:avLst/>
            </a:prstGeom>
            <a:noFill/>
          </p:spPr>
          <p:txBody>
            <a:bodyPr wrap="square" lIns="274320" rIns="91440">
              <a:noAutofit/>
            </a:bodyPr>
            <a:lstStyle/>
            <a:p>
              <a:pPr algn="ctr">
                <a:lnSpc>
                  <a:spcPct val="90000"/>
                </a:lnSpc>
              </a:pPr>
              <a:r>
                <a:rPr lang="en-US" sz="6600" dirty="0">
                  <a:solidFill>
                    <a:srgbClr val="298FC2"/>
                  </a:solidFill>
                </a:rPr>
                <a:t>38%</a:t>
              </a:r>
            </a:p>
          </p:txBody>
        </p:sp>
        <p:cxnSp>
          <p:nvCxnSpPr>
            <p:cNvPr id="30" name="Straight Connector 29">
              <a:extLst>
                <a:ext uri="{FF2B5EF4-FFF2-40B4-BE49-F238E27FC236}">
                  <a16:creationId xmlns:a16="http://schemas.microsoft.com/office/drawing/2014/main" id="{B9C452B1-5AFB-49D7-A181-6C5F8A51ED11}"/>
                </a:ext>
              </a:extLst>
            </p:cNvPr>
            <p:cNvCxnSpPr>
              <a:cxnSpLocks/>
            </p:cNvCxnSpPr>
            <p:nvPr/>
          </p:nvCxnSpPr>
          <p:spPr bwMode="auto">
            <a:xfrm>
              <a:off x="4583511" y="2651760"/>
              <a:ext cx="0" cy="2370124"/>
            </a:xfrm>
            <a:prstGeom prst="line">
              <a:avLst/>
            </a:prstGeom>
            <a:solidFill>
              <a:schemeClr val="hlink"/>
            </a:solidFill>
            <a:ln w="38100" cap="rnd" cmpd="sng" algn="ctr">
              <a:solidFill>
                <a:schemeClr val="accent5">
                  <a:lumMod val="40000"/>
                  <a:lumOff val="60000"/>
                </a:schemeClr>
              </a:solidFill>
              <a:prstDash val="sysDot"/>
              <a:round/>
              <a:headEnd type="none" w="med" len="med"/>
              <a:tailEnd type="none" w="med" len="med"/>
            </a:ln>
            <a:effectLst/>
          </p:spPr>
        </p:cxnSp>
      </p:grpSp>
      <p:sp>
        <p:nvSpPr>
          <p:cNvPr id="3" name="Title 2">
            <a:extLst>
              <a:ext uri="{FF2B5EF4-FFF2-40B4-BE49-F238E27FC236}">
                <a16:creationId xmlns:a16="http://schemas.microsoft.com/office/drawing/2014/main" id="{E9408673-650D-B24C-8D28-44FF0745B752}"/>
              </a:ext>
            </a:extLst>
          </p:cNvPr>
          <p:cNvSpPr>
            <a:spLocks noGrp="1"/>
          </p:cNvSpPr>
          <p:nvPr>
            <p:ph type="title"/>
          </p:nvPr>
        </p:nvSpPr>
        <p:spPr>
          <a:xfrm>
            <a:off x="0" y="537881"/>
            <a:ext cx="12192000" cy="838200"/>
          </a:xfrm>
        </p:spPr>
        <p:txBody>
          <a:bodyPr/>
          <a:lstStyle/>
          <a:p>
            <a:pPr algn="ctr"/>
            <a:r>
              <a:rPr lang="en-US" sz="3600" dirty="0"/>
              <a:t>Critical conversations</a:t>
            </a:r>
          </a:p>
        </p:txBody>
      </p:sp>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15</a:t>
            </a:fld>
            <a:endParaRPr lang="en-US" dirty="0">
              <a:solidFill>
                <a:schemeClr val="tx1"/>
              </a:solidFill>
            </a:endParaRPr>
          </a:p>
        </p:txBody>
      </p:sp>
    </p:spTree>
    <p:extLst>
      <p:ext uri="{BB962C8B-B14F-4D97-AF65-F5344CB8AC3E}">
        <p14:creationId xmlns:p14="http://schemas.microsoft.com/office/powerpoint/2010/main" val="70842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CA918-C39B-8D43-ABDA-A596A118C25C}"/>
              </a:ext>
            </a:extLst>
          </p:cNvPr>
          <p:cNvSpPr>
            <a:spLocks noGrp="1"/>
          </p:cNvSpPr>
          <p:nvPr>
            <p:ph type="ftr" sz="quarter" idx="3"/>
          </p:nvPr>
        </p:nvSpPr>
        <p:spPr/>
        <p:txBody>
          <a:bodyPr/>
          <a:lstStyle/>
          <a:p>
            <a:pPr algn="l">
              <a:defRPr/>
            </a:pPr>
            <a:r>
              <a:rPr lang="en-US" dirty="0"/>
              <a:t>For investor use.</a:t>
            </a:r>
          </a:p>
        </p:txBody>
      </p:sp>
      <p:sp>
        <p:nvSpPr>
          <p:cNvPr id="6" name="Title 2">
            <a:extLst>
              <a:ext uri="{FF2B5EF4-FFF2-40B4-BE49-F238E27FC236}">
                <a16:creationId xmlns:a16="http://schemas.microsoft.com/office/drawing/2014/main" id="{046DC0E2-A98D-924B-BAD9-261ADDCF8F22}"/>
              </a:ext>
            </a:extLst>
          </p:cNvPr>
          <p:cNvSpPr>
            <a:spLocks noGrp="1"/>
          </p:cNvSpPr>
          <p:nvPr>
            <p:ph type="title"/>
          </p:nvPr>
        </p:nvSpPr>
        <p:spPr>
          <a:xfrm>
            <a:off x="0" y="537881"/>
            <a:ext cx="12192000" cy="838200"/>
          </a:xfrm>
        </p:spPr>
        <p:txBody>
          <a:bodyPr/>
          <a:lstStyle/>
          <a:p>
            <a:pPr algn="ctr"/>
            <a:r>
              <a:rPr lang="en-US" sz="3600" dirty="0"/>
              <a:t>Comparing college savings options </a:t>
            </a:r>
          </a:p>
        </p:txBody>
      </p:sp>
      <p:sp>
        <p:nvSpPr>
          <p:cNvPr id="7" name="Slide Number Placeholder 8">
            <a:extLst>
              <a:ext uri="{FF2B5EF4-FFF2-40B4-BE49-F238E27FC236}">
                <a16:creationId xmlns:a16="http://schemas.microsoft.com/office/drawing/2014/main" id="{3FFD1B85-C454-BC4A-890F-EDF07D0B9B5A}"/>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16</a:t>
            </a:fld>
            <a:endParaRPr lang="en-US" dirty="0">
              <a:solidFill>
                <a:schemeClr val="tx1"/>
              </a:solidFill>
            </a:endParaRPr>
          </a:p>
        </p:txBody>
      </p:sp>
      <p:sp>
        <p:nvSpPr>
          <p:cNvPr id="2" name="Rectangle 1">
            <a:extLst>
              <a:ext uri="{FF2B5EF4-FFF2-40B4-BE49-F238E27FC236}">
                <a16:creationId xmlns:a16="http://schemas.microsoft.com/office/drawing/2014/main" id="{FCC9C4D6-0DEA-A64D-85A2-372F36103294}"/>
              </a:ext>
            </a:extLst>
          </p:cNvPr>
          <p:cNvSpPr/>
          <p:nvPr/>
        </p:nvSpPr>
        <p:spPr>
          <a:xfrm>
            <a:off x="1642872" y="1271956"/>
            <a:ext cx="8906256" cy="1031051"/>
          </a:xfrm>
          <a:prstGeom prst="rect">
            <a:avLst/>
          </a:prstGeom>
        </p:spPr>
        <p:txBody>
          <a:bodyPr wrap="square">
            <a:spAutoFit/>
          </a:bodyPr>
          <a:lstStyle/>
          <a:p>
            <a:pPr lvl="0" algn="ctr">
              <a:spcAft>
                <a:spcPts val="600"/>
              </a:spcAft>
            </a:pPr>
            <a:r>
              <a:rPr lang="en-US" sz="2400" b="1" dirty="0">
                <a:solidFill>
                  <a:srgbClr val="333F48"/>
                </a:solidFill>
                <a:cs typeface="Arial" panose="020B0604020202020204" pitchFamily="34" charset="0"/>
              </a:rPr>
              <a:t>How do college savings compare?</a:t>
            </a:r>
          </a:p>
          <a:p>
            <a:pPr lvl="0" algn="ctr">
              <a:spcAft>
                <a:spcPts val="600"/>
              </a:spcAft>
            </a:pPr>
            <a:r>
              <a:rPr lang="en-US" sz="1600" dirty="0">
                <a:solidFill>
                  <a:srgbClr val="333F48"/>
                </a:solidFill>
                <a:cs typeface="Arial" panose="020B0604020202020204" pitchFamily="34" charset="0"/>
              </a:rPr>
              <a:t>There are many investment accounts you can use to help save for a child’s education, which differ in features and benefits. Here are three types of accounts that many families consider:</a:t>
            </a:r>
            <a:endParaRPr lang="en-US" sz="1600" dirty="0">
              <a:solidFill>
                <a:srgbClr val="333F48"/>
              </a:solidFill>
            </a:endParaRPr>
          </a:p>
        </p:txBody>
      </p:sp>
      <p:sp>
        <p:nvSpPr>
          <p:cNvPr id="5" name="Rectangle 4">
            <a:extLst>
              <a:ext uri="{FF2B5EF4-FFF2-40B4-BE49-F238E27FC236}">
                <a16:creationId xmlns:a16="http://schemas.microsoft.com/office/drawing/2014/main" id="{24DE3ECB-28D0-E049-9478-4CB1D352CEC4}"/>
              </a:ext>
            </a:extLst>
          </p:cNvPr>
          <p:cNvSpPr/>
          <p:nvPr/>
        </p:nvSpPr>
        <p:spPr bwMode="auto">
          <a:xfrm>
            <a:off x="0" y="2466847"/>
            <a:ext cx="12192000" cy="321767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Rectangle 13">
            <a:extLst>
              <a:ext uri="{FF2B5EF4-FFF2-40B4-BE49-F238E27FC236}">
                <a16:creationId xmlns:a16="http://schemas.microsoft.com/office/drawing/2014/main" id="{19D11E77-5B7C-884F-AB2B-ADEBC6EA4BD6}"/>
              </a:ext>
            </a:extLst>
          </p:cNvPr>
          <p:cNvSpPr/>
          <p:nvPr/>
        </p:nvSpPr>
        <p:spPr bwMode="auto">
          <a:xfrm>
            <a:off x="352699" y="2736684"/>
            <a:ext cx="3625769" cy="26303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5" name="Rectangle 14">
            <a:extLst>
              <a:ext uri="{FF2B5EF4-FFF2-40B4-BE49-F238E27FC236}">
                <a16:creationId xmlns:a16="http://schemas.microsoft.com/office/drawing/2014/main" id="{C376BC9B-6826-8344-8B6F-E9730A65D503}"/>
              </a:ext>
            </a:extLst>
          </p:cNvPr>
          <p:cNvSpPr/>
          <p:nvPr/>
        </p:nvSpPr>
        <p:spPr bwMode="auto">
          <a:xfrm>
            <a:off x="4266330" y="2736684"/>
            <a:ext cx="3642555" cy="26303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6" name="Rectangle 15">
            <a:extLst>
              <a:ext uri="{FF2B5EF4-FFF2-40B4-BE49-F238E27FC236}">
                <a16:creationId xmlns:a16="http://schemas.microsoft.com/office/drawing/2014/main" id="{CF35EE89-5888-E943-9659-E5DF007096F8}"/>
              </a:ext>
            </a:extLst>
          </p:cNvPr>
          <p:cNvSpPr/>
          <p:nvPr/>
        </p:nvSpPr>
        <p:spPr bwMode="auto">
          <a:xfrm>
            <a:off x="8213533" y="2736684"/>
            <a:ext cx="3625769" cy="26303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8" name="Rectangle 17">
            <a:extLst>
              <a:ext uri="{FF2B5EF4-FFF2-40B4-BE49-F238E27FC236}">
                <a16:creationId xmlns:a16="http://schemas.microsoft.com/office/drawing/2014/main" id="{9231C007-CDA0-3645-B977-7DAD89B75FAF}"/>
              </a:ext>
            </a:extLst>
          </p:cNvPr>
          <p:cNvSpPr/>
          <p:nvPr/>
        </p:nvSpPr>
        <p:spPr>
          <a:xfrm>
            <a:off x="352698" y="2887630"/>
            <a:ext cx="3625769" cy="1993235"/>
          </a:xfrm>
          <a:prstGeom prst="rect">
            <a:avLst/>
          </a:prstGeom>
        </p:spPr>
        <p:txBody>
          <a:bodyPr wrap="none">
            <a:noAutofit/>
          </a:bodyPr>
          <a:lstStyle/>
          <a:p>
            <a:pPr algn="ctr">
              <a:lnSpc>
                <a:spcPct val="90000"/>
              </a:lnSpc>
            </a:pPr>
            <a:r>
              <a:rPr lang="en-US" sz="2400" b="1" dirty="0">
                <a:solidFill>
                  <a:srgbClr val="7A9B3D"/>
                </a:solidFill>
              </a:rPr>
              <a:t>529</a:t>
            </a:r>
          </a:p>
          <a:p>
            <a:pPr algn="ctr">
              <a:lnSpc>
                <a:spcPct val="90000"/>
              </a:lnSpc>
            </a:pPr>
            <a:r>
              <a:rPr lang="en-US" sz="1600" dirty="0">
                <a:solidFill>
                  <a:srgbClr val="7A9B3D"/>
                </a:solidFill>
              </a:rPr>
              <a:t>College Savings Plan</a:t>
            </a:r>
          </a:p>
          <a:p>
            <a:pPr algn="ctr">
              <a:lnSpc>
                <a:spcPct val="90000"/>
              </a:lnSpc>
            </a:pPr>
            <a:endParaRPr lang="en-US" sz="2000" dirty="0">
              <a:solidFill>
                <a:srgbClr val="7A9B3D"/>
              </a:solidFill>
            </a:endParaRPr>
          </a:p>
          <a:p>
            <a:pPr algn="ctr">
              <a:lnSpc>
                <a:spcPct val="90000"/>
              </a:lnSpc>
            </a:pPr>
            <a:r>
              <a:rPr lang="en-US" sz="1600" dirty="0">
                <a:solidFill>
                  <a:srgbClr val="333F48"/>
                </a:solidFill>
              </a:rPr>
              <a:t>These tax-advantaged accounts </a:t>
            </a:r>
            <a:br>
              <a:rPr lang="en-US" sz="1600" dirty="0">
                <a:solidFill>
                  <a:srgbClr val="333F48"/>
                </a:solidFill>
              </a:rPr>
            </a:br>
            <a:r>
              <a:rPr lang="en-US" sz="1600" dirty="0">
                <a:solidFill>
                  <a:srgbClr val="333F48"/>
                </a:solidFill>
              </a:rPr>
              <a:t>are designed to pay for qualified </a:t>
            </a:r>
            <a:br>
              <a:rPr lang="en-US" sz="1600" dirty="0">
                <a:solidFill>
                  <a:srgbClr val="333F48"/>
                </a:solidFill>
              </a:rPr>
            </a:br>
            <a:r>
              <a:rPr lang="en-US" sz="1600" dirty="0">
                <a:solidFill>
                  <a:srgbClr val="333F48"/>
                </a:solidFill>
              </a:rPr>
              <a:t>education expenses. They can </a:t>
            </a:r>
            <a:br>
              <a:rPr lang="en-US" sz="1600" dirty="0">
                <a:solidFill>
                  <a:srgbClr val="333F48"/>
                </a:solidFill>
              </a:rPr>
            </a:br>
            <a:r>
              <a:rPr lang="en-US" sz="1600" dirty="0">
                <a:solidFill>
                  <a:srgbClr val="333F48"/>
                </a:solidFill>
              </a:rPr>
              <a:t>be used for a student of any age. </a:t>
            </a:r>
          </a:p>
        </p:txBody>
      </p:sp>
      <p:sp>
        <p:nvSpPr>
          <p:cNvPr id="19" name="Rectangle 18">
            <a:extLst>
              <a:ext uri="{FF2B5EF4-FFF2-40B4-BE49-F238E27FC236}">
                <a16:creationId xmlns:a16="http://schemas.microsoft.com/office/drawing/2014/main" id="{64AB4B37-CEAD-8843-9751-9F4125718CE1}"/>
              </a:ext>
            </a:extLst>
          </p:cNvPr>
          <p:cNvSpPr/>
          <p:nvPr/>
        </p:nvSpPr>
        <p:spPr>
          <a:xfrm>
            <a:off x="4266330" y="2887630"/>
            <a:ext cx="3625769" cy="1993235"/>
          </a:xfrm>
          <a:prstGeom prst="rect">
            <a:avLst/>
          </a:prstGeom>
        </p:spPr>
        <p:txBody>
          <a:bodyPr wrap="none">
            <a:noAutofit/>
          </a:bodyPr>
          <a:lstStyle/>
          <a:p>
            <a:pPr algn="ctr">
              <a:lnSpc>
                <a:spcPct val="90000"/>
              </a:lnSpc>
            </a:pPr>
            <a:r>
              <a:rPr lang="en-US" sz="2400" b="1" dirty="0">
                <a:solidFill>
                  <a:srgbClr val="7A9B3D"/>
                </a:solidFill>
              </a:rPr>
              <a:t>UGMA/UTMA</a:t>
            </a:r>
          </a:p>
          <a:p>
            <a:pPr algn="ctr">
              <a:lnSpc>
                <a:spcPct val="90000"/>
              </a:lnSpc>
            </a:pPr>
            <a:r>
              <a:rPr lang="en-US" sz="1600" dirty="0">
                <a:solidFill>
                  <a:srgbClr val="7A9B3D"/>
                </a:solidFill>
              </a:rPr>
              <a:t>Uniform Gifts to Minors </a:t>
            </a:r>
            <a:br>
              <a:rPr lang="en-US" sz="1600" dirty="0">
                <a:solidFill>
                  <a:srgbClr val="7A9B3D"/>
                </a:solidFill>
              </a:rPr>
            </a:br>
            <a:r>
              <a:rPr lang="en-US" sz="1600" dirty="0">
                <a:solidFill>
                  <a:srgbClr val="7A9B3D"/>
                </a:solidFill>
              </a:rPr>
              <a:t>Act/Uniform Transfers to </a:t>
            </a:r>
            <a:br>
              <a:rPr lang="en-US" sz="1600" dirty="0">
                <a:solidFill>
                  <a:srgbClr val="7A9B3D"/>
                </a:solidFill>
              </a:rPr>
            </a:br>
            <a:r>
              <a:rPr lang="en-US" sz="1600" dirty="0">
                <a:solidFill>
                  <a:srgbClr val="7A9B3D"/>
                </a:solidFill>
              </a:rPr>
              <a:t>Minors Act Accounts</a:t>
            </a:r>
          </a:p>
          <a:p>
            <a:pPr algn="ctr">
              <a:lnSpc>
                <a:spcPct val="90000"/>
              </a:lnSpc>
            </a:pPr>
            <a:endParaRPr lang="en-US" sz="2000" dirty="0">
              <a:solidFill>
                <a:srgbClr val="7A9B3D"/>
              </a:solidFill>
            </a:endParaRPr>
          </a:p>
          <a:p>
            <a:pPr algn="ctr">
              <a:lnSpc>
                <a:spcPct val="90000"/>
              </a:lnSpc>
            </a:pPr>
            <a:r>
              <a:rPr lang="en-US" sz="1600" dirty="0">
                <a:solidFill>
                  <a:srgbClr val="333F48"/>
                </a:solidFill>
              </a:rPr>
              <a:t>Invested in the child’s name, </a:t>
            </a:r>
            <a:br>
              <a:rPr lang="en-US" sz="1600" dirty="0">
                <a:solidFill>
                  <a:srgbClr val="333F48"/>
                </a:solidFill>
              </a:rPr>
            </a:br>
            <a:r>
              <a:rPr lang="en-US" sz="1600" dirty="0">
                <a:solidFill>
                  <a:srgbClr val="333F48"/>
                </a:solidFill>
              </a:rPr>
              <a:t>custodial accounts can be used </a:t>
            </a:r>
            <a:br>
              <a:rPr lang="en-US" sz="1600" dirty="0">
                <a:solidFill>
                  <a:srgbClr val="333F48"/>
                </a:solidFill>
              </a:rPr>
            </a:br>
            <a:r>
              <a:rPr lang="en-US" sz="1600" dirty="0">
                <a:solidFill>
                  <a:srgbClr val="333F48"/>
                </a:solidFill>
              </a:rPr>
              <a:t>for any expense for the </a:t>
            </a:r>
            <a:br>
              <a:rPr lang="en-US" sz="1600" dirty="0">
                <a:solidFill>
                  <a:srgbClr val="333F48"/>
                </a:solidFill>
              </a:rPr>
            </a:br>
            <a:r>
              <a:rPr lang="en-US" sz="1600" dirty="0">
                <a:solidFill>
                  <a:srgbClr val="333F48"/>
                </a:solidFill>
              </a:rPr>
              <a:t>benefit of the child.</a:t>
            </a:r>
          </a:p>
        </p:txBody>
      </p:sp>
      <p:sp>
        <p:nvSpPr>
          <p:cNvPr id="20" name="Rectangle 19">
            <a:extLst>
              <a:ext uri="{FF2B5EF4-FFF2-40B4-BE49-F238E27FC236}">
                <a16:creationId xmlns:a16="http://schemas.microsoft.com/office/drawing/2014/main" id="{F271716D-4241-F640-BE69-0726B4CD3DCA}"/>
              </a:ext>
            </a:extLst>
          </p:cNvPr>
          <p:cNvSpPr/>
          <p:nvPr/>
        </p:nvSpPr>
        <p:spPr>
          <a:xfrm>
            <a:off x="8216538" y="2887630"/>
            <a:ext cx="3625769" cy="1993235"/>
          </a:xfrm>
          <a:prstGeom prst="rect">
            <a:avLst/>
          </a:prstGeom>
        </p:spPr>
        <p:txBody>
          <a:bodyPr wrap="none">
            <a:noAutofit/>
          </a:bodyPr>
          <a:lstStyle/>
          <a:p>
            <a:pPr algn="ctr">
              <a:lnSpc>
                <a:spcPct val="90000"/>
              </a:lnSpc>
            </a:pPr>
            <a:r>
              <a:rPr lang="en-US" sz="2400" b="1" dirty="0">
                <a:solidFill>
                  <a:srgbClr val="7A9B3D"/>
                </a:solidFill>
              </a:rPr>
              <a:t>The Coverdell </a:t>
            </a:r>
            <a:br>
              <a:rPr lang="en-US" sz="2400" b="1" dirty="0">
                <a:solidFill>
                  <a:srgbClr val="7A9B3D"/>
                </a:solidFill>
              </a:rPr>
            </a:br>
            <a:r>
              <a:rPr lang="en-US" sz="2400" b="1" dirty="0">
                <a:solidFill>
                  <a:srgbClr val="7A9B3D"/>
                </a:solidFill>
              </a:rPr>
              <a:t>Education</a:t>
            </a:r>
          </a:p>
          <a:p>
            <a:pPr algn="ctr">
              <a:lnSpc>
                <a:spcPct val="90000"/>
              </a:lnSpc>
            </a:pPr>
            <a:r>
              <a:rPr lang="en-US" sz="1600" dirty="0">
                <a:solidFill>
                  <a:srgbClr val="7A9B3D"/>
                </a:solidFill>
              </a:rPr>
              <a:t>Savings Account</a:t>
            </a:r>
          </a:p>
          <a:p>
            <a:pPr algn="ctr">
              <a:lnSpc>
                <a:spcPct val="90000"/>
              </a:lnSpc>
            </a:pPr>
            <a:endParaRPr lang="en-US" sz="2000" dirty="0">
              <a:solidFill>
                <a:srgbClr val="7A9B3D"/>
              </a:solidFill>
            </a:endParaRPr>
          </a:p>
          <a:p>
            <a:pPr algn="ctr">
              <a:lnSpc>
                <a:spcPct val="90000"/>
              </a:lnSpc>
            </a:pPr>
            <a:r>
              <a:rPr lang="en-US" sz="1600" dirty="0">
                <a:solidFill>
                  <a:srgbClr val="333F48"/>
                </a:solidFill>
              </a:rPr>
              <a:t>Invested in the child’s name, </a:t>
            </a:r>
            <a:br>
              <a:rPr lang="en-US" sz="1600" dirty="0">
                <a:solidFill>
                  <a:srgbClr val="333F48"/>
                </a:solidFill>
              </a:rPr>
            </a:br>
            <a:r>
              <a:rPr lang="en-US" sz="1600" dirty="0">
                <a:solidFill>
                  <a:srgbClr val="333F48"/>
                </a:solidFill>
              </a:rPr>
              <a:t>custodial accounts can be used </a:t>
            </a:r>
            <a:br>
              <a:rPr lang="en-US" sz="1600" dirty="0">
                <a:solidFill>
                  <a:srgbClr val="333F48"/>
                </a:solidFill>
              </a:rPr>
            </a:br>
            <a:r>
              <a:rPr lang="en-US" sz="1600" dirty="0">
                <a:solidFill>
                  <a:srgbClr val="333F48"/>
                </a:solidFill>
              </a:rPr>
              <a:t>for any expense for the </a:t>
            </a:r>
            <a:br>
              <a:rPr lang="en-US" sz="1600" dirty="0">
                <a:solidFill>
                  <a:srgbClr val="333F48"/>
                </a:solidFill>
              </a:rPr>
            </a:br>
            <a:r>
              <a:rPr lang="en-US" sz="1600" dirty="0">
                <a:solidFill>
                  <a:srgbClr val="333F48"/>
                </a:solidFill>
              </a:rPr>
              <a:t>benefit of the child.</a:t>
            </a:r>
          </a:p>
        </p:txBody>
      </p:sp>
      <p:sp>
        <p:nvSpPr>
          <p:cNvPr id="4" name="Rectangle 3">
            <a:extLst>
              <a:ext uri="{FF2B5EF4-FFF2-40B4-BE49-F238E27FC236}">
                <a16:creationId xmlns:a16="http://schemas.microsoft.com/office/drawing/2014/main" id="{E80C4A45-D8B5-684F-95CF-51B0B4B8DCBC}"/>
              </a:ext>
            </a:extLst>
          </p:cNvPr>
          <p:cNvSpPr/>
          <p:nvPr/>
        </p:nvSpPr>
        <p:spPr>
          <a:xfrm>
            <a:off x="437173" y="5827636"/>
            <a:ext cx="9326592" cy="707886"/>
          </a:xfrm>
          <a:prstGeom prst="rect">
            <a:avLst/>
          </a:prstGeom>
        </p:spPr>
        <p:txBody>
          <a:bodyPr wrap="none">
            <a:spAutoFit/>
          </a:bodyPr>
          <a:lstStyle/>
          <a:p>
            <a:r>
              <a:rPr lang="en-US" sz="1000" b="1" dirty="0"/>
              <a:t>Units of the Portfolios are municipal securities and may be subject to market volatility and fluctuation. </a:t>
            </a:r>
          </a:p>
          <a:p>
            <a:r>
              <a:rPr lang="en-US" sz="1000" b="1" dirty="0"/>
              <a:t>If you or the designated beneficiary is not a resident of the state sponsoring the 529 college savings plan, you may want to consider, before investing, </a:t>
            </a:r>
            <a:br>
              <a:rPr lang="en-US" sz="1000" b="1" dirty="0"/>
            </a:br>
            <a:r>
              <a:rPr lang="en-US" sz="1000" b="1" dirty="0"/>
              <a:t>whether your state or the designated beneficiary's home state offers its residents a plan with alternate state tax advantages or other state benefits, </a:t>
            </a:r>
            <a:br>
              <a:rPr lang="en-US" sz="1000" b="1" dirty="0"/>
            </a:br>
            <a:r>
              <a:rPr lang="en-US" sz="1000" b="1" dirty="0"/>
              <a:t>such as financial aid, scholarship funds, and protection from creditors.</a:t>
            </a:r>
          </a:p>
        </p:txBody>
      </p:sp>
    </p:spTree>
    <p:extLst>
      <p:ext uri="{BB962C8B-B14F-4D97-AF65-F5344CB8AC3E}">
        <p14:creationId xmlns:p14="http://schemas.microsoft.com/office/powerpoint/2010/main" val="4233551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17</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6112097"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GET COLLEGE SAVINGS ON TRACK  </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5" y="1795879"/>
            <a:ext cx="7976902" cy="3329189"/>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Start conversations and talk about expectations with your family early on.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Work with a financial representative to explore college savings account options such as a 529 plan.</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Treat college savings like paying a bill, making automatic monthly deposits into a dedicated college savings account.</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Don’t neglect other financial goals like saving for retirement.</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Triangle 40">
            <a:extLst>
              <a:ext uri="{FF2B5EF4-FFF2-40B4-BE49-F238E27FC236}">
                <a16:creationId xmlns:a16="http://schemas.microsoft.com/office/drawing/2014/main" id="{1C4D9725-5C68-2A4F-9E66-480C170B7962}"/>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359062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736919"/>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riangle 40">
            <a:extLst>
              <a:ext uri="{FF2B5EF4-FFF2-40B4-BE49-F238E27FC236}">
                <a16:creationId xmlns:a16="http://schemas.microsoft.com/office/drawing/2014/main" id="{5C8A190F-DF3E-0A4B-B14A-2BEDF7872955}"/>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4" name="Straight Connector 23">
            <a:extLst>
              <a:ext uri="{FF2B5EF4-FFF2-40B4-BE49-F238E27FC236}">
                <a16:creationId xmlns:a16="http://schemas.microsoft.com/office/drawing/2014/main" id="{352A2F24-9E5F-0347-ADE5-4B1BAC6FEC44}"/>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6" name="Fidelity Logo White">
            <a:extLst>
              <a:ext uri="{FF2B5EF4-FFF2-40B4-BE49-F238E27FC236}">
                <a16:creationId xmlns:a16="http://schemas.microsoft.com/office/drawing/2014/main" id="{205EEB93-1F90-C844-8131-D3BC745571A0}"/>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ooter Placeholder 3">
            <a:extLst>
              <a:ext uri="{FF2B5EF4-FFF2-40B4-BE49-F238E27FC236}">
                <a16:creationId xmlns:a16="http://schemas.microsoft.com/office/drawing/2014/main" id="{843D2487-F44E-904D-BEAB-A2CC4AA18BF9}"/>
              </a:ext>
            </a:extLst>
          </p:cNvPr>
          <p:cNvSpPr txBox="1">
            <a:spLocks/>
          </p:cNvSpPr>
          <p:nvPr/>
        </p:nvSpPr>
        <p:spPr>
          <a:xfrm>
            <a:off x="426722" y="6306508"/>
            <a:ext cx="5245100" cy="172485"/>
          </a:xfrm>
          <a:prstGeom prst="rect">
            <a:avLst/>
          </a:prstGeom>
        </p:spPr>
        <p:txBody>
          <a:bodyPr/>
          <a:lstStyle>
            <a:defPPr>
              <a:defRPr lang="en-US"/>
            </a:defPPr>
            <a:lvl1pPr algn="r" rtl="0" fontAlgn="base">
              <a:spcBef>
                <a:spcPct val="0"/>
              </a:spcBef>
              <a:spcAft>
                <a:spcPct val="0"/>
              </a:spcAft>
              <a:defRPr sz="1000" kern="1200" smtClean="0">
                <a:solidFill>
                  <a:srgbClr val="000000"/>
                </a:solidFill>
                <a:latin typeface="Arial" pitchFamily="34" charset="0"/>
                <a:ea typeface="ＭＳ Ｐゴシック"/>
                <a:cs typeface="ＭＳ Ｐゴシック"/>
              </a:defRPr>
            </a:lvl1pPr>
            <a:lvl2pPr marL="566029"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58"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087"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16"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45" algn="l" defTabSz="1132058" rtl="0" eaLnBrk="1" latinLnBrk="0" hangingPunct="1">
              <a:defRPr sz="1500" kern="1200">
                <a:solidFill>
                  <a:schemeClr val="tx1"/>
                </a:solidFill>
                <a:latin typeface="Arial" pitchFamily="34" charset="0"/>
                <a:ea typeface="ＭＳ Ｐゴシック"/>
                <a:cs typeface="ＭＳ Ｐゴシック"/>
              </a:defRPr>
            </a:lvl6pPr>
            <a:lvl7pPr marL="3396174" algn="l" defTabSz="1132058" rtl="0" eaLnBrk="1" latinLnBrk="0" hangingPunct="1">
              <a:defRPr sz="1500" kern="1200">
                <a:solidFill>
                  <a:schemeClr val="tx1"/>
                </a:solidFill>
                <a:latin typeface="Arial" pitchFamily="34" charset="0"/>
                <a:ea typeface="ＭＳ Ｐゴシック"/>
                <a:cs typeface="ＭＳ Ｐゴシック"/>
              </a:defRPr>
            </a:lvl7pPr>
            <a:lvl8pPr marL="3962203" algn="l" defTabSz="1132058" rtl="0" eaLnBrk="1" latinLnBrk="0" hangingPunct="1">
              <a:defRPr sz="1500" kern="1200">
                <a:solidFill>
                  <a:schemeClr val="tx1"/>
                </a:solidFill>
                <a:latin typeface="Arial" pitchFamily="34" charset="0"/>
                <a:ea typeface="ＭＳ Ｐゴシック"/>
                <a:cs typeface="ＭＳ Ｐゴシック"/>
              </a:defRPr>
            </a:lvl8pPr>
            <a:lvl9pPr marL="4528232" algn="l" defTabSz="1132058" rtl="0" eaLnBrk="1" latinLnBrk="0" hangingPunct="1">
              <a:defRPr sz="1500" kern="1200">
                <a:solidFill>
                  <a:schemeClr val="tx1"/>
                </a:solidFill>
                <a:latin typeface="Arial" pitchFamily="34" charset="0"/>
                <a:ea typeface="ＭＳ Ｐゴシック"/>
                <a:cs typeface="ＭＳ Ｐゴシック"/>
              </a:defRPr>
            </a:lvl9pPr>
          </a:lstStyle>
          <a:p>
            <a:pPr algn="l">
              <a:defRPr/>
            </a:pPr>
            <a:r>
              <a:rPr lang="en-US"/>
              <a:t>Dollar cost averaging does not ensure a profit or guarantee against a loss.</a:t>
            </a:r>
            <a:endParaRPr lang="en-US" dirty="0"/>
          </a:p>
        </p:txBody>
      </p:sp>
    </p:spTree>
    <p:extLst>
      <p:ext uri="{BB962C8B-B14F-4D97-AF65-F5344CB8AC3E}">
        <p14:creationId xmlns:p14="http://schemas.microsoft.com/office/powerpoint/2010/main" val="281409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icycle parked on a brick sidewalk&#10;&#10;Description automatically generated">
            <a:extLst>
              <a:ext uri="{FF2B5EF4-FFF2-40B4-BE49-F238E27FC236}">
                <a16:creationId xmlns:a16="http://schemas.microsoft.com/office/drawing/2014/main" id="{DD178C46-C3FE-8848-BB0B-FF25918D39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15424" cy="6858000"/>
          </a:xfrm>
          <a:prstGeom prst="rect">
            <a:avLst/>
          </a:prstGeom>
        </p:spPr>
      </p:pic>
      <p:sp>
        <p:nvSpPr>
          <p:cNvPr id="18" name="Rectangle 17">
            <a:extLst>
              <a:ext uri="{FF2B5EF4-FFF2-40B4-BE49-F238E27FC236}">
                <a16:creationId xmlns:a16="http://schemas.microsoft.com/office/drawing/2014/main" id="{85645C40-9621-574B-AF17-BAA799B6422B}"/>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9" name="Fidelity Logo White">
            <a:extLst>
              <a:ext uri="{FF2B5EF4-FFF2-40B4-BE49-F238E27FC236}">
                <a16:creationId xmlns:a16="http://schemas.microsoft.com/office/drawing/2014/main" id="{4A16E4CA-A911-2B41-BBA7-1886BD55B024}"/>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a:extLst>
              <a:ext uri="{FF2B5EF4-FFF2-40B4-BE49-F238E27FC236}">
                <a16:creationId xmlns:a16="http://schemas.microsoft.com/office/drawing/2014/main" id="{30A30433-FB04-6F40-BCC4-100903E9E774}"/>
              </a:ext>
            </a:extLst>
          </p:cNvPr>
          <p:cNvGrpSpPr/>
          <p:nvPr/>
        </p:nvGrpSpPr>
        <p:grpSpPr>
          <a:xfrm>
            <a:off x="0" y="0"/>
            <a:ext cx="7190153" cy="2895600"/>
            <a:chOff x="0" y="0"/>
            <a:chExt cx="5392615" cy="2171700"/>
          </a:xfrm>
        </p:grpSpPr>
        <p:sp>
          <p:nvSpPr>
            <p:cNvPr id="21" name="Triangle 40">
              <a:extLst>
                <a:ext uri="{FF2B5EF4-FFF2-40B4-BE49-F238E27FC236}">
                  <a16:creationId xmlns:a16="http://schemas.microsoft.com/office/drawing/2014/main" id="{F3F737E5-89FB-3945-B30B-043CCE029CB5}"/>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2" name="Straight Connector 21">
              <a:extLst>
                <a:ext uri="{FF2B5EF4-FFF2-40B4-BE49-F238E27FC236}">
                  <a16:creationId xmlns:a16="http://schemas.microsoft.com/office/drawing/2014/main" id="{322D3802-5955-F34C-B931-3A34DE927EC7}"/>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4357A109-F275-094E-A867-5867BECC8C74}"/>
              </a:ext>
            </a:extLst>
          </p:cNvPr>
          <p:cNvGrpSpPr/>
          <p:nvPr/>
        </p:nvGrpSpPr>
        <p:grpSpPr>
          <a:xfrm>
            <a:off x="5589822" y="3212721"/>
            <a:ext cx="6602177" cy="3626734"/>
            <a:chOff x="4192367" y="2409541"/>
            <a:chExt cx="4951633" cy="2720051"/>
          </a:xfrm>
        </p:grpSpPr>
        <p:cxnSp>
          <p:nvCxnSpPr>
            <p:cNvPr id="24" name="Straight Connector 23">
              <a:extLst>
                <a:ext uri="{FF2B5EF4-FFF2-40B4-BE49-F238E27FC236}">
                  <a16:creationId xmlns:a16="http://schemas.microsoft.com/office/drawing/2014/main" id="{208A0600-8B85-264F-BF61-363ED4955673}"/>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FA496F14-B78D-CC45-B5F0-6A99672EB42B}"/>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6" name="Title 1">
            <a:extLst>
              <a:ext uri="{FF2B5EF4-FFF2-40B4-BE49-F238E27FC236}">
                <a16:creationId xmlns:a16="http://schemas.microsoft.com/office/drawing/2014/main" id="{DEC6475D-CCC8-DE44-BCA1-928D70B56E5F}"/>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Retirement</a:t>
            </a:r>
          </a:p>
        </p:txBody>
      </p:sp>
    </p:spTree>
    <p:extLst>
      <p:ext uri="{BB962C8B-B14F-4D97-AF65-F5344CB8AC3E}">
        <p14:creationId xmlns:p14="http://schemas.microsoft.com/office/powerpoint/2010/main" val="34149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EC5602-4248-D74B-8807-796D290FB861}"/>
              </a:ext>
            </a:extLst>
          </p:cNvPr>
          <p:cNvSpPr>
            <a:spLocks noGrp="1"/>
          </p:cNvSpPr>
          <p:nvPr>
            <p:ph type="ftr" sz="quarter" idx="3"/>
          </p:nvPr>
        </p:nvSpPr>
        <p:spPr/>
        <p:txBody>
          <a:bodyPr/>
          <a:lstStyle/>
          <a:p>
            <a:pPr algn="l">
              <a:defRPr/>
            </a:pPr>
            <a:r>
              <a:rPr lang="en-US"/>
              <a:t>For investor use.</a:t>
            </a:r>
            <a:endParaRPr lang="en-US" dirty="0"/>
          </a:p>
        </p:txBody>
      </p:sp>
      <p:sp>
        <p:nvSpPr>
          <p:cNvPr id="6" name="Content Placeholder 2">
            <a:extLst>
              <a:ext uri="{FF2B5EF4-FFF2-40B4-BE49-F238E27FC236}">
                <a16:creationId xmlns:a16="http://schemas.microsoft.com/office/drawing/2014/main" id="{35941ADF-F611-7F47-B3E8-95C72B803B87}"/>
              </a:ext>
            </a:extLst>
          </p:cNvPr>
          <p:cNvSpPr txBox="1">
            <a:spLocks/>
          </p:cNvSpPr>
          <p:nvPr/>
        </p:nvSpPr>
        <p:spPr>
          <a:xfrm>
            <a:off x="426721" y="230019"/>
            <a:ext cx="11287441" cy="4241898"/>
          </a:xfrm>
          <a:prstGeom prst="rect">
            <a:avLst/>
          </a:prstGeom>
          <a:noFill/>
        </p:spPr>
        <p:txBody>
          <a:bodyPr anchor="ctr" anchorCtr="0"/>
          <a:lst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a:lstStyle>
          <a:p>
            <a:pPr marL="0" indent="0">
              <a:spcBef>
                <a:spcPct val="0"/>
              </a:spcBef>
              <a:spcAft>
                <a:spcPts val="1800"/>
              </a:spcAft>
              <a:buSzTx/>
            </a:pPr>
            <a:r>
              <a:rPr lang="en-US" sz="2400" kern="1200" cap="all" dirty="0">
                <a:solidFill>
                  <a:srgbClr val="333F48"/>
                </a:solidFill>
                <a:latin typeface="Arial" pitchFamily="34" charset="0"/>
                <a:ea typeface="ＭＳ Ｐゴシック"/>
                <a:cs typeface="Arial" panose="020B0604020202020204" pitchFamily="34" charset="0"/>
              </a:rPr>
              <a:t>Assert control</a:t>
            </a:r>
            <a:endParaRPr lang="en-US" sz="2400" kern="1200" dirty="0">
              <a:solidFill>
                <a:srgbClr val="333F48"/>
              </a:solidFill>
              <a:latin typeface="Arial" pitchFamily="34" charset="0"/>
              <a:ea typeface="ＭＳ Ｐゴシック"/>
            </a:endParaRPr>
          </a:p>
          <a:p>
            <a:pPr marL="0" indent="0">
              <a:lnSpc>
                <a:spcPct val="114000"/>
              </a:lnSpc>
              <a:spcBef>
                <a:spcPts val="0"/>
              </a:spcBef>
            </a:pPr>
            <a:r>
              <a:rPr lang="en-US" sz="4000" b="0" kern="0" dirty="0">
                <a:solidFill>
                  <a:srgbClr val="768692">
                    <a:lumMod val="40000"/>
                    <a:lumOff val="60000"/>
                  </a:srgbClr>
                </a:solidFill>
              </a:rPr>
              <a:t>What are </a:t>
            </a:r>
            <a:r>
              <a:rPr lang="en-US" sz="4000" b="0" kern="0" dirty="0"/>
              <a:t>your</a:t>
            </a:r>
            <a:r>
              <a:rPr lang="en-US" sz="4000" b="0" kern="0" dirty="0">
                <a:solidFill>
                  <a:srgbClr val="768692">
                    <a:lumMod val="40000"/>
                    <a:lumOff val="60000"/>
                  </a:srgbClr>
                </a:solidFill>
              </a:rPr>
              <a:t> </a:t>
            </a:r>
            <a:r>
              <a:rPr lang="en-US" sz="4000" b="0" kern="0" dirty="0"/>
              <a:t>expenses</a:t>
            </a:r>
            <a:r>
              <a:rPr lang="en-US" sz="4000" b="0" kern="0" dirty="0">
                <a:solidFill>
                  <a:srgbClr val="768692">
                    <a:lumMod val="40000"/>
                    <a:lumOff val="60000"/>
                  </a:srgbClr>
                </a:solidFill>
              </a:rPr>
              <a:t>? • How will you </a:t>
            </a:r>
            <a:r>
              <a:rPr lang="en-US" sz="4000" b="0" kern="0" dirty="0">
                <a:solidFill>
                  <a:srgbClr val="768692"/>
                </a:solidFill>
              </a:rPr>
              <a:t>pay for health care</a:t>
            </a:r>
            <a:r>
              <a:rPr lang="en-US" sz="4000" b="0" kern="0" dirty="0">
                <a:solidFill>
                  <a:srgbClr val="768692">
                    <a:lumMod val="40000"/>
                    <a:lumOff val="60000"/>
                  </a:srgbClr>
                </a:solidFill>
              </a:rPr>
              <a:t>? • What other </a:t>
            </a:r>
            <a:r>
              <a:rPr lang="en-US" sz="4000" b="0" kern="0" dirty="0"/>
              <a:t>income sources </a:t>
            </a:r>
            <a:r>
              <a:rPr lang="en-US" sz="4000" b="0" kern="0" dirty="0">
                <a:solidFill>
                  <a:srgbClr val="768692">
                    <a:lumMod val="40000"/>
                    <a:lumOff val="60000"/>
                  </a:srgbClr>
                </a:solidFill>
              </a:rPr>
              <a:t>do you have? • Has </a:t>
            </a:r>
            <a:r>
              <a:rPr lang="en-US" sz="4000" b="0" kern="0" dirty="0">
                <a:solidFill>
                  <a:srgbClr val="768692"/>
                </a:solidFill>
              </a:rPr>
              <a:t>your</a:t>
            </a:r>
            <a:r>
              <a:rPr lang="en-US" sz="4000" b="0" kern="0" dirty="0">
                <a:solidFill>
                  <a:srgbClr val="768692">
                    <a:lumMod val="40000"/>
                    <a:lumOff val="60000"/>
                  </a:srgbClr>
                </a:solidFill>
              </a:rPr>
              <a:t> </a:t>
            </a:r>
            <a:r>
              <a:rPr lang="en-US" sz="4000" b="0" kern="0" dirty="0">
                <a:solidFill>
                  <a:srgbClr val="768692"/>
                </a:solidFill>
              </a:rPr>
              <a:t>risk tolerance </a:t>
            </a:r>
            <a:r>
              <a:rPr lang="en-US" sz="4000" b="0" kern="0" dirty="0">
                <a:solidFill>
                  <a:srgbClr val="768692">
                    <a:lumMod val="40000"/>
                    <a:lumOff val="60000"/>
                  </a:srgbClr>
                </a:solidFill>
              </a:rPr>
              <a:t>changed?</a:t>
            </a:r>
            <a:endParaRPr lang="en-US" sz="4000" b="0" kern="0" dirty="0">
              <a:solidFill>
                <a:schemeClr val="accent5"/>
              </a:solidFill>
            </a:endParaRPr>
          </a:p>
        </p:txBody>
      </p:sp>
      <p:sp>
        <p:nvSpPr>
          <p:cNvPr id="5" name="Slide Number Placeholder 8">
            <a:extLst>
              <a:ext uri="{FF2B5EF4-FFF2-40B4-BE49-F238E27FC236}">
                <a16:creationId xmlns:a16="http://schemas.microsoft.com/office/drawing/2014/main" id="{4409C0C4-CE5E-4DC6-83EF-17F668A132E4}"/>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19</a:t>
            </a:fld>
            <a:endParaRPr lang="en-US" dirty="0">
              <a:solidFill>
                <a:schemeClr val="tx1"/>
              </a:solidFill>
            </a:endParaRPr>
          </a:p>
        </p:txBody>
      </p:sp>
    </p:spTree>
    <p:extLst>
      <p:ext uri="{BB962C8B-B14F-4D97-AF65-F5344CB8AC3E}">
        <p14:creationId xmlns:p14="http://schemas.microsoft.com/office/powerpoint/2010/main" val="37007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wd">
                                    <p:tmPct val="10000"/>
                                  </p:iterate>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E75AA1-D4DC-2E41-83E3-52A994DA44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38813"/>
            <a:ext cx="12192000" cy="6219187"/>
          </a:xfrm>
          <a:prstGeom prst="rect">
            <a:avLst/>
          </a:prstGeom>
        </p:spPr>
      </p:pic>
      <p:sp>
        <p:nvSpPr>
          <p:cNvPr id="9" name="Rectangle 8">
            <a:extLst>
              <a:ext uri="{FF2B5EF4-FFF2-40B4-BE49-F238E27FC236}">
                <a16:creationId xmlns:a16="http://schemas.microsoft.com/office/drawing/2014/main" id="{06ED73DF-E6EC-F34D-AFE4-8482E5BCB79D}"/>
              </a:ext>
            </a:extLst>
          </p:cNvPr>
          <p:cNvSpPr/>
          <p:nvPr/>
        </p:nvSpPr>
        <p:spPr bwMode="auto">
          <a:xfrm>
            <a:off x="0" y="0"/>
            <a:ext cx="12192000" cy="3020907"/>
          </a:xfrm>
          <a:prstGeom prst="rect">
            <a:avLst/>
          </a:prstGeom>
          <a:gradFill flip="none" rotWithShape="1">
            <a:gsLst>
              <a:gs pos="50000">
                <a:schemeClr val="tx2"/>
              </a:gs>
              <a:gs pos="100000">
                <a:schemeClr val="tx2">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937E2ADE-3B8E-0E4E-8312-EC9B18854BB0}"/>
              </a:ext>
            </a:extLst>
          </p:cNvPr>
          <p:cNvSpPr/>
          <p:nvPr/>
        </p:nvSpPr>
        <p:spPr>
          <a:xfrm>
            <a:off x="2152311" y="595322"/>
            <a:ext cx="7887379" cy="590931"/>
          </a:xfrm>
          <a:prstGeom prst="rect">
            <a:avLst/>
          </a:prstGeom>
        </p:spPr>
        <p:txBody>
          <a:bodyPr wrap="square">
            <a:spAutoFit/>
          </a:bodyPr>
          <a:lstStyle/>
          <a:p>
            <a:pPr algn="ctr">
              <a:lnSpc>
                <a:spcPct val="90000"/>
              </a:lnSpc>
            </a:pPr>
            <a:r>
              <a:rPr lang="en-US" sz="3600" dirty="0">
                <a:solidFill>
                  <a:schemeClr val="bg1"/>
                </a:solidFill>
                <a:cs typeface="Arial" panose="020B0604020202020204" pitchFamily="34" charset="0"/>
              </a:rPr>
              <a:t>Will you be ready?</a:t>
            </a:r>
            <a:endParaRPr lang="en-US" sz="3600" dirty="0">
              <a:solidFill>
                <a:schemeClr val="bg1"/>
              </a:solidFill>
            </a:endParaRPr>
          </a:p>
        </p:txBody>
      </p:sp>
      <p:sp>
        <p:nvSpPr>
          <p:cNvPr id="4" name="Footer Placeholder 3">
            <a:extLst>
              <a:ext uri="{FF2B5EF4-FFF2-40B4-BE49-F238E27FC236}">
                <a16:creationId xmlns:a16="http://schemas.microsoft.com/office/drawing/2014/main" id="{87AA2F90-234F-ED4A-B23D-12401FB5B249}"/>
              </a:ext>
            </a:extLst>
          </p:cNvPr>
          <p:cNvSpPr>
            <a:spLocks noGrp="1"/>
          </p:cNvSpPr>
          <p:nvPr>
            <p:ph type="ftr" sz="quarter" idx="3"/>
          </p:nvPr>
        </p:nvSpPr>
        <p:spPr/>
        <p:txBody>
          <a:bodyPr/>
          <a:lstStyle/>
          <a:p>
            <a:pPr algn="l">
              <a:defRPr/>
            </a:pPr>
            <a:r>
              <a:rPr lang="en-US">
                <a:solidFill>
                  <a:schemeClr val="bg1"/>
                </a:solidFill>
              </a:rPr>
              <a:t>For investor use.</a:t>
            </a:r>
            <a:endParaRPr lang="en-US" dirty="0">
              <a:solidFill>
                <a:schemeClr val="bg1"/>
              </a:solidFill>
            </a:endParaRPr>
          </a:p>
        </p:txBody>
      </p:sp>
      <p:sp>
        <p:nvSpPr>
          <p:cNvPr id="6" name="Text Box 21">
            <a:extLst>
              <a:ext uri="{FF2B5EF4-FFF2-40B4-BE49-F238E27FC236}">
                <a16:creationId xmlns:a16="http://schemas.microsoft.com/office/drawing/2014/main" id="{BFFC2981-AB0B-194E-AEC7-A7B696BA076F}"/>
              </a:ext>
            </a:extLst>
          </p:cNvPr>
          <p:cNvSpPr txBox="1">
            <a:spLocks noChangeArrowheads="1"/>
          </p:cNvSpPr>
          <p:nvPr/>
        </p:nvSpPr>
        <p:spPr bwMode="auto">
          <a:xfrm>
            <a:off x="432334" y="6260785"/>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FontTx/>
              <a:buNone/>
            </a:pPr>
            <a:r>
              <a:rPr lang="en-US" sz="1000" dirty="0">
                <a:solidFill>
                  <a:schemeClr val="bg1"/>
                </a:solidFill>
              </a:rPr>
              <a:t>For illustrative purposes only.</a:t>
            </a:r>
          </a:p>
        </p:txBody>
      </p:sp>
      <p:sp>
        <p:nvSpPr>
          <p:cNvPr id="7" name="Slide Number Placeholder 8">
            <a:extLst>
              <a:ext uri="{FF2B5EF4-FFF2-40B4-BE49-F238E27FC236}">
                <a16:creationId xmlns:a16="http://schemas.microsoft.com/office/drawing/2014/main" id="{F2FB8F78-1FAF-974D-B594-E60B13352D13}"/>
              </a:ext>
            </a:extLst>
          </p:cNvPr>
          <p:cNvSpPr txBox="1">
            <a:spLocks/>
          </p:cNvSpPr>
          <p:nvPr/>
        </p:nvSpPr>
        <p:spPr bwMode="auto">
          <a:xfrm>
            <a:off x="0" y="6382513"/>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bg1"/>
                </a:solidFill>
              </a:rPr>
              <a:pPr>
                <a:defRPr/>
              </a:pPr>
              <a:t>2</a:t>
            </a:fld>
            <a:endParaRPr lang="en-US" dirty="0">
              <a:solidFill>
                <a:schemeClr val="bg1"/>
              </a:solidFill>
            </a:endParaRPr>
          </a:p>
        </p:txBody>
      </p:sp>
      <p:sp>
        <p:nvSpPr>
          <p:cNvPr id="2" name="Fidelity Logo White">
            <a:extLst>
              <a:ext uri="{FF2B5EF4-FFF2-40B4-BE49-F238E27FC236}">
                <a16:creationId xmlns:a16="http://schemas.microsoft.com/office/drawing/2014/main" id="{F87341D2-7F85-8B3C-AE5A-85F06068B3B8}"/>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52740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443905" y="6136103"/>
            <a:ext cx="9202738" cy="4001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Data illustrates the percentage of total income the average household (age 65–74) spends on food, housing (including utilities), transportation, and health care. Data are based on the 2021 Consumer Expenditure Survey by the Bureau of Labor Statistics (BLS). See Important Information slide for methodology.</a:t>
            </a:r>
          </a:p>
        </p:txBody>
      </p:sp>
      <p:sp>
        <p:nvSpPr>
          <p:cNvPr id="3" name="Title 2">
            <a:extLst>
              <a:ext uri="{FF2B5EF4-FFF2-40B4-BE49-F238E27FC236}">
                <a16:creationId xmlns:a16="http://schemas.microsoft.com/office/drawing/2014/main" id="{E9408673-650D-B24C-8D28-44FF0745B752}"/>
              </a:ext>
            </a:extLst>
          </p:cNvPr>
          <p:cNvSpPr>
            <a:spLocks noGrp="1"/>
          </p:cNvSpPr>
          <p:nvPr>
            <p:ph type="title"/>
          </p:nvPr>
        </p:nvSpPr>
        <p:spPr>
          <a:xfrm>
            <a:off x="0" y="537881"/>
            <a:ext cx="12192000" cy="838200"/>
          </a:xfrm>
        </p:spPr>
        <p:txBody>
          <a:bodyPr/>
          <a:lstStyle/>
          <a:p>
            <a:pPr algn="ctr"/>
            <a:r>
              <a:rPr lang="en-US" sz="3600" dirty="0"/>
              <a:t>Know your expenses</a:t>
            </a:r>
          </a:p>
        </p:txBody>
      </p:sp>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dirty="0"/>
              <a:t>For investor use.</a:t>
            </a:r>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20</a:t>
            </a:fld>
            <a:endParaRPr lang="en-US" dirty="0">
              <a:solidFill>
                <a:schemeClr val="tx1"/>
              </a:solidFill>
            </a:endParaRPr>
          </a:p>
        </p:txBody>
      </p:sp>
      <p:sp>
        <p:nvSpPr>
          <p:cNvPr id="13" name="Rectangle 12">
            <a:extLst>
              <a:ext uri="{FF2B5EF4-FFF2-40B4-BE49-F238E27FC236}">
                <a16:creationId xmlns:a16="http://schemas.microsoft.com/office/drawing/2014/main" id="{37F1944C-784C-CA4C-B111-3FA246C04465}"/>
              </a:ext>
            </a:extLst>
          </p:cNvPr>
          <p:cNvSpPr/>
          <p:nvPr/>
        </p:nvSpPr>
        <p:spPr>
          <a:xfrm>
            <a:off x="495299" y="4475744"/>
            <a:ext cx="2461832" cy="541603"/>
          </a:xfrm>
          <a:prstGeom prst="rect">
            <a:avLst/>
          </a:prstGeom>
        </p:spPr>
        <p:txBody>
          <a:bodyPr wrap="none">
            <a:noAutofit/>
          </a:bodyPr>
          <a:lstStyle/>
          <a:p>
            <a:pPr algn="ctr">
              <a:lnSpc>
                <a:spcPct val="90000"/>
              </a:lnSpc>
            </a:pPr>
            <a:r>
              <a:rPr lang="en-US" sz="2000" dirty="0">
                <a:solidFill>
                  <a:srgbClr val="333F48"/>
                </a:solidFill>
              </a:rPr>
              <a:t>Housing</a:t>
            </a:r>
          </a:p>
        </p:txBody>
      </p:sp>
      <p:sp>
        <p:nvSpPr>
          <p:cNvPr id="14" name="Rectangle 13">
            <a:extLst>
              <a:ext uri="{FF2B5EF4-FFF2-40B4-BE49-F238E27FC236}">
                <a16:creationId xmlns:a16="http://schemas.microsoft.com/office/drawing/2014/main" id="{0CC42046-A644-D049-BFA4-53F4C6227738}"/>
              </a:ext>
            </a:extLst>
          </p:cNvPr>
          <p:cNvSpPr/>
          <p:nvPr/>
        </p:nvSpPr>
        <p:spPr>
          <a:xfrm>
            <a:off x="3327609" y="4475744"/>
            <a:ext cx="2461832" cy="541603"/>
          </a:xfrm>
          <a:prstGeom prst="rect">
            <a:avLst/>
          </a:prstGeom>
        </p:spPr>
        <p:txBody>
          <a:bodyPr wrap="none">
            <a:noAutofit/>
          </a:bodyPr>
          <a:lstStyle/>
          <a:p>
            <a:pPr algn="ctr">
              <a:lnSpc>
                <a:spcPct val="90000"/>
              </a:lnSpc>
            </a:pPr>
            <a:r>
              <a:rPr lang="en-US" sz="2000" dirty="0">
                <a:solidFill>
                  <a:srgbClr val="333F48"/>
                </a:solidFill>
              </a:rPr>
              <a:t>Transportation</a:t>
            </a:r>
            <a:endParaRPr lang="en-US" sz="4400" dirty="0">
              <a:solidFill>
                <a:srgbClr val="333F48"/>
              </a:solidFill>
            </a:endParaRPr>
          </a:p>
        </p:txBody>
      </p:sp>
      <p:sp>
        <p:nvSpPr>
          <p:cNvPr id="15" name="Rectangle 14">
            <a:extLst>
              <a:ext uri="{FF2B5EF4-FFF2-40B4-BE49-F238E27FC236}">
                <a16:creationId xmlns:a16="http://schemas.microsoft.com/office/drawing/2014/main" id="{12B9A584-D9E2-D34D-8F1E-0C3560AC6FB1}"/>
              </a:ext>
            </a:extLst>
          </p:cNvPr>
          <p:cNvSpPr/>
          <p:nvPr/>
        </p:nvSpPr>
        <p:spPr>
          <a:xfrm>
            <a:off x="6159920" y="4475744"/>
            <a:ext cx="2461832" cy="541603"/>
          </a:xfrm>
          <a:prstGeom prst="rect">
            <a:avLst/>
          </a:prstGeom>
        </p:spPr>
        <p:txBody>
          <a:bodyPr wrap="none">
            <a:noAutofit/>
          </a:bodyPr>
          <a:lstStyle/>
          <a:p>
            <a:pPr algn="ctr">
              <a:lnSpc>
                <a:spcPct val="90000"/>
              </a:lnSpc>
            </a:pPr>
            <a:r>
              <a:rPr lang="en-US" sz="2000" dirty="0">
                <a:solidFill>
                  <a:srgbClr val="333F48"/>
                </a:solidFill>
              </a:rPr>
              <a:t>Food</a:t>
            </a:r>
            <a:endParaRPr lang="en-US" sz="4400" dirty="0">
              <a:solidFill>
                <a:srgbClr val="333F48"/>
              </a:solidFill>
            </a:endParaRPr>
          </a:p>
        </p:txBody>
      </p:sp>
      <p:sp>
        <p:nvSpPr>
          <p:cNvPr id="16" name="Rectangle 15">
            <a:extLst>
              <a:ext uri="{FF2B5EF4-FFF2-40B4-BE49-F238E27FC236}">
                <a16:creationId xmlns:a16="http://schemas.microsoft.com/office/drawing/2014/main" id="{AC329E19-82AA-B440-A18A-D4E79DB15EF5}"/>
              </a:ext>
            </a:extLst>
          </p:cNvPr>
          <p:cNvSpPr/>
          <p:nvPr/>
        </p:nvSpPr>
        <p:spPr>
          <a:xfrm>
            <a:off x="495299" y="2013912"/>
            <a:ext cx="2461832" cy="861641"/>
          </a:xfrm>
          <a:prstGeom prst="rect">
            <a:avLst/>
          </a:prstGeom>
          <a:noFill/>
        </p:spPr>
        <p:txBody>
          <a:bodyPr wrap="square" lIns="182880">
            <a:noAutofit/>
          </a:bodyPr>
          <a:lstStyle/>
          <a:p>
            <a:pPr algn="ctr">
              <a:lnSpc>
                <a:spcPct val="90000"/>
              </a:lnSpc>
            </a:pPr>
            <a:r>
              <a:rPr lang="en-US" sz="5400" dirty="0">
                <a:solidFill>
                  <a:schemeClr val="accent3"/>
                </a:solidFill>
              </a:rPr>
              <a:t>34% </a:t>
            </a:r>
            <a:endParaRPr lang="en-US" sz="5400" b="1" dirty="0">
              <a:solidFill>
                <a:schemeClr val="accent3"/>
              </a:solidFill>
            </a:endParaRPr>
          </a:p>
        </p:txBody>
      </p:sp>
      <p:sp>
        <p:nvSpPr>
          <p:cNvPr id="17" name="Rectangle 16">
            <a:extLst>
              <a:ext uri="{FF2B5EF4-FFF2-40B4-BE49-F238E27FC236}">
                <a16:creationId xmlns:a16="http://schemas.microsoft.com/office/drawing/2014/main" id="{9B95263D-FA6A-4143-918C-319C1D876802}"/>
              </a:ext>
            </a:extLst>
          </p:cNvPr>
          <p:cNvSpPr/>
          <p:nvPr/>
        </p:nvSpPr>
        <p:spPr>
          <a:xfrm>
            <a:off x="3327609" y="2013912"/>
            <a:ext cx="2461832" cy="86164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lIns="182880">
            <a:noAutofit/>
          </a:bodyPr>
          <a:lstStyle/>
          <a:p>
            <a:pPr algn="ctr">
              <a:lnSpc>
                <a:spcPct val="90000"/>
              </a:lnSpc>
            </a:pPr>
            <a:r>
              <a:rPr lang="en-US" sz="5400" dirty="0">
                <a:solidFill>
                  <a:schemeClr val="accent3"/>
                </a:solidFill>
              </a:rPr>
              <a:t>16%</a:t>
            </a:r>
          </a:p>
        </p:txBody>
      </p:sp>
      <p:sp>
        <p:nvSpPr>
          <p:cNvPr id="18" name="Rectangle 17">
            <a:extLst>
              <a:ext uri="{FF2B5EF4-FFF2-40B4-BE49-F238E27FC236}">
                <a16:creationId xmlns:a16="http://schemas.microsoft.com/office/drawing/2014/main" id="{6D6C0458-2080-9446-A448-8C98950974B1}"/>
              </a:ext>
            </a:extLst>
          </p:cNvPr>
          <p:cNvSpPr/>
          <p:nvPr/>
        </p:nvSpPr>
        <p:spPr>
          <a:xfrm>
            <a:off x="6159920" y="2013912"/>
            <a:ext cx="2461832" cy="861641"/>
          </a:xfrm>
          <a:prstGeom prst="rect">
            <a:avLst/>
          </a:prstGeom>
        </p:spPr>
        <p:txBody>
          <a:bodyPr wrap="none" lIns="182880">
            <a:noAutofit/>
          </a:bodyPr>
          <a:lstStyle/>
          <a:p>
            <a:pPr algn="ctr">
              <a:lnSpc>
                <a:spcPct val="90000"/>
              </a:lnSpc>
            </a:pPr>
            <a:r>
              <a:rPr lang="en-US" sz="5400" dirty="0">
                <a:solidFill>
                  <a:schemeClr val="accent3"/>
                </a:solidFill>
              </a:rPr>
              <a:t>12%</a:t>
            </a:r>
          </a:p>
        </p:txBody>
      </p:sp>
      <p:sp>
        <p:nvSpPr>
          <p:cNvPr id="19" name="Rectangle 18">
            <a:extLst>
              <a:ext uri="{FF2B5EF4-FFF2-40B4-BE49-F238E27FC236}">
                <a16:creationId xmlns:a16="http://schemas.microsoft.com/office/drawing/2014/main" id="{C08F0AEA-2005-4141-ADD4-34C60BF6B336}"/>
              </a:ext>
            </a:extLst>
          </p:cNvPr>
          <p:cNvSpPr/>
          <p:nvPr/>
        </p:nvSpPr>
        <p:spPr>
          <a:xfrm>
            <a:off x="8992230" y="2013912"/>
            <a:ext cx="2461832" cy="861641"/>
          </a:xfrm>
          <a:prstGeom prst="rect">
            <a:avLst/>
          </a:prstGeom>
        </p:spPr>
        <p:txBody>
          <a:bodyPr wrap="none" lIns="182880">
            <a:noAutofit/>
          </a:bodyPr>
          <a:lstStyle/>
          <a:p>
            <a:pPr algn="ctr">
              <a:lnSpc>
                <a:spcPct val="90000"/>
              </a:lnSpc>
            </a:pPr>
            <a:r>
              <a:rPr lang="en-US" sz="5400" dirty="0">
                <a:solidFill>
                  <a:schemeClr val="accent3"/>
                </a:solidFill>
              </a:rPr>
              <a:t>8% </a:t>
            </a:r>
          </a:p>
        </p:txBody>
      </p:sp>
      <p:sp>
        <p:nvSpPr>
          <p:cNvPr id="20" name="Rectangle 19">
            <a:extLst>
              <a:ext uri="{FF2B5EF4-FFF2-40B4-BE49-F238E27FC236}">
                <a16:creationId xmlns:a16="http://schemas.microsoft.com/office/drawing/2014/main" id="{483990D3-39E2-A24C-82CF-020FC13AEC0F}"/>
              </a:ext>
            </a:extLst>
          </p:cNvPr>
          <p:cNvSpPr/>
          <p:nvPr/>
        </p:nvSpPr>
        <p:spPr>
          <a:xfrm>
            <a:off x="8992230" y="4475744"/>
            <a:ext cx="2461832" cy="541603"/>
          </a:xfrm>
          <a:prstGeom prst="rect">
            <a:avLst/>
          </a:prstGeom>
        </p:spPr>
        <p:txBody>
          <a:bodyPr wrap="none">
            <a:noAutofit/>
          </a:bodyPr>
          <a:lstStyle/>
          <a:p>
            <a:pPr algn="ctr">
              <a:lnSpc>
                <a:spcPct val="90000"/>
              </a:lnSpc>
            </a:pPr>
            <a:r>
              <a:rPr lang="en-US" sz="2000" dirty="0">
                <a:solidFill>
                  <a:srgbClr val="333F48"/>
                </a:solidFill>
              </a:rPr>
              <a:t>Health Care</a:t>
            </a:r>
            <a:endParaRPr lang="en-US" sz="4400" dirty="0">
              <a:solidFill>
                <a:srgbClr val="333F48"/>
              </a:solidFill>
            </a:endParaRPr>
          </a:p>
        </p:txBody>
      </p:sp>
      <p:sp>
        <p:nvSpPr>
          <p:cNvPr id="21" name="Freeform 24">
            <a:extLst>
              <a:ext uri="{FF2B5EF4-FFF2-40B4-BE49-F238E27FC236}">
                <a16:creationId xmlns:a16="http://schemas.microsoft.com/office/drawing/2014/main" id="{6AB95C6B-BD7E-2A48-95E4-9A29A992D5C2}"/>
              </a:ext>
            </a:extLst>
          </p:cNvPr>
          <p:cNvSpPr>
            <a:spLocks noChangeAspect="1" noEditPoints="1"/>
          </p:cNvSpPr>
          <p:nvPr/>
        </p:nvSpPr>
        <p:spPr bwMode="auto">
          <a:xfrm>
            <a:off x="6925709" y="3257409"/>
            <a:ext cx="984733" cy="953964"/>
          </a:xfrm>
          <a:custGeom>
            <a:avLst/>
            <a:gdLst>
              <a:gd name="T0" fmla="*/ 0 w 92"/>
              <a:gd name="T1" fmla="*/ 69 h 89"/>
              <a:gd name="T2" fmla="*/ 92 w 92"/>
              <a:gd name="T3" fmla="*/ 69 h 89"/>
              <a:gd name="T4" fmla="*/ 72 w 92"/>
              <a:gd name="T5" fmla="*/ 89 h 89"/>
              <a:gd name="T6" fmla="*/ 20 w 92"/>
              <a:gd name="T7" fmla="*/ 89 h 89"/>
              <a:gd name="T8" fmla="*/ 0 w 92"/>
              <a:gd name="T9" fmla="*/ 69 h 89"/>
              <a:gd name="T10" fmla="*/ 52 w 92"/>
              <a:gd name="T11" fmla="*/ 69 h 89"/>
              <a:gd name="T12" fmla="*/ 80 w 92"/>
              <a:gd name="T13" fmla="*/ 69 h 89"/>
              <a:gd name="T14" fmla="*/ 88 w 92"/>
              <a:gd name="T15" fmla="*/ 61 h 89"/>
              <a:gd name="T16" fmla="*/ 72 w 92"/>
              <a:gd name="T17" fmla="*/ 45 h 89"/>
              <a:gd name="T18" fmla="*/ 60 w 92"/>
              <a:gd name="T19" fmla="*/ 45 h 89"/>
              <a:gd name="T20" fmla="*/ 44 w 92"/>
              <a:gd name="T21" fmla="*/ 61 h 89"/>
              <a:gd name="T22" fmla="*/ 52 w 92"/>
              <a:gd name="T23" fmla="*/ 69 h 89"/>
              <a:gd name="T24" fmla="*/ 57 w 92"/>
              <a:gd name="T25" fmla="*/ 59 h 89"/>
              <a:gd name="T26" fmla="*/ 56 w 92"/>
              <a:gd name="T27" fmla="*/ 46 h 89"/>
              <a:gd name="T28" fmla="*/ 55 w 92"/>
              <a:gd name="T29" fmla="*/ 46 h 89"/>
              <a:gd name="T30" fmla="*/ 65 w 92"/>
              <a:gd name="T31" fmla="*/ 59 h 89"/>
              <a:gd name="T32" fmla="*/ 64 w 92"/>
              <a:gd name="T33" fmla="*/ 46 h 89"/>
              <a:gd name="T34" fmla="*/ 63 w 92"/>
              <a:gd name="T35" fmla="*/ 45 h 89"/>
              <a:gd name="T36" fmla="*/ 73 w 92"/>
              <a:gd name="T37" fmla="*/ 59 h 89"/>
              <a:gd name="T38" fmla="*/ 72 w 92"/>
              <a:gd name="T39" fmla="*/ 46 h 89"/>
              <a:gd name="T40" fmla="*/ 71 w 92"/>
              <a:gd name="T41" fmla="*/ 45 h 89"/>
              <a:gd name="T42" fmla="*/ 37 w 92"/>
              <a:gd name="T43" fmla="*/ 69 h 89"/>
              <a:gd name="T44" fmla="*/ 44 w 92"/>
              <a:gd name="T45" fmla="*/ 62 h 89"/>
              <a:gd name="T46" fmla="*/ 61 w 92"/>
              <a:gd name="T47" fmla="*/ 45 h 89"/>
              <a:gd name="T48" fmla="*/ 84 w 92"/>
              <a:gd name="T49" fmla="*/ 22 h 89"/>
              <a:gd name="T50" fmla="*/ 84 w 92"/>
              <a:gd name="T51" fmla="*/ 5 h 89"/>
              <a:gd name="T52" fmla="*/ 68 w 92"/>
              <a:gd name="T53" fmla="*/ 5 h 89"/>
              <a:gd name="T54" fmla="*/ 11 w 92"/>
              <a:gd name="T55" fmla="*/ 61 h 89"/>
              <a:gd name="T56" fmla="*/ 7 w 92"/>
              <a:gd name="T57" fmla="*/ 69 h 89"/>
              <a:gd name="T58" fmla="*/ 36 w 92"/>
              <a:gd name="T59" fmla="*/ 36 h 89"/>
              <a:gd name="T60" fmla="*/ 48 w 92"/>
              <a:gd name="T61" fmla="*/ 41 h 89"/>
              <a:gd name="T62" fmla="*/ 42 w 92"/>
              <a:gd name="T63" fmla="*/ 30 h 89"/>
              <a:gd name="T64" fmla="*/ 55 w 92"/>
              <a:gd name="T65" fmla="*/ 17 h 89"/>
              <a:gd name="T66" fmla="*/ 67 w 92"/>
              <a:gd name="T67" fmla="*/ 22 h 89"/>
              <a:gd name="T68" fmla="*/ 61 w 92"/>
              <a:gd name="T69" fmla="*/ 11 h 89"/>
              <a:gd name="T70" fmla="*/ 18 w 92"/>
              <a:gd name="T71" fmla="*/ 54 h 89"/>
              <a:gd name="T72" fmla="*/ 30 w 92"/>
              <a:gd name="T73" fmla="*/ 59 h 89"/>
              <a:gd name="T74" fmla="*/ 24 w 92"/>
              <a:gd name="T75"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 h="89">
                <a:moveTo>
                  <a:pt x="0" y="69"/>
                </a:moveTo>
                <a:cubicBezTo>
                  <a:pt x="92" y="69"/>
                  <a:pt x="92" y="69"/>
                  <a:pt x="92" y="69"/>
                </a:cubicBezTo>
                <a:cubicBezTo>
                  <a:pt x="72" y="89"/>
                  <a:pt x="72" y="89"/>
                  <a:pt x="72" y="89"/>
                </a:cubicBezTo>
                <a:cubicBezTo>
                  <a:pt x="20" y="89"/>
                  <a:pt x="20" y="89"/>
                  <a:pt x="20" y="89"/>
                </a:cubicBezTo>
                <a:lnTo>
                  <a:pt x="0" y="69"/>
                </a:lnTo>
                <a:close/>
                <a:moveTo>
                  <a:pt x="52" y="69"/>
                </a:moveTo>
                <a:cubicBezTo>
                  <a:pt x="80" y="69"/>
                  <a:pt x="80" y="69"/>
                  <a:pt x="80" y="69"/>
                </a:cubicBezTo>
                <a:cubicBezTo>
                  <a:pt x="84" y="69"/>
                  <a:pt x="88" y="65"/>
                  <a:pt x="88" y="61"/>
                </a:cubicBezTo>
                <a:cubicBezTo>
                  <a:pt x="88" y="52"/>
                  <a:pt x="81" y="45"/>
                  <a:pt x="72" y="45"/>
                </a:cubicBezTo>
                <a:cubicBezTo>
                  <a:pt x="60" y="45"/>
                  <a:pt x="60" y="45"/>
                  <a:pt x="60" y="45"/>
                </a:cubicBezTo>
                <a:cubicBezTo>
                  <a:pt x="51" y="45"/>
                  <a:pt x="44" y="52"/>
                  <a:pt x="44" y="61"/>
                </a:cubicBezTo>
                <a:cubicBezTo>
                  <a:pt x="44" y="65"/>
                  <a:pt x="48" y="69"/>
                  <a:pt x="52" y="69"/>
                </a:cubicBezTo>
                <a:close/>
                <a:moveTo>
                  <a:pt x="57" y="59"/>
                </a:moveTo>
                <a:cubicBezTo>
                  <a:pt x="59" y="53"/>
                  <a:pt x="56" y="46"/>
                  <a:pt x="56" y="46"/>
                </a:cubicBezTo>
                <a:cubicBezTo>
                  <a:pt x="55" y="46"/>
                  <a:pt x="55" y="46"/>
                  <a:pt x="55" y="46"/>
                </a:cubicBezTo>
                <a:moveTo>
                  <a:pt x="65" y="59"/>
                </a:moveTo>
                <a:cubicBezTo>
                  <a:pt x="67" y="53"/>
                  <a:pt x="64" y="46"/>
                  <a:pt x="64" y="46"/>
                </a:cubicBezTo>
                <a:cubicBezTo>
                  <a:pt x="63" y="45"/>
                  <a:pt x="63" y="45"/>
                  <a:pt x="63" y="45"/>
                </a:cubicBezTo>
                <a:moveTo>
                  <a:pt x="73" y="59"/>
                </a:moveTo>
                <a:cubicBezTo>
                  <a:pt x="75" y="53"/>
                  <a:pt x="72" y="46"/>
                  <a:pt x="72" y="46"/>
                </a:cubicBezTo>
                <a:cubicBezTo>
                  <a:pt x="71" y="45"/>
                  <a:pt x="71" y="45"/>
                  <a:pt x="71" y="45"/>
                </a:cubicBezTo>
                <a:moveTo>
                  <a:pt x="37" y="69"/>
                </a:moveTo>
                <a:cubicBezTo>
                  <a:pt x="44" y="62"/>
                  <a:pt x="44" y="62"/>
                  <a:pt x="44" y="62"/>
                </a:cubicBezTo>
                <a:moveTo>
                  <a:pt x="61" y="45"/>
                </a:moveTo>
                <a:cubicBezTo>
                  <a:pt x="84" y="22"/>
                  <a:pt x="84" y="22"/>
                  <a:pt x="84" y="22"/>
                </a:cubicBezTo>
                <a:cubicBezTo>
                  <a:pt x="89" y="17"/>
                  <a:pt x="89" y="9"/>
                  <a:pt x="84" y="5"/>
                </a:cubicBezTo>
                <a:cubicBezTo>
                  <a:pt x="80" y="0"/>
                  <a:pt x="72" y="0"/>
                  <a:pt x="68" y="5"/>
                </a:cubicBezTo>
                <a:cubicBezTo>
                  <a:pt x="11" y="61"/>
                  <a:pt x="11" y="61"/>
                  <a:pt x="11" y="61"/>
                </a:cubicBezTo>
                <a:cubicBezTo>
                  <a:pt x="9" y="63"/>
                  <a:pt x="8" y="66"/>
                  <a:pt x="7" y="69"/>
                </a:cubicBezTo>
                <a:moveTo>
                  <a:pt x="36" y="36"/>
                </a:moveTo>
                <a:cubicBezTo>
                  <a:pt x="40" y="41"/>
                  <a:pt x="45" y="43"/>
                  <a:pt x="48" y="41"/>
                </a:cubicBezTo>
                <a:cubicBezTo>
                  <a:pt x="52" y="37"/>
                  <a:pt x="45" y="35"/>
                  <a:pt x="42" y="30"/>
                </a:cubicBezTo>
                <a:moveTo>
                  <a:pt x="55" y="17"/>
                </a:moveTo>
                <a:cubicBezTo>
                  <a:pt x="59" y="22"/>
                  <a:pt x="64" y="24"/>
                  <a:pt x="67" y="22"/>
                </a:cubicBezTo>
                <a:cubicBezTo>
                  <a:pt x="71" y="18"/>
                  <a:pt x="64" y="16"/>
                  <a:pt x="61" y="11"/>
                </a:cubicBezTo>
                <a:moveTo>
                  <a:pt x="18" y="54"/>
                </a:moveTo>
                <a:cubicBezTo>
                  <a:pt x="22" y="59"/>
                  <a:pt x="27" y="61"/>
                  <a:pt x="30" y="59"/>
                </a:cubicBezTo>
                <a:cubicBezTo>
                  <a:pt x="34" y="55"/>
                  <a:pt x="27" y="53"/>
                  <a:pt x="24" y="48"/>
                </a:cubicBezTo>
              </a:path>
            </a:pathLst>
          </a:custGeom>
          <a:noFill/>
          <a:ln w="22225" cap="flat">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a:extLst>
              <a:ext uri="{FF2B5EF4-FFF2-40B4-BE49-F238E27FC236}">
                <a16:creationId xmlns:a16="http://schemas.microsoft.com/office/drawing/2014/main" id="{BF66D6D0-825E-7749-B31A-FB29FF71429F}"/>
              </a:ext>
            </a:extLst>
          </p:cNvPr>
          <p:cNvSpPr>
            <a:spLocks noChangeAspect="1" noEditPoints="1"/>
          </p:cNvSpPr>
          <p:nvPr/>
        </p:nvSpPr>
        <p:spPr bwMode="auto">
          <a:xfrm>
            <a:off x="4070117" y="3549757"/>
            <a:ext cx="984733" cy="661616"/>
          </a:xfrm>
          <a:custGeom>
            <a:avLst/>
            <a:gdLst>
              <a:gd name="T0" fmla="*/ 22 w 128"/>
              <a:gd name="T1" fmla="*/ 86 h 86"/>
              <a:gd name="T2" fmla="*/ 5 w 128"/>
              <a:gd name="T3" fmla="*/ 86 h 86"/>
              <a:gd name="T4" fmla="*/ 5 w 128"/>
              <a:gd name="T5" fmla="*/ 75 h 86"/>
              <a:gd name="T6" fmla="*/ 22 w 128"/>
              <a:gd name="T7" fmla="*/ 75 h 86"/>
              <a:gd name="T8" fmla="*/ 22 w 128"/>
              <a:gd name="T9" fmla="*/ 86 h 86"/>
              <a:gd name="T10" fmla="*/ 123 w 128"/>
              <a:gd name="T11" fmla="*/ 75 h 86"/>
              <a:gd name="T12" fmla="*/ 106 w 128"/>
              <a:gd name="T13" fmla="*/ 75 h 86"/>
              <a:gd name="T14" fmla="*/ 106 w 128"/>
              <a:gd name="T15" fmla="*/ 86 h 86"/>
              <a:gd name="T16" fmla="*/ 123 w 128"/>
              <a:gd name="T17" fmla="*/ 86 h 86"/>
              <a:gd name="T18" fmla="*/ 123 w 128"/>
              <a:gd name="T19" fmla="*/ 75 h 86"/>
              <a:gd name="T20" fmla="*/ 84 w 128"/>
              <a:gd name="T21" fmla="*/ 63 h 86"/>
              <a:gd name="T22" fmla="*/ 45 w 128"/>
              <a:gd name="T23" fmla="*/ 63 h 86"/>
              <a:gd name="T24" fmla="*/ 45 w 128"/>
              <a:gd name="T25" fmla="*/ 80 h 86"/>
              <a:gd name="T26" fmla="*/ 84 w 128"/>
              <a:gd name="T27" fmla="*/ 80 h 86"/>
              <a:gd name="T28" fmla="*/ 84 w 128"/>
              <a:gd name="T29" fmla="*/ 63 h 86"/>
              <a:gd name="T30" fmla="*/ 84 w 128"/>
              <a:gd name="T31" fmla="*/ 75 h 86"/>
              <a:gd name="T32" fmla="*/ 128 w 128"/>
              <a:gd name="T33" fmla="*/ 75 h 86"/>
              <a:gd name="T34" fmla="*/ 128 w 128"/>
              <a:gd name="T35" fmla="*/ 52 h 86"/>
              <a:gd name="T36" fmla="*/ 112 w 128"/>
              <a:gd name="T37" fmla="*/ 35 h 86"/>
              <a:gd name="T38" fmla="*/ 17 w 128"/>
              <a:gd name="T39" fmla="*/ 35 h 86"/>
              <a:gd name="T40" fmla="*/ 0 w 128"/>
              <a:gd name="T41" fmla="*/ 52 h 86"/>
              <a:gd name="T42" fmla="*/ 0 w 128"/>
              <a:gd name="T43" fmla="*/ 75 h 86"/>
              <a:gd name="T44" fmla="*/ 45 w 128"/>
              <a:gd name="T45" fmla="*/ 75 h 86"/>
              <a:gd name="T46" fmla="*/ 100 w 128"/>
              <a:gd name="T47" fmla="*/ 0 h 86"/>
              <a:gd name="T48" fmla="*/ 28 w 128"/>
              <a:gd name="T49" fmla="*/ 0 h 86"/>
              <a:gd name="T50" fmla="*/ 17 w 128"/>
              <a:gd name="T51" fmla="*/ 35 h 86"/>
              <a:gd name="T52" fmla="*/ 112 w 128"/>
              <a:gd name="T53" fmla="*/ 35 h 86"/>
              <a:gd name="T54" fmla="*/ 100 w 128"/>
              <a:gd name="T55" fmla="*/ 0 h 86"/>
              <a:gd name="T56" fmla="*/ 17 w 128"/>
              <a:gd name="T57" fmla="*/ 23 h 86"/>
              <a:gd name="T58" fmla="*/ 0 w 128"/>
              <a:gd name="T59" fmla="*/ 23 h 86"/>
              <a:gd name="T60" fmla="*/ 0 w 128"/>
              <a:gd name="T61" fmla="*/ 35 h 86"/>
              <a:gd name="T62" fmla="*/ 17 w 128"/>
              <a:gd name="T63" fmla="*/ 35 h 86"/>
              <a:gd name="T64" fmla="*/ 17 w 128"/>
              <a:gd name="T65" fmla="*/ 23 h 86"/>
              <a:gd name="T66" fmla="*/ 128 w 128"/>
              <a:gd name="T67" fmla="*/ 23 h 86"/>
              <a:gd name="T68" fmla="*/ 112 w 128"/>
              <a:gd name="T69" fmla="*/ 23 h 86"/>
              <a:gd name="T70" fmla="*/ 112 w 128"/>
              <a:gd name="T71" fmla="*/ 35 h 86"/>
              <a:gd name="T72" fmla="*/ 128 w 128"/>
              <a:gd name="T73" fmla="*/ 35 h 86"/>
              <a:gd name="T74" fmla="*/ 128 w 128"/>
              <a:gd name="T75" fmla="*/ 23 h 86"/>
              <a:gd name="T76" fmla="*/ 22 w 128"/>
              <a:gd name="T77" fmla="*/ 52 h 86"/>
              <a:gd name="T78" fmla="*/ 0 w 128"/>
              <a:gd name="T79" fmla="*/ 52 h 86"/>
              <a:gd name="T80" fmla="*/ 0 w 128"/>
              <a:gd name="T81" fmla="*/ 63 h 86"/>
              <a:gd name="T82" fmla="*/ 22 w 128"/>
              <a:gd name="T83" fmla="*/ 63 h 86"/>
              <a:gd name="T84" fmla="*/ 22 w 128"/>
              <a:gd name="T85" fmla="*/ 52 h 86"/>
              <a:gd name="T86" fmla="*/ 128 w 128"/>
              <a:gd name="T87" fmla="*/ 52 h 86"/>
              <a:gd name="T88" fmla="*/ 106 w 128"/>
              <a:gd name="T89" fmla="*/ 52 h 86"/>
              <a:gd name="T90" fmla="*/ 106 w 128"/>
              <a:gd name="T91" fmla="*/ 63 h 86"/>
              <a:gd name="T92" fmla="*/ 128 w 128"/>
              <a:gd name="T93" fmla="*/ 63 h 86"/>
              <a:gd name="T94" fmla="*/ 128 w 128"/>
              <a:gd name="T95" fmla="*/ 52 h 86"/>
              <a:gd name="T96" fmla="*/ 64 w 128"/>
              <a:gd name="T97" fmla="*/ 52 h 86"/>
              <a:gd name="T98" fmla="*/ 64 w 128"/>
              <a:gd name="T99"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86">
                <a:moveTo>
                  <a:pt x="22" y="86"/>
                </a:moveTo>
                <a:lnTo>
                  <a:pt x="5" y="86"/>
                </a:lnTo>
                <a:lnTo>
                  <a:pt x="5" y="75"/>
                </a:lnTo>
                <a:lnTo>
                  <a:pt x="22" y="75"/>
                </a:lnTo>
                <a:lnTo>
                  <a:pt x="22" y="86"/>
                </a:lnTo>
                <a:moveTo>
                  <a:pt x="123" y="75"/>
                </a:moveTo>
                <a:lnTo>
                  <a:pt x="106" y="75"/>
                </a:lnTo>
                <a:lnTo>
                  <a:pt x="106" y="86"/>
                </a:lnTo>
                <a:lnTo>
                  <a:pt x="123" y="86"/>
                </a:lnTo>
                <a:lnTo>
                  <a:pt x="123" y="75"/>
                </a:lnTo>
                <a:moveTo>
                  <a:pt x="84" y="63"/>
                </a:moveTo>
                <a:lnTo>
                  <a:pt x="45" y="63"/>
                </a:lnTo>
                <a:lnTo>
                  <a:pt x="45" y="80"/>
                </a:lnTo>
                <a:lnTo>
                  <a:pt x="84" y="80"/>
                </a:lnTo>
                <a:lnTo>
                  <a:pt x="84" y="63"/>
                </a:lnTo>
                <a:moveTo>
                  <a:pt x="84" y="75"/>
                </a:moveTo>
                <a:lnTo>
                  <a:pt x="128" y="75"/>
                </a:lnTo>
                <a:lnTo>
                  <a:pt x="128" y="52"/>
                </a:lnTo>
                <a:lnTo>
                  <a:pt x="112" y="35"/>
                </a:lnTo>
                <a:lnTo>
                  <a:pt x="17" y="35"/>
                </a:lnTo>
                <a:lnTo>
                  <a:pt x="0" y="52"/>
                </a:lnTo>
                <a:lnTo>
                  <a:pt x="0" y="75"/>
                </a:lnTo>
                <a:lnTo>
                  <a:pt x="45" y="75"/>
                </a:lnTo>
                <a:moveTo>
                  <a:pt x="100" y="0"/>
                </a:moveTo>
                <a:lnTo>
                  <a:pt x="28" y="0"/>
                </a:lnTo>
                <a:lnTo>
                  <a:pt x="17" y="35"/>
                </a:lnTo>
                <a:lnTo>
                  <a:pt x="112" y="35"/>
                </a:lnTo>
                <a:lnTo>
                  <a:pt x="100" y="0"/>
                </a:lnTo>
                <a:moveTo>
                  <a:pt x="17" y="23"/>
                </a:moveTo>
                <a:lnTo>
                  <a:pt x="0" y="23"/>
                </a:lnTo>
                <a:lnTo>
                  <a:pt x="0" y="35"/>
                </a:lnTo>
                <a:lnTo>
                  <a:pt x="17" y="35"/>
                </a:lnTo>
                <a:lnTo>
                  <a:pt x="17" y="23"/>
                </a:lnTo>
                <a:moveTo>
                  <a:pt x="128" y="23"/>
                </a:moveTo>
                <a:lnTo>
                  <a:pt x="112" y="23"/>
                </a:lnTo>
                <a:lnTo>
                  <a:pt x="112" y="35"/>
                </a:lnTo>
                <a:lnTo>
                  <a:pt x="128" y="35"/>
                </a:lnTo>
                <a:lnTo>
                  <a:pt x="128" y="23"/>
                </a:lnTo>
                <a:moveTo>
                  <a:pt x="22" y="52"/>
                </a:moveTo>
                <a:lnTo>
                  <a:pt x="0" y="52"/>
                </a:lnTo>
                <a:lnTo>
                  <a:pt x="0" y="63"/>
                </a:lnTo>
                <a:lnTo>
                  <a:pt x="22" y="63"/>
                </a:lnTo>
                <a:lnTo>
                  <a:pt x="22" y="52"/>
                </a:lnTo>
                <a:moveTo>
                  <a:pt x="128" y="52"/>
                </a:moveTo>
                <a:lnTo>
                  <a:pt x="106" y="52"/>
                </a:lnTo>
                <a:lnTo>
                  <a:pt x="106" y="63"/>
                </a:lnTo>
                <a:lnTo>
                  <a:pt x="128" y="63"/>
                </a:lnTo>
                <a:lnTo>
                  <a:pt x="128" y="52"/>
                </a:lnTo>
                <a:moveTo>
                  <a:pt x="64" y="52"/>
                </a:moveTo>
                <a:lnTo>
                  <a:pt x="64" y="46"/>
                </a:lnTo>
              </a:path>
            </a:pathLst>
          </a:custGeom>
          <a:noFill/>
          <a:ln w="222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32">
            <a:extLst>
              <a:ext uri="{FF2B5EF4-FFF2-40B4-BE49-F238E27FC236}">
                <a16:creationId xmlns:a16="http://schemas.microsoft.com/office/drawing/2014/main" id="{ED3EB107-918F-6441-93F0-CE7ABCA906A0}"/>
              </a:ext>
            </a:extLst>
          </p:cNvPr>
          <p:cNvSpPr>
            <a:spLocks noChangeAspect="1" noEditPoints="1"/>
          </p:cNvSpPr>
          <p:nvPr/>
        </p:nvSpPr>
        <p:spPr bwMode="auto">
          <a:xfrm>
            <a:off x="9646645" y="3172784"/>
            <a:ext cx="984733" cy="1038589"/>
          </a:xfrm>
          <a:custGeom>
            <a:avLst/>
            <a:gdLst>
              <a:gd name="T0" fmla="*/ 0 w 92"/>
              <a:gd name="T1" fmla="*/ 61 h 97"/>
              <a:gd name="T2" fmla="*/ 24 w 92"/>
              <a:gd name="T3" fmla="*/ 61 h 97"/>
              <a:gd name="T4" fmla="*/ 30 w 92"/>
              <a:gd name="T5" fmla="*/ 53 h 97"/>
              <a:gd name="T6" fmla="*/ 38 w 92"/>
              <a:gd name="T7" fmla="*/ 65 h 97"/>
              <a:gd name="T8" fmla="*/ 48 w 92"/>
              <a:gd name="T9" fmla="*/ 45 h 97"/>
              <a:gd name="T10" fmla="*/ 56 w 92"/>
              <a:gd name="T11" fmla="*/ 73 h 97"/>
              <a:gd name="T12" fmla="*/ 62 w 92"/>
              <a:gd name="T13" fmla="*/ 61 h 97"/>
              <a:gd name="T14" fmla="*/ 92 w 92"/>
              <a:gd name="T15" fmla="*/ 61 h 97"/>
              <a:gd name="T16" fmla="*/ 83 w 92"/>
              <a:gd name="T17" fmla="*/ 53 h 97"/>
              <a:gd name="T18" fmla="*/ 88 w 92"/>
              <a:gd name="T19" fmla="*/ 33 h 97"/>
              <a:gd name="T20" fmla="*/ 46 w 92"/>
              <a:gd name="T21" fmla="*/ 31 h 97"/>
              <a:gd name="T22" fmla="*/ 4 w 92"/>
              <a:gd name="T23" fmla="*/ 36 h 97"/>
              <a:gd name="T24" fmla="*/ 8 w 92"/>
              <a:gd name="T25" fmla="*/ 53 h 97"/>
              <a:gd name="T26" fmla="*/ 17 w 92"/>
              <a:gd name="T27" fmla="*/ 69 h 97"/>
              <a:gd name="T28" fmla="*/ 46 w 92"/>
              <a:gd name="T29" fmla="*/ 97 h 97"/>
              <a:gd name="T30" fmla="*/ 73 w 92"/>
              <a:gd name="T31" fmla="*/ 6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97">
                <a:moveTo>
                  <a:pt x="0" y="61"/>
                </a:moveTo>
                <a:cubicBezTo>
                  <a:pt x="24" y="61"/>
                  <a:pt x="24" y="61"/>
                  <a:pt x="24" y="61"/>
                </a:cubicBezTo>
                <a:cubicBezTo>
                  <a:pt x="30" y="53"/>
                  <a:pt x="30" y="53"/>
                  <a:pt x="30" y="53"/>
                </a:cubicBezTo>
                <a:cubicBezTo>
                  <a:pt x="38" y="65"/>
                  <a:pt x="38" y="65"/>
                  <a:pt x="38" y="65"/>
                </a:cubicBezTo>
                <a:cubicBezTo>
                  <a:pt x="48" y="45"/>
                  <a:pt x="48" y="45"/>
                  <a:pt x="48" y="45"/>
                </a:cubicBezTo>
                <a:cubicBezTo>
                  <a:pt x="56" y="73"/>
                  <a:pt x="56" y="73"/>
                  <a:pt x="56" y="73"/>
                </a:cubicBezTo>
                <a:cubicBezTo>
                  <a:pt x="62" y="61"/>
                  <a:pt x="62" y="61"/>
                  <a:pt x="62" y="61"/>
                </a:cubicBezTo>
                <a:cubicBezTo>
                  <a:pt x="92" y="61"/>
                  <a:pt x="92" y="61"/>
                  <a:pt x="92" y="61"/>
                </a:cubicBezTo>
                <a:moveTo>
                  <a:pt x="83" y="53"/>
                </a:moveTo>
                <a:cubicBezTo>
                  <a:pt x="86" y="47"/>
                  <a:pt x="88" y="40"/>
                  <a:pt x="88" y="33"/>
                </a:cubicBezTo>
                <a:cubicBezTo>
                  <a:pt x="88" y="3"/>
                  <a:pt x="51" y="0"/>
                  <a:pt x="46" y="31"/>
                </a:cubicBezTo>
                <a:cubicBezTo>
                  <a:pt x="41" y="0"/>
                  <a:pt x="4" y="3"/>
                  <a:pt x="4" y="36"/>
                </a:cubicBezTo>
                <a:cubicBezTo>
                  <a:pt x="4" y="42"/>
                  <a:pt x="5" y="47"/>
                  <a:pt x="8" y="53"/>
                </a:cubicBezTo>
                <a:moveTo>
                  <a:pt x="17" y="69"/>
                </a:moveTo>
                <a:cubicBezTo>
                  <a:pt x="29" y="85"/>
                  <a:pt x="46" y="97"/>
                  <a:pt x="46" y="97"/>
                </a:cubicBezTo>
                <a:cubicBezTo>
                  <a:pt x="46" y="97"/>
                  <a:pt x="61" y="85"/>
                  <a:pt x="73" y="69"/>
                </a:cubicBezTo>
              </a:path>
            </a:pathLst>
          </a:custGeom>
          <a:noFill/>
          <a:ln w="22225"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1" name="Group 30">
            <a:extLst>
              <a:ext uri="{FF2B5EF4-FFF2-40B4-BE49-F238E27FC236}">
                <a16:creationId xmlns:a16="http://schemas.microsoft.com/office/drawing/2014/main" id="{A69F01EA-BC06-D649-9B7B-BC18EEE96E45}"/>
              </a:ext>
            </a:extLst>
          </p:cNvPr>
          <p:cNvGrpSpPr/>
          <p:nvPr/>
        </p:nvGrpSpPr>
        <p:grpSpPr>
          <a:xfrm>
            <a:off x="3130840" y="2176332"/>
            <a:ext cx="5687681" cy="2550046"/>
            <a:chOff x="2480441" y="3078304"/>
            <a:chExt cx="4225159" cy="1371600"/>
          </a:xfrm>
        </p:grpSpPr>
        <p:cxnSp>
          <p:nvCxnSpPr>
            <p:cNvPr id="40" name="Straight Connector 39">
              <a:extLst>
                <a:ext uri="{FF2B5EF4-FFF2-40B4-BE49-F238E27FC236}">
                  <a16:creationId xmlns:a16="http://schemas.microsoft.com/office/drawing/2014/main" id="{30BAEB9E-04DA-9F49-89C5-D35C6B935C68}"/>
                </a:ext>
              </a:extLst>
            </p:cNvPr>
            <p:cNvCxnSpPr/>
            <p:nvPr/>
          </p:nvCxnSpPr>
          <p:spPr bwMode="auto">
            <a:xfrm>
              <a:off x="2480441"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cxnSp>
          <p:nvCxnSpPr>
            <p:cNvPr id="41" name="Straight Connector 40">
              <a:extLst>
                <a:ext uri="{FF2B5EF4-FFF2-40B4-BE49-F238E27FC236}">
                  <a16:creationId xmlns:a16="http://schemas.microsoft.com/office/drawing/2014/main" id="{655E45CF-B4FA-1941-A980-94CC2F9838F9}"/>
                </a:ext>
              </a:extLst>
            </p:cNvPr>
            <p:cNvCxnSpPr/>
            <p:nvPr/>
          </p:nvCxnSpPr>
          <p:spPr bwMode="auto">
            <a:xfrm>
              <a:off x="4593021"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68ED023E-5C83-7C43-9DE7-350B9D607A8D}"/>
                </a:ext>
              </a:extLst>
            </p:cNvPr>
            <p:cNvCxnSpPr/>
            <p:nvPr/>
          </p:nvCxnSpPr>
          <p:spPr bwMode="auto">
            <a:xfrm>
              <a:off x="6705600"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grpSp>
      <p:grpSp>
        <p:nvGrpSpPr>
          <p:cNvPr id="32" name="Group 13">
            <a:extLst>
              <a:ext uri="{FF2B5EF4-FFF2-40B4-BE49-F238E27FC236}">
                <a16:creationId xmlns:a16="http://schemas.microsoft.com/office/drawing/2014/main" id="{34F52DD1-5D7D-D642-BE66-CD0DE6250092}"/>
              </a:ext>
            </a:extLst>
          </p:cNvPr>
          <p:cNvGrpSpPr>
            <a:grpSpLocks noChangeAspect="1"/>
          </p:cNvGrpSpPr>
          <p:nvPr/>
        </p:nvGrpSpPr>
        <p:grpSpPr bwMode="auto">
          <a:xfrm>
            <a:off x="1249759" y="3448461"/>
            <a:ext cx="953105" cy="762912"/>
            <a:chOff x="669" y="1920"/>
            <a:chExt cx="446" cy="357"/>
          </a:xfrm>
        </p:grpSpPr>
        <p:sp>
          <p:nvSpPr>
            <p:cNvPr id="33" name="Line 14">
              <a:extLst>
                <a:ext uri="{FF2B5EF4-FFF2-40B4-BE49-F238E27FC236}">
                  <a16:creationId xmlns:a16="http://schemas.microsoft.com/office/drawing/2014/main" id="{AC52DDE2-2F4F-4445-84B2-8ECA86C3C4DC}"/>
                </a:ext>
              </a:extLst>
            </p:cNvPr>
            <p:cNvSpPr>
              <a:spLocks noChangeShapeType="1"/>
            </p:cNvSpPr>
            <p:nvPr/>
          </p:nvSpPr>
          <p:spPr bwMode="auto">
            <a:xfrm>
              <a:off x="669" y="2277"/>
              <a:ext cx="446" cy="0"/>
            </a:xfrm>
            <a:prstGeom prst="line">
              <a:avLst/>
            </a:prstGeom>
            <a:noFill/>
            <a:ln w="25400"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15">
              <a:extLst>
                <a:ext uri="{FF2B5EF4-FFF2-40B4-BE49-F238E27FC236}">
                  <a16:creationId xmlns:a16="http://schemas.microsoft.com/office/drawing/2014/main" id="{906724D5-FFFC-7142-A8EB-4E946AE9D346}"/>
                </a:ext>
              </a:extLst>
            </p:cNvPr>
            <p:cNvSpPr>
              <a:spLocks noChangeArrowheads="1"/>
            </p:cNvSpPr>
            <p:nvPr/>
          </p:nvSpPr>
          <p:spPr bwMode="auto">
            <a:xfrm>
              <a:off x="727" y="2084"/>
              <a:ext cx="330" cy="193"/>
            </a:xfrm>
            <a:prstGeom prst="rect">
              <a:avLst/>
            </a:pr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6">
              <a:extLst>
                <a:ext uri="{FF2B5EF4-FFF2-40B4-BE49-F238E27FC236}">
                  <a16:creationId xmlns:a16="http://schemas.microsoft.com/office/drawing/2014/main" id="{77F285BF-7B13-AB49-8AFD-0E03D8A97D4F}"/>
                </a:ext>
              </a:extLst>
            </p:cNvPr>
            <p:cNvSpPr>
              <a:spLocks/>
            </p:cNvSpPr>
            <p:nvPr/>
          </p:nvSpPr>
          <p:spPr bwMode="auto">
            <a:xfrm>
              <a:off x="669" y="1920"/>
              <a:ext cx="446" cy="164"/>
            </a:xfrm>
            <a:custGeom>
              <a:avLst/>
              <a:gdLst>
                <a:gd name="T0" fmla="*/ 223 w 446"/>
                <a:gd name="T1" fmla="*/ 0 h 164"/>
                <a:gd name="T2" fmla="*/ 0 w 446"/>
                <a:gd name="T3" fmla="*/ 164 h 164"/>
                <a:gd name="T4" fmla="*/ 446 w 446"/>
                <a:gd name="T5" fmla="*/ 164 h 164"/>
                <a:gd name="T6" fmla="*/ 223 w 446"/>
                <a:gd name="T7" fmla="*/ 0 h 164"/>
              </a:gdLst>
              <a:ahLst/>
              <a:cxnLst>
                <a:cxn ang="0">
                  <a:pos x="T0" y="T1"/>
                </a:cxn>
                <a:cxn ang="0">
                  <a:pos x="T2" y="T3"/>
                </a:cxn>
                <a:cxn ang="0">
                  <a:pos x="T4" y="T5"/>
                </a:cxn>
                <a:cxn ang="0">
                  <a:pos x="T6" y="T7"/>
                </a:cxn>
              </a:cxnLst>
              <a:rect l="0" t="0" r="r" b="b"/>
              <a:pathLst>
                <a:path w="446" h="164">
                  <a:moveTo>
                    <a:pt x="223" y="0"/>
                  </a:moveTo>
                  <a:lnTo>
                    <a:pt x="0" y="164"/>
                  </a:lnTo>
                  <a:lnTo>
                    <a:pt x="446" y="164"/>
                  </a:lnTo>
                  <a:lnTo>
                    <a:pt x="223" y="0"/>
                  </a:lnTo>
                  <a:close/>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AD98B96E-1C49-C44D-B851-CBC0FC64C6A4}"/>
                </a:ext>
              </a:extLst>
            </p:cNvPr>
            <p:cNvSpPr>
              <a:spLocks/>
            </p:cNvSpPr>
            <p:nvPr/>
          </p:nvSpPr>
          <p:spPr bwMode="auto">
            <a:xfrm>
              <a:off x="999" y="1949"/>
              <a:ext cx="58" cy="92"/>
            </a:xfrm>
            <a:custGeom>
              <a:avLst/>
              <a:gdLst>
                <a:gd name="T0" fmla="*/ 58 w 58"/>
                <a:gd name="T1" fmla="*/ 92 h 92"/>
                <a:gd name="T2" fmla="*/ 58 w 58"/>
                <a:gd name="T3" fmla="*/ 0 h 92"/>
                <a:gd name="T4" fmla="*/ 0 w 58"/>
                <a:gd name="T5" fmla="*/ 0 h 92"/>
                <a:gd name="T6" fmla="*/ 0 w 58"/>
                <a:gd name="T7" fmla="*/ 48 h 92"/>
              </a:gdLst>
              <a:ahLst/>
              <a:cxnLst>
                <a:cxn ang="0">
                  <a:pos x="T0" y="T1"/>
                </a:cxn>
                <a:cxn ang="0">
                  <a:pos x="T2" y="T3"/>
                </a:cxn>
                <a:cxn ang="0">
                  <a:pos x="T4" y="T5"/>
                </a:cxn>
                <a:cxn ang="0">
                  <a:pos x="T6" y="T7"/>
                </a:cxn>
              </a:cxnLst>
              <a:rect l="0" t="0" r="r" b="b"/>
              <a:pathLst>
                <a:path w="58" h="92">
                  <a:moveTo>
                    <a:pt x="58" y="92"/>
                  </a:moveTo>
                  <a:lnTo>
                    <a:pt x="58" y="0"/>
                  </a:lnTo>
                  <a:lnTo>
                    <a:pt x="0" y="0"/>
                  </a:lnTo>
                  <a:lnTo>
                    <a:pt x="0" y="48"/>
                  </a:lnTo>
                </a:path>
              </a:pathLst>
            </a:custGeom>
            <a:noFill/>
            <a:ln w="25400" cap="flat">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21EAFB5A-A5E0-EA44-8B59-64BF572ABD0F}"/>
                </a:ext>
              </a:extLst>
            </p:cNvPr>
            <p:cNvSpPr>
              <a:spLocks noChangeArrowheads="1"/>
            </p:cNvSpPr>
            <p:nvPr/>
          </p:nvSpPr>
          <p:spPr bwMode="auto">
            <a:xfrm>
              <a:off x="785" y="2142"/>
              <a:ext cx="59" cy="97"/>
            </a:xfrm>
            <a:prstGeom prst="rect">
              <a:avLst/>
            </a:prstGeom>
            <a:noFill/>
            <a:ln w="25400" cap="flat">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2D427CEB-B7A1-CD4A-9ED1-5BF0B72E58D8}"/>
                </a:ext>
              </a:extLst>
            </p:cNvPr>
            <p:cNvSpPr>
              <a:spLocks noChangeArrowheads="1"/>
            </p:cNvSpPr>
            <p:nvPr/>
          </p:nvSpPr>
          <p:spPr bwMode="auto">
            <a:xfrm>
              <a:off x="902" y="2142"/>
              <a:ext cx="97" cy="58"/>
            </a:xfrm>
            <a:prstGeom prst="rect">
              <a:avLst/>
            </a:prstGeom>
            <a:noFill/>
            <a:ln w="25400" cap="flat">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20">
              <a:extLst>
                <a:ext uri="{FF2B5EF4-FFF2-40B4-BE49-F238E27FC236}">
                  <a16:creationId xmlns:a16="http://schemas.microsoft.com/office/drawing/2014/main" id="{792BE4DB-A10B-A04F-8337-FFEF0F49D0BE}"/>
                </a:ext>
              </a:extLst>
            </p:cNvPr>
            <p:cNvSpPr>
              <a:spLocks noChangeArrowheads="1"/>
            </p:cNvSpPr>
            <p:nvPr/>
          </p:nvSpPr>
          <p:spPr bwMode="auto">
            <a:xfrm>
              <a:off x="766" y="2239"/>
              <a:ext cx="97" cy="38"/>
            </a:xfrm>
            <a:prstGeom prst="rect">
              <a:avLst/>
            </a:prstGeom>
            <a:noFill/>
            <a:ln w="25400" cap="flat">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7831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DD74CD3-0652-4547-99AD-5CB7412624D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20137" y="4222551"/>
            <a:ext cx="7190151" cy="2656852"/>
          </a:xfrm>
          <a:prstGeom prst="triangle">
            <a:avLst>
              <a:gd name="adj" fmla="val 100000"/>
            </a:avLst>
          </a:prstGeom>
        </p:spPr>
      </p:pic>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21</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6112097"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RETIRING WITH CONFIDENCE</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4" y="1795880"/>
            <a:ext cx="8329829"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Identify your lifestyle goals.</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Understand your guaranteed income sources, assets, and expenses.</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Work with a financial representative to connect your dreams with your means. </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3319666"/>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465963"/>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riangle 40">
            <a:extLst>
              <a:ext uri="{FF2B5EF4-FFF2-40B4-BE49-F238E27FC236}">
                <a16:creationId xmlns:a16="http://schemas.microsoft.com/office/drawing/2014/main" id="{C455C655-D3E7-B743-8A67-1D2FA2B89BD6}"/>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0" name="Straight Connector 19">
            <a:extLst>
              <a:ext uri="{FF2B5EF4-FFF2-40B4-BE49-F238E27FC236}">
                <a16:creationId xmlns:a16="http://schemas.microsoft.com/office/drawing/2014/main" id="{88724F2D-8E85-7A48-A19B-20E50C3D1CB9}"/>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4" name="Fidelity Logo White">
            <a:extLst>
              <a:ext uri="{FF2B5EF4-FFF2-40B4-BE49-F238E27FC236}">
                <a16:creationId xmlns:a16="http://schemas.microsoft.com/office/drawing/2014/main" id="{893A62EC-8615-4F49-AA0B-383512C7DC77}"/>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0932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rock near the ocean&#10;&#10;Description automatically generated">
            <a:extLst>
              <a:ext uri="{FF2B5EF4-FFF2-40B4-BE49-F238E27FC236}">
                <a16:creationId xmlns:a16="http://schemas.microsoft.com/office/drawing/2014/main" id="{65A8839A-FB9C-C242-9634-124B587D74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6"/>
          <a:stretch/>
        </p:blipFill>
        <p:spPr>
          <a:xfrm>
            <a:off x="0" y="-18545"/>
            <a:ext cx="12192000" cy="6876545"/>
          </a:xfrm>
          <a:prstGeom prst="rect">
            <a:avLst/>
          </a:prstGeom>
        </p:spPr>
      </p:pic>
      <p:sp>
        <p:nvSpPr>
          <p:cNvPr id="13" name="Rectangle 12">
            <a:extLst>
              <a:ext uri="{FF2B5EF4-FFF2-40B4-BE49-F238E27FC236}">
                <a16:creationId xmlns:a16="http://schemas.microsoft.com/office/drawing/2014/main" id="{E892290A-1B51-5E4B-BB6F-E84E212BC372}"/>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Fidelity Logo White">
            <a:extLst>
              <a:ext uri="{FF2B5EF4-FFF2-40B4-BE49-F238E27FC236}">
                <a16:creationId xmlns:a16="http://schemas.microsoft.com/office/drawing/2014/main" id="{DC6897C2-76C8-554E-860F-C36B4A2F8D08}"/>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BDC4375D-F696-A04E-811C-9C272E0ADCB6}"/>
              </a:ext>
            </a:extLst>
          </p:cNvPr>
          <p:cNvGrpSpPr/>
          <p:nvPr/>
        </p:nvGrpSpPr>
        <p:grpSpPr>
          <a:xfrm>
            <a:off x="0" y="0"/>
            <a:ext cx="7190153" cy="2895600"/>
            <a:chOff x="0" y="0"/>
            <a:chExt cx="5392615" cy="2171700"/>
          </a:xfrm>
        </p:grpSpPr>
        <p:sp>
          <p:nvSpPr>
            <p:cNvPr id="16" name="Triangle 40">
              <a:extLst>
                <a:ext uri="{FF2B5EF4-FFF2-40B4-BE49-F238E27FC236}">
                  <a16:creationId xmlns:a16="http://schemas.microsoft.com/office/drawing/2014/main" id="{7EA7B2AD-AD9F-BE4A-BEAF-C1820FE13AD7}"/>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7" name="Straight Connector 16">
              <a:extLst>
                <a:ext uri="{FF2B5EF4-FFF2-40B4-BE49-F238E27FC236}">
                  <a16:creationId xmlns:a16="http://schemas.microsoft.com/office/drawing/2014/main" id="{15BE0BF9-239F-4044-BA7F-50CE2CEA5FF1}"/>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9E0A76C4-7ABE-B748-87BA-A3D052F71B20}"/>
              </a:ext>
            </a:extLst>
          </p:cNvPr>
          <p:cNvGrpSpPr/>
          <p:nvPr/>
        </p:nvGrpSpPr>
        <p:grpSpPr>
          <a:xfrm>
            <a:off x="5589822" y="3212721"/>
            <a:ext cx="6602177" cy="3626734"/>
            <a:chOff x="4192367" y="2409541"/>
            <a:chExt cx="4951633" cy="2720051"/>
          </a:xfrm>
        </p:grpSpPr>
        <p:cxnSp>
          <p:nvCxnSpPr>
            <p:cNvPr id="19" name="Straight Connector 18">
              <a:extLst>
                <a:ext uri="{FF2B5EF4-FFF2-40B4-BE49-F238E27FC236}">
                  <a16:creationId xmlns:a16="http://schemas.microsoft.com/office/drawing/2014/main" id="{69BD1B75-6A61-274C-BC9C-901F098991DA}"/>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3420D443-3DB6-674B-A686-AB39C5A950EF}"/>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1" name="Title 1">
            <a:extLst>
              <a:ext uri="{FF2B5EF4-FFF2-40B4-BE49-F238E27FC236}">
                <a16:creationId xmlns:a16="http://schemas.microsoft.com/office/drawing/2014/main" id="{AC45E036-9219-D743-9E62-92E417B45515}"/>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Change in health</a:t>
            </a:r>
          </a:p>
        </p:txBody>
      </p:sp>
    </p:spTree>
    <p:extLst>
      <p:ext uri="{BB962C8B-B14F-4D97-AF65-F5344CB8AC3E}">
        <p14:creationId xmlns:p14="http://schemas.microsoft.com/office/powerpoint/2010/main" val="280235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443906" y="6289992"/>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Fidelity Retiree Health Care Cost Estimate, 2023. </a:t>
            </a:r>
            <a:r>
              <a:rPr lang="en-US" sz="1000" dirty="0">
                <a:solidFill>
                  <a:srgbClr val="000000"/>
                </a:solidFill>
              </a:rPr>
              <a:t>See Important Information slide for methodology.</a:t>
            </a:r>
            <a:endParaRPr lang="en-US" sz="1000" dirty="0">
              <a:solidFill>
                <a:srgbClr val="000000"/>
              </a:solidFill>
              <a:latin typeface="+mj-lt"/>
            </a:endParaRPr>
          </a:p>
        </p:txBody>
      </p:sp>
      <p:sp>
        <p:nvSpPr>
          <p:cNvPr id="3" name="Title 2">
            <a:extLst>
              <a:ext uri="{FF2B5EF4-FFF2-40B4-BE49-F238E27FC236}">
                <a16:creationId xmlns:a16="http://schemas.microsoft.com/office/drawing/2014/main" id="{E9408673-650D-B24C-8D28-44FF0745B752}"/>
              </a:ext>
            </a:extLst>
          </p:cNvPr>
          <p:cNvSpPr>
            <a:spLocks noGrp="1"/>
          </p:cNvSpPr>
          <p:nvPr>
            <p:ph type="title"/>
          </p:nvPr>
        </p:nvSpPr>
        <p:spPr>
          <a:xfrm>
            <a:off x="0" y="537881"/>
            <a:ext cx="12192000" cy="838200"/>
          </a:xfrm>
        </p:spPr>
        <p:txBody>
          <a:bodyPr/>
          <a:lstStyle/>
          <a:p>
            <a:pPr algn="ctr"/>
            <a:r>
              <a:rPr lang="en-US" sz="3600" dirty="0"/>
              <a:t>Can you afford to be healthy in retirement?</a:t>
            </a:r>
          </a:p>
        </p:txBody>
      </p:sp>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23</a:t>
            </a:fld>
            <a:endParaRPr lang="en-US" dirty="0">
              <a:solidFill>
                <a:schemeClr val="tx1"/>
              </a:solidFill>
            </a:endParaRPr>
          </a:p>
        </p:txBody>
      </p:sp>
      <p:grpSp>
        <p:nvGrpSpPr>
          <p:cNvPr id="12" name="Group 11">
            <a:extLst>
              <a:ext uri="{FF2B5EF4-FFF2-40B4-BE49-F238E27FC236}">
                <a16:creationId xmlns:a16="http://schemas.microsoft.com/office/drawing/2014/main" id="{F4C4AA23-C6EB-4040-8379-F42180C5481E}"/>
              </a:ext>
            </a:extLst>
          </p:cNvPr>
          <p:cNvGrpSpPr/>
          <p:nvPr/>
        </p:nvGrpSpPr>
        <p:grpSpPr>
          <a:xfrm>
            <a:off x="3430532" y="2196254"/>
            <a:ext cx="5330936" cy="2529161"/>
            <a:chOff x="1906532" y="2196254"/>
            <a:chExt cx="5330936" cy="2529161"/>
          </a:xfrm>
        </p:grpSpPr>
        <p:sp>
          <p:nvSpPr>
            <p:cNvPr id="13" name="Rectangle 12">
              <a:extLst>
                <a:ext uri="{FF2B5EF4-FFF2-40B4-BE49-F238E27FC236}">
                  <a16:creationId xmlns:a16="http://schemas.microsoft.com/office/drawing/2014/main" id="{EB3F4915-AF80-AA4D-A452-A52B1E06BAB8}"/>
                </a:ext>
              </a:extLst>
            </p:cNvPr>
            <p:cNvSpPr/>
            <p:nvPr/>
          </p:nvSpPr>
          <p:spPr>
            <a:xfrm>
              <a:off x="1906532" y="4466883"/>
              <a:ext cx="5330936" cy="258532"/>
            </a:xfrm>
            <a:prstGeom prst="rect">
              <a:avLst/>
            </a:prstGeom>
          </p:spPr>
          <p:txBody>
            <a:bodyPr wrap="none">
              <a:noAutofit/>
            </a:bodyPr>
            <a:lstStyle/>
            <a:p>
              <a:pPr algn="ctr">
                <a:lnSpc>
                  <a:spcPct val="90000"/>
                </a:lnSpc>
              </a:pPr>
              <a:r>
                <a:rPr lang="en-US" sz="2000" dirty="0">
                  <a:solidFill>
                    <a:srgbClr val="333F48"/>
                  </a:solidFill>
                  <a:cs typeface="Arial" panose="020B0604020202020204" pitchFamily="34" charset="0"/>
                </a:rPr>
                <a:t>Approximate savings needed</a:t>
              </a:r>
              <a:br>
                <a:rPr lang="en-US" sz="2000" dirty="0">
                  <a:solidFill>
                    <a:srgbClr val="333F48"/>
                  </a:solidFill>
                  <a:cs typeface="Arial" panose="020B0604020202020204" pitchFamily="34" charset="0"/>
                </a:rPr>
              </a:br>
              <a:r>
                <a:rPr lang="en-US" sz="2000" dirty="0">
                  <a:solidFill>
                    <a:srgbClr val="333F48"/>
                  </a:solidFill>
                  <a:cs typeface="Arial" panose="020B0604020202020204" pitchFamily="34" charset="0"/>
                </a:rPr>
                <a:t>to cover health care expenses</a:t>
              </a:r>
            </a:p>
          </p:txBody>
        </p:sp>
        <p:sp>
          <p:nvSpPr>
            <p:cNvPr id="14" name="Rectangle 13">
              <a:extLst>
                <a:ext uri="{FF2B5EF4-FFF2-40B4-BE49-F238E27FC236}">
                  <a16:creationId xmlns:a16="http://schemas.microsoft.com/office/drawing/2014/main" id="{4BB0D3B4-B6B5-6040-A2E2-C3903826746B}"/>
                </a:ext>
              </a:extLst>
            </p:cNvPr>
            <p:cNvSpPr/>
            <p:nvPr/>
          </p:nvSpPr>
          <p:spPr>
            <a:xfrm>
              <a:off x="2971800" y="3505200"/>
              <a:ext cx="3200400" cy="640080"/>
            </a:xfrm>
            <a:prstGeom prst="rect">
              <a:avLst/>
            </a:prstGeom>
            <a:noFill/>
          </p:spPr>
          <p:txBody>
            <a:bodyPr wrap="square" lIns="91440" rIns="91440">
              <a:noAutofit/>
            </a:bodyPr>
            <a:lstStyle/>
            <a:p>
              <a:pPr algn="ctr">
                <a:lnSpc>
                  <a:spcPct val="90000"/>
                </a:lnSpc>
              </a:pPr>
              <a:r>
                <a:rPr lang="en-US" sz="5400" dirty="0">
                  <a:solidFill>
                    <a:schemeClr val="accent3"/>
                  </a:solidFill>
                </a:rPr>
                <a:t>$315,000</a:t>
              </a:r>
              <a:r>
                <a:rPr lang="en-US" sz="3600" dirty="0">
                  <a:solidFill>
                    <a:schemeClr val="accent3"/>
                  </a:solidFill>
                </a:rPr>
                <a:t> </a:t>
              </a:r>
              <a:endParaRPr lang="en-US" sz="2000" b="1" dirty="0">
                <a:solidFill>
                  <a:schemeClr val="accent3"/>
                </a:solidFill>
              </a:endParaRPr>
            </a:p>
          </p:txBody>
        </p:sp>
        <p:sp>
          <p:nvSpPr>
            <p:cNvPr id="15" name="Freeform 5">
              <a:extLst>
                <a:ext uri="{FF2B5EF4-FFF2-40B4-BE49-F238E27FC236}">
                  <a16:creationId xmlns:a16="http://schemas.microsoft.com/office/drawing/2014/main" id="{1F247CE6-43A0-1448-B6C1-5DEE2A680322}"/>
                </a:ext>
              </a:extLst>
            </p:cNvPr>
            <p:cNvSpPr>
              <a:spLocks noEditPoints="1"/>
            </p:cNvSpPr>
            <p:nvPr/>
          </p:nvSpPr>
          <p:spPr bwMode="auto">
            <a:xfrm>
              <a:off x="4126791" y="2613130"/>
              <a:ext cx="880894" cy="791426"/>
            </a:xfrm>
            <a:custGeom>
              <a:avLst/>
              <a:gdLst>
                <a:gd name="T0" fmla="*/ 44 w 92"/>
                <a:gd name="T1" fmla="*/ 18 h 82"/>
                <a:gd name="T2" fmla="*/ 64 w 92"/>
                <a:gd name="T3" fmla="*/ 24 h 82"/>
                <a:gd name="T4" fmla="*/ 84 w 92"/>
                <a:gd name="T5" fmla="*/ 40 h 82"/>
                <a:gd name="T6" fmla="*/ 92 w 92"/>
                <a:gd name="T7" fmla="*/ 32 h 82"/>
                <a:gd name="T8" fmla="*/ 36 w 92"/>
                <a:gd name="T9" fmla="*/ 9 h 82"/>
                <a:gd name="T10" fmla="*/ 17 w 92"/>
                <a:gd name="T11" fmla="*/ 4 h 82"/>
                <a:gd name="T12" fmla="*/ 24 w 92"/>
                <a:gd name="T13" fmla="*/ 14 h 82"/>
                <a:gd name="T14" fmla="*/ 8 w 92"/>
                <a:gd name="T15" fmla="*/ 36 h 82"/>
                <a:gd name="T16" fmla="*/ 0 w 92"/>
                <a:gd name="T17" fmla="*/ 36 h 82"/>
                <a:gd name="T18" fmla="*/ 0 w 92"/>
                <a:gd name="T19" fmla="*/ 52 h 82"/>
                <a:gd name="T20" fmla="*/ 11 w 92"/>
                <a:gd name="T21" fmla="*/ 52 h 82"/>
                <a:gd name="T22" fmla="*/ 46 w 92"/>
                <a:gd name="T23" fmla="*/ 72 h 82"/>
                <a:gd name="T24" fmla="*/ 84 w 92"/>
                <a:gd name="T25" fmla="*/ 40 h 82"/>
                <a:gd name="T26" fmla="*/ 36 w 92"/>
                <a:gd name="T27" fmla="*/ 9 h 82"/>
                <a:gd name="T28" fmla="*/ 22 w 92"/>
                <a:gd name="T29" fmla="*/ 32 h 82"/>
                <a:gd name="T30" fmla="*/ 20 w 92"/>
                <a:gd name="T31" fmla="*/ 34 h 82"/>
                <a:gd name="T32" fmla="*/ 22 w 92"/>
                <a:gd name="T33" fmla="*/ 36 h 82"/>
                <a:gd name="T34" fmla="*/ 24 w 92"/>
                <a:gd name="T35" fmla="*/ 34 h 82"/>
                <a:gd name="T36" fmla="*/ 22 w 92"/>
                <a:gd name="T37" fmla="*/ 32 h 82"/>
                <a:gd name="T38" fmla="*/ 28 w 92"/>
                <a:gd name="T39" fmla="*/ 68 h 82"/>
                <a:gd name="T40" fmla="*/ 28 w 92"/>
                <a:gd name="T41" fmla="*/ 82 h 82"/>
                <a:gd name="T42" fmla="*/ 64 w 92"/>
                <a:gd name="T43" fmla="*/ 68 h 82"/>
                <a:gd name="T44" fmla="*/ 64 w 92"/>
                <a:gd name="T4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82">
                  <a:moveTo>
                    <a:pt x="44" y="18"/>
                  </a:moveTo>
                  <a:cubicBezTo>
                    <a:pt x="51" y="18"/>
                    <a:pt x="58" y="20"/>
                    <a:pt x="64" y="24"/>
                  </a:cubicBezTo>
                  <a:moveTo>
                    <a:pt x="84" y="40"/>
                  </a:moveTo>
                  <a:cubicBezTo>
                    <a:pt x="88" y="40"/>
                    <a:pt x="92" y="36"/>
                    <a:pt x="92" y="32"/>
                  </a:cubicBezTo>
                  <a:moveTo>
                    <a:pt x="36" y="9"/>
                  </a:moveTo>
                  <a:cubicBezTo>
                    <a:pt x="32" y="2"/>
                    <a:pt x="24" y="0"/>
                    <a:pt x="17" y="4"/>
                  </a:cubicBezTo>
                  <a:cubicBezTo>
                    <a:pt x="21" y="6"/>
                    <a:pt x="23" y="10"/>
                    <a:pt x="24" y="14"/>
                  </a:cubicBezTo>
                  <a:cubicBezTo>
                    <a:pt x="15" y="19"/>
                    <a:pt x="10" y="27"/>
                    <a:pt x="8" y="36"/>
                  </a:cubicBezTo>
                  <a:cubicBezTo>
                    <a:pt x="0" y="36"/>
                    <a:pt x="0" y="36"/>
                    <a:pt x="0" y="36"/>
                  </a:cubicBezTo>
                  <a:cubicBezTo>
                    <a:pt x="0" y="52"/>
                    <a:pt x="0" y="52"/>
                    <a:pt x="0" y="52"/>
                  </a:cubicBezTo>
                  <a:cubicBezTo>
                    <a:pt x="11" y="52"/>
                    <a:pt x="11" y="52"/>
                    <a:pt x="11" y="52"/>
                  </a:cubicBezTo>
                  <a:cubicBezTo>
                    <a:pt x="16" y="64"/>
                    <a:pt x="30" y="72"/>
                    <a:pt x="46" y="72"/>
                  </a:cubicBezTo>
                  <a:cubicBezTo>
                    <a:pt x="67" y="72"/>
                    <a:pt x="84" y="58"/>
                    <a:pt x="84" y="40"/>
                  </a:cubicBezTo>
                  <a:cubicBezTo>
                    <a:pt x="84" y="19"/>
                    <a:pt x="61" y="4"/>
                    <a:pt x="36" y="9"/>
                  </a:cubicBezTo>
                  <a:close/>
                  <a:moveTo>
                    <a:pt x="22" y="32"/>
                  </a:moveTo>
                  <a:cubicBezTo>
                    <a:pt x="21" y="32"/>
                    <a:pt x="20" y="33"/>
                    <a:pt x="20" y="34"/>
                  </a:cubicBezTo>
                  <a:cubicBezTo>
                    <a:pt x="20" y="35"/>
                    <a:pt x="21" y="36"/>
                    <a:pt x="22" y="36"/>
                  </a:cubicBezTo>
                  <a:cubicBezTo>
                    <a:pt x="23" y="36"/>
                    <a:pt x="24" y="35"/>
                    <a:pt x="24" y="34"/>
                  </a:cubicBezTo>
                  <a:cubicBezTo>
                    <a:pt x="24" y="33"/>
                    <a:pt x="23" y="32"/>
                    <a:pt x="22" y="32"/>
                  </a:cubicBezTo>
                  <a:close/>
                  <a:moveTo>
                    <a:pt x="28" y="68"/>
                  </a:moveTo>
                  <a:cubicBezTo>
                    <a:pt x="28" y="82"/>
                    <a:pt x="28" y="82"/>
                    <a:pt x="28" y="82"/>
                  </a:cubicBezTo>
                  <a:moveTo>
                    <a:pt x="64" y="68"/>
                  </a:moveTo>
                  <a:cubicBezTo>
                    <a:pt x="64" y="82"/>
                    <a:pt x="64" y="82"/>
                    <a:pt x="64" y="82"/>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63F9681-877A-044B-9D7D-6B730774C594}"/>
                </a:ext>
              </a:extLst>
            </p:cNvPr>
            <p:cNvSpPr>
              <a:spLocks noEditPoints="1"/>
            </p:cNvSpPr>
            <p:nvPr/>
          </p:nvSpPr>
          <p:spPr bwMode="auto">
            <a:xfrm>
              <a:off x="4572000" y="2196254"/>
              <a:ext cx="357012" cy="357012"/>
            </a:xfrm>
            <a:custGeom>
              <a:avLst/>
              <a:gdLst>
                <a:gd name="T0" fmla="*/ 92 w 92"/>
                <a:gd name="T1" fmla="*/ 30 h 92"/>
                <a:gd name="T2" fmla="*/ 62 w 92"/>
                <a:gd name="T3" fmla="*/ 60 h 92"/>
                <a:gd name="T4" fmla="*/ 32 w 92"/>
                <a:gd name="T5" fmla="*/ 30 h 92"/>
                <a:gd name="T6" fmla="*/ 62 w 92"/>
                <a:gd name="T7" fmla="*/ 0 h 92"/>
                <a:gd name="T8" fmla="*/ 92 w 92"/>
                <a:gd name="T9" fmla="*/ 30 h 92"/>
                <a:gd name="T10" fmla="*/ 60 w 92"/>
                <a:gd name="T11" fmla="*/ 42 h 92"/>
                <a:gd name="T12" fmla="*/ 60 w 92"/>
                <a:gd name="T13" fmla="*/ 46 h 92"/>
                <a:gd name="T14" fmla="*/ 60 w 92"/>
                <a:gd name="T15" fmla="*/ 14 h 92"/>
                <a:gd name="T16" fmla="*/ 60 w 92"/>
                <a:gd name="T17" fmla="*/ 18 h 92"/>
                <a:gd name="T18" fmla="*/ 66 w 92"/>
                <a:gd name="T19" fmla="*/ 24 h 92"/>
                <a:gd name="T20" fmla="*/ 60 w 92"/>
                <a:gd name="T21" fmla="*/ 18 h 92"/>
                <a:gd name="T22" fmla="*/ 54 w 92"/>
                <a:gd name="T23" fmla="*/ 24 h 92"/>
                <a:gd name="T24" fmla="*/ 60 w 92"/>
                <a:gd name="T25" fmla="*/ 30 h 92"/>
                <a:gd name="T26" fmla="*/ 66 w 92"/>
                <a:gd name="T27" fmla="*/ 36 h 92"/>
                <a:gd name="T28" fmla="*/ 60 w 92"/>
                <a:gd name="T29" fmla="*/ 42 h 92"/>
                <a:gd name="T30" fmla="*/ 54 w 92"/>
                <a:gd name="T31" fmla="*/ 36 h 92"/>
                <a:gd name="T32" fmla="*/ 28 w 92"/>
                <a:gd name="T33" fmla="*/ 74 h 92"/>
                <a:gd name="T34" fmla="*/ 28 w 92"/>
                <a:gd name="T35" fmla="*/ 78 h 92"/>
                <a:gd name="T36" fmla="*/ 28 w 92"/>
                <a:gd name="T37" fmla="*/ 46 h 92"/>
                <a:gd name="T38" fmla="*/ 28 w 92"/>
                <a:gd name="T39" fmla="*/ 50 h 92"/>
                <a:gd name="T40" fmla="*/ 34 w 92"/>
                <a:gd name="T41" fmla="*/ 56 h 92"/>
                <a:gd name="T42" fmla="*/ 28 w 92"/>
                <a:gd name="T43" fmla="*/ 50 h 92"/>
                <a:gd name="T44" fmla="*/ 22 w 92"/>
                <a:gd name="T45" fmla="*/ 56 h 92"/>
                <a:gd name="T46" fmla="*/ 28 w 92"/>
                <a:gd name="T47" fmla="*/ 62 h 92"/>
                <a:gd name="T48" fmla="*/ 34 w 92"/>
                <a:gd name="T49" fmla="*/ 68 h 92"/>
                <a:gd name="T50" fmla="*/ 28 w 92"/>
                <a:gd name="T51" fmla="*/ 74 h 92"/>
                <a:gd name="T52" fmla="*/ 22 w 92"/>
                <a:gd name="T53" fmla="*/ 68 h 92"/>
                <a:gd name="T54" fmla="*/ 32 w 92"/>
                <a:gd name="T55" fmla="*/ 32 h 92"/>
                <a:gd name="T56" fmla="*/ 0 w 92"/>
                <a:gd name="T57" fmla="*/ 62 h 92"/>
                <a:gd name="T58" fmla="*/ 30 w 92"/>
                <a:gd name="T59" fmla="*/ 92 h 92"/>
                <a:gd name="T60" fmla="*/ 60 w 92"/>
                <a:gd name="T6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92">
                  <a:moveTo>
                    <a:pt x="92" y="30"/>
                  </a:moveTo>
                  <a:cubicBezTo>
                    <a:pt x="92" y="47"/>
                    <a:pt x="79" y="60"/>
                    <a:pt x="62" y="60"/>
                  </a:cubicBezTo>
                  <a:cubicBezTo>
                    <a:pt x="45" y="60"/>
                    <a:pt x="32" y="47"/>
                    <a:pt x="32" y="30"/>
                  </a:cubicBezTo>
                  <a:cubicBezTo>
                    <a:pt x="32" y="13"/>
                    <a:pt x="45" y="0"/>
                    <a:pt x="62" y="0"/>
                  </a:cubicBezTo>
                  <a:cubicBezTo>
                    <a:pt x="79" y="0"/>
                    <a:pt x="92" y="13"/>
                    <a:pt x="92" y="30"/>
                  </a:cubicBezTo>
                  <a:close/>
                  <a:moveTo>
                    <a:pt x="60" y="42"/>
                  </a:moveTo>
                  <a:cubicBezTo>
                    <a:pt x="60" y="46"/>
                    <a:pt x="60" y="46"/>
                    <a:pt x="60" y="46"/>
                  </a:cubicBezTo>
                  <a:moveTo>
                    <a:pt x="60" y="14"/>
                  </a:moveTo>
                  <a:cubicBezTo>
                    <a:pt x="60" y="18"/>
                    <a:pt x="60" y="18"/>
                    <a:pt x="60" y="18"/>
                  </a:cubicBezTo>
                  <a:moveTo>
                    <a:pt x="66" y="24"/>
                  </a:moveTo>
                  <a:cubicBezTo>
                    <a:pt x="66" y="21"/>
                    <a:pt x="63" y="18"/>
                    <a:pt x="60" y="18"/>
                  </a:cubicBezTo>
                  <a:cubicBezTo>
                    <a:pt x="57" y="18"/>
                    <a:pt x="54" y="21"/>
                    <a:pt x="54" y="24"/>
                  </a:cubicBezTo>
                  <a:cubicBezTo>
                    <a:pt x="54" y="27"/>
                    <a:pt x="57" y="30"/>
                    <a:pt x="60" y="30"/>
                  </a:cubicBezTo>
                  <a:cubicBezTo>
                    <a:pt x="63" y="30"/>
                    <a:pt x="66" y="33"/>
                    <a:pt x="66" y="36"/>
                  </a:cubicBezTo>
                  <a:cubicBezTo>
                    <a:pt x="66" y="39"/>
                    <a:pt x="63" y="42"/>
                    <a:pt x="60" y="42"/>
                  </a:cubicBezTo>
                  <a:cubicBezTo>
                    <a:pt x="57" y="42"/>
                    <a:pt x="54" y="39"/>
                    <a:pt x="54" y="36"/>
                  </a:cubicBezTo>
                  <a:moveTo>
                    <a:pt x="28" y="74"/>
                  </a:moveTo>
                  <a:cubicBezTo>
                    <a:pt x="28" y="78"/>
                    <a:pt x="28" y="78"/>
                    <a:pt x="28" y="78"/>
                  </a:cubicBezTo>
                  <a:moveTo>
                    <a:pt x="28" y="46"/>
                  </a:moveTo>
                  <a:cubicBezTo>
                    <a:pt x="28" y="50"/>
                    <a:pt x="28" y="50"/>
                    <a:pt x="28" y="50"/>
                  </a:cubicBezTo>
                  <a:moveTo>
                    <a:pt x="34" y="56"/>
                  </a:moveTo>
                  <a:cubicBezTo>
                    <a:pt x="34" y="53"/>
                    <a:pt x="31" y="50"/>
                    <a:pt x="28" y="50"/>
                  </a:cubicBezTo>
                  <a:cubicBezTo>
                    <a:pt x="25" y="50"/>
                    <a:pt x="22" y="53"/>
                    <a:pt x="22" y="56"/>
                  </a:cubicBezTo>
                  <a:cubicBezTo>
                    <a:pt x="22" y="59"/>
                    <a:pt x="25" y="62"/>
                    <a:pt x="28" y="62"/>
                  </a:cubicBezTo>
                  <a:cubicBezTo>
                    <a:pt x="31" y="62"/>
                    <a:pt x="34" y="65"/>
                    <a:pt x="34" y="68"/>
                  </a:cubicBezTo>
                  <a:cubicBezTo>
                    <a:pt x="34" y="71"/>
                    <a:pt x="31" y="74"/>
                    <a:pt x="28" y="74"/>
                  </a:cubicBezTo>
                  <a:cubicBezTo>
                    <a:pt x="25" y="74"/>
                    <a:pt x="22" y="71"/>
                    <a:pt x="22" y="68"/>
                  </a:cubicBezTo>
                  <a:moveTo>
                    <a:pt x="32" y="32"/>
                  </a:moveTo>
                  <a:cubicBezTo>
                    <a:pt x="14" y="31"/>
                    <a:pt x="0" y="45"/>
                    <a:pt x="0" y="62"/>
                  </a:cubicBezTo>
                  <a:cubicBezTo>
                    <a:pt x="0" y="79"/>
                    <a:pt x="13" y="92"/>
                    <a:pt x="30" y="92"/>
                  </a:cubicBezTo>
                  <a:cubicBezTo>
                    <a:pt x="47" y="92"/>
                    <a:pt x="61" y="78"/>
                    <a:pt x="60" y="60"/>
                  </a:cubicBezTo>
                </a:path>
              </a:pathLst>
            </a:custGeom>
            <a:noFill/>
            <a:ln w="25400"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01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F3E8C1F-16A8-B648-BC13-A384BB41E9D0}"/>
              </a:ext>
            </a:extLst>
          </p:cNvPr>
          <p:cNvSpPr>
            <a:spLocks noGrp="1"/>
          </p:cNvSpPr>
          <p:nvPr>
            <p:ph type="ftr" sz="quarter" idx="3"/>
          </p:nvPr>
        </p:nvSpPr>
        <p:spPr/>
        <p:txBody>
          <a:bodyPr/>
          <a:lstStyle/>
          <a:p>
            <a:pPr algn="l">
              <a:defRPr/>
            </a:pPr>
            <a:r>
              <a:rPr lang="en-US"/>
              <a:t>For investor use.</a:t>
            </a:r>
            <a:endParaRPr lang="en-US" dirty="0"/>
          </a:p>
        </p:txBody>
      </p:sp>
      <p:sp>
        <p:nvSpPr>
          <p:cNvPr id="4" name="Title 2">
            <a:extLst>
              <a:ext uri="{FF2B5EF4-FFF2-40B4-BE49-F238E27FC236}">
                <a16:creationId xmlns:a16="http://schemas.microsoft.com/office/drawing/2014/main" id="{D4E41742-6BF5-094E-B46E-801BB4852387}"/>
              </a:ext>
            </a:extLst>
          </p:cNvPr>
          <p:cNvSpPr>
            <a:spLocks noGrp="1"/>
          </p:cNvSpPr>
          <p:nvPr>
            <p:ph type="title"/>
          </p:nvPr>
        </p:nvSpPr>
        <p:spPr>
          <a:xfrm>
            <a:off x="0" y="537881"/>
            <a:ext cx="12192000" cy="838200"/>
          </a:xfrm>
        </p:spPr>
        <p:txBody>
          <a:bodyPr/>
          <a:lstStyle/>
          <a:p>
            <a:pPr algn="ctr"/>
            <a:r>
              <a:rPr lang="en-US" sz="3600" dirty="0"/>
              <a:t>Navigating Medicare</a:t>
            </a:r>
          </a:p>
        </p:txBody>
      </p:sp>
      <p:sp>
        <p:nvSpPr>
          <p:cNvPr id="7" name="Slide Number Placeholder 8">
            <a:extLst>
              <a:ext uri="{FF2B5EF4-FFF2-40B4-BE49-F238E27FC236}">
                <a16:creationId xmlns:a16="http://schemas.microsoft.com/office/drawing/2014/main" id="{40713059-7E33-BC43-85CD-215A27C8D875}"/>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24</a:t>
            </a:fld>
            <a:endParaRPr lang="en-US" dirty="0">
              <a:solidFill>
                <a:schemeClr val="tx1"/>
              </a:solidFill>
            </a:endParaRPr>
          </a:p>
        </p:txBody>
      </p:sp>
      <p:sp>
        <p:nvSpPr>
          <p:cNvPr id="20" name="Text Box 21">
            <a:extLst>
              <a:ext uri="{FF2B5EF4-FFF2-40B4-BE49-F238E27FC236}">
                <a16:creationId xmlns:a16="http://schemas.microsoft.com/office/drawing/2014/main" id="{51816E6F-0BF3-4645-AD77-C2AA59BC9B8A}"/>
              </a:ext>
            </a:extLst>
          </p:cNvPr>
          <p:cNvSpPr txBox="1">
            <a:spLocks noChangeArrowheads="1"/>
          </p:cNvSpPr>
          <p:nvPr/>
        </p:nvSpPr>
        <p:spPr bwMode="auto">
          <a:xfrm>
            <a:off x="443906" y="6289992"/>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Fidelity Benefits Consulting. 2022.</a:t>
            </a:r>
          </a:p>
        </p:txBody>
      </p:sp>
      <p:grpSp>
        <p:nvGrpSpPr>
          <p:cNvPr id="28" name="Group 27">
            <a:extLst>
              <a:ext uri="{FF2B5EF4-FFF2-40B4-BE49-F238E27FC236}">
                <a16:creationId xmlns:a16="http://schemas.microsoft.com/office/drawing/2014/main" id="{75C03855-120E-4D48-9860-B4BAAC144885}"/>
              </a:ext>
            </a:extLst>
          </p:cNvPr>
          <p:cNvGrpSpPr/>
          <p:nvPr/>
        </p:nvGrpSpPr>
        <p:grpSpPr>
          <a:xfrm>
            <a:off x="5741151" y="2253359"/>
            <a:ext cx="4248742" cy="2886293"/>
            <a:chOff x="1221288" y="2348095"/>
            <a:chExt cx="4248742" cy="2886293"/>
          </a:xfrm>
        </p:grpSpPr>
        <p:sp>
          <p:nvSpPr>
            <p:cNvPr id="21" name="Rectangle 20">
              <a:extLst>
                <a:ext uri="{FF2B5EF4-FFF2-40B4-BE49-F238E27FC236}">
                  <a16:creationId xmlns:a16="http://schemas.microsoft.com/office/drawing/2014/main" id="{5E79318D-2471-354F-8904-0D2C919B8E6F}"/>
                </a:ext>
              </a:extLst>
            </p:cNvPr>
            <p:cNvSpPr/>
            <p:nvPr/>
          </p:nvSpPr>
          <p:spPr>
            <a:xfrm>
              <a:off x="1435483" y="2348095"/>
              <a:ext cx="4034547" cy="826446"/>
            </a:xfrm>
            <a:prstGeom prst="rect">
              <a:avLst/>
            </a:prstGeom>
          </p:spPr>
          <p:txBody>
            <a:bodyPr wrap="none">
              <a:noAutofit/>
            </a:bodyPr>
            <a:lstStyle/>
            <a:p>
              <a:r>
                <a:rPr lang="en-US" sz="1600" b="1" dirty="0">
                  <a:solidFill>
                    <a:srgbClr val="7A9B3D"/>
                  </a:solidFill>
                </a:rPr>
                <a:t>Other medical expenses, including: </a:t>
              </a:r>
              <a:br>
                <a:rPr lang="en-US" sz="1600" b="1" dirty="0"/>
              </a:br>
              <a:r>
                <a:rPr lang="en-US" sz="1600" dirty="0"/>
                <a:t>co-payments, coinsurance, and </a:t>
              </a:r>
              <a:br>
                <a:rPr lang="en-US" sz="1600" dirty="0"/>
              </a:br>
              <a:r>
                <a:rPr lang="en-US" sz="1600" dirty="0"/>
                <a:t>deductibles for doctor and hospital visits</a:t>
              </a:r>
            </a:p>
          </p:txBody>
        </p:sp>
        <p:sp>
          <p:nvSpPr>
            <p:cNvPr id="22" name="Rectangle 21">
              <a:extLst>
                <a:ext uri="{FF2B5EF4-FFF2-40B4-BE49-F238E27FC236}">
                  <a16:creationId xmlns:a16="http://schemas.microsoft.com/office/drawing/2014/main" id="{D738F0B0-523D-1A4D-8FC2-35110459B27A}"/>
                </a:ext>
              </a:extLst>
            </p:cNvPr>
            <p:cNvSpPr/>
            <p:nvPr/>
          </p:nvSpPr>
          <p:spPr>
            <a:xfrm>
              <a:off x="1435483" y="3494083"/>
              <a:ext cx="4034547" cy="611524"/>
            </a:xfrm>
            <a:prstGeom prst="rect">
              <a:avLst/>
            </a:prstGeom>
          </p:spPr>
          <p:txBody>
            <a:bodyPr wrap="none">
              <a:noAutofit/>
            </a:bodyPr>
            <a:lstStyle/>
            <a:p>
              <a:r>
                <a:rPr lang="en-US" sz="1600" b="1" dirty="0">
                  <a:solidFill>
                    <a:srgbClr val="004F6B"/>
                  </a:solidFill>
                </a:rPr>
                <a:t>Medicare Part B and Part D premiums:</a:t>
              </a:r>
              <a:br>
                <a:rPr lang="en-US" sz="1600" b="1" dirty="0">
                  <a:solidFill>
                    <a:srgbClr val="004F6B"/>
                  </a:solidFill>
                </a:rPr>
              </a:br>
              <a:r>
                <a:rPr lang="en-US" sz="1600" dirty="0"/>
                <a:t>doctor appointments and hospital visits</a:t>
              </a:r>
            </a:p>
            <a:p>
              <a:endParaRPr lang="en-US" sz="1600" dirty="0"/>
            </a:p>
          </p:txBody>
        </p:sp>
        <p:sp>
          <p:nvSpPr>
            <p:cNvPr id="23" name="Rectangle 22">
              <a:extLst>
                <a:ext uri="{FF2B5EF4-FFF2-40B4-BE49-F238E27FC236}">
                  <a16:creationId xmlns:a16="http://schemas.microsoft.com/office/drawing/2014/main" id="{B236FA30-5090-5E40-AD05-A7700654AB17}"/>
                </a:ext>
              </a:extLst>
            </p:cNvPr>
            <p:cNvSpPr/>
            <p:nvPr/>
          </p:nvSpPr>
          <p:spPr>
            <a:xfrm>
              <a:off x="1435483" y="4407942"/>
              <a:ext cx="4034547" cy="826446"/>
            </a:xfrm>
            <a:prstGeom prst="rect">
              <a:avLst/>
            </a:prstGeom>
          </p:spPr>
          <p:txBody>
            <a:bodyPr wrap="none">
              <a:noAutofit/>
            </a:bodyPr>
            <a:lstStyle/>
            <a:p>
              <a:r>
                <a:rPr lang="en-US" sz="1600" b="1" dirty="0">
                  <a:solidFill>
                    <a:srgbClr val="009681"/>
                  </a:solidFill>
                </a:rPr>
                <a:t>Generics, branded drugs, specialty drugs</a:t>
              </a:r>
            </a:p>
          </p:txBody>
        </p:sp>
        <p:sp>
          <p:nvSpPr>
            <p:cNvPr id="24" name="Oval 23">
              <a:extLst>
                <a:ext uri="{FF2B5EF4-FFF2-40B4-BE49-F238E27FC236}">
                  <a16:creationId xmlns:a16="http://schemas.microsoft.com/office/drawing/2014/main" id="{144990C4-E0E1-A34B-9DC7-C0299A6BDD64}"/>
                </a:ext>
              </a:extLst>
            </p:cNvPr>
            <p:cNvSpPr/>
            <p:nvPr/>
          </p:nvSpPr>
          <p:spPr bwMode="auto">
            <a:xfrm>
              <a:off x="1221288" y="2448374"/>
              <a:ext cx="116062" cy="116062"/>
            </a:xfrm>
            <a:prstGeom prst="ellipse">
              <a:avLst/>
            </a:prstGeom>
            <a:solidFill>
              <a:srgbClr val="94AE3C"/>
            </a:solidFill>
            <a:ln w="57150" cap="flat" cmpd="sng" algn="ctr">
              <a:solidFill>
                <a:srgbClr val="94AE3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128"/>
              </a:endParaRPr>
            </a:p>
          </p:txBody>
        </p:sp>
        <p:sp>
          <p:nvSpPr>
            <p:cNvPr id="25" name="Oval 24">
              <a:extLst>
                <a:ext uri="{FF2B5EF4-FFF2-40B4-BE49-F238E27FC236}">
                  <a16:creationId xmlns:a16="http://schemas.microsoft.com/office/drawing/2014/main" id="{55AC1F35-6981-5F4E-93BE-161980B71D65}"/>
                </a:ext>
              </a:extLst>
            </p:cNvPr>
            <p:cNvSpPr/>
            <p:nvPr/>
          </p:nvSpPr>
          <p:spPr bwMode="auto">
            <a:xfrm>
              <a:off x="1221288" y="3600299"/>
              <a:ext cx="116062" cy="116062"/>
            </a:xfrm>
            <a:prstGeom prst="ellipse">
              <a:avLst/>
            </a:prstGeom>
            <a:solidFill>
              <a:srgbClr val="004F6B"/>
            </a:solidFill>
            <a:ln w="57150" cap="flat" cmpd="sng" algn="ctr">
              <a:solidFill>
                <a:srgbClr val="004F6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128"/>
              </a:endParaRPr>
            </a:p>
          </p:txBody>
        </p:sp>
        <p:sp>
          <p:nvSpPr>
            <p:cNvPr id="26" name="Oval 25">
              <a:extLst>
                <a:ext uri="{FF2B5EF4-FFF2-40B4-BE49-F238E27FC236}">
                  <a16:creationId xmlns:a16="http://schemas.microsoft.com/office/drawing/2014/main" id="{339F58C5-7001-A24D-830E-A1B17830BDB2}"/>
                </a:ext>
              </a:extLst>
            </p:cNvPr>
            <p:cNvSpPr/>
            <p:nvPr/>
          </p:nvSpPr>
          <p:spPr bwMode="auto">
            <a:xfrm>
              <a:off x="1221288" y="4515015"/>
              <a:ext cx="116062" cy="116062"/>
            </a:xfrm>
            <a:prstGeom prst="ellipse">
              <a:avLst/>
            </a:prstGeom>
            <a:solidFill>
              <a:srgbClr val="009681"/>
            </a:solidFill>
            <a:ln w="57150" cap="flat" cmpd="sng" algn="ctr">
              <a:solidFill>
                <a:srgbClr val="00968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128"/>
              </a:endParaRPr>
            </a:p>
          </p:txBody>
        </p:sp>
      </p:grpSp>
      <p:graphicFrame>
        <p:nvGraphicFramePr>
          <p:cNvPr id="29" name="Chart 28">
            <a:extLst>
              <a:ext uri="{FF2B5EF4-FFF2-40B4-BE49-F238E27FC236}">
                <a16:creationId xmlns:a16="http://schemas.microsoft.com/office/drawing/2014/main" id="{7266507D-986A-4B3B-BA9F-3CEA555EC363}"/>
              </a:ext>
            </a:extLst>
          </p:cNvPr>
          <p:cNvGraphicFramePr/>
          <p:nvPr>
            <p:extLst>
              <p:ext uri="{D42A27DB-BD31-4B8C-83A1-F6EECF244321}">
                <p14:modId xmlns:p14="http://schemas.microsoft.com/office/powerpoint/2010/main" val="3890033386"/>
              </p:ext>
            </p:extLst>
          </p:nvPr>
        </p:nvGraphicFramePr>
        <p:xfrm>
          <a:off x="862156" y="1690919"/>
          <a:ext cx="4280117" cy="345308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36E1FC2-3468-1440-9934-4A39C88BC97C}"/>
              </a:ext>
            </a:extLst>
          </p:cNvPr>
          <p:cNvSpPr/>
          <p:nvPr/>
        </p:nvSpPr>
        <p:spPr>
          <a:xfrm>
            <a:off x="1702897" y="2717149"/>
            <a:ext cx="2568775" cy="628339"/>
          </a:xfrm>
          <a:prstGeom prst="rect">
            <a:avLst/>
          </a:prstGeom>
        </p:spPr>
        <p:txBody>
          <a:bodyPr wrap="none">
            <a:noAutofit/>
          </a:bodyPr>
          <a:lstStyle/>
          <a:p>
            <a:pPr algn="ctr">
              <a:lnSpc>
                <a:spcPct val="90000"/>
              </a:lnSpc>
            </a:pPr>
            <a:r>
              <a:rPr lang="en-US" sz="2000" dirty="0">
                <a:solidFill>
                  <a:srgbClr val="333F48"/>
                </a:solidFill>
              </a:rPr>
              <a:t>Where does </a:t>
            </a:r>
            <a:br>
              <a:rPr lang="en-US" sz="2000" dirty="0">
                <a:solidFill>
                  <a:srgbClr val="333F48"/>
                </a:solidFill>
              </a:rPr>
            </a:br>
            <a:r>
              <a:rPr lang="en-US" sz="2000" dirty="0">
                <a:solidFill>
                  <a:srgbClr val="333F48"/>
                </a:solidFill>
              </a:rPr>
              <a:t>retiree health care</a:t>
            </a:r>
            <a:br>
              <a:rPr lang="en-US" sz="2000" dirty="0">
                <a:solidFill>
                  <a:srgbClr val="333F48"/>
                </a:solidFill>
              </a:rPr>
            </a:br>
            <a:r>
              <a:rPr lang="en-US" sz="2000" dirty="0">
                <a:solidFill>
                  <a:srgbClr val="333F48"/>
                </a:solidFill>
              </a:rPr>
              <a:t>money go?</a:t>
            </a:r>
          </a:p>
        </p:txBody>
      </p:sp>
      <p:pic>
        <p:nvPicPr>
          <p:cNvPr id="19" name="Picture 18">
            <a:extLst>
              <a:ext uri="{FF2B5EF4-FFF2-40B4-BE49-F238E27FC236}">
                <a16:creationId xmlns:a16="http://schemas.microsoft.com/office/drawing/2014/main" id="{F3DDBEFC-955C-F04C-B971-0D184C96C2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5462" y="3767002"/>
            <a:ext cx="1715422" cy="442119"/>
          </a:xfrm>
          <a:prstGeom prst="rect">
            <a:avLst/>
          </a:prstGeom>
        </p:spPr>
      </p:pic>
    </p:spTree>
    <p:extLst>
      <p:ext uri="{BB962C8B-B14F-4D97-AF65-F5344CB8AC3E}">
        <p14:creationId xmlns:p14="http://schemas.microsoft.com/office/powerpoint/2010/main" val="20313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par>
                          <p:cTn id="14" fill="hold">
                            <p:stCondLst>
                              <p:cond delay="1000"/>
                            </p:stCondLst>
                            <p:childTnLst>
                              <p:par>
                                <p:cTn id="15" presetID="22" presetClass="entr" presetSubtype="1" fill="hold" nodeType="afterEffect">
                                  <p:stCondLst>
                                    <p:cond delay="25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3B12BAC-591D-8B4F-A322-510DC55DEA3B}"/>
              </a:ext>
            </a:extLst>
          </p:cNvPr>
          <p:cNvSpPr>
            <a:spLocks noGrp="1"/>
          </p:cNvSpPr>
          <p:nvPr>
            <p:ph type="ftr" sz="quarter" idx="3"/>
          </p:nvPr>
        </p:nvSpPr>
        <p:spPr/>
        <p:txBody>
          <a:bodyPr/>
          <a:lstStyle/>
          <a:p>
            <a:pPr algn="l">
              <a:defRPr/>
            </a:pPr>
            <a:r>
              <a:rPr lang="en-US"/>
              <a:t>For investor use.</a:t>
            </a:r>
            <a:endParaRPr lang="en-US" dirty="0"/>
          </a:p>
        </p:txBody>
      </p:sp>
      <p:sp>
        <p:nvSpPr>
          <p:cNvPr id="4" name="Title 2">
            <a:extLst>
              <a:ext uri="{FF2B5EF4-FFF2-40B4-BE49-F238E27FC236}">
                <a16:creationId xmlns:a16="http://schemas.microsoft.com/office/drawing/2014/main" id="{B232B53B-6E6D-0E4F-B48B-2543F505E549}"/>
              </a:ext>
            </a:extLst>
          </p:cNvPr>
          <p:cNvSpPr>
            <a:spLocks noGrp="1"/>
          </p:cNvSpPr>
          <p:nvPr>
            <p:ph type="title"/>
          </p:nvPr>
        </p:nvSpPr>
        <p:spPr>
          <a:xfrm>
            <a:off x="0" y="537881"/>
            <a:ext cx="12192000" cy="838200"/>
          </a:xfrm>
        </p:spPr>
        <p:txBody>
          <a:bodyPr/>
          <a:lstStyle/>
          <a:p>
            <a:pPr algn="ctr"/>
            <a:r>
              <a:rPr lang="en-US" sz="3600" dirty="0"/>
              <a:t>Your team of professionals</a:t>
            </a:r>
          </a:p>
        </p:txBody>
      </p:sp>
      <p:sp>
        <p:nvSpPr>
          <p:cNvPr id="5" name="Text Box 21">
            <a:extLst>
              <a:ext uri="{FF2B5EF4-FFF2-40B4-BE49-F238E27FC236}">
                <a16:creationId xmlns:a16="http://schemas.microsoft.com/office/drawing/2014/main" id="{0311585B-8DD9-D843-95FF-11AA2F9257F5}"/>
              </a:ext>
            </a:extLst>
          </p:cNvPr>
          <p:cNvSpPr txBox="1">
            <a:spLocks noChangeArrowheads="1"/>
          </p:cNvSpPr>
          <p:nvPr/>
        </p:nvSpPr>
        <p:spPr bwMode="auto">
          <a:xfrm>
            <a:off x="443906" y="6289992"/>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For illustrative purposes only.</a:t>
            </a:r>
          </a:p>
        </p:txBody>
      </p:sp>
      <p:grpSp>
        <p:nvGrpSpPr>
          <p:cNvPr id="6" name="Group 5">
            <a:extLst>
              <a:ext uri="{FF2B5EF4-FFF2-40B4-BE49-F238E27FC236}">
                <a16:creationId xmlns:a16="http://schemas.microsoft.com/office/drawing/2014/main" id="{BA6C61A3-098C-9044-B870-4733C5A74264}"/>
              </a:ext>
            </a:extLst>
          </p:cNvPr>
          <p:cNvGrpSpPr/>
          <p:nvPr/>
        </p:nvGrpSpPr>
        <p:grpSpPr>
          <a:xfrm>
            <a:off x="5173620" y="1570772"/>
            <a:ext cx="1154483" cy="2617690"/>
            <a:chOff x="3993867" y="1720948"/>
            <a:chExt cx="1154483" cy="2617690"/>
          </a:xfrm>
        </p:grpSpPr>
        <p:cxnSp>
          <p:nvCxnSpPr>
            <p:cNvPr id="7" name="Straight Connector 6">
              <a:extLst>
                <a:ext uri="{FF2B5EF4-FFF2-40B4-BE49-F238E27FC236}">
                  <a16:creationId xmlns:a16="http://schemas.microsoft.com/office/drawing/2014/main" id="{EE5C8BE6-B7A9-1243-A3F4-80DDD40A9403}"/>
                </a:ext>
              </a:extLst>
            </p:cNvPr>
            <p:cNvCxnSpPr>
              <a:cxnSpLocks/>
            </p:cNvCxnSpPr>
            <p:nvPr/>
          </p:nvCxnSpPr>
          <p:spPr bwMode="auto">
            <a:xfrm>
              <a:off x="4572001" y="2807477"/>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grpSp>
          <p:nvGrpSpPr>
            <p:cNvPr id="8" name="Group 5">
              <a:extLst>
                <a:ext uri="{FF2B5EF4-FFF2-40B4-BE49-F238E27FC236}">
                  <a16:creationId xmlns:a16="http://schemas.microsoft.com/office/drawing/2014/main" id="{F9DD27FA-8DEE-6E41-8348-1989A0CF6C66}"/>
                </a:ext>
              </a:extLst>
            </p:cNvPr>
            <p:cNvGrpSpPr>
              <a:grpSpLocks noChangeAspect="1"/>
            </p:cNvGrpSpPr>
            <p:nvPr/>
          </p:nvGrpSpPr>
          <p:grpSpPr bwMode="auto">
            <a:xfrm>
              <a:off x="4237038" y="3544888"/>
              <a:ext cx="793750" cy="793750"/>
              <a:chOff x="2669" y="1975"/>
              <a:chExt cx="500" cy="500"/>
            </a:xfrm>
          </p:grpSpPr>
          <p:sp>
            <p:nvSpPr>
              <p:cNvPr id="11" name="Oval 6">
                <a:extLst>
                  <a:ext uri="{FF2B5EF4-FFF2-40B4-BE49-F238E27FC236}">
                    <a16:creationId xmlns:a16="http://schemas.microsoft.com/office/drawing/2014/main" id="{01ABDD27-8B81-4142-B4CF-49FF6429EF3F}"/>
                  </a:ext>
                </a:extLst>
              </p:cNvPr>
              <p:cNvSpPr>
                <a:spLocks noChangeArrowheads="1"/>
              </p:cNvSpPr>
              <p:nvPr/>
            </p:nvSpPr>
            <p:spPr bwMode="auto">
              <a:xfrm>
                <a:off x="2669" y="1975"/>
                <a:ext cx="391" cy="391"/>
              </a:xfrm>
              <a:prstGeom prst="ellipse">
                <a:avLst/>
              </a:prstGeom>
              <a:noFill/>
              <a:ln w="34925"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a:extLst>
                  <a:ext uri="{FF2B5EF4-FFF2-40B4-BE49-F238E27FC236}">
                    <a16:creationId xmlns:a16="http://schemas.microsoft.com/office/drawing/2014/main" id="{7A1EFE27-B313-6447-96D0-5A87F310B8A1}"/>
                  </a:ext>
                </a:extLst>
              </p:cNvPr>
              <p:cNvSpPr>
                <a:spLocks noChangeShapeType="1"/>
              </p:cNvSpPr>
              <p:nvPr/>
            </p:nvSpPr>
            <p:spPr bwMode="auto">
              <a:xfrm>
                <a:off x="3001" y="2307"/>
                <a:ext cx="168" cy="168"/>
              </a:xfrm>
              <a:prstGeom prst="line">
                <a:avLst/>
              </a:prstGeom>
              <a:noFill/>
              <a:ln w="34925" cap="rnd">
                <a:solidFill>
                  <a:srgbClr val="333F4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67CEF340-266E-CF4C-BE14-E617D6D84237}"/>
                  </a:ext>
                </a:extLst>
              </p:cNvPr>
              <p:cNvSpPr>
                <a:spLocks/>
              </p:cNvSpPr>
              <p:nvPr/>
            </p:nvSpPr>
            <p:spPr bwMode="auto">
              <a:xfrm>
                <a:off x="2745" y="2192"/>
                <a:ext cx="87" cy="77"/>
              </a:xfrm>
              <a:custGeom>
                <a:avLst/>
                <a:gdLst>
                  <a:gd name="T0" fmla="*/ 87 w 87"/>
                  <a:gd name="T1" fmla="*/ 0 h 77"/>
                  <a:gd name="T2" fmla="*/ 87 w 87"/>
                  <a:gd name="T3" fmla="*/ 38 h 77"/>
                  <a:gd name="T4" fmla="*/ 0 w 87"/>
                  <a:gd name="T5" fmla="*/ 77 h 77"/>
                </a:gdLst>
                <a:ahLst/>
                <a:cxnLst>
                  <a:cxn ang="0">
                    <a:pos x="T0" y="T1"/>
                  </a:cxn>
                  <a:cxn ang="0">
                    <a:pos x="T2" y="T3"/>
                  </a:cxn>
                  <a:cxn ang="0">
                    <a:pos x="T4" y="T5"/>
                  </a:cxn>
                </a:cxnLst>
                <a:rect l="0" t="0" r="r" b="b"/>
                <a:pathLst>
                  <a:path w="87" h="77">
                    <a:moveTo>
                      <a:pt x="87" y="0"/>
                    </a:moveTo>
                    <a:lnTo>
                      <a:pt x="87" y="38"/>
                    </a:lnTo>
                    <a:lnTo>
                      <a:pt x="0" y="77"/>
                    </a:lnTo>
                  </a:path>
                </a:pathLst>
              </a:custGeom>
              <a:noFill/>
              <a:ln w="34925"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7783841D-7846-AB4B-A771-1729EE4D9476}"/>
                  </a:ext>
                </a:extLst>
              </p:cNvPr>
              <p:cNvSpPr>
                <a:spLocks/>
              </p:cNvSpPr>
              <p:nvPr/>
            </p:nvSpPr>
            <p:spPr bwMode="auto">
              <a:xfrm>
                <a:off x="2897" y="2192"/>
                <a:ext cx="87" cy="77"/>
              </a:xfrm>
              <a:custGeom>
                <a:avLst/>
                <a:gdLst>
                  <a:gd name="T0" fmla="*/ 0 w 87"/>
                  <a:gd name="T1" fmla="*/ 0 h 77"/>
                  <a:gd name="T2" fmla="*/ 0 w 87"/>
                  <a:gd name="T3" fmla="*/ 38 h 77"/>
                  <a:gd name="T4" fmla="*/ 87 w 87"/>
                  <a:gd name="T5" fmla="*/ 77 h 77"/>
                </a:gdLst>
                <a:ahLst/>
                <a:cxnLst>
                  <a:cxn ang="0">
                    <a:pos x="T0" y="T1"/>
                  </a:cxn>
                  <a:cxn ang="0">
                    <a:pos x="T2" y="T3"/>
                  </a:cxn>
                  <a:cxn ang="0">
                    <a:pos x="T4" y="T5"/>
                  </a:cxn>
                </a:cxnLst>
                <a:rect l="0" t="0" r="r" b="b"/>
                <a:pathLst>
                  <a:path w="87" h="77">
                    <a:moveTo>
                      <a:pt x="0" y="0"/>
                    </a:moveTo>
                    <a:lnTo>
                      <a:pt x="0" y="38"/>
                    </a:lnTo>
                    <a:lnTo>
                      <a:pt x="87" y="77"/>
                    </a:lnTo>
                  </a:path>
                </a:pathLst>
              </a:custGeom>
              <a:noFill/>
              <a:ln w="34925"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Oval 10">
                <a:extLst>
                  <a:ext uri="{FF2B5EF4-FFF2-40B4-BE49-F238E27FC236}">
                    <a16:creationId xmlns:a16="http://schemas.microsoft.com/office/drawing/2014/main" id="{B57A6EB3-BD9F-9146-91B7-FEFD76B79C9B}"/>
                  </a:ext>
                </a:extLst>
              </p:cNvPr>
              <p:cNvSpPr>
                <a:spLocks noChangeArrowheads="1"/>
              </p:cNvSpPr>
              <p:nvPr/>
            </p:nvSpPr>
            <p:spPr bwMode="auto">
              <a:xfrm>
                <a:off x="2794" y="2035"/>
                <a:ext cx="141" cy="168"/>
              </a:xfrm>
              <a:prstGeom prst="ellipse">
                <a:avLst/>
              </a:prstGeom>
              <a:noFill/>
              <a:ln w="34925"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A90326DF-3287-F74C-886E-AFC008BB0410}"/>
                  </a:ext>
                </a:extLst>
              </p:cNvPr>
              <p:cNvSpPr>
                <a:spLocks/>
              </p:cNvSpPr>
              <p:nvPr/>
            </p:nvSpPr>
            <p:spPr bwMode="auto">
              <a:xfrm>
                <a:off x="2799" y="2084"/>
                <a:ext cx="136" cy="32"/>
              </a:xfrm>
              <a:custGeom>
                <a:avLst/>
                <a:gdLst>
                  <a:gd name="T0" fmla="*/ 25 w 25"/>
                  <a:gd name="T1" fmla="*/ 5 h 6"/>
                  <a:gd name="T2" fmla="*/ 23 w 25"/>
                  <a:gd name="T3" fmla="*/ 5 h 6"/>
                  <a:gd name="T4" fmla="*/ 14 w 25"/>
                  <a:gd name="T5" fmla="*/ 0 h 6"/>
                  <a:gd name="T6" fmla="*/ 5 w 25"/>
                  <a:gd name="T7" fmla="*/ 5 h 6"/>
                  <a:gd name="T8" fmla="*/ 0 w 25"/>
                  <a:gd name="T9" fmla="*/ 4 h 6"/>
                </a:gdLst>
                <a:ahLst/>
                <a:cxnLst>
                  <a:cxn ang="0">
                    <a:pos x="T0" y="T1"/>
                  </a:cxn>
                  <a:cxn ang="0">
                    <a:pos x="T2" y="T3"/>
                  </a:cxn>
                  <a:cxn ang="0">
                    <a:pos x="T4" y="T5"/>
                  </a:cxn>
                  <a:cxn ang="0">
                    <a:pos x="T6" y="T7"/>
                  </a:cxn>
                  <a:cxn ang="0">
                    <a:pos x="T8" y="T9"/>
                  </a:cxn>
                </a:cxnLst>
                <a:rect l="0" t="0" r="r" b="b"/>
                <a:pathLst>
                  <a:path w="25" h="6">
                    <a:moveTo>
                      <a:pt x="25" y="5"/>
                    </a:moveTo>
                    <a:cubicBezTo>
                      <a:pt x="24" y="5"/>
                      <a:pt x="24" y="5"/>
                      <a:pt x="23" y="5"/>
                    </a:cubicBezTo>
                    <a:cubicBezTo>
                      <a:pt x="19" y="6"/>
                      <a:pt x="16" y="4"/>
                      <a:pt x="14" y="0"/>
                    </a:cubicBezTo>
                    <a:cubicBezTo>
                      <a:pt x="13" y="3"/>
                      <a:pt x="8" y="5"/>
                      <a:pt x="5" y="5"/>
                    </a:cubicBezTo>
                    <a:cubicBezTo>
                      <a:pt x="3" y="5"/>
                      <a:pt x="1" y="4"/>
                      <a:pt x="0" y="4"/>
                    </a:cubicBezTo>
                  </a:path>
                </a:pathLst>
              </a:custGeom>
              <a:noFill/>
              <a:ln w="34925"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Freeform 5">
              <a:extLst>
                <a:ext uri="{FF2B5EF4-FFF2-40B4-BE49-F238E27FC236}">
                  <a16:creationId xmlns:a16="http://schemas.microsoft.com/office/drawing/2014/main" id="{9E66B649-6AFB-DC47-A1A8-0C1B392963F1}"/>
                </a:ext>
              </a:extLst>
            </p:cNvPr>
            <p:cNvSpPr>
              <a:spLocks noChangeAspect="1" noEditPoints="1"/>
            </p:cNvSpPr>
            <p:nvPr/>
          </p:nvSpPr>
          <p:spPr bwMode="auto">
            <a:xfrm>
              <a:off x="4326797" y="2183580"/>
              <a:ext cx="488622" cy="553483"/>
            </a:xfrm>
            <a:custGeom>
              <a:avLst/>
              <a:gdLst>
                <a:gd name="T0" fmla="*/ 80 w 80"/>
                <a:gd name="T1" fmla="*/ 40 h 92"/>
                <a:gd name="T2" fmla="*/ 72 w 80"/>
                <a:gd name="T3" fmla="*/ 48 h 92"/>
                <a:gd name="T4" fmla="*/ 64 w 80"/>
                <a:gd name="T5" fmla="*/ 40 h 92"/>
                <a:gd name="T6" fmla="*/ 72 w 80"/>
                <a:gd name="T7" fmla="*/ 32 h 92"/>
                <a:gd name="T8" fmla="*/ 80 w 80"/>
                <a:gd name="T9" fmla="*/ 40 h 92"/>
                <a:gd name="T10" fmla="*/ 8 w 80"/>
                <a:gd name="T11" fmla="*/ 6 h 92"/>
                <a:gd name="T12" fmla="*/ 0 w 80"/>
                <a:gd name="T13" fmla="*/ 14 h 92"/>
                <a:gd name="T14" fmla="*/ 0 w 80"/>
                <a:gd name="T15" fmla="*/ 34 h 92"/>
                <a:gd name="T16" fmla="*/ 0 w 80"/>
                <a:gd name="T17" fmla="*/ 34 h 92"/>
                <a:gd name="T18" fmla="*/ 20 w 80"/>
                <a:gd name="T19" fmla="*/ 54 h 92"/>
                <a:gd name="T20" fmla="*/ 40 w 80"/>
                <a:gd name="T21" fmla="*/ 34 h 92"/>
                <a:gd name="T22" fmla="*/ 40 w 80"/>
                <a:gd name="T23" fmla="*/ 14 h 92"/>
                <a:gd name="T24" fmla="*/ 32 w 80"/>
                <a:gd name="T25" fmla="*/ 6 h 92"/>
                <a:gd name="T26" fmla="*/ 20 w 80"/>
                <a:gd name="T27" fmla="*/ 54 h 92"/>
                <a:gd name="T28" fmla="*/ 20 w 80"/>
                <a:gd name="T29" fmla="*/ 84 h 92"/>
                <a:gd name="T30" fmla="*/ 28 w 80"/>
                <a:gd name="T31" fmla="*/ 92 h 92"/>
                <a:gd name="T32" fmla="*/ 36 w 80"/>
                <a:gd name="T33" fmla="*/ 84 h 92"/>
                <a:gd name="T34" fmla="*/ 36 w 80"/>
                <a:gd name="T35" fmla="*/ 64 h 92"/>
                <a:gd name="T36" fmla="*/ 46 w 80"/>
                <a:gd name="T37" fmla="*/ 54 h 92"/>
                <a:gd name="T38" fmla="*/ 56 w 80"/>
                <a:gd name="T39" fmla="*/ 64 h 92"/>
                <a:gd name="T40" fmla="*/ 56 w 80"/>
                <a:gd name="T41" fmla="*/ 76 h 92"/>
                <a:gd name="T42" fmla="*/ 64 w 80"/>
                <a:gd name="T43" fmla="*/ 84 h 92"/>
                <a:gd name="T44" fmla="*/ 72 w 80"/>
                <a:gd name="T45" fmla="*/ 76 h 92"/>
                <a:gd name="T46" fmla="*/ 72 w 80"/>
                <a:gd name="T47" fmla="*/ 48 h 92"/>
                <a:gd name="T48" fmla="*/ 8 w 80"/>
                <a:gd name="T49" fmla="*/ 0 h 92"/>
                <a:gd name="T50" fmla="*/ 8 w 80"/>
                <a:gd name="T51" fmla="*/ 12 h 92"/>
                <a:gd name="T52" fmla="*/ 14 w 80"/>
                <a:gd name="T53" fmla="*/ 6 h 92"/>
                <a:gd name="T54" fmla="*/ 8 w 80"/>
                <a:gd name="T55" fmla="*/ 0 h 92"/>
                <a:gd name="T56" fmla="*/ 32 w 80"/>
                <a:gd name="T57" fmla="*/ 12 h 92"/>
                <a:gd name="T58" fmla="*/ 32 w 80"/>
                <a:gd name="T59" fmla="*/ 0 h 92"/>
                <a:gd name="T60" fmla="*/ 26 w 80"/>
                <a:gd name="T61" fmla="*/ 6 h 92"/>
                <a:gd name="T62" fmla="*/ 32 w 80"/>
                <a:gd name="T63"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2">
                  <a:moveTo>
                    <a:pt x="80" y="40"/>
                  </a:moveTo>
                  <a:cubicBezTo>
                    <a:pt x="80" y="44"/>
                    <a:pt x="76" y="48"/>
                    <a:pt x="72" y="48"/>
                  </a:cubicBezTo>
                  <a:cubicBezTo>
                    <a:pt x="68" y="48"/>
                    <a:pt x="64" y="44"/>
                    <a:pt x="64" y="40"/>
                  </a:cubicBezTo>
                  <a:cubicBezTo>
                    <a:pt x="64" y="36"/>
                    <a:pt x="68" y="32"/>
                    <a:pt x="72" y="32"/>
                  </a:cubicBezTo>
                  <a:cubicBezTo>
                    <a:pt x="76" y="32"/>
                    <a:pt x="80" y="36"/>
                    <a:pt x="80" y="40"/>
                  </a:cubicBezTo>
                  <a:close/>
                  <a:moveTo>
                    <a:pt x="8" y="6"/>
                  </a:moveTo>
                  <a:cubicBezTo>
                    <a:pt x="4" y="6"/>
                    <a:pt x="0" y="10"/>
                    <a:pt x="0" y="14"/>
                  </a:cubicBezTo>
                  <a:cubicBezTo>
                    <a:pt x="0" y="34"/>
                    <a:pt x="0" y="34"/>
                    <a:pt x="0" y="34"/>
                  </a:cubicBezTo>
                  <a:cubicBezTo>
                    <a:pt x="0" y="34"/>
                    <a:pt x="0" y="34"/>
                    <a:pt x="0" y="34"/>
                  </a:cubicBezTo>
                  <a:cubicBezTo>
                    <a:pt x="0" y="45"/>
                    <a:pt x="9" y="54"/>
                    <a:pt x="20" y="54"/>
                  </a:cubicBezTo>
                  <a:cubicBezTo>
                    <a:pt x="31" y="54"/>
                    <a:pt x="40" y="45"/>
                    <a:pt x="40" y="34"/>
                  </a:cubicBezTo>
                  <a:cubicBezTo>
                    <a:pt x="40" y="14"/>
                    <a:pt x="40" y="14"/>
                    <a:pt x="40" y="14"/>
                  </a:cubicBezTo>
                  <a:cubicBezTo>
                    <a:pt x="40" y="10"/>
                    <a:pt x="36" y="6"/>
                    <a:pt x="32" y="6"/>
                  </a:cubicBezTo>
                  <a:moveTo>
                    <a:pt x="20" y="54"/>
                  </a:moveTo>
                  <a:cubicBezTo>
                    <a:pt x="20" y="84"/>
                    <a:pt x="20" y="84"/>
                    <a:pt x="20" y="84"/>
                  </a:cubicBezTo>
                  <a:cubicBezTo>
                    <a:pt x="20" y="88"/>
                    <a:pt x="24" y="92"/>
                    <a:pt x="28" y="92"/>
                  </a:cubicBezTo>
                  <a:cubicBezTo>
                    <a:pt x="32" y="92"/>
                    <a:pt x="36" y="88"/>
                    <a:pt x="36" y="84"/>
                  </a:cubicBezTo>
                  <a:cubicBezTo>
                    <a:pt x="36" y="64"/>
                    <a:pt x="36" y="64"/>
                    <a:pt x="36" y="64"/>
                  </a:cubicBezTo>
                  <a:cubicBezTo>
                    <a:pt x="36" y="58"/>
                    <a:pt x="40" y="54"/>
                    <a:pt x="46" y="54"/>
                  </a:cubicBezTo>
                  <a:cubicBezTo>
                    <a:pt x="52" y="54"/>
                    <a:pt x="56" y="58"/>
                    <a:pt x="56" y="64"/>
                  </a:cubicBezTo>
                  <a:cubicBezTo>
                    <a:pt x="56" y="76"/>
                    <a:pt x="56" y="76"/>
                    <a:pt x="56" y="76"/>
                  </a:cubicBezTo>
                  <a:cubicBezTo>
                    <a:pt x="56" y="80"/>
                    <a:pt x="60" y="84"/>
                    <a:pt x="64" y="84"/>
                  </a:cubicBezTo>
                  <a:cubicBezTo>
                    <a:pt x="68" y="84"/>
                    <a:pt x="72" y="80"/>
                    <a:pt x="72" y="76"/>
                  </a:cubicBezTo>
                  <a:cubicBezTo>
                    <a:pt x="72" y="48"/>
                    <a:pt x="72" y="48"/>
                    <a:pt x="72" y="48"/>
                  </a:cubicBezTo>
                  <a:moveTo>
                    <a:pt x="8" y="0"/>
                  </a:moveTo>
                  <a:cubicBezTo>
                    <a:pt x="8" y="12"/>
                    <a:pt x="8" y="12"/>
                    <a:pt x="8" y="12"/>
                  </a:cubicBezTo>
                  <a:cubicBezTo>
                    <a:pt x="8" y="12"/>
                    <a:pt x="14" y="12"/>
                    <a:pt x="14" y="6"/>
                  </a:cubicBezTo>
                  <a:cubicBezTo>
                    <a:pt x="14" y="0"/>
                    <a:pt x="8" y="0"/>
                    <a:pt x="8" y="0"/>
                  </a:cubicBezTo>
                  <a:close/>
                  <a:moveTo>
                    <a:pt x="32" y="12"/>
                  </a:moveTo>
                  <a:cubicBezTo>
                    <a:pt x="32" y="0"/>
                    <a:pt x="32" y="0"/>
                    <a:pt x="32" y="0"/>
                  </a:cubicBezTo>
                  <a:cubicBezTo>
                    <a:pt x="32" y="0"/>
                    <a:pt x="26" y="0"/>
                    <a:pt x="26" y="6"/>
                  </a:cubicBezTo>
                  <a:cubicBezTo>
                    <a:pt x="26" y="12"/>
                    <a:pt x="32" y="12"/>
                    <a:pt x="32" y="12"/>
                  </a:cubicBezTo>
                  <a:close/>
                </a:path>
              </a:pathLst>
            </a:custGeom>
            <a:noFill/>
            <a:ln w="25400" cap="rnd">
              <a:solidFill>
                <a:srgbClr val="76869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56C8DC80-A572-4D47-852F-843D57BDED19}"/>
                </a:ext>
              </a:extLst>
            </p:cNvPr>
            <p:cNvSpPr txBox="1"/>
            <p:nvPr/>
          </p:nvSpPr>
          <p:spPr>
            <a:xfrm>
              <a:off x="3993867" y="1720948"/>
              <a:ext cx="1154483" cy="400110"/>
            </a:xfrm>
            <a:prstGeom prst="rect">
              <a:avLst/>
            </a:prstGeom>
            <a:noFill/>
          </p:spPr>
          <p:txBody>
            <a:bodyPr wrap="none" rtlCol="0" anchor="ctr" anchorCtr="0">
              <a:spAutoFit/>
            </a:bodyPr>
            <a:lstStyle/>
            <a:p>
              <a:pPr algn="ctr"/>
              <a:r>
                <a:rPr lang="en-US" sz="2000" b="1" dirty="0">
                  <a:solidFill>
                    <a:srgbClr val="768692"/>
                  </a:solidFill>
                </a:rPr>
                <a:t>Doctors</a:t>
              </a:r>
            </a:p>
          </p:txBody>
        </p:sp>
      </p:grpSp>
      <p:grpSp>
        <p:nvGrpSpPr>
          <p:cNvPr id="17" name="Group 16">
            <a:extLst>
              <a:ext uri="{FF2B5EF4-FFF2-40B4-BE49-F238E27FC236}">
                <a16:creationId xmlns:a16="http://schemas.microsoft.com/office/drawing/2014/main" id="{C5474B8A-AE13-AC43-BD83-A462F0DF7431}"/>
              </a:ext>
            </a:extLst>
          </p:cNvPr>
          <p:cNvGrpSpPr/>
          <p:nvPr/>
        </p:nvGrpSpPr>
        <p:grpSpPr>
          <a:xfrm>
            <a:off x="4952405" y="4258409"/>
            <a:ext cx="1596912" cy="1740472"/>
            <a:chOff x="3772652" y="4408585"/>
            <a:chExt cx="1596912" cy="1740472"/>
          </a:xfrm>
        </p:grpSpPr>
        <p:cxnSp>
          <p:nvCxnSpPr>
            <p:cNvPr id="18" name="Straight Connector 17">
              <a:extLst>
                <a:ext uri="{FF2B5EF4-FFF2-40B4-BE49-F238E27FC236}">
                  <a16:creationId xmlns:a16="http://schemas.microsoft.com/office/drawing/2014/main" id="{50D1BE4B-2919-0D42-82CA-AA634EAA0CB4}"/>
                </a:ext>
              </a:extLst>
            </p:cNvPr>
            <p:cNvCxnSpPr>
              <a:cxnSpLocks/>
            </p:cNvCxnSpPr>
            <p:nvPr/>
          </p:nvCxnSpPr>
          <p:spPr bwMode="auto">
            <a:xfrm>
              <a:off x="4572001" y="4408585"/>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sp>
          <p:nvSpPr>
            <p:cNvPr id="19" name="TextBox 18">
              <a:extLst>
                <a:ext uri="{FF2B5EF4-FFF2-40B4-BE49-F238E27FC236}">
                  <a16:creationId xmlns:a16="http://schemas.microsoft.com/office/drawing/2014/main" id="{BF455CC7-50EA-6D4D-8E25-0AFC8E911C35}"/>
                </a:ext>
              </a:extLst>
            </p:cNvPr>
            <p:cNvSpPr txBox="1"/>
            <p:nvPr/>
          </p:nvSpPr>
          <p:spPr>
            <a:xfrm>
              <a:off x="3772652" y="5748947"/>
              <a:ext cx="1596912" cy="400110"/>
            </a:xfrm>
            <a:prstGeom prst="rect">
              <a:avLst/>
            </a:prstGeom>
            <a:noFill/>
          </p:spPr>
          <p:txBody>
            <a:bodyPr wrap="none" rtlCol="0" anchor="ctr" anchorCtr="0">
              <a:spAutoFit/>
            </a:bodyPr>
            <a:lstStyle/>
            <a:p>
              <a:pPr algn="ctr"/>
              <a:r>
                <a:rPr lang="en-US" sz="2000" b="1" dirty="0">
                  <a:solidFill>
                    <a:srgbClr val="009681"/>
                  </a:solidFill>
                </a:rPr>
                <a:t>Accountant</a:t>
              </a:r>
            </a:p>
          </p:txBody>
        </p:sp>
        <p:grpSp>
          <p:nvGrpSpPr>
            <p:cNvPr id="20" name="Group 19">
              <a:extLst>
                <a:ext uri="{FF2B5EF4-FFF2-40B4-BE49-F238E27FC236}">
                  <a16:creationId xmlns:a16="http://schemas.microsoft.com/office/drawing/2014/main" id="{71D2233D-FB04-824E-BBC5-D7E1F3E55B13}"/>
                </a:ext>
              </a:extLst>
            </p:cNvPr>
            <p:cNvGrpSpPr>
              <a:grpSpLocks noChangeAspect="1"/>
            </p:cNvGrpSpPr>
            <p:nvPr/>
          </p:nvGrpSpPr>
          <p:grpSpPr bwMode="auto">
            <a:xfrm>
              <a:off x="4347509" y="5127231"/>
              <a:ext cx="447198" cy="570833"/>
              <a:chOff x="2788" y="3452"/>
              <a:chExt cx="170" cy="217"/>
            </a:xfrm>
          </p:grpSpPr>
          <p:sp>
            <p:nvSpPr>
              <p:cNvPr id="21" name="Freeform 20">
                <a:extLst>
                  <a:ext uri="{FF2B5EF4-FFF2-40B4-BE49-F238E27FC236}">
                    <a16:creationId xmlns:a16="http://schemas.microsoft.com/office/drawing/2014/main" id="{5D08AC3F-FBAB-AD4D-ABA4-B9A2A6D776FE}"/>
                  </a:ext>
                </a:extLst>
              </p:cNvPr>
              <p:cNvSpPr>
                <a:spLocks/>
              </p:cNvSpPr>
              <p:nvPr/>
            </p:nvSpPr>
            <p:spPr bwMode="auto">
              <a:xfrm>
                <a:off x="2788" y="3452"/>
                <a:ext cx="170" cy="217"/>
              </a:xfrm>
              <a:custGeom>
                <a:avLst/>
                <a:gdLst>
                  <a:gd name="T0" fmla="*/ 72 w 72"/>
                  <a:gd name="T1" fmla="*/ 82 h 92"/>
                  <a:gd name="T2" fmla="*/ 62 w 72"/>
                  <a:gd name="T3" fmla="*/ 92 h 92"/>
                  <a:gd name="T4" fmla="*/ 10 w 72"/>
                  <a:gd name="T5" fmla="*/ 92 h 92"/>
                  <a:gd name="T6" fmla="*/ 0 w 72"/>
                  <a:gd name="T7" fmla="*/ 82 h 92"/>
                  <a:gd name="T8" fmla="*/ 0 w 72"/>
                  <a:gd name="T9" fmla="*/ 10 h 92"/>
                  <a:gd name="T10" fmla="*/ 10 w 72"/>
                  <a:gd name="T11" fmla="*/ 0 h 92"/>
                  <a:gd name="T12" fmla="*/ 62 w 72"/>
                  <a:gd name="T13" fmla="*/ 0 h 92"/>
                  <a:gd name="T14" fmla="*/ 72 w 72"/>
                  <a:gd name="T15" fmla="*/ 10 h 92"/>
                  <a:gd name="T16" fmla="*/ 72 w 72"/>
                  <a:gd name="T17"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2">
                    <a:moveTo>
                      <a:pt x="72" y="82"/>
                    </a:moveTo>
                    <a:cubicBezTo>
                      <a:pt x="72" y="88"/>
                      <a:pt x="67" y="92"/>
                      <a:pt x="62" y="92"/>
                    </a:cubicBezTo>
                    <a:cubicBezTo>
                      <a:pt x="10" y="92"/>
                      <a:pt x="10" y="92"/>
                      <a:pt x="10" y="92"/>
                    </a:cubicBezTo>
                    <a:cubicBezTo>
                      <a:pt x="4" y="92"/>
                      <a:pt x="0" y="88"/>
                      <a:pt x="0" y="82"/>
                    </a:cubicBezTo>
                    <a:cubicBezTo>
                      <a:pt x="0" y="10"/>
                      <a:pt x="0" y="10"/>
                      <a:pt x="0" y="10"/>
                    </a:cubicBezTo>
                    <a:cubicBezTo>
                      <a:pt x="0" y="4"/>
                      <a:pt x="4" y="0"/>
                      <a:pt x="10" y="0"/>
                    </a:cubicBezTo>
                    <a:cubicBezTo>
                      <a:pt x="62" y="0"/>
                      <a:pt x="62" y="0"/>
                      <a:pt x="62" y="0"/>
                    </a:cubicBezTo>
                    <a:cubicBezTo>
                      <a:pt x="67" y="0"/>
                      <a:pt x="72" y="4"/>
                      <a:pt x="72" y="10"/>
                    </a:cubicBezTo>
                    <a:lnTo>
                      <a:pt x="72" y="82"/>
                    </a:lnTo>
                    <a:close/>
                  </a:path>
                </a:pathLst>
              </a:custGeom>
              <a:noFill/>
              <a:ln w="28575" cap="flat">
                <a:solidFill>
                  <a:srgbClr val="00968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a:extLst>
                  <a:ext uri="{FF2B5EF4-FFF2-40B4-BE49-F238E27FC236}">
                    <a16:creationId xmlns:a16="http://schemas.microsoft.com/office/drawing/2014/main" id="{8C5C6291-A3FD-2846-8684-C4D4C3E3AC48}"/>
                  </a:ext>
                </a:extLst>
              </p:cNvPr>
              <p:cNvSpPr>
                <a:spLocks/>
              </p:cNvSpPr>
              <p:nvPr/>
            </p:nvSpPr>
            <p:spPr bwMode="auto">
              <a:xfrm>
                <a:off x="2807" y="3471"/>
                <a:ext cx="132" cy="38"/>
              </a:xfrm>
              <a:custGeom>
                <a:avLst/>
                <a:gdLst>
                  <a:gd name="T0" fmla="*/ 56 w 56"/>
                  <a:gd name="T1" fmla="*/ 12 h 16"/>
                  <a:gd name="T2" fmla="*/ 52 w 56"/>
                  <a:gd name="T3" fmla="*/ 16 h 16"/>
                  <a:gd name="T4" fmla="*/ 4 w 56"/>
                  <a:gd name="T5" fmla="*/ 16 h 16"/>
                  <a:gd name="T6" fmla="*/ 0 w 56"/>
                  <a:gd name="T7" fmla="*/ 12 h 16"/>
                  <a:gd name="T8" fmla="*/ 0 w 56"/>
                  <a:gd name="T9" fmla="*/ 4 h 16"/>
                  <a:gd name="T10" fmla="*/ 4 w 56"/>
                  <a:gd name="T11" fmla="*/ 0 h 16"/>
                  <a:gd name="T12" fmla="*/ 52 w 56"/>
                  <a:gd name="T13" fmla="*/ 0 h 16"/>
                  <a:gd name="T14" fmla="*/ 56 w 56"/>
                  <a:gd name="T15" fmla="*/ 4 h 16"/>
                  <a:gd name="T16" fmla="*/ 56 w 56"/>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6">
                    <a:moveTo>
                      <a:pt x="56" y="12"/>
                    </a:moveTo>
                    <a:cubicBezTo>
                      <a:pt x="56" y="14"/>
                      <a:pt x="54" y="16"/>
                      <a:pt x="52" y="16"/>
                    </a:cubicBezTo>
                    <a:cubicBezTo>
                      <a:pt x="4" y="16"/>
                      <a:pt x="4" y="16"/>
                      <a:pt x="4" y="16"/>
                    </a:cubicBezTo>
                    <a:cubicBezTo>
                      <a:pt x="2" y="16"/>
                      <a:pt x="0" y="14"/>
                      <a:pt x="0" y="12"/>
                    </a:cubicBezTo>
                    <a:cubicBezTo>
                      <a:pt x="0" y="4"/>
                      <a:pt x="0" y="4"/>
                      <a:pt x="0" y="4"/>
                    </a:cubicBezTo>
                    <a:cubicBezTo>
                      <a:pt x="0" y="2"/>
                      <a:pt x="2" y="0"/>
                      <a:pt x="4" y="0"/>
                    </a:cubicBezTo>
                    <a:cubicBezTo>
                      <a:pt x="52" y="0"/>
                      <a:pt x="52" y="0"/>
                      <a:pt x="52" y="0"/>
                    </a:cubicBezTo>
                    <a:cubicBezTo>
                      <a:pt x="54" y="0"/>
                      <a:pt x="56" y="2"/>
                      <a:pt x="56" y="4"/>
                    </a:cubicBezTo>
                    <a:lnTo>
                      <a:pt x="56" y="12"/>
                    </a:lnTo>
                    <a:close/>
                  </a:path>
                </a:pathLst>
              </a:custGeom>
              <a:noFill/>
              <a:ln w="28575" cap="flat">
                <a:solidFill>
                  <a:srgbClr val="00968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36">
                <a:extLst>
                  <a:ext uri="{FF2B5EF4-FFF2-40B4-BE49-F238E27FC236}">
                    <a16:creationId xmlns:a16="http://schemas.microsoft.com/office/drawing/2014/main" id="{87666672-E926-BF44-B951-1D7167DA4A28}"/>
                  </a:ext>
                </a:extLst>
              </p:cNvPr>
              <p:cNvSpPr>
                <a:spLocks noChangeShapeType="1"/>
              </p:cNvSpPr>
              <p:nvPr/>
            </p:nvSpPr>
            <p:spPr bwMode="auto">
              <a:xfrm>
                <a:off x="2788" y="3594"/>
                <a:ext cx="170" cy="0"/>
              </a:xfrm>
              <a:prstGeom prst="line">
                <a:avLst/>
              </a:prstGeom>
              <a:noFill/>
              <a:ln w="28575" cap="flat">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37">
                <a:extLst>
                  <a:ext uri="{FF2B5EF4-FFF2-40B4-BE49-F238E27FC236}">
                    <a16:creationId xmlns:a16="http://schemas.microsoft.com/office/drawing/2014/main" id="{60043664-D5B2-424B-A27E-EFA58F9F8C2C}"/>
                  </a:ext>
                </a:extLst>
              </p:cNvPr>
              <p:cNvSpPr>
                <a:spLocks noChangeShapeType="1"/>
              </p:cNvSpPr>
              <p:nvPr/>
            </p:nvSpPr>
            <p:spPr bwMode="auto">
              <a:xfrm>
                <a:off x="2788" y="3527"/>
                <a:ext cx="170" cy="0"/>
              </a:xfrm>
              <a:prstGeom prst="line">
                <a:avLst/>
              </a:prstGeom>
              <a:noFill/>
              <a:ln w="28575" cap="flat">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8">
                <a:extLst>
                  <a:ext uri="{FF2B5EF4-FFF2-40B4-BE49-F238E27FC236}">
                    <a16:creationId xmlns:a16="http://schemas.microsoft.com/office/drawing/2014/main" id="{BA61E409-7CAC-B544-80BE-D4D675652156}"/>
                  </a:ext>
                </a:extLst>
              </p:cNvPr>
              <p:cNvSpPr>
                <a:spLocks noChangeShapeType="1"/>
              </p:cNvSpPr>
              <p:nvPr/>
            </p:nvSpPr>
            <p:spPr bwMode="auto">
              <a:xfrm>
                <a:off x="2873" y="3527"/>
                <a:ext cx="0" cy="142"/>
              </a:xfrm>
              <a:prstGeom prst="line">
                <a:avLst/>
              </a:prstGeom>
              <a:noFill/>
              <a:ln w="28575" cap="flat">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9">
                <a:extLst>
                  <a:ext uri="{FF2B5EF4-FFF2-40B4-BE49-F238E27FC236}">
                    <a16:creationId xmlns:a16="http://schemas.microsoft.com/office/drawing/2014/main" id="{DADEE5B3-FBEE-9141-B4EE-81A0DEEC580D}"/>
                  </a:ext>
                </a:extLst>
              </p:cNvPr>
              <p:cNvSpPr>
                <a:spLocks noChangeShapeType="1"/>
              </p:cNvSpPr>
              <p:nvPr/>
            </p:nvSpPr>
            <p:spPr bwMode="auto">
              <a:xfrm>
                <a:off x="2812" y="3565"/>
                <a:ext cx="28" cy="0"/>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40">
                <a:extLst>
                  <a:ext uri="{FF2B5EF4-FFF2-40B4-BE49-F238E27FC236}">
                    <a16:creationId xmlns:a16="http://schemas.microsoft.com/office/drawing/2014/main" id="{7D153DCA-2261-AD41-9CE3-8D1FA2AA6F3D}"/>
                  </a:ext>
                </a:extLst>
              </p:cNvPr>
              <p:cNvSpPr>
                <a:spLocks noChangeShapeType="1"/>
              </p:cNvSpPr>
              <p:nvPr/>
            </p:nvSpPr>
            <p:spPr bwMode="auto">
              <a:xfrm>
                <a:off x="2902" y="3565"/>
                <a:ext cx="28" cy="0"/>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41">
                <a:extLst>
                  <a:ext uri="{FF2B5EF4-FFF2-40B4-BE49-F238E27FC236}">
                    <a16:creationId xmlns:a16="http://schemas.microsoft.com/office/drawing/2014/main" id="{16DC6BF0-9D71-564D-9943-8C51E44AF27C}"/>
                  </a:ext>
                </a:extLst>
              </p:cNvPr>
              <p:cNvSpPr>
                <a:spLocks noChangeShapeType="1"/>
              </p:cNvSpPr>
              <p:nvPr/>
            </p:nvSpPr>
            <p:spPr bwMode="auto">
              <a:xfrm>
                <a:off x="2902" y="3641"/>
                <a:ext cx="28" cy="0"/>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2">
                <a:extLst>
                  <a:ext uri="{FF2B5EF4-FFF2-40B4-BE49-F238E27FC236}">
                    <a16:creationId xmlns:a16="http://schemas.microsoft.com/office/drawing/2014/main" id="{CE816B5A-1418-264B-BCF2-B82E0BB109ED}"/>
                  </a:ext>
                </a:extLst>
              </p:cNvPr>
              <p:cNvSpPr>
                <a:spLocks noChangeShapeType="1"/>
              </p:cNvSpPr>
              <p:nvPr/>
            </p:nvSpPr>
            <p:spPr bwMode="auto">
              <a:xfrm>
                <a:off x="2902" y="3622"/>
                <a:ext cx="28" cy="0"/>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3">
                <a:extLst>
                  <a:ext uri="{FF2B5EF4-FFF2-40B4-BE49-F238E27FC236}">
                    <a16:creationId xmlns:a16="http://schemas.microsoft.com/office/drawing/2014/main" id="{A6CD4B0B-DD47-524C-8692-7048CC94DB09}"/>
                  </a:ext>
                </a:extLst>
              </p:cNvPr>
              <p:cNvSpPr>
                <a:spLocks noChangeShapeType="1"/>
              </p:cNvSpPr>
              <p:nvPr/>
            </p:nvSpPr>
            <p:spPr bwMode="auto">
              <a:xfrm>
                <a:off x="2826" y="3551"/>
                <a:ext cx="0" cy="28"/>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4">
                <a:extLst>
                  <a:ext uri="{FF2B5EF4-FFF2-40B4-BE49-F238E27FC236}">
                    <a16:creationId xmlns:a16="http://schemas.microsoft.com/office/drawing/2014/main" id="{3F04BF1E-2068-D141-BFE4-53450951EB13}"/>
                  </a:ext>
                </a:extLst>
              </p:cNvPr>
              <p:cNvSpPr>
                <a:spLocks noChangeShapeType="1"/>
              </p:cNvSpPr>
              <p:nvPr/>
            </p:nvSpPr>
            <p:spPr bwMode="auto">
              <a:xfrm>
                <a:off x="2812" y="3617"/>
                <a:ext cx="28" cy="29"/>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45">
                <a:extLst>
                  <a:ext uri="{FF2B5EF4-FFF2-40B4-BE49-F238E27FC236}">
                    <a16:creationId xmlns:a16="http://schemas.microsoft.com/office/drawing/2014/main" id="{36B8CA78-3412-2E41-85D8-6CCEBB58F943}"/>
                  </a:ext>
                </a:extLst>
              </p:cNvPr>
              <p:cNvSpPr>
                <a:spLocks noChangeShapeType="1"/>
              </p:cNvSpPr>
              <p:nvPr/>
            </p:nvSpPr>
            <p:spPr bwMode="auto">
              <a:xfrm flipH="1">
                <a:off x="2812" y="3617"/>
                <a:ext cx="28" cy="29"/>
              </a:xfrm>
              <a:prstGeom prst="line">
                <a:avLst/>
              </a:prstGeom>
              <a:noFill/>
              <a:ln w="28575" cap="rnd">
                <a:solidFill>
                  <a:srgbClr val="00968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3" name="TextBox 32">
            <a:extLst>
              <a:ext uri="{FF2B5EF4-FFF2-40B4-BE49-F238E27FC236}">
                <a16:creationId xmlns:a16="http://schemas.microsoft.com/office/drawing/2014/main" id="{A56DFFFF-6C80-AE41-A6F6-6897416646FF}"/>
              </a:ext>
            </a:extLst>
          </p:cNvPr>
          <p:cNvSpPr txBox="1"/>
          <p:nvPr/>
        </p:nvSpPr>
        <p:spPr>
          <a:xfrm>
            <a:off x="7548742" y="3364689"/>
            <a:ext cx="2038029" cy="707886"/>
          </a:xfrm>
          <a:prstGeom prst="rect">
            <a:avLst/>
          </a:prstGeom>
          <a:noFill/>
        </p:spPr>
        <p:txBody>
          <a:bodyPr wrap="square" rtlCol="0" anchor="ctr" anchorCtr="0">
            <a:spAutoFit/>
          </a:bodyPr>
          <a:lstStyle/>
          <a:p>
            <a:pPr algn="ctr"/>
            <a:r>
              <a:rPr lang="en-US" sz="2000" b="1" dirty="0">
                <a:solidFill>
                  <a:srgbClr val="298FC2"/>
                </a:solidFill>
              </a:rPr>
              <a:t>Financial Representative</a:t>
            </a:r>
          </a:p>
        </p:txBody>
      </p:sp>
      <p:cxnSp>
        <p:nvCxnSpPr>
          <p:cNvPr id="34" name="Straight Connector 33">
            <a:extLst>
              <a:ext uri="{FF2B5EF4-FFF2-40B4-BE49-F238E27FC236}">
                <a16:creationId xmlns:a16="http://schemas.microsoft.com/office/drawing/2014/main" id="{A48E923F-7BE3-8F45-BD48-5ECA80856E75}"/>
              </a:ext>
            </a:extLst>
          </p:cNvPr>
          <p:cNvCxnSpPr>
            <a:cxnSpLocks/>
          </p:cNvCxnSpPr>
          <p:nvPr/>
        </p:nvCxnSpPr>
        <p:spPr bwMode="auto">
          <a:xfrm rot="5400000">
            <a:off x="6504896" y="3442435"/>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grpSp>
        <p:nvGrpSpPr>
          <p:cNvPr id="35" name="Group 62">
            <a:extLst>
              <a:ext uri="{FF2B5EF4-FFF2-40B4-BE49-F238E27FC236}">
                <a16:creationId xmlns:a16="http://schemas.microsoft.com/office/drawing/2014/main" id="{97A39326-0D08-8F46-863B-CE7F62CE3D27}"/>
              </a:ext>
            </a:extLst>
          </p:cNvPr>
          <p:cNvGrpSpPr>
            <a:grpSpLocks noChangeAspect="1"/>
          </p:cNvGrpSpPr>
          <p:nvPr/>
        </p:nvGrpSpPr>
        <p:grpSpPr bwMode="auto">
          <a:xfrm>
            <a:off x="6934433" y="3454277"/>
            <a:ext cx="520267" cy="531107"/>
            <a:chOff x="3883" y="1909"/>
            <a:chExt cx="288" cy="294"/>
          </a:xfrm>
        </p:grpSpPr>
        <p:sp>
          <p:nvSpPr>
            <p:cNvPr id="36" name="Oval 63">
              <a:extLst>
                <a:ext uri="{FF2B5EF4-FFF2-40B4-BE49-F238E27FC236}">
                  <a16:creationId xmlns:a16="http://schemas.microsoft.com/office/drawing/2014/main" id="{48464654-BDB9-C044-8A49-CE1D39ABB656}"/>
                </a:ext>
              </a:extLst>
            </p:cNvPr>
            <p:cNvSpPr>
              <a:spLocks noChangeArrowheads="1"/>
            </p:cNvSpPr>
            <p:nvPr/>
          </p:nvSpPr>
          <p:spPr bwMode="auto">
            <a:xfrm>
              <a:off x="4043" y="1909"/>
              <a:ext cx="128" cy="128"/>
            </a:xfrm>
            <a:prstGeom prst="ellipse">
              <a:avLst/>
            </a:prstGeom>
            <a:noFill/>
            <a:ln w="28575" cap="flat">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64">
              <a:extLst>
                <a:ext uri="{FF2B5EF4-FFF2-40B4-BE49-F238E27FC236}">
                  <a16:creationId xmlns:a16="http://schemas.microsoft.com/office/drawing/2014/main" id="{464A40F3-4A2B-D147-8383-C28AA3E452AC}"/>
                </a:ext>
              </a:extLst>
            </p:cNvPr>
            <p:cNvSpPr>
              <a:spLocks/>
            </p:cNvSpPr>
            <p:nvPr/>
          </p:nvSpPr>
          <p:spPr bwMode="auto">
            <a:xfrm>
              <a:off x="4091" y="1941"/>
              <a:ext cx="32" cy="61"/>
            </a:xfrm>
            <a:custGeom>
              <a:avLst/>
              <a:gdLst>
                <a:gd name="T0" fmla="*/ 0 w 10"/>
                <a:gd name="T1" fmla="*/ 14 h 19"/>
                <a:gd name="T2" fmla="*/ 5 w 10"/>
                <a:gd name="T3" fmla="*/ 19 h 19"/>
                <a:gd name="T4" fmla="*/ 10 w 10"/>
                <a:gd name="T5" fmla="*/ 14 h 19"/>
                <a:gd name="T6" fmla="*/ 5 w 10"/>
                <a:gd name="T7" fmla="*/ 10 h 19"/>
                <a:gd name="T8" fmla="*/ 0 w 10"/>
                <a:gd name="T9" fmla="*/ 5 h 19"/>
                <a:gd name="T10" fmla="*/ 5 w 10"/>
                <a:gd name="T11" fmla="*/ 0 h 19"/>
                <a:gd name="T12" fmla="*/ 10 w 10"/>
                <a:gd name="T13" fmla="*/ 5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0" y="14"/>
                  </a:moveTo>
                  <a:cubicBezTo>
                    <a:pt x="0" y="17"/>
                    <a:pt x="2" y="19"/>
                    <a:pt x="5" y="19"/>
                  </a:cubicBezTo>
                  <a:cubicBezTo>
                    <a:pt x="8" y="19"/>
                    <a:pt x="10" y="17"/>
                    <a:pt x="10" y="14"/>
                  </a:cubicBezTo>
                  <a:cubicBezTo>
                    <a:pt x="10" y="12"/>
                    <a:pt x="8" y="10"/>
                    <a:pt x="5" y="10"/>
                  </a:cubicBezTo>
                  <a:cubicBezTo>
                    <a:pt x="2" y="10"/>
                    <a:pt x="0" y="8"/>
                    <a:pt x="0" y="5"/>
                  </a:cubicBezTo>
                  <a:cubicBezTo>
                    <a:pt x="0" y="3"/>
                    <a:pt x="2" y="0"/>
                    <a:pt x="5" y="0"/>
                  </a:cubicBezTo>
                  <a:cubicBezTo>
                    <a:pt x="8" y="0"/>
                    <a:pt x="10" y="3"/>
                    <a:pt x="10" y="5"/>
                  </a:cubicBezTo>
                </a:path>
              </a:pathLst>
            </a:custGeom>
            <a:noFill/>
            <a:ln w="28575" cap="rnd">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65">
              <a:extLst>
                <a:ext uri="{FF2B5EF4-FFF2-40B4-BE49-F238E27FC236}">
                  <a16:creationId xmlns:a16="http://schemas.microsoft.com/office/drawing/2014/main" id="{BFD800DB-8656-544F-B54C-CA40B878A5E6}"/>
                </a:ext>
              </a:extLst>
            </p:cNvPr>
            <p:cNvSpPr>
              <a:spLocks noChangeShapeType="1"/>
            </p:cNvSpPr>
            <p:nvPr/>
          </p:nvSpPr>
          <p:spPr bwMode="auto">
            <a:xfrm>
              <a:off x="4107" y="2002"/>
              <a:ext cx="0" cy="9"/>
            </a:xfrm>
            <a:prstGeom prst="line">
              <a:avLst/>
            </a:prstGeom>
            <a:noFill/>
            <a:ln w="28575" cap="rnd">
              <a:solidFill>
                <a:srgbClr val="298FC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66">
              <a:extLst>
                <a:ext uri="{FF2B5EF4-FFF2-40B4-BE49-F238E27FC236}">
                  <a16:creationId xmlns:a16="http://schemas.microsoft.com/office/drawing/2014/main" id="{CDFE2CEB-D5E9-F441-A277-4B2B85C7FD1F}"/>
                </a:ext>
              </a:extLst>
            </p:cNvPr>
            <p:cNvSpPr>
              <a:spLocks noChangeShapeType="1"/>
            </p:cNvSpPr>
            <p:nvPr/>
          </p:nvSpPr>
          <p:spPr bwMode="auto">
            <a:xfrm>
              <a:off x="4107" y="1932"/>
              <a:ext cx="0" cy="9"/>
            </a:xfrm>
            <a:prstGeom prst="line">
              <a:avLst/>
            </a:prstGeom>
            <a:noFill/>
            <a:ln w="28575" cap="rnd">
              <a:solidFill>
                <a:srgbClr val="298FC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Oval 67">
              <a:extLst>
                <a:ext uri="{FF2B5EF4-FFF2-40B4-BE49-F238E27FC236}">
                  <a16:creationId xmlns:a16="http://schemas.microsoft.com/office/drawing/2014/main" id="{D3216BA3-5B69-884A-9F64-CD6778E5DD6D}"/>
                </a:ext>
              </a:extLst>
            </p:cNvPr>
            <p:cNvSpPr>
              <a:spLocks noChangeArrowheads="1"/>
            </p:cNvSpPr>
            <p:nvPr/>
          </p:nvSpPr>
          <p:spPr bwMode="auto">
            <a:xfrm>
              <a:off x="3909" y="1909"/>
              <a:ext cx="89" cy="90"/>
            </a:xfrm>
            <a:prstGeom prst="ellipse">
              <a:avLst/>
            </a:prstGeom>
            <a:noFill/>
            <a:ln w="28575" cap="flat">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8">
              <a:extLst>
                <a:ext uri="{FF2B5EF4-FFF2-40B4-BE49-F238E27FC236}">
                  <a16:creationId xmlns:a16="http://schemas.microsoft.com/office/drawing/2014/main" id="{9566241E-DDC0-0642-B862-B7A19233EFCE}"/>
                </a:ext>
              </a:extLst>
            </p:cNvPr>
            <p:cNvSpPr>
              <a:spLocks/>
            </p:cNvSpPr>
            <p:nvPr/>
          </p:nvSpPr>
          <p:spPr bwMode="auto">
            <a:xfrm>
              <a:off x="3883" y="2024"/>
              <a:ext cx="141" cy="179"/>
            </a:xfrm>
            <a:custGeom>
              <a:avLst/>
              <a:gdLst>
                <a:gd name="T0" fmla="*/ 44 w 44"/>
                <a:gd name="T1" fmla="*/ 0 h 56"/>
                <a:gd name="T2" fmla="*/ 0 w 44"/>
                <a:gd name="T3" fmla="*/ 0 h 56"/>
                <a:gd name="T4" fmla="*/ 14 w 44"/>
                <a:gd name="T5" fmla="*/ 30 h 56"/>
                <a:gd name="T6" fmla="*/ 14 w 44"/>
                <a:gd name="T7" fmla="*/ 56 h 56"/>
                <a:gd name="T8" fmla="*/ 30 w 44"/>
                <a:gd name="T9" fmla="*/ 56 h 56"/>
                <a:gd name="T10" fmla="*/ 30 w 44"/>
                <a:gd name="T11" fmla="*/ 30 h 56"/>
                <a:gd name="T12" fmla="*/ 44 w 44"/>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44" h="56">
                  <a:moveTo>
                    <a:pt x="44" y="0"/>
                  </a:moveTo>
                  <a:cubicBezTo>
                    <a:pt x="0" y="0"/>
                    <a:pt x="0" y="0"/>
                    <a:pt x="0" y="0"/>
                  </a:cubicBezTo>
                  <a:cubicBezTo>
                    <a:pt x="0" y="16"/>
                    <a:pt x="7" y="26"/>
                    <a:pt x="14" y="30"/>
                  </a:cubicBezTo>
                  <a:cubicBezTo>
                    <a:pt x="14" y="56"/>
                    <a:pt x="14" y="56"/>
                    <a:pt x="14" y="56"/>
                  </a:cubicBezTo>
                  <a:cubicBezTo>
                    <a:pt x="30" y="56"/>
                    <a:pt x="30" y="56"/>
                    <a:pt x="30" y="56"/>
                  </a:cubicBezTo>
                  <a:cubicBezTo>
                    <a:pt x="30" y="30"/>
                    <a:pt x="30" y="30"/>
                    <a:pt x="30" y="30"/>
                  </a:cubicBezTo>
                  <a:cubicBezTo>
                    <a:pt x="37" y="26"/>
                    <a:pt x="44" y="16"/>
                    <a:pt x="44" y="0"/>
                  </a:cubicBezTo>
                  <a:close/>
                </a:path>
              </a:pathLst>
            </a:custGeom>
            <a:noFill/>
            <a:ln w="28575" cap="flat">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470C14E0-29BB-9A4F-99E3-8C8FD693C22A}"/>
              </a:ext>
            </a:extLst>
          </p:cNvPr>
          <p:cNvGrpSpPr/>
          <p:nvPr/>
        </p:nvGrpSpPr>
        <p:grpSpPr>
          <a:xfrm>
            <a:off x="2605229" y="3510365"/>
            <a:ext cx="2578657" cy="418930"/>
            <a:chOff x="1425476" y="3660541"/>
            <a:chExt cx="2578657" cy="418930"/>
          </a:xfrm>
        </p:grpSpPr>
        <p:sp>
          <p:nvSpPr>
            <p:cNvPr id="43" name="TextBox 42">
              <a:extLst>
                <a:ext uri="{FF2B5EF4-FFF2-40B4-BE49-F238E27FC236}">
                  <a16:creationId xmlns:a16="http://schemas.microsoft.com/office/drawing/2014/main" id="{F133860A-8893-7F41-8A30-D8AC38BAA012}"/>
                </a:ext>
              </a:extLst>
            </p:cNvPr>
            <p:cNvSpPr txBox="1"/>
            <p:nvPr/>
          </p:nvSpPr>
          <p:spPr>
            <a:xfrm>
              <a:off x="1425476" y="3668753"/>
              <a:ext cx="1239442" cy="400110"/>
            </a:xfrm>
            <a:prstGeom prst="rect">
              <a:avLst/>
            </a:prstGeom>
            <a:noFill/>
          </p:spPr>
          <p:txBody>
            <a:bodyPr wrap="none" rtlCol="0" anchor="ctr" anchorCtr="0">
              <a:spAutoFit/>
            </a:bodyPr>
            <a:lstStyle/>
            <a:p>
              <a:pPr algn="ctr"/>
              <a:r>
                <a:rPr lang="en-US" sz="2000" b="1" dirty="0">
                  <a:solidFill>
                    <a:srgbClr val="7A9B3D"/>
                  </a:solidFill>
                </a:rPr>
                <a:t>Attorney</a:t>
              </a:r>
            </a:p>
          </p:txBody>
        </p:sp>
        <p:cxnSp>
          <p:nvCxnSpPr>
            <p:cNvPr id="44" name="Straight Connector 43">
              <a:extLst>
                <a:ext uri="{FF2B5EF4-FFF2-40B4-BE49-F238E27FC236}">
                  <a16:creationId xmlns:a16="http://schemas.microsoft.com/office/drawing/2014/main" id="{27AA29CD-F301-B642-9388-726DEE58F2FF}"/>
                </a:ext>
              </a:extLst>
            </p:cNvPr>
            <p:cNvCxnSpPr>
              <a:cxnSpLocks/>
            </p:cNvCxnSpPr>
            <p:nvPr/>
          </p:nvCxnSpPr>
          <p:spPr bwMode="auto">
            <a:xfrm rot="5400000">
              <a:off x="3729813" y="3592611"/>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grpSp>
          <p:nvGrpSpPr>
            <p:cNvPr id="45" name="Group 49">
              <a:extLst>
                <a:ext uri="{FF2B5EF4-FFF2-40B4-BE49-F238E27FC236}">
                  <a16:creationId xmlns:a16="http://schemas.microsoft.com/office/drawing/2014/main" id="{CE49FAAD-C709-564B-B223-23BADF06F31D}"/>
                </a:ext>
              </a:extLst>
            </p:cNvPr>
            <p:cNvGrpSpPr>
              <a:grpSpLocks noChangeAspect="1"/>
            </p:cNvGrpSpPr>
            <p:nvPr/>
          </p:nvGrpSpPr>
          <p:grpSpPr bwMode="auto">
            <a:xfrm>
              <a:off x="2789800" y="3660541"/>
              <a:ext cx="512574" cy="418930"/>
              <a:chOff x="1631" y="2362"/>
              <a:chExt cx="208" cy="170"/>
            </a:xfrm>
          </p:grpSpPr>
          <p:sp>
            <p:nvSpPr>
              <p:cNvPr id="46" name="Line 50">
                <a:extLst>
                  <a:ext uri="{FF2B5EF4-FFF2-40B4-BE49-F238E27FC236}">
                    <a16:creationId xmlns:a16="http://schemas.microsoft.com/office/drawing/2014/main" id="{96C3A9A1-7583-D94B-9150-5F0BE8F0475E}"/>
                  </a:ext>
                </a:extLst>
              </p:cNvPr>
              <p:cNvSpPr>
                <a:spLocks noChangeShapeType="1"/>
              </p:cNvSpPr>
              <p:nvPr/>
            </p:nvSpPr>
            <p:spPr bwMode="auto">
              <a:xfrm>
                <a:off x="1735" y="2390"/>
                <a:ext cx="0" cy="142"/>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51">
                <a:extLst>
                  <a:ext uri="{FF2B5EF4-FFF2-40B4-BE49-F238E27FC236}">
                    <a16:creationId xmlns:a16="http://schemas.microsoft.com/office/drawing/2014/main" id="{5FB0FF81-D2B6-BD4E-9426-9C4FC95A6DC8}"/>
                  </a:ext>
                </a:extLst>
              </p:cNvPr>
              <p:cNvSpPr>
                <a:spLocks noChangeShapeType="1"/>
              </p:cNvSpPr>
              <p:nvPr/>
            </p:nvSpPr>
            <p:spPr bwMode="auto">
              <a:xfrm>
                <a:off x="1706" y="2532"/>
                <a:ext cx="57" cy="0"/>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Oval 52">
                <a:extLst>
                  <a:ext uri="{FF2B5EF4-FFF2-40B4-BE49-F238E27FC236}">
                    <a16:creationId xmlns:a16="http://schemas.microsoft.com/office/drawing/2014/main" id="{7D05D0C0-C06B-FD46-8186-49167EF0A19E}"/>
                  </a:ext>
                </a:extLst>
              </p:cNvPr>
              <p:cNvSpPr>
                <a:spLocks noChangeArrowheads="1"/>
              </p:cNvSpPr>
              <p:nvPr/>
            </p:nvSpPr>
            <p:spPr bwMode="auto">
              <a:xfrm>
                <a:off x="1721" y="2362"/>
                <a:ext cx="28" cy="28"/>
              </a:xfrm>
              <a:prstGeom prst="ellipse">
                <a:avLst/>
              </a:pr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53">
                <a:extLst>
                  <a:ext uri="{FF2B5EF4-FFF2-40B4-BE49-F238E27FC236}">
                    <a16:creationId xmlns:a16="http://schemas.microsoft.com/office/drawing/2014/main" id="{5D5F6D6B-7319-074C-BCE4-D8D6B8EB0BEA}"/>
                  </a:ext>
                </a:extLst>
              </p:cNvPr>
              <p:cNvSpPr>
                <a:spLocks/>
              </p:cNvSpPr>
              <p:nvPr/>
            </p:nvSpPr>
            <p:spPr bwMode="auto">
              <a:xfrm>
                <a:off x="1631" y="2371"/>
                <a:ext cx="66" cy="76"/>
              </a:xfrm>
              <a:custGeom>
                <a:avLst/>
                <a:gdLst>
                  <a:gd name="T0" fmla="*/ 0 w 66"/>
                  <a:gd name="T1" fmla="*/ 76 h 76"/>
                  <a:gd name="T2" fmla="*/ 33 w 66"/>
                  <a:gd name="T3" fmla="*/ 0 h 76"/>
                  <a:gd name="T4" fmla="*/ 66 w 66"/>
                  <a:gd name="T5" fmla="*/ 76 h 76"/>
                </a:gdLst>
                <a:ahLst/>
                <a:cxnLst>
                  <a:cxn ang="0">
                    <a:pos x="T0" y="T1"/>
                  </a:cxn>
                  <a:cxn ang="0">
                    <a:pos x="T2" y="T3"/>
                  </a:cxn>
                  <a:cxn ang="0">
                    <a:pos x="T4" y="T5"/>
                  </a:cxn>
                </a:cxnLst>
                <a:rect l="0" t="0" r="r" b="b"/>
                <a:pathLst>
                  <a:path w="66" h="76">
                    <a:moveTo>
                      <a:pt x="0" y="76"/>
                    </a:moveTo>
                    <a:lnTo>
                      <a:pt x="33" y="0"/>
                    </a:lnTo>
                    <a:lnTo>
                      <a:pt x="66" y="76"/>
                    </a:lnTo>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54">
                <a:extLst>
                  <a:ext uri="{FF2B5EF4-FFF2-40B4-BE49-F238E27FC236}">
                    <a16:creationId xmlns:a16="http://schemas.microsoft.com/office/drawing/2014/main" id="{08DB2201-07EE-034D-ADC3-2326BE40DD86}"/>
                  </a:ext>
                </a:extLst>
              </p:cNvPr>
              <p:cNvSpPr>
                <a:spLocks noChangeShapeType="1"/>
              </p:cNvSpPr>
              <p:nvPr/>
            </p:nvSpPr>
            <p:spPr bwMode="auto">
              <a:xfrm flipH="1">
                <a:off x="1650" y="2371"/>
                <a:ext cx="71" cy="0"/>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55">
                <a:extLst>
                  <a:ext uri="{FF2B5EF4-FFF2-40B4-BE49-F238E27FC236}">
                    <a16:creationId xmlns:a16="http://schemas.microsoft.com/office/drawing/2014/main" id="{00301FF8-7916-D94C-9DAD-9A8BF8E17C30}"/>
                  </a:ext>
                </a:extLst>
              </p:cNvPr>
              <p:cNvSpPr>
                <a:spLocks/>
              </p:cNvSpPr>
              <p:nvPr/>
            </p:nvSpPr>
            <p:spPr bwMode="auto">
              <a:xfrm>
                <a:off x="1631" y="2447"/>
                <a:ext cx="66" cy="33"/>
              </a:xfrm>
              <a:custGeom>
                <a:avLst/>
                <a:gdLst>
                  <a:gd name="T0" fmla="*/ 28 w 28"/>
                  <a:gd name="T1" fmla="*/ 0 h 14"/>
                  <a:gd name="T2" fmla="*/ 14 w 28"/>
                  <a:gd name="T3" fmla="*/ 14 h 14"/>
                  <a:gd name="T4" fmla="*/ 0 w 28"/>
                  <a:gd name="T5" fmla="*/ 0 h 14"/>
                  <a:gd name="T6" fmla="*/ 28 w 28"/>
                  <a:gd name="T7" fmla="*/ 0 h 14"/>
                </a:gdLst>
                <a:ahLst/>
                <a:cxnLst>
                  <a:cxn ang="0">
                    <a:pos x="T0" y="T1"/>
                  </a:cxn>
                  <a:cxn ang="0">
                    <a:pos x="T2" y="T3"/>
                  </a:cxn>
                  <a:cxn ang="0">
                    <a:pos x="T4" y="T5"/>
                  </a:cxn>
                  <a:cxn ang="0">
                    <a:pos x="T6" y="T7"/>
                  </a:cxn>
                </a:cxnLst>
                <a:rect l="0" t="0" r="r" b="b"/>
                <a:pathLst>
                  <a:path w="28" h="14">
                    <a:moveTo>
                      <a:pt x="28" y="0"/>
                    </a:moveTo>
                    <a:cubicBezTo>
                      <a:pt x="28" y="8"/>
                      <a:pt x="22" y="14"/>
                      <a:pt x="14" y="14"/>
                    </a:cubicBezTo>
                    <a:cubicBezTo>
                      <a:pt x="6" y="14"/>
                      <a:pt x="0" y="8"/>
                      <a:pt x="0" y="0"/>
                    </a:cubicBezTo>
                    <a:lnTo>
                      <a:pt x="28" y="0"/>
                    </a:lnTo>
                    <a:close/>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6">
                <a:extLst>
                  <a:ext uri="{FF2B5EF4-FFF2-40B4-BE49-F238E27FC236}">
                    <a16:creationId xmlns:a16="http://schemas.microsoft.com/office/drawing/2014/main" id="{CA645C72-E509-2D43-BBEF-639898D3DD30}"/>
                  </a:ext>
                </a:extLst>
              </p:cNvPr>
              <p:cNvSpPr>
                <a:spLocks/>
              </p:cNvSpPr>
              <p:nvPr/>
            </p:nvSpPr>
            <p:spPr bwMode="auto">
              <a:xfrm>
                <a:off x="1773" y="2371"/>
                <a:ext cx="66" cy="76"/>
              </a:xfrm>
              <a:custGeom>
                <a:avLst/>
                <a:gdLst>
                  <a:gd name="T0" fmla="*/ 66 w 66"/>
                  <a:gd name="T1" fmla="*/ 76 h 76"/>
                  <a:gd name="T2" fmla="*/ 33 w 66"/>
                  <a:gd name="T3" fmla="*/ 0 h 76"/>
                  <a:gd name="T4" fmla="*/ 0 w 66"/>
                  <a:gd name="T5" fmla="*/ 76 h 76"/>
                </a:gdLst>
                <a:ahLst/>
                <a:cxnLst>
                  <a:cxn ang="0">
                    <a:pos x="T0" y="T1"/>
                  </a:cxn>
                  <a:cxn ang="0">
                    <a:pos x="T2" y="T3"/>
                  </a:cxn>
                  <a:cxn ang="0">
                    <a:pos x="T4" y="T5"/>
                  </a:cxn>
                </a:cxnLst>
                <a:rect l="0" t="0" r="r" b="b"/>
                <a:pathLst>
                  <a:path w="66" h="76">
                    <a:moveTo>
                      <a:pt x="66" y="76"/>
                    </a:moveTo>
                    <a:lnTo>
                      <a:pt x="33" y="0"/>
                    </a:lnTo>
                    <a:lnTo>
                      <a:pt x="0" y="76"/>
                    </a:lnTo>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7">
                <a:extLst>
                  <a:ext uri="{FF2B5EF4-FFF2-40B4-BE49-F238E27FC236}">
                    <a16:creationId xmlns:a16="http://schemas.microsoft.com/office/drawing/2014/main" id="{02038BB2-B27D-0247-8C17-C3FF9B65A8BD}"/>
                  </a:ext>
                </a:extLst>
              </p:cNvPr>
              <p:cNvSpPr>
                <a:spLocks noChangeShapeType="1"/>
              </p:cNvSpPr>
              <p:nvPr/>
            </p:nvSpPr>
            <p:spPr bwMode="auto">
              <a:xfrm>
                <a:off x="1749" y="2371"/>
                <a:ext cx="71" cy="0"/>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8">
                <a:extLst>
                  <a:ext uri="{FF2B5EF4-FFF2-40B4-BE49-F238E27FC236}">
                    <a16:creationId xmlns:a16="http://schemas.microsoft.com/office/drawing/2014/main" id="{673E8F0B-DC86-C14F-BDE2-B55A494B602F}"/>
                  </a:ext>
                </a:extLst>
              </p:cNvPr>
              <p:cNvSpPr>
                <a:spLocks/>
              </p:cNvSpPr>
              <p:nvPr/>
            </p:nvSpPr>
            <p:spPr bwMode="auto">
              <a:xfrm>
                <a:off x="1773" y="2447"/>
                <a:ext cx="66" cy="33"/>
              </a:xfrm>
              <a:custGeom>
                <a:avLst/>
                <a:gdLst>
                  <a:gd name="T0" fmla="*/ 0 w 28"/>
                  <a:gd name="T1" fmla="*/ 0 h 14"/>
                  <a:gd name="T2" fmla="*/ 14 w 28"/>
                  <a:gd name="T3" fmla="*/ 14 h 14"/>
                  <a:gd name="T4" fmla="*/ 28 w 28"/>
                  <a:gd name="T5" fmla="*/ 0 h 14"/>
                  <a:gd name="T6" fmla="*/ 0 w 28"/>
                  <a:gd name="T7" fmla="*/ 0 h 14"/>
                </a:gdLst>
                <a:ahLst/>
                <a:cxnLst>
                  <a:cxn ang="0">
                    <a:pos x="T0" y="T1"/>
                  </a:cxn>
                  <a:cxn ang="0">
                    <a:pos x="T2" y="T3"/>
                  </a:cxn>
                  <a:cxn ang="0">
                    <a:pos x="T4" y="T5"/>
                  </a:cxn>
                  <a:cxn ang="0">
                    <a:pos x="T6" y="T7"/>
                  </a:cxn>
                </a:cxnLst>
                <a:rect l="0" t="0" r="r" b="b"/>
                <a:pathLst>
                  <a:path w="28" h="14">
                    <a:moveTo>
                      <a:pt x="0" y="0"/>
                    </a:moveTo>
                    <a:cubicBezTo>
                      <a:pt x="0" y="8"/>
                      <a:pt x="6" y="14"/>
                      <a:pt x="14" y="14"/>
                    </a:cubicBezTo>
                    <a:cubicBezTo>
                      <a:pt x="22" y="14"/>
                      <a:pt x="28" y="8"/>
                      <a:pt x="28" y="0"/>
                    </a:cubicBezTo>
                    <a:lnTo>
                      <a:pt x="0" y="0"/>
                    </a:lnTo>
                    <a:close/>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55" name="Slide Number Placeholder 8">
            <a:extLst>
              <a:ext uri="{FF2B5EF4-FFF2-40B4-BE49-F238E27FC236}">
                <a16:creationId xmlns:a16="http://schemas.microsoft.com/office/drawing/2014/main" id="{ABB77DF5-EACF-2B4F-8753-1E965B6A4A4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25</a:t>
            </a:fld>
            <a:endParaRPr lang="en-US" dirty="0">
              <a:solidFill>
                <a:schemeClr val="tx1"/>
              </a:solidFill>
            </a:endParaRPr>
          </a:p>
        </p:txBody>
      </p:sp>
    </p:spTree>
    <p:extLst>
      <p:ext uri="{BB962C8B-B14F-4D97-AF65-F5344CB8AC3E}">
        <p14:creationId xmlns:p14="http://schemas.microsoft.com/office/powerpoint/2010/main" val="56453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C99801E-FF83-BB4D-9268-4E0ED8D31B45}"/>
              </a:ext>
            </a:extLst>
          </p:cNvPr>
          <p:cNvSpPr>
            <a:spLocks noGrp="1"/>
          </p:cNvSpPr>
          <p:nvPr>
            <p:ph type="ftr" sz="quarter" idx="3"/>
          </p:nvPr>
        </p:nvSpPr>
        <p:spPr/>
        <p:txBody>
          <a:bodyPr/>
          <a:lstStyle/>
          <a:p>
            <a:pPr algn="l">
              <a:defRPr/>
            </a:pPr>
            <a:r>
              <a:rPr lang="en-US"/>
              <a:t>For investor use.</a:t>
            </a:r>
            <a:endParaRPr lang="en-US" dirty="0"/>
          </a:p>
        </p:txBody>
      </p:sp>
      <p:sp>
        <p:nvSpPr>
          <p:cNvPr id="4" name="Content Placeholder 2">
            <a:extLst>
              <a:ext uri="{FF2B5EF4-FFF2-40B4-BE49-F238E27FC236}">
                <a16:creationId xmlns:a16="http://schemas.microsoft.com/office/drawing/2014/main" id="{B3CD8912-2201-AF47-ACB8-B14385EE07AE}"/>
              </a:ext>
            </a:extLst>
          </p:cNvPr>
          <p:cNvSpPr txBox="1">
            <a:spLocks/>
          </p:cNvSpPr>
          <p:nvPr/>
        </p:nvSpPr>
        <p:spPr bwMode="auto">
          <a:xfrm>
            <a:off x="414260" y="575472"/>
            <a:ext cx="11777739" cy="42350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4300" indent="-114300" algn="l" rtl="0" eaLnBrk="1" fontAlgn="base" hangingPunct="1">
              <a:spcBef>
                <a:spcPts val="600"/>
              </a:spcBef>
              <a:spcAft>
                <a:spcPct val="0"/>
              </a:spcAft>
              <a:buSzPct val="40000"/>
              <a:defRPr sz="1600" b="1">
                <a:solidFill>
                  <a:srgbClr val="7A9B3D"/>
                </a:solidFill>
                <a:latin typeface="+mn-lt"/>
                <a:ea typeface="+mn-ea"/>
                <a:cs typeface="+mn-cs"/>
              </a:defRPr>
            </a:lvl1pPr>
            <a:lvl2pPr marL="342900" indent="-114300" algn="l" rtl="0" eaLnBrk="1" fontAlgn="base" hangingPunct="1">
              <a:spcBef>
                <a:spcPts val="600"/>
              </a:spcBef>
              <a:spcAft>
                <a:spcPct val="0"/>
              </a:spcAft>
              <a:buClr>
                <a:srgbClr val="7A9B3D"/>
              </a:buClr>
              <a:buChar char="•"/>
              <a:defRPr sz="1400">
                <a:solidFill>
                  <a:srgbClr val="000000"/>
                </a:solidFill>
                <a:latin typeface="+mn-lt"/>
              </a:defRPr>
            </a:lvl2pPr>
            <a:lvl3pPr marL="571500" indent="-114300" algn="l" rtl="0" eaLnBrk="1" fontAlgn="base" hangingPunct="1">
              <a:spcBef>
                <a:spcPts val="600"/>
              </a:spcBef>
              <a:spcAft>
                <a:spcPct val="0"/>
              </a:spcAft>
              <a:buClr>
                <a:srgbClr val="768692"/>
              </a:buClr>
              <a:buFont typeface="Arial" pitchFamily="34" charset="0"/>
              <a:buChar char="–"/>
              <a:defRPr sz="1200">
                <a:solidFill>
                  <a:srgbClr val="000000"/>
                </a:solidFill>
                <a:latin typeface="+mn-lt"/>
              </a:defRPr>
            </a:lvl3pPr>
            <a:lvl4pPr marL="800100" indent="-114300" algn="l" rtl="0" eaLnBrk="1" fontAlgn="base" hangingPunct="1">
              <a:spcBef>
                <a:spcPts val="600"/>
              </a:spcBef>
              <a:spcAft>
                <a:spcPct val="0"/>
              </a:spcAft>
              <a:buFont typeface="Arial" pitchFamily="34" charset="0"/>
              <a:buChar char="•"/>
              <a:defRPr sz="1200">
                <a:solidFill>
                  <a:srgbClr val="000000"/>
                </a:solidFill>
                <a:latin typeface="+mn-lt"/>
              </a:defRPr>
            </a:lvl4pPr>
            <a:lvl5pPr marL="2057400" indent="-228600" algn="l" rtl="0" eaLnBrk="1" fontAlgn="base" hangingPunct="1">
              <a:lnSpc>
                <a:spcPts val="2400"/>
              </a:lnSpc>
              <a:spcBef>
                <a:spcPct val="0"/>
              </a:spcBef>
              <a:spcAft>
                <a:spcPct val="0"/>
              </a:spcAft>
              <a:defRPr sz="1400">
                <a:solidFill>
                  <a:schemeClr val="tx1"/>
                </a:solidFill>
                <a:latin typeface="+mn-lt"/>
              </a:defRPr>
            </a:lvl5pPr>
            <a:lvl6pPr marL="2514600" indent="-228600" algn="l" rtl="0" eaLnBrk="1" fontAlgn="base" hangingPunct="1">
              <a:lnSpc>
                <a:spcPts val="2400"/>
              </a:lnSpc>
              <a:spcBef>
                <a:spcPct val="0"/>
              </a:spcBef>
              <a:spcAft>
                <a:spcPct val="0"/>
              </a:spcAft>
              <a:defRPr sz="1400">
                <a:solidFill>
                  <a:schemeClr val="tx1"/>
                </a:solidFill>
                <a:latin typeface="+mn-lt"/>
              </a:defRPr>
            </a:lvl6pPr>
            <a:lvl7pPr marL="2971800" indent="-228600" algn="l" rtl="0" eaLnBrk="1" fontAlgn="base" hangingPunct="1">
              <a:lnSpc>
                <a:spcPts val="2400"/>
              </a:lnSpc>
              <a:spcBef>
                <a:spcPct val="0"/>
              </a:spcBef>
              <a:spcAft>
                <a:spcPct val="0"/>
              </a:spcAft>
              <a:defRPr sz="1400">
                <a:solidFill>
                  <a:schemeClr val="tx1"/>
                </a:solidFill>
                <a:latin typeface="+mn-lt"/>
              </a:defRPr>
            </a:lvl7pPr>
            <a:lvl8pPr marL="3429000" indent="-228600" algn="l" rtl="0" eaLnBrk="1" fontAlgn="base" hangingPunct="1">
              <a:lnSpc>
                <a:spcPts val="2400"/>
              </a:lnSpc>
              <a:spcBef>
                <a:spcPct val="0"/>
              </a:spcBef>
              <a:spcAft>
                <a:spcPct val="0"/>
              </a:spcAft>
              <a:defRPr sz="1400">
                <a:solidFill>
                  <a:schemeClr val="tx1"/>
                </a:solidFill>
                <a:latin typeface="+mn-lt"/>
              </a:defRPr>
            </a:lvl8pPr>
            <a:lvl9pPr marL="3886200" indent="-228600" algn="l" rtl="0" eaLnBrk="1" fontAlgn="base" hangingPunct="1">
              <a:lnSpc>
                <a:spcPts val="2400"/>
              </a:lnSpc>
              <a:spcBef>
                <a:spcPct val="0"/>
              </a:spcBef>
              <a:spcAft>
                <a:spcPct val="0"/>
              </a:spcAft>
              <a:defRPr sz="1400">
                <a:solidFill>
                  <a:schemeClr val="tx1"/>
                </a:solidFill>
                <a:latin typeface="+mn-lt"/>
              </a:defRPr>
            </a:lvl9pPr>
          </a:lstStyle>
          <a:p>
            <a:pPr marL="0" lvl="0" indent="0">
              <a:spcBef>
                <a:spcPct val="0"/>
              </a:spcBef>
              <a:spcAft>
                <a:spcPts val="1800"/>
              </a:spcAft>
              <a:buSzTx/>
            </a:pPr>
            <a:r>
              <a:rPr lang="en-US" sz="2400" cap="all" dirty="0">
                <a:solidFill>
                  <a:srgbClr val="333F48"/>
                </a:solidFill>
                <a:latin typeface="Arial" pitchFamily="34" charset="0"/>
                <a:ea typeface="ＭＳ Ｐゴシック"/>
                <a:cs typeface="Arial" panose="020B0604020202020204" pitchFamily="34" charset="0"/>
              </a:rPr>
              <a:t>Know The Cost of Healthy living</a:t>
            </a:r>
            <a:endParaRPr lang="en-US" sz="2400" dirty="0">
              <a:solidFill>
                <a:srgbClr val="333F48"/>
              </a:solidFill>
              <a:latin typeface="Arial" pitchFamily="34" charset="0"/>
              <a:ea typeface="ＭＳ Ｐゴシック"/>
            </a:endParaRPr>
          </a:p>
          <a:p>
            <a:pPr marL="0" lvl="0" indent="0">
              <a:lnSpc>
                <a:spcPct val="114000"/>
              </a:lnSpc>
              <a:spcBef>
                <a:spcPts val="0"/>
              </a:spcBef>
              <a:buSzTx/>
            </a:pPr>
            <a:r>
              <a:rPr lang="en-US" sz="4000" b="0" kern="0" dirty="0">
                <a:solidFill>
                  <a:srgbClr val="768692">
                    <a:lumMod val="40000"/>
                    <a:lumOff val="60000"/>
                  </a:srgbClr>
                </a:solidFill>
              </a:rPr>
              <a:t>What are </a:t>
            </a:r>
            <a:r>
              <a:rPr lang="en-US" sz="4000" b="0" kern="0" dirty="0"/>
              <a:t>your health needs</a:t>
            </a:r>
            <a:r>
              <a:rPr lang="en-US" sz="4000" b="0" kern="0" dirty="0">
                <a:solidFill>
                  <a:srgbClr val="768692">
                    <a:lumMod val="40000"/>
                    <a:lumOff val="60000"/>
                  </a:srgbClr>
                </a:solidFill>
              </a:rPr>
              <a:t>? • Do you still have </a:t>
            </a:r>
            <a:r>
              <a:rPr lang="en-US" sz="4000" b="0" kern="0" dirty="0">
                <a:solidFill>
                  <a:srgbClr val="768692"/>
                </a:solidFill>
              </a:rPr>
              <a:t>health care coverage from an employer</a:t>
            </a:r>
            <a:r>
              <a:rPr lang="en-US" sz="4000" b="0" kern="0" dirty="0">
                <a:solidFill>
                  <a:srgbClr val="768692">
                    <a:lumMod val="40000"/>
                    <a:lumOff val="60000"/>
                  </a:srgbClr>
                </a:solidFill>
              </a:rPr>
              <a:t>? • Is there a </a:t>
            </a:r>
            <a:r>
              <a:rPr lang="en-US" sz="4000" b="0" kern="0" dirty="0"/>
              <a:t>gap to Medicare</a:t>
            </a:r>
            <a:r>
              <a:rPr lang="en-US" sz="4000" b="0" kern="0" dirty="0">
                <a:solidFill>
                  <a:srgbClr val="768692">
                    <a:lumMod val="40000"/>
                    <a:lumOff val="60000"/>
                  </a:srgbClr>
                </a:solidFill>
              </a:rPr>
              <a:t>? • Can you </a:t>
            </a:r>
            <a:r>
              <a:rPr lang="en-US" sz="4000" b="0" kern="0" dirty="0">
                <a:solidFill>
                  <a:srgbClr val="768692"/>
                </a:solidFill>
              </a:rPr>
              <a:t>utilize an HSA</a:t>
            </a:r>
            <a:r>
              <a:rPr lang="en-US" sz="4000" b="0" kern="0" dirty="0">
                <a:solidFill>
                  <a:srgbClr val="768692">
                    <a:lumMod val="40000"/>
                    <a:lumOff val="60000"/>
                  </a:srgbClr>
                </a:solidFill>
              </a:rPr>
              <a:t>?</a:t>
            </a:r>
            <a:r>
              <a:rPr lang="en-US" sz="4000" b="0" kern="0" dirty="0">
                <a:solidFill>
                  <a:srgbClr val="768692">
                    <a:lumMod val="40000"/>
                    <a:lumOff val="60000"/>
                  </a:srgbClr>
                </a:solidFill>
                <a:latin typeface="Arial" pitchFamily="34" charset="0"/>
                <a:ea typeface="ＭＳ Ｐゴシック"/>
              </a:rPr>
              <a:t>  </a:t>
            </a:r>
            <a:br>
              <a:rPr lang="en-US" sz="4000" b="0" kern="0" dirty="0">
                <a:solidFill>
                  <a:srgbClr val="768692">
                    <a:lumMod val="40000"/>
                    <a:lumOff val="60000"/>
                  </a:srgbClr>
                </a:solidFill>
                <a:latin typeface="Arial" pitchFamily="34" charset="0"/>
                <a:ea typeface="ＭＳ Ｐゴシック"/>
              </a:rPr>
            </a:br>
            <a:r>
              <a:rPr lang="en-US" sz="4000" b="0" kern="0" dirty="0">
                <a:solidFill>
                  <a:srgbClr val="768692">
                    <a:lumMod val="40000"/>
                    <a:lumOff val="60000"/>
                  </a:srgbClr>
                </a:solidFill>
                <a:latin typeface="Arial" pitchFamily="34" charset="0"/>
                <a:ea typeface="ＭＳ Ｐゴシック"/>
              </a:rPr>
              <a:t>Is </a:t>
            </a:r>
            <a:r>
              <a:rPr lang="en-US" sz="4000" b="0" kern="0" dirty="0">
                <a:solidFill>
                  <a:srgbClr val="768692"/>
                </a:solidFill>
                <a:latin typeface="Arial" pitchFamily="34" charset="0"/>
                <a:ea typeface="ＭＳ Ｐゴシック"/>
              </a:rPr>
              <a:t>long-term care </a:t>
            </a:r>
            <a:r>
              <a:rPr lang="en-US" sz="4000" b="0" kern="0" dirty="0">
                <a:solidFill>
                  <a:srgbClr val="768692">
                    <a:lumMod val="40000"/>
                    <a:lumOff val="60000"/>
                  </a:srgbClr>
                </a:solidFill>
                <a:latin typeface="Arial" pitchFamily="34" charset="0"/>
                <a:ea typeface="ＭＳ Ｐゴシック"/>
              </a:rPr>
              <a:t>appropriate for you?</a:t>
            </a:r>
          </a:p>
        </p:txBody>
      </p:sp>
      <p:sp>
        <p:nvSpPr>
          <p:cNvPr id="5" name="Slide Number Placeholder 8">
            <a:extLst>
              <a:ext uri="{FF2B5EF4-FFF2-40B4-BE49-F238E27FC236}">
                <a16:creationId xmlns:a16="http://schemas.microsoft.com/office/drawing/2014/main" id="{CD16B27D-6D04-D743-8A53-1F3DF751E12C}"/>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26</a:t>
            </a:fld>
            <a:endParaRPr lang="en-US" dirty="0">
              <a:solidFill>
                <a:schemeClr val="tx1"/>
              </a:solidFill>
            </a:endParaRPr>
          </a:p>
        </p:txBody>
      </p:sp>
    </p:spTree>
    <p:extLst>
      <p:ext uri="{BB962C8B-B14F-4D97-AF65-F5344CB8AC3E}">
        <p14:creationId xmlns:p14="http://schemas.microsoft.com/office/powerpoint/2010/main" val="21196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03C40EA0-1AE0-834A-963D-46382F15F413}"/>
              </a:ext>
            </a:extLst>
          </p:cNvPr>
          <p:cNvSpPr/>
          <p:nvPr/>
        </p:nvSpPr>
        <p:spPr bwMode="auto">
          <a:xfrm>
            <a:off x="-9526" y="5209628"/>
            <a:ext cx="9699791" cy="695325"/>
          </a:xfrm>
          <a:custGeom>
            <a:avLst/>
            <a:gdLst>
              <a:gd name="connsiteX0" fmla="*/ 0 w 4505325"/>
              <a:gd name="connsiteY0" fmla="*/ 0 h 695325"/>
              <a:gd name="connsiteX1" fmla="*/ 4505325 w 4505325"/>
              <a:gd name="connsiteY1" fmla="*/ 0 h 695325"/>
              <a:gd name="connsiteX2" fmla="*/ 4295775 w 4505325"/>
              <a:gd name="connsiteY2" fmla="*/ 695325 h 695325"/>
              <a:gd name="connsiteX3" fmla="*/ 0 w 4505325"/>
              <a:gd name="connsiteY3" fmla="*/ 695325 h 695325"/>
              <a:gd name="connsiteX4" fmla="*/ 0 w 4505325"/>
              <a:gd name="connsiteY4" fmla="*/ 0 h 695325"/>
              <a:gd name="connsiteX0" fmla="*/ 0 w 4343400"/>
              <a:gd name="connsiteY0" fmla="*/ 0 h 695325"/>
              <a:gd name="connsiteX1" fmla="*/ 4343400 w 4343400"/>
              <a:gd name="connsiteY1" fmla="*/ 0 h 695325"/>
              <a:gd name="connsiteX2" fmla="*/ 4295775 w 4343400"/>
              <a:gd name="connsiteY2" fmla="*/ 695325 h 695325"/>
              <a:gd name="connsiteX3" fmla="*/ 0 w 4343400"/>
              <a:gd name="connsiteY3" fmla="*/ 695325 h 695325"/>
              <a:gd name="connsiteX4" fmla="*/ 0 w 4343400"/>
              <a:gd name="connsiteY4" fmla="*/ 0 h 695325"/>
              <a:gd name="connsiteX0" fmla="*/ 0 w 4343400"/>
              <a:gd name="connsiteY0" fmla="*/ 0 h 695325"/>
              <a:gd name="connsiteX1" fmla="*/ 4343400 w 4343400"/>
              <a:gd name="connsiteY1" fmla="*/ 0 h 695325"/>
              <a:gd name="connsiteX2" fmla="*/ 4143375 w 4343400"/>
              <a:gd name="connsiteY2" fmla="*/ 685800 h 695325"/>
              <a:gd name="connsiteX3" fmla="*/ 0 w 4343400"/>
              <a:gd name="connsiteY3" fmla="*/ 695325 h 695325"/>
              <a:gd name="connsiteX4" fmla="*/ 0 w 4343400"/>
              <a:gd name="connsiteY4" fmla="*/ 0 h 69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695325">
                <a:moveTo>
                  <a:pt x="0" y="0"/>
                </a:moveTo>
                <a:lnTo>
                  <a:pt x="4343400" y="0"/>
                </a:lnTo>
                <a:lnTo>
                  <a:pt x="4143375" y="685800"/>
                </a:lnTo>
                <a:lnTo>
                  <a:pt x="0" y="695325"/>
                </a:lnTo>
                <a:lnTo>
                  <a:pt x="0" y="0"/>
                </a:lnTo>
                <a:close/>
              </a:path>
            </a:pathLst>
          </a:custGeom>
          <a:solidFill>
            <a:schemeClr val="bg1">
              <a:lumMod val="95000"/>
            </a:schemeClr>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590550" lvl="0"/>
            <a:r>
              <a:rPr lang="en-US" sz="1600" b="1" dirty="0">
                <a:solidFill>
                  <a:srgbClr val="768692"/>
                </a:solidFill>
              </a:rPr>
              <a:t>You want to be concerned about the treatment, not the payment.</a:t>
            </a:r>
          </a:p>
        </p:txBody>
      </p:sp>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27</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6112097"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THE REALITIES OF HEALTH CARE</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4" y="1795880"/>
            <a:ext cx="8987556"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Identify your current health benefits.</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Know your long-term care options.</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Recognize that the perception of health care costs may be different than the reality.</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Gather key documents, including health care proxy.</a:t>
            </a:r>
          </a:p>
          <a:p>
            <a:pPr lvl="0" defTabSz="1462928" fontAlgn="auto">
              <a:spcBef>
                <a:spcPts val="18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Work with your trusted team to live a healthy lifestyle.</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Don’t lose sight of your own financial goals.</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Triangle 40">
            <a:extLst>
              <a:ext uri="{FF2B5EF4-FFF2-40B4-BE49-F238E27FC236}">
                <a16:creationId xmlns:a16="http://schemas.microsoft.com/office/drawing/2014/main" id="{1C4D9725-5C68-2A4F-9E66-480C170B7962}"/>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dpi="0" rotWithShape="1">
            <a:blip r:embed="rId3" cstate="hqprint">
              <a:extLst>
                <a:ext uri="{28A0092B-C50C-407E-A947-70E740481C1C}">
                  <a14:useLocalDpi xmlns:a14="http://schemas.microsoft.com/office/drawing/2010/main"/>
                </a:ext>
              </a:extLst>
            </a:blip>
            <a:srcRect/>
            <a:stretch>
              <a:fillRect l="782"/>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3808356"/>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954653"/>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Triangle 40">
            <a:extLst>
              <a:ext uri="{FF2B5EF4-FFF2-40B4-BE49-F238E27FC236}">
                <a16:creationId xmlns:a16="http://schemas.microsoft.com/office/drawing/2014/main" id="{84F3C366-9952-9C4B-B0EB-7AA6CD376FEA}"/>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6" name="Straight Connector 25">
            <a:extLst>
              <a:ext uri="{FF2B5EF4-FFF2-40B4-BE49-F238E27FC236}">
                <a16:creationId xmlns:a16="http://schemas.microsoft.com/office/drawing/2014/main" id="{4FF4DB99-8CBC-9C4F-A985-661BC76557C5}"/>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7" name="Fidelity Logo White">
            <a:extLst>
              <a:ext uri="{FF2B5EF4-FFF2-40B4-BE49-F238E27FC236}">
                <a16:creationId xmlns:a16="http://schemas.microsoft.com/office/drawing/2014/main" id="{E154436F-22C9-D244-B95A-73F0CB1E4BD1}"/>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1253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tree&#10;&#10;Description automatically generated">
            <a:extLst>
              <a:ext uri="{FF2B5EF4-FFF2-40B4-BE49-F238E27FC236}">
                <a16:creationId xmlns:a16="http://schemas.microsoft.com/office/drawing/2014/main" id="{F31D075B-6DCE-3A45-84D7-FB2355C902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00" y="18545"/>
            <a:ext cx="12186078" cy="6820910"/>
          </a:xfrm>
          <a:prstGeom prst="rect">
            <a:avLst/>
          </a:prstGeom>
        </p:spPr>
      </p:pic>
      <p:sp>
        <p:nvSpPr>
          <p:cNvPr id="13" name="Rectangle 12">
            <a:extLst>
              <a:ext uri="{FF2B5EF4-FFF2-40B4-BE49-F238E27FC236}">
                <a16:creationId xmlns:a16="http://schemas.microsoft.com/office/drawing/2014/main" id="{D4371DE4-7C68-F248-85F0-7720F3C3A9D9}"/>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Fidelity Logo White">
            <a:extLst>
              <a:ext uri="{FF2B5EF4-FFF2-40B4-BE49-F238E27FC236}">
                <a16:creationId xmlns:a16="http://schemas.microsoft.com/office/drawing/2014/main" id="{66E7F2FC-46A1-9C49-957F-60AA0EB80471}"/>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C69DBCAA-8E52-2E4F-9CE5-EF2C3D89EDF4}"/>
              </a:ext>
            </a:extLst>
          </p:cNvPr>
          <p:cNvGrpSpPr/>
          <p:nvPr/>
        </p:nvGrpSpPr>
        <p:grpSpPr>
          <a:xfrm>
            <a:off x="0" y="0"/>
            <a:ext cx="7190153" cy="2895600"/>
            <a:chOff x="0" y="0"/>
            <a:chExt cx="5392615" cy="2171700"/>
          </a:xfrm>
        </p:grpSpPr>
        <p:sp>
          <p:nvSpPr>
            <p:cNvPr id="16" name="Triangle 40">
              <a:extLst>
                <a:ext uri="{FF2B5EF4-FFF2-40B4-BE49-F238E27FC236}">
                  <a16:creationId xmlns:a16="http://schemas.microsoft.com/office/drawing/2014/main" id="{12ED0334-9846-2344-9F08-A31D9BAB84DC}"/>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7" name="Straight Connector 16">
              <a:extLst>
                <a:ext uri="{FF2B5EF4-FFF2-40B4-BE49-F238E27FC236}">
                  <a16:creationId xmlns:a16="http://schemas.microsoft.com/office/drawing/2014/main" id="{72F22238-1573-C640-BB6F-00A4B78508F0}"/>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FA2678BB-71FC-1C41-94C7-1FB3241D2CCC}"/>
              </a:ext>
            </a:extLst>
          </p:cNvPr>
          <p:cNvGrpSpPr/>
          <p:nvPr/>
        </p:nvGrpSpPr>
        <p:grpSpPr>
          <a:xfrm>
            <a:off x="5589822" y="3212721"/>
            <a:ext cx="6602177" cy="3626734"/>
            <a:chOff x="4192367" y="2409541"/>
            <a:chExt cx="4951633" cy="2720051"/>
          </a:xfrm>
        </p:grpSpPr>
        <p:cxnSp>
          <p:nvCxnSpPr>
            <p:cNvPr id="19" name="Straight Connector 18">
              <a:extLst>
                <a:ext uri="{FF2B5EF4-FFF2-40B4-BE49-F238E27FC236}">
                  <a16:creationId xmlns:a16="http://schemas.microsoft.com/office/drawing/2014/main" id="{B08837F3-0FF5-E044-8238-317C4AEDB389}"/>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170C70D-707B-4A4D-BE82-FEEEDA3B31D9}"/>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1" name="Title 1">
            <a:extLst>
              <a:ext uri="{FF2B5EF4-FFF2-40B4-BE49-F238E27FC236}">
                <a16:creationId xmlns:a16="http://schemas.microsoft.com/office/drawing/2014/main" id="{47E18711-D03E-4646-A369-673EE05E33AD}"/>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Aging and caregiving</a:t>
            </a:r>
          </a:p>
        </p:txBody>
      </p:sp>
    </p:spTree>
    <p:extLst>
      <p:ext uri="{BB962C8B-B14F-4D97-AF65-F5344CB8AC3E}">
        <p14:creationId xmlns:p14="http://schemas.microsoft.com/office/powerpoint/2010/main" val="696227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6311392-B181-6F42-9F7B-90C03D59E3D8}"/>
              </a:ext>
            </a:extLst>
          </p:cNvPr>
          <p:cNvSpPr>
            <a:spLocks noGrp="1"/>
          </p:cNvSpPr>
          <p:nvPr>
            <p:ph type="ftr" sz="quarter" idx="3"/>
          </p:nvPr>
        </p:nvSpPr>
        <p:spPr/>
        <p:txBody>
          <a:bodyPr/>
          <a:lstStyle/>
          <a:p>
            <a:pPr algn="l">
              <a:defRPr/>
            </a:pPr>
            <a:r>
              <a:rPr lang="en-US"/>
              <a:t>For investor use.</a:t>
            </a:r>
            <a:endParaRPr lang="en-US" dirty="0"/>
          </a:p>
        </p:txBody>
      </p:sp>
      <p:sp>
        <p:nvSpPr>
          <p:cNvPr id="6" name="Content Placeholder 2">
            <a:extLst>
              <a:ext uri="{FF2B5EF4-FFF2-40B4-BE49-F238E27FC236}">
                <a16:creationId xmlns:a16="http://schemas.microsoft.com/office/drawing/2014/main" id="{9B1E219F-7B9B-264B-9227-58DF26629B50}"/>
              </a:ext>
            </a:extLst>
          </p:cNvPr>
          <p:cNvSpPr txBox="1">
            <a:spLocks/>
          </p:cNvSpPr>
          <p:nvPr/>
        </p:nvSpPr>
        <p:spPr>
          <a:xfrm>
            <a:off x="415089" y="1755322"/>
            <a:ext cx="11568363" cy="4241898"/>
          </a:xfrm>
          <a:prstGeom prst="rect">
            <a:avLst/>
          </a:prstGeom>
          <a:noFill/>
        </p:spPr>
        <p:txBody>
          <a:bodyPr anchor="ctr" anchorCtr="0"/>
          <a:lst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a:lstStyle>
          <a:p>
            <a:pPr marL="0" indent="0">
              <a:spcBef>
                <a:spcPct val="0"/>
              </a:spcBef>
              <a:spcAft>
                <a:spcPts val="1800"/>
              </a:spcAft>
              <a:buSzTx/>
            </a:pPr>
            <a:r>
              <a:rPr lang="en-US" sz="2400" kern="1200" dirty="0">
                <a:solidFill>
                  <a:srgbClr val="333F48"/>
                </a:solidFill>
                <a:latin typeface="Arial" pitchFamily="34" charset="0"/>
                <a:ea typeface="ＭＳ Ｐゴシック"/>
                <a:cs typeface="Arial" panose="020B0604020202020204" pitchFamily="34" charset="0"/>
              </a:rPr>
              <a:t>CARING FOR A LOVED ONE</a:t>
            </a:r>
          </a:p>
          <a:p>
            <a:pPr marL="0" indent="0">
              <a:lnSpc>
                <a:spcPct val="114000"/>
              </a:lnSpc>
              <a:spcBef>
                <a:spcPts val="0"/>
              </a:spcBef>
            </a:pPr>
            <a:r>
              <a:rPr lang="en-US" sz="4000" b="0" kern="0" dirty="0">
                <a:solidFill>
                  <a:srgbClr val="768692">
                    <a:lumMod val="40000"/>
                    <a:lumOff val="60000"/>
                  </a:srgbClr>
                </a:solidFill>
              </a:rPr>
              <a:t>Who will be the </a:t>
            </a:r>
            <a:r>
              <a:rPr lang="en-US" sz="4000" b="0" kern="0" dirty="0">
                <a:solidFill>
                  <a:srgbClr val="7A9A01"/>
                </a:solidFill>
              </a:rPr>
              <a:t>financial caregiver</a:t>
            </a:r>
            <a:r>
              <a:rPr lang="en-US" sz="4000" b="0" kern="0" dirty="0">
                <a:solidFill>
                  <a:srgbClr val="768692">
                    <a:lumMod val="40000"/>
                    <a:lumOff val="60000"/>
                  </a:srgbClr>
                </a:solidFill>
              </a:rPr>
              <a:t>? • What is </a:t>
            </a:r>
            <a:br>
              <a:rPr lang="en-US" sz="4000" b="0" kern="0" dirty="0">
                <a:solidFill>
                  <a:srgbClr val="768692">
                    <a:lumMod val="40000"/>
                    <a:lumOff val="60000"/>
                  </a:srgbClr>
                </a:solidFill>
              </a:rPr>
            </a:br>
            <a:r>
              <a:rPr lang="en-US" sz="4000" b="0" kern="0" dirty="0">
                <a:solidFill>
                  <a:srgbClr val="768692">
                    <a:lumMod val="40000"/>
                    <a:lumOff val="60000"/>
                  </a:srgbClr>
                </a:solidFill>
              </a:rPr>
              <a:t>the potential impact to your </a:t>
            </a:r>
            <a:r>
              <a:rPr lang="en-US" sz="4000" b="0" kern="0" dirty="0">
                <a:solidFill>
                  <a:srgbClr val="768692"/>
                </a:solidFill>
              </a:rPr>
              <a:t>income and savings</a:t>
            </a:r>
            <a:r>
              <a:rPr lang="en-US" sz="4000" b="0" kern="0" dirty="0">
                <a:solidFill>
                  <a:srgbClr val="768692">
                    <a:lumMod val="40000"/>
                    <a:lumOff val="60000"/>
                  </a:srgbClr>
                </a:solidFill>
              </a:rPr>
              <a:t>? </a:t>
            </a:r>
            <a:br>
              <a:rPr lang="en-US" sz="4000" b="0" kern="0" dirty="0">
                <a:solidFill>
                  <a:srgbClr val="768692">
                    <a:lumMod val="40000"/>
                    <a:lumOff val="60000"/>
                  </a:srgbClr>
                </a:solidFill>
              </a:rPr>
            </a:br>
            <a:r>
              <a:rPr lang="en-US" sz="4000" b="0" kern="0" dirty="0">
                <a:solidFill>
                  <a:srgbClr val="768692">
                    <a:lumMod val="40000"/>
                    <a:lumOff val="60000"/>
                  </a:srgbClr>
                </a:solidFill>
              </a:rPr>
              <a:t>Will care responsibilities be </a:t>
            </a:r>
            <a:r>
              <a:rPr lang="en-US" sz="4000" b="0" kern="0" dirty="0">
                <a:solidFill>
                  <a:srgbClr val="7A9A01"/>
                </a:solidFill>
              </a:rPr>
              <a:t>shared with other family members</a:t>
            </a:r>
            <a:r>
              <a:rPr lang="en-US" sz="4000" b="0" kern="0" dirty="0">
                <a:solidFill>
                  <a:srgbClr val="768692">
                    <a:lumMod val="40000"/>
                    <a:lumOff val="60000"/>
                  </a:srgbClr>
                </a:solidFill>
              </a:rPr>
              <a:t>? • Does your loved one have </a:t>
            </a:r>
            <a:r>
              <a:rPr lang="en-US" sz="4000" b="0" kern="0" dirty="0">
                <a:solidFill>
                  <a:srgbClr val="768692"/>
                </a:solidFill>
              </a:rPr>
              <a:t>important documents accessible</a:t>
            </a:r>
            <a:r>
              <a:rPr lang="en-US" sz="4000" b="0" kern="0" dirty="0">
                <a:solidFill>
                  <a:srgbClr val="768692">
                    <a:lumMod val="40000"/>
                    <a:lumOff val="60000"/>
                  </a:srgbClr>
                </a:solidFill>
              </a:rPr>
              <a:t>? • What are the </a:t>
            </a:r>
            <a:r>
              <a:rPr lang="en-US" sz="4000" b="0" kern="0" dirty="0">
                <a:solidFill>
                  <a:srgbClr val="7A9A01"/>
                </a:solidFill>
              </a:rPr>
              <a:t>housing options</a:t>
            </a:r>
            <a:r>
              <a:rPr lang="en-US" sz="4000" b="0" kern="0" dirty="0">
                <a:solidFill>
                  <a:srgbClr val="768692">
                    <a:lumMod val="40000"/>
                    <a:lumOff val="60000"/>
                  </a:srgbClr>
                </a:solidFill>
              </a:rPr>
              <a:t>? </a:t>
            </a:r>
          </a:p>
          <a:p>
            <a:pPr marL="0" indent="0">
              <a:spcBef>
                <a:spcPts val="0"/>
              </a:spcBef>
            </a:pPr>
            <a:endParaRPr lang="en-US" sz="3600" b="0" kern="0" dirty="0">
              <a:solidFill>
                <a:srgbClr val="298FC2"/>
              </a:solidFill>
            </a:endParaRPr>
          </a:p>
          <a:p>
            <a:pPr marL="0" indent="0">
              <a:spcBef>
                <a:spcPts val="0"/>
              </a:spcBef>
            </a:pPr>
            <a:endParaRPr lang="en-US" sz="2400" b="0" kern="0" dirty="0">
              <a:solidFill>
                <a:schemeClr val="accent1"/>
              </a:solidFill>
            </a:endParaRPr>
          </a:p>
        </p:txBody>
      </p:sp>
      <p:sp>
        <p:nvSpPr>
          <p:cNvPr id="5" name="Slide Number Placeholder 8">
            <a:extLst>
              <a:ext uri="{FF2B5EF4-FFF2-40B4-BE49-F238E27FC236}">
                <a16:creationId xmlns:a16="http://schemas.microsoft.com/office/drawing/2014/main" id="{672706BA-5795-9D47-A0E3-8E19BDBFE2B4}"/>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29</a:t>
            </a:fld>
            <a:endParaRPr lang="en-US" dirty="0">
              <a:solidFill>
                <a:schemeClr val="tx1"/>
              </a:solidFill>
            </a:endParaRPr>
          </a:p>
        </p:txBody>
      </p:sp>
    </p:spTree>
    <p:extLst>
      <p:ext uri="{BB962C8B-B14F-4D97-AF65-F5344CB8AC3E}">
        <p14:creationId xmlns:p14="http://schemas.microsoft.com/office/powerpoint/2010/main" val="337518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636FFC-8D9E-E041-A271-A8EE2D2020C9}"/>
              </a:ext>
            </a:extLst>
          </p:cNvPr>
          <p:cNvSpPr/>
          <p:nvPr/>
        </p:nvSpPr>
        <p:spPr bwMode="auto">
          <a:xfrm>
            <a:off x="4432"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62" name="Rectangle 61">
            <a:extLst>
              <a:ext uri="{FF2B5EF4-FFF2-40B4-BE49-F238E27FC236}">
                <a16:creationId xmlns:a16="http://schemas.microsoft.com/office/drawing/2014/main" id="{F3F2515E-2A8F-6243-B2C4-09761CF48082}"/>
              </a:ext>
            </a:extLst>
          </p:cNvPr>
          <p:cNvSpPr/>
          <p:nvPr/>
        </p:nvSpPr>
        <p:spPr bwMode="auto">
          <a:xfrm>
            <a:off x="1753920"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67" name="Rectangle 66">
            <a:extLst>
              <a:ext uri="{FF2B5EF4-FFF2-40B4-BE49-F238E27FC236}">
                <a16:creationId xmlns:a16="http://schemas.microsoft.com/office/drawing/2014/main" id="{90A30FAE-0996-4242-98BA-3760CE2E95F8}"/>
              </a:ext>
            </a:extLst>
          </p:cNvPr>
          <p:cNvSpPr/>
          <p:nvPr/>
        </p:nvSpPr>
        <p:spPr bwMode="auto">
          <a:xfrm>
            <a:off x="3503408"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72" name="Rectangle 71">
            <a:extLst>
              <a:ext uri="{FF2B5EF4-FFF2-40B4-BE49-F238E27FC236}">
                <a16:creationId xmlns:a16="http://schemas.microsoft.com/office/drawing/2014/main" id="{0A3BC006-39CC-0744-8617-B3FE5ECF167A}"/>
              </a:ext>
            </a:extLst>
          </p:cNvPr>
          <p:cNvSpPr/>
          <p:nvPr/>
        </p:nvSpPr>
        <p:spPr bwMode="auto">
          <a:xfrm>
            <a:off x="5252897"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77" name="Rectangle 76">
            <a:extLst>
              <a:ext uri="{FF2B5EF4-FFF2-40B4-BE49-F238E27FC236}">
                <a16:creationId xmlns:a16="http://schemas.microsoft.com/office/drawing/2014/main" id="{DF960D1B-3515-814D-B0E8-CB45FA881E3D}"/>
              </a:ext>
            </a:extLst>
          </p:cNvPr>
          <p:cNvSpPr/>
          <p:nvPr/>
        </p:nvSpPr>
        <p:spPr bwMode="auto">
          <a:xfrm>
            <a:off x="7002385"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82" name="Rectangle 81">
            <a:extLst>
              <a:ext uri="{FF2B5EF4-FFF2-40B4-BE49-F238E27FC236}">
                <a16:creationId xmlns:a16="http://schemas.microsoft.com/office/drawing/2014/main" id="{85806F4C-4537-2049-8B77-897581CDF2EF}"/>
              </a:ext>
            </a:extLst>
          </p:cNvPr>
          <p:cNvSpPr/>
          <p:nvPr/>
        </p:nvSpPr>
        <p:spPr bwMode="auto">
          <a:xfrm>
            <a:off x="8751873"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87" name="Rectangle 86">
            <a:extLst>
              <a:ext uri="{FF2B5EF4-FFF2-40B4-BE49-F238E27FC236}">
                <a16:creationId xmlns:a16="http://schemas.microsoft.com/office/drawing/2014/main" id="{D3FA5FB9-359C-ED42-9C80-EC0BD819954B}"/>
              </a:ext>
            </a:extLst>
          </p:cNvPr>
          <p:cNvSpPr/>
          <p:nvPr/>
        </p:nvSpPr>
        <p:spPr bwMode="auto">
          <a:xfrm>
            <a:off x="10501363" y="3644301"/>
            <a:ext cx="1690637" cy="965709"/>
          </a:xfrm>
          <a:prstGeom prst="rect">
            <a:avLst/>
          </a:prstGeom>
          <a:gradFill flip="none" rotWithShape="1">
            <a:gsLst>
              <a:gs pos="21000">
                <a:schemeClr val="bg1"/>
              </a:gs>
              <a:gs pos="100000">
                <a:schemeClr val="bg1">
                  <a:lumMod val="95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6" name="Title 5">
            <a:extLst>
              <a:ext uri="{FF2B5EF4-FFF2-40B4-BE49-F238E27FC236}">
                <a16:creationId xmlns:a16="http://schemas.microsoft.com/office/drawing/2014/main" id="{1659290E-478E-F24E-8A00-8AD6BE3EAACB}"/>
              </a:ext>
            </a:extLst>
          </p:cNvPr>
          <p:cNvSpPr>
            <a:spLocks noGrp="1"/>
          </p:cNvSpPr>
          <p:nvPr>
            <p:ph type="ctrTitle"/>
          </p:nvPr>
        </p:nvSpPr>
        <p:spPr>
          <a:xfrm>
            <a:off x="0" y="1811093"/>
            <a:ext cx="12192000" cy="608013"/>
          </a:xfrm>
        </p:spPr>
        <p:txBody>
          <a:bodyPr/>
          <a:lstStyle/>
          <a:p>
            <a:pPr algn="ctr"/>
            <a:r>
              <a:rPr lang="en-US" sz="3600" dirty="0"/>
              <a:t>Planning for life’s big moments</a:t>
            </a:r>
          </a:p>
        </p:txBody>
      </p:sp>
      <p:sp>
        <p:nvSpPr>
          <p:cNvPr id="4" name="Footer Placeholder 3">
            <a:extLst>
              <a:ext uri="{FF2B5EF4-FFF2-40B4-BE49-F238E27FC236}">
                <a16:creationId xmlns:a16="http://schemas.microsoft.com/office/drawing/2014/main" id="{BEEB0F9B-5631-9A4F-B997-C049F8DABB23}"/>
              </a:ext>
            </a:extLst>
          </p:cNvPr>
          <p:cNvSpPr>
            <a:spLocks noGrp="1"/>
          </p:cNvSpPr>
          <p:nvPr>
            <p:ph type="ftr" sz="quarter" idx="3"/>
          </p:nvPr>
        </p:nvSpPr>
        <p:spPr/>
        <p:txBody>
          <a:bodyPr/>
          <a:lstStyle/>
          <a:p>
            <a:pPr algn="l">
              <a:defRPr/>
            </a:pPr>
            <a:r>
              <a:rPr lang="en-US"/>
              <a:t>For investor use.</a:t>
            </a:r>
            <a:endParaRPr lang="en-US" dirty="0"/>
          </a:p>
        </p:txBody>
      </p:sp>
      <p:sp>
        <p:nvSpPr>
          <p:cNvPr id="54" name="Slide Number Placeholder 8">
            <a:extLst>
              <a:ext uri="{FF2B5EF4-FFF2-40B4-BE49-F238E27FC236}">
                <a16:creationId xmlns:a16="http://schemas.microsoft.com/office/drawing/2014/main" id="{64547658-C4B1-9B4B-9C06-3CAB771BFD44}"/>
              </a:ext>
            </a:extLst>
          </p:cNvPr>
          <p:cNvSpPr txBox="1">
            <a:spLocks/>
          </p:cNvSpPr>
          <p:nvPr/>
        </p:nvSpPr>
        <p:spPr bwMode="auto">
          <a:xfrm>
            <a:off x="0" y="6382513"/>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a:t>
            </a:fld>
            <a:endParaRPr lang="en-US" dirty="0">
              <a:solidFill>
                <a:schemeClr val="tx1"/>
              </a:solidFill>
            </a:endParaRPr>
          </a:p>
        </p:txBody>
      </p:sp>
      <p:sp>
        <p:nvSpPr>
          <p:cNvPr id="3" name="Rectangle 2">
            <a:extLst>
              <a:ext uri="{FF2B5EF4-FFF2-40B4-BE49-F238E27FC236}">
                <a16:creationId xmlns:a16="http://schemas.microsoft.com/office/drawing/2014/main" id="{EDDAD9AD-2F88-6345-8FF0-743FA431D827}"/>
              </a:ext>
            </a:extLst>
          </p:cNvPr>
          <p:cNvSpPr/>
          <p:nvPr/>
        </p:nvSpPr>
        <p:spPr bwMode="auto">
          <a:xfrm>
            <a:off x="4432"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8" name="Oval 27">
            <a:extLst>
              <a:ext uri="{FF2B5EF4-FFF2-40B4-BE49-F238E27FC236}">
                <a16:creationId xmlns:a16="http://schemas.microsoft.com/office/drawing/2014/main" id="{2D045484-B13E-E749-963D-FDFB7FC06C66}"/>
              </a:ext>
            </a:extLst>
          </p:cNvPr>
          <p:cNvSpPr/>
          <p:nvPr/>
        </p:nvSpPr>
        <p:spPr bwMode="auto">
          <a:xfrm>
            <a:off x="171387" y="2965938"/>
            <a:ext cx="1356727" cy="1356727"/>
          </a:xfrm>
          <a:prstGeom prst="ellipse">
            <a:avLst/>
          </a:prstGeom>
          <a:blipFill>
            <a:blip r:embed="rId3"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B1E35B2E-7612-0A40-B69F-5727B651C7EA}"/>
              </a:ext>
            </a:extLst>
          </p:cNvPr>
          <p:cNvSpPr/>
          <p:nvPr/>
        </p:nvSpPr>
        <p:spPr>
          <a:xfrm>
            <a:off x="194763" y="4762915"/>
            <a:ext cx="1309974" cy="307777"/>
          </a:xfrm>
          <a:prstGeom prst="rect">
            <a:avLst/>
          </a:prstGeom>
        </p:spPr>
        <p:txBody>
          <a:bodyPr wrap="none">
            <a:spAutoFit/>
          </a:bodyPr>
          <a:lstStyle/>
          <a:p>
            <a:pPr algn="ctr"/>
            <a:r>
              <a:rPr lang="en-US" sz="1400" dirty="0">
                <a:solidFill>
                  <a:srgbClr val="333F48"/>
                </a:solidFill>
              </a:rPr>
              <a:t>Relationships </a:t>
            </a:r>
          </a:p>
        </p:txBody>
      </p:sp>
      <p:sp>
        <p:nvSpPr>
          <p:cNvPr id="63" name="Rectangle 62">
            <a:extLst>
              <a:ext uri="{FF2B5EF4-FFF2-40B4-BE49-F238E27FC236}">
                <a16:creationId xmlns:a16="http://schemas.microsoft.com/office/drawing/2014/main" id="{6FF6F089-6E00-2C4D-9A13-C3C4B5589336}"/>
              </a:ext>
            </a:extLst>
          </p:cNvPr>
          <p:cNvSpPr/>
          <p:nvPr/>
        </p:nvSpPr>
        <p:spPr bwMode="auto">
          <a:xfrm>
            <a:off x="1753920"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65" name="Rectangle 64">
            <a:extLst>
              <a:ext uri="{FF2B5EF4-FFF2-40B4-BE49-F238E27FC236}">
                <a16:creationId xmlns:a16="http://schemas.microsoft.com/office/drawing/2014/main" id="{5ABDEDA5-6AB4-4A40-9DC9-66DB13B32F25}"/>
              </a:ext>
            </a:extLst>
          </p:cNvPr>
          <p:cNvSpPr/>
          <p:nvPr/>
        </p:nvSpPr>
        <p:spPr>
          <a:xfrm>
            <a:off x="1749490" y="4641766"/>
            <a:ext cx="1690637" cy="523220"/>
          </a:xfrm>
          <a:prstGeom prst="rect">
            <a:avLst/>
          </a:prstGeom>
        </p:spPr>
        <p:txBody>
          <a:bodyPr wrap="square">
            <a:spAutoFit/>
          </a:bodyPr>
          <a:lstStyle/>
          <a:p>
            <a:pPr algn="ctr"/>
            <a:r>
              <a:rPr lang="en-US" sz="1400" dirty="0">
                <a:solidFill>
                  <a:srgbClr val="333F48"/>
                </a:solidFill>
              </a:rPr>
              <a:t>Making a large </a:t>
            </a:r>
            <a:br>
              <a:rPr lang="en-US" sz="1400" dirty="0">
                <a:solidFill>
                  <a:srgbClr val="333F48"/>
                </a:solidFill>
              </a:rPr>
            </a:br>
            <a:r>
              <a:rPr lang="en-US" sz="1400" dirty="0">
                <a:solidFill>
                  <a:srgbClr val="333F48"/>
                </a:solidFill>
              </a:rPr>
              <a:t>purchase</a:t>
            </a:r>
          </a:p>
        </p:txBody>
      </p:sp>
      <p:sp>
        <p:nvSpPr>
          <p:cNvPr id="68" name="Rectangle 67">
            <a:extLst>
              <a:ext uri="{FF2B5EF4-FFF2-40B4-BE49-F238E27FC236}">
                <a16:creationId xmlns:a16="http://schemas.microsoft.com/office/drawing/2014/main" id="{21046B13-17F0-6F49-83AB-ECD29C731B32}"/>
              </a:ext>
            </a:extLst>
          </p:cNvPr>
          <p:cNvSpPr/>
          <p:nvPr/>
        </p:nvSpPr>
        <p:spPr bwMode="auto">
          <a:xfrm>
            <a:off x="3503408"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70" name="Rectangle 69">
            <a:extLst>
              <a:ext uri="{FF2B5EF4-FFF2-40B4-BE49-F238E27FC236}">
                <a16:creationId xmlns:a16="http://schemas.microsoft.com/office/drawing/2014/main" id="{7CB19905-1891-9646-ACA6-344678BD9DA7}"/>
              </a:ext>
            </a:extLst>
          </p:cNvPr>
          <p:cNvSpPr/>
          <p:nvPr/>
        </p:nvSpPr>
        <p:spPr>
          <a:xfrm>
            <a:off x="3858046" y="4641766"/>
            <a:ext cx="981359" cy="523220"/>
          </a:xfrm>
          <a:prstGeom prst="rect">
            <a:avLst/>
          </a:prstGeom>
        </p:spPr>
        <p:txBody>
          <a:bodyPr wrap="none">
            <a:spAutoFit/>
          </a:bodyPr>
          <a:lstStyle/>
          <a:p>
            <a:pPr algn="ctr"/>
            <a:r>
              <a:rPr lang="en-US" sz="1400" dirty="0">
                <a:solidFill>
                  <a:srgbClr val="333F48"/>
                </a:solidFill>
              </a:rPr>
              <a:t>Education</a:t>
            </a:r>
            <a:br>
              <a:rPr lang="en-US" sz="1400" dirty="0">
                <a:solidFill>
                  <a:srgbClr val="333F48"/>
                </a:solidFill>
              </a:rPr>
            </a:br>
            <a:r>
              <a:rPr lang="en-US" sz="1400" dirty="0">
                <a:solidFill>
                  <a:srgbClr val="333F48"/>
                </a:solidFill>
              </a:rPr>
              <a:t>planning</a:t>
            </a:r>
          </a:p>
        </p:txBody>
      </p:sp>
      <p:sp>
        <p:nvSpPr>
          <p:cNvPr id="73" name="Rectangle 72">
            <a:extLst>
              <a:ext uri="{FF2B5EF4-FFF2-40B4-BE49-F238E27FC236}">
                <a16:creationId xmlns:a16="http://schemas.microsoft.com/office/drawing/2014/main" id="{D7C793A4-22F2-3A47-BCB4-94139B7273C0}"/>
              </a:ext>
            </a:extLst>
          </p:cNvPr>
          <p:cNvSpPr/>
          <p:nvPr/>
        </p:nvSpPr>
        <p:spPr bwMode="auto">
          <a:xfrm>
            <a:off x="5252897"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75" name="Rectangle 74">
            <a:extLst>
              <a:ext uri="{FF2B5EF4-FFF2-40B4-BE49-F238E27FC236}">
                <a16:creationId xmlns:a16="http://schemas.microsoft.com/office/drawing/2014/main" id="{69EE6CB4-6253-DD46-86C0-06D415521E30}"/>
              </a:ext>
            </a:extLst>
          </p:cNvPr>
          <p:cNvSpPr/>
          <p:nvPr/>
        </p:nvSpPr>
        <p:spPr>
          <a:xfrm>
            <a:off x="5568262" y="4749488"/>
            <a:ext cx="1059906" cy="307777"/>
          </a:xfrm>
          <a:prstGeom prst="rect">
            <a:avLst/>
          </a:prstGeom>
        </p:spPr>
        <p:txBody>
          <a:bodyPr wrap="none">
            <a:spAutoFit/>
          </a:bodyPr>
          <a:lstStyle/>
          <a:p>
            <a:pPr algn="ctr"/>
            <a:r>
              <a:rPr lang="en-US" sz="1400" dirty="0">
                <a:solidFill>
                  <a:srgbClr val="333F48"/>
                </a:solidFill>
              </a:rPr>
              <a:t>Retirement</a:t>
            </a:r>
          </a:p>
        </p:txBody>
      </p:sp>
      <p:sp>
        <p:nvSpPr>
          <p:cNvPr id="78" name="Rectangle 77">
            <a:extLst>
              <a:ext uri="{FF2B5EF4-FFF2-40B4-BE49-F238E27FC236}">
                <a16:creationId xmlns:a16="http://schemas.microsoft.com/office/drawing/2014/main" id="{42803835-57EE-EC43-9B77-725BEFE9D273}"/>
              </a:ext>
            </a:extLst>
          </p:cNvPr>
          <p:cNvSpPr/>
          <p:nvPr/>
        </p:nvSpPr>
        <p:spPr bwMode="auto">
          <a:xfrm>
            <a:off x="7002385"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80" name="Rectangle 79">
            <a:extLst>
              <a:ext uri="{FF2B5EF4-FFF2-40B4-BE49-F238E27FC236}">
                <a16:creationId xmlns:a16="http://schemas.microsoft.com/office/drawing/2014/main" id="{5E0F32FF-5274-9148-9CAE-D9EB6FB06CF2}"/>
              </a:ext>
            </a:extLst>
          </p:cNvPr>
          <p:cNvSpPr/>
          <p:nvPr/>
        </p:nvSpPr>
        <p:spPr>
          <a:xfrm>
            <a:off x="7002385" y="4749488"/>
            <a:ext cx="1690635" cy="307777"/>
          </a:xfrm>
          <a:prstGeom prst="rect">
            <a:avLst/>
          </a:prstGeom>
        </p:spPr>
        <p:txBody>
          <a:bodyPr wrap="square">
            <a:spAutoFit/>
          </a:bodyPr>
          <a:lstStyle/>
          <a:p>
            <a:pPr algn="ctr"/>
            <a:r>
              <a:rPr lang="en-US" sz="1400" dirty="0">
                <a:solidFill>
                  <a:srgbClr val="333F48"/>
                </a:solidFill>
              </a:rPr>
              <a:t>Change in health</a:t>
            </a:r>
          </a:p>
        </p:txBody>
      </p:sp>
      <p:sp>
        <p:nvSpPr>
          <p:cNvPr id="83" name="Rectangle 82">
            <a:extLst>
              <a:ext uri="{FF2B5EF4-FFF2-40B4-BE49-F238E27FC236}">
                <a16:creationId xmlns:a16="http://schemas.microsoft.com/office/drawing/2014/main" id="{48C69D12-F6D8-BE44-A956-7E97A1E5A695}"/>
              </a:ext>
            </a:extLst>
          </p:cNvPr>
          <p:cNvSpPr/>
          <p:nvPr/>
        </p:nvSpPr>
        <p:spPr bwMode="auto">
          <a:xfrm>
            <a:off x="8751873"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85" name="Rectangle 84">
            <a:extLst>
              <a:ext uri="{FF2B5EF4-FFF2-40B4-BE49-F238E27FC236}">
                <a16:creationId xmlns:a16="http://schemas.microsoft.com/office/drawing/2014/main" id="{056D0FDF-359F-BC40-803C-1CE0302D4F49}"/>
              </a:ext>
            </a:extLst>
          </p:cNvPr>
          <p:cNvSpPr/>
          <p:nvPr/>
        </p:nvSpPr>
        <p:spPr>
          <a:xfrm>
            <a:off x="9076856" y="4641766"/>
            <a:ext cx="1040670" cy="523220"/>
          </a:xfrm>
          <a:prstGeom prst="rect">
            <a:avLst/>
          </a:prstGeom>
        </p:spPr>
        <p:txBody>
          <a:bodyPr wrap="none">
            <a:spAutoFit/>
          </a:bodyPr>
          <a:lstStyle/>
          <a:p>
            <a:pPr algn="ctr"/>
            <a:r>
              <a:rPr lang="en-US" sz="1400" dirty="0">
                <a:solidFill>
                  <a:srgbClr val="333F48"/>
                </a:solidFill>
              </a:rPr>
              <a:t>Aging and </a:t>
            </a:r>
            <a:br>
              <a:rPr lang="en-US" sz="1400" dirty="0">
                <a:solidFill>
                  <a:srgbClr val="333F48"/>
                </a:solidFill>
              </a:rPr>
            </a:br>
            <a:r>
              <a:rPr lang="en-US" sz="1400" dirty="0">
                <a:solidFill>
                  <a:srgbClr val="333F48"/>
                </a:solidFill>
              </a:rPr>
              <a:t>caregiving</a:t>
            </a:r>
          </a:p>
        </p:txBody>
      </p:sp>
      <p:sp>
        <p:nvSpPr>
          <p:cNvPr id="88" name="Rectangle 87">
            <a:extLst>
              <a:ext uri="{FF2B5EF4-FFF2-40B4-BE49-F238E27FC236}">
                <a16:creationId xmlns:a16="http://schemas.microsoft.com/office/drawing/2014/main" id="{445E76EC-3A2A-364B-A3CB-A619206F8EA5}"/>
              </a:ext>
            </a:extLst>
          </p:cNvPr>
          <p:cNvSpPr/>
          <p:nvPr/>
        </p:nvSpPr>
        <p:spPr bwMode="auto">
          <a:xfrm>
            <a:off x="10501363" y="4601713"/>
            <a:ext cx="1690637" cy="603326"/>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0" name="Rectangle 89">
            <a:extLst>
              <a:ext uri="{FF2B5EF4-FFF2-40B4-BE49-F238E27FC236}">
                <a16:creationId xmlns:a16="http://schemas.microsoft.com/office/drawing/2014/main" id="{C7727037-F34E-6346-BB74-8F2834E9242E}"/>
              </a:ext>
            </a:extLst>
          </p:cNvPr>
          <p:cNvSpPr/>
          <p:nvPr/>
        </p:nvSpPr>
        <p:spPr>
          <a:xfrm>
            <a:off x="10965807" y="4749488"/>
            <a:ext cx="761747" cy="307777"/>
          </a:xfrm>
          <a:prstGeom prst="rect">
            <a:avLst/>
          </a:prstGeom>
        </p:spPr>
        <p:txBody>
          <a:bodyPr wrap="none">
            <a:spAutoFit/>
          </a:bodyPr>
          <a:lstStyle/>
          <a:p>
            <a:pPr algn="ctr"/>
            <a:r>
              <a:rPr lang="en-US" sz="1400" dirty="0">
                <a:solidFill>
                  <a:srgbClr val="333F48"/>
                </a:solidFill>
              </a:rPr>
              <a:t>Legacy</a:t>
            </a:r>
          </a:p>
        </p:txBody>
      </p:sp>
      <p:sp>
        <p:nvSpPr>
          <p:cNvPr id="91" name="Oval 90">
            <a:extLst>
              <a:ext uri="{FF2B5EF4-FFF2-40B4-BE49-F238E27FC236}">
                <a16:creationId xmlns:a16="http://schemas.microsoft.com/office/drawing/2014/main" id="{C5A01E31-620A-E242-8AB2-6D36F1F84F45}"/>
              </a:ext>
            </a:extLst>
          </p:cNvPr>
          <p:cNvSpPr/>
          <p:nvPr/>
        </p:nvSpPr>
        <p:spPr bwMode="auto">
          <a:xfrm>
            <a:off x="1920875" y="2965938"/>
            <a:ext cx="1356727" cy="1356727"/>
          </a:xfrm>
          <a:prstGeom prst="ellipse">
            <a:avLst/>
          </a:prstGeom>
          <a:blipFill>
            <a:blip r:embed="rId4"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2" name="Oval 91">
            <a:extLst>
              <a:ext uri="{FF2B5EF4-FFF2-40B4-BE49-F238E27FC236}">
                <a16:creationId xmlns:a16="http://schemas.microsoft.com/office/drawing/2014/main" id="{54097C6F-E333-E94D-8A91-0CF2F9098CB4}"/>
              </a:ext>
            </a:extLst>
          </p:cNvPr>
          <p:cNvSpPr/>
          <p:nvPr/>
        </p:nvSpPr>
        <p:spPr bwMode="auto">
          <a:xfrm>
            <a:off x="3670363" y="2965938"/>
            <a:ext cx="1356727" cy="1356727"/>
          </a:xfrm>
          <a:prstGeom prst="ellipse">
            <a:avLst/>
          </a:prstGeom>
          <a:blipFill>
            <a:blip r:embed="rId5"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3" name="Oval 92">
            <a:extLst>
              <a:ext uri="{FF2B5EF4-FFF2-40B4-BE49-F238E27FC236}">
                <a16:creationId xmlns:a16="http://schemas.microsoft.com/office/drawing/2014/main" id="{7FE28E00-D46A-124B-940E-5AD5AD23F31E}"/>
              </a:ext>
            </a:extLst>
          </p:cNvPr>
          <p:cNvSpPr/>
          <p:nvPr/>
        </p:nvSpPr>
        <p:spPr bwMode="auto">
          <a:xfrm>
            <a:off x="5419852" y="2965938"/>
            <a:ext cx="1356727" cy="1356727"/>
          </a:xfrm>
          <a:prstGeom prst="ellipse">
            <a:avLst/>
          </a:prstGeom>
          <a:blipFill>
            <a:blip r:embed="rId6"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4" name="Oval 93">
            <a:extLst>
              <a:ext uri="{FF2B5EF4-FFF2-40B4-BE49-F238E27FC236}">
                <a16:creationId xmlns:a16="http://schemas.microsoft.com/office/drawing/2014/main" id="{AFBEFE94-9274-794E-B2A2-A27002067420}"/>
              </a:ext>
            </a:extLst>
          </p:cNvPr>
          <p:cNvSpPr/>
          <p:nvPr/>
        </p:nvSpPr>
        <p:spPr bwMode="auto">
          <a:xfrm>
            <a:off x="7169340" y="2965938"/>
            <a:ext cx="1356727" cy="1356727"/>
          </a:xfrm>
          <a:prstGeom prst="ellipse">
            <a:avLst/>
          </a:prstGeom>
          <a:blipFill>
            <a:blip r:embed="rId7"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5" name="Oval 94">
            <a:extLst>
              <a:ext uri="{FF2B5EF4-FFF2-40B4-BE49-F238E27FC236}">
                <a16:creationId xmlns:a16="http://schemas.microsoft.com/office/drawing/2014/main" id="{E77DE8BE-4253-6E42-813E-F58A41182BDC}"/>
              </a:ext>
            </a:extLst>
          </p:cNvPr>
          <p:cNvSpPr/>
          <p:nvPr/>
        </p:nvSpPr>
        <p:spPr bwMode="auto">
          <a:xfrm>
            <a:off x="8918828" y="2965938"/>
            <a:ext cx="1356727" cy="1356727"/>
          </a:xfrm>
          <a:prstGeom prst="ellipse">
            <a:avLst/>
          </a:prstGeom>
          <a:blipFill>
            <a:blip r:embed="rId8"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96" name="Oval 95">
            <a:extLst>
              <a:ext uri="{FF2B5EF4-FFF2-40B4-BE49-F238E27FC236}">
                <a16:creationId xmlns:a16="http://schemas.microsoft.com/office/drawing/2014/main" id="{4EC584DF-4914-3147-B542-1CE276772FAC}"/>
              </a:ext>
            </a:extLst>
          </p:cNvPr>
          <p:cNvSpPr/>
          <p:nvPr/>
        </p:nvSpPr>
        <p:spPr bwMode="auto">
          <a:xfrm>
            <a:off x="10668318" y="2965938"/>
            <a:ext cx="1356727" cy="1356727"/>
          </a:xfrm>
          <a:prstGeom prst="ellipse">
            <a:avLst/>
          </a:prstGeom>
          <a:blipFill>
            <a:blip r:embed="rId9" cstate="email">
              <a:extLst>
                <a:ext uri="{28A0092B-C50C-407E-A947-70E740481C1C}">
                  <a14:useLocalDpi xmlns:a14="http://schemas.microsoft.com/office/drawing/2010/main"/>
                </a:ext>
              </a:extLst>
            </a:blip>
            <a:stretch>
              <a:fillRect/>
            </a:stretch>
          </a:blip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269121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45A0C7-5353-481F-9F96-84332023672E}"/>
              </a:ext>
            </a:extLst>
          </p:cNvPr>
          <p:cNvSpPr/>
          <p:nvPr/>
        </p:nvSpPr>
        <p:spPr bwMode="auto">
          <a:xfrm>
            <a:off x="3448277" y="1871269"/>
            <a:ext cx="7378622" cy="1636486"/>
          </a:xfrm>
          <a:prstGeom prst="rect">
            <a:avLst/>
          </a:prstGeom>
          <a:gradFill flip="none" rotWithShape="1">
            <a:gsLst>
              <a:gs pos="0">
                <a:schemeClr val="bg1"/>
              </a:gs>
              <a:gs pos="63000">
                <a:schemeClr val="bg1">
                  <a:lumMod val="9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graphicFrame>
        <p:nvGraphicFramePr>
          <p:cNvPr id="23" name="Chart 22">
            <a:extLst>
              <a:ext uri="{FF2B5EF4-FFF2-40B4-BE49-F238E27FC236}">
                <a16:creationId xmlns:a16="http://schemas.microsoft.com/office/drawing/2014/main" id="{20676DC3-B3A5-45E7-A134-64B3E07120C4}"/>
              </a:ext>
            </a:extLst>
          </p:cNvPr>
          <p:cNvGraphicFramePr/>
          <p:nvPr>
            <p:extLst>
              <p:ext uri="{D42A27DB-BD31-4B8C-83A1-F6EECF244321}">
                <p14:modId xmlns:p14="http://schemas.microsoft.com/office/powerpoint/2010/main" val="3023765360"/>
              </p:ext>
            </p:extLst>
          </p:nvPr>
        </p:nvGraphicFramePr>
        <p:xfrm>
          <a:off x="846920" y="1600200"/>
          <a:ext cx="4084721" cy="329544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D0028362-5555-5A4F-BC5E-CD6F4E4411E0}"/>
              </a:ext>
            </a:extLst>
          </p:cNvPr>
          <p:cNvSpPr>
            <a:spLocks noGrp="1"/>
          </p:cNvSpPr>
          <p:nvPr>
            <p:ph type="ftr" sz="quarter" idx="3"/>
          </p:nvPr>
        </p:nvSpPr>
        <p:spPr/>
        <p:txBody>
          <a:bodyPr/>
          <a:lstStyle/>
          <a:p>
            <a:pPr algn="l">
              <a:defRPr/>
            </a:pPr>
            <a:r>
              <a:rPr lang="en-US" dirty="0"/>
              <a:t>For investor use.</a:t>
            </a:r>
          </a:p>
        </p:txBody>
      </p:sp>
      <p:sp>
        <p:nvSpPr>
          <p:cNvPr id="4" name="Title 2">
            <a:extLst>
              <a:ext uri="{FF2B5EF4-FFF2-40B4-BE49-F238E27FC236}">
                <a16:creationId xmlns:a16="http://schemas.microsoft.com/office/drawing/2014/main" id="{3D849D93-87F1-524B-BF64-E4CC4338DFCA}"/>
              </a:ext>
            </a:extLst>
          </p:cNvPr>
          <p:cNvSpPr txBox="1">
            <a:spLocks/>
          </p:cNvSpPr>
          <p:nvPr/>
        </p:nvSpPr>
        <p:spPr>
          <a:xfrm>
            <a:off x="0" y="537881"/>
            <a:ext cx="12192000" cy="838200"/>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pPr algn="ctr"/>
            <a:r>
              <a:rPr lang="en-US" sz="3600" kern="0" dirty="0"/>
              <a:t>Caring for an aging loved one?</a:t>
            </a:r>
          </a:p>
        </p:txBody>
      </p:sp>
      <p:sp>
        <p:nvSpPr>
          <p:cNvPr id="8" name="Rectangle 7">
            <a:extLst>
              <a:ext uri="{FF2B5EF4-FFF2-40B4-BE49-F238E27FC236}">
                <a16:creationId xmlns:a16="http://schemas.microsoft.com/office/drawing/2014/main" id="{53FF3170-1F9F-6046-8B12-F6C20E358C06}"/>
              </a:ext>
            </a:extLst>
          </p:cNvPr>
          <p:cNvSpPr/>
          <p:nvPr/>
        </p:nvSpPr>
        <p:spPr>
          <a:xfrm>
            <a:off x="1289080" y="2808255"/>
            <a:ext cx="3200400" cy="640080"/>
          </a:xfrm>
          <a:prstGeom prst="rect">
            <a:avLst/>
          </a:prstGeom>
          <a:noFill/>
        </p:spPr>
        <p:txBody>
          <a:bodyPr wrap="square" lIns="91440" rIns="91440">
            <a:noAutofit/>
          </a:bodyPr>
          <a:lstStyle/>
          <a:p>
            <a:pPr algn="ctr">
              <a:lnSpc>
                <a:spcPct val="90000"/>
              </a:lnSpc>
            </a:pPr>
            <a:r>
              <a:rPr lang="en-US" sz="6000" dirty="0">
                <a:solidFill>
                  <a:srgbClr val="7A9B3D"/>
                </a:solidFill>
              </a:rPr>
              <a:t>70%</a:t>
            </a:r>
            <a:r>
              <a:rPr lang="en-US" sz="4000" dirty="0">
                <a:solidFill>
                  <a:srgbClr val="7A9B3D"/>
                </a:solidFill>
              </a:rPr>
              <a:t> </a:t>
            </a:r>
            <a:endParaRPr lang="en-US" sz="2400" b="1" dirty="0">
              <a:solidFill>
                <a:srgbClr val="7A9B3D"/>
              </a:solidFill>
            </a:endParaRPr>
          </a:p>
        </p:txBody>
      </p:sp>
      <p:sp>
        <p:nvSpPr>
          <p:cNvPr id="9" name="Rectangle 8">
            <a:extLst>
              <a:ext uri="{FF2B5EF4-FFF2-40B4-BE49-F238E27FC236}">
                <a16:creationId xmlns:a16="http://schemas.microsoft.com/office/drawing/2014/main" id="{72B11BCA-CC9D-574A-B359-5C4EEF72E111}"/>
              </a:ext>
            </a:extLst>
          </p:cNvPr>
          <p:cNvSpPr/>
          <p:nvPr/>
        </p:nvSpPr>
        <p:spPr>
          <a:xfrm>
            <a:off x="4931640" y="2082149"/>
            <a:ext cx="5473266" cy="1190638"/>
          </a:xfrm>
          <a:prstGeom prst="rect">
            <a:avLst/>
          </a:prstGeom>
        </p:spPr>
        <p:txBody>
          <a:bodyPr wrap="square" anchor="ctr" anchorCtr="0">
            <a:noAutofit/>
          </a:bodyPr>
          <a:lstStyle/>
          <a:p>
            <a:pPr>
              <a:lnSpc>
                <a:spcPct val="95000"/>
              </a:lnSpc>
            </a:pPr>
            <a:r>
              <a:rPr lang="en-US" sz="2400" dirty="0">
                <a:solidFill>
                  <a:srgbClr val="7A9B3D"/>
                </a:solidFill>
                <a:cs typeface="Arial" panose="020B0604020202020204" pitchFamily="34" charset="0"/>
              </a:rPr>
              <a:t>of caregivers admit to being so focused on caregiving duties they put off addressing their own needs</a:t>
            </a:r>
            <a:endParaRPr lang="en-US" sz="2400" b="1" dirty="0">
              <a:solidFill>
                <a:srgbClr val="7A9B3D"/>
              </a:solidFill>
              <a:cs typeface="Arial" panose="020B0604020202020204" pitchFamily="34" charset="0"/>
            </a:endParaRPr>
          </a:p>
        </p:txBody>
      </p:sp>
      <p:sp>
        <p:nvSpPr>
          <p:cNvPr id="20" name="Text Box 21">
            <a:extLst>
              <a:ext uri="{FF2B5EF4-FFF2-40B4-BE49-F238E27FC236}">
                <a16:creationId xmlns:a16="http://schemas.microsoft.com/office/drawing/2014/main" id="{E380051E-B607-514F-8965-73D8F42085C1}"/>
              </a:ext>
            </a:extLst>
          </p:cNvPr>
          <p:cNvSpPr txBox="1">
            <a:spLocks noChangeArrowheads="1"/>
          </p:cNvSpPr>
          <p:nvPr/>
        </p:nvSpPr>
        <p:spPr bwMode="auto">
          <a:xfrm>
            <a:off x="444868" y="6289361"/>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a:buNone/>
            </a:pPr>
            <a:r>
              <a:rPr lang="en-US" sz="1000" dirty="0">
                <a:solidFill>
                  <a:srgbClr val="000000"/>
                </a:solidFill>
                <a:latin typeface="+mj-lt"/>
              </a:rPr>
              <a:t>Source: </a:t>
            </a:r>
            <a:r>
              <a:rPr lang="en-US" sz="1000" dirty="0"/>
              <a:t>2022 Fidelity Investments</a:t>
            </a:r>
            <a:r>
              <a:rPr lang="en-US" sz="1000" baseline="30000" dirty="0"/>
              <a:t>®</a:t>
            </a:r>
            <a:r>
              <a:rPr lang="en-US" sz="1000" dirty="0"/>
              <a:t> American Caregivers Study.</a:t>
            </a:r>
          </a:p>
        </p:txBody>
      </p:sp>
      <p:sp>
        <p:nvSpPr>
          <p:cNvPr id="21" name="Slide Number Placeholder 8">
            <a:extLst>
              <a:ext uri="{FF2B5EF4-FFF2-40B4-BE49-F238E27FC236}">
                <a16:creationId xmlns:a16="http://schemas.microsoft.com/office/drawing/2014/main" id="{0DBCC667-8A64-3745-9BDB-244582CD45FE}"/>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30</a:t>
            </a:fld>
            <a:endParaRPr lang="en-US" dirty="0">
              <a:solidFill>
                <a:schemeClr val="tx1"/>
              </a:solidFill>
            </a:endParaRPr>
          </a:p>
        </p:txBody>
      </p:sp>
      <p:sp>
        <p:nvSpPr>
          <p:cNvPr id="2" name="Rectangle 1">
            <a:extLst>
              <a:ext uri="{FF2B5EF4-FFF2-40B4-BE49-F238E27FC236}">
                <a16:creationId xmlns:a16="http://schemas.microsoft.com/office/drawing/2014/main" id="{2C3EAA94-5A51-4047-8F6D-159D61EB5790}"/>
              </a:ext>
            </a:extLst>
          </p:cNvPr>
          <p:cNvSpPr/>
          <p:nvPr/>
        </p:nvSpPr>
        <p:spPr>
          <a:xfrm>
            <a:off x="4906524" y="3608544"/>
            <a:ext cx="5498382" cy="1592744"/>
          </a:xfrm>
          <a:prstGeom prst="rect">
            <a:avLst/>
          </a:prstGeom>
        </p:spPr>
        <p:txBody>
          <a:bodyPr wrap="square">
            <a:spAutoFit/>
          </a:bodyPr>
          <a:lstStyle/>
          <a:p>
            <a:pPr>
              <a:spcAft>
                <a:spcPts val="300"/>
              </a:spcAft>
            </a:pPr>
            <a:r>
              <a:rPr lang="en-US" sz="1800" b="1" dirty="0">
                <a:latin typeface="+mj-lt"/>
              </a:rPr>
              <a:t>Among caregivers for adults:</a:t>
            </a:r>
          </a:p>
          <a:p>
            <a:pPr marL="109538" indent="-109538">
              <a:spcAft>
                <a:spcPts val="300"/>
              </a:spcAft>
              <a:buFont typeface="Arial" panose="020B0604020202020204" pitchFamily="34" charset="0"/>
              <a:buChar char="•"/>
            </a:pPr>
            <a:r>
              <a:rPr lang="en-US" sz="1800" b="1" dirty="0">
                <a:solidFill>
                  <a:srgbClr val="7A9B3D"/>
                </a:solidFill>
                <a:latin typeface="+mj-lt"/>
              </a:rPr>
              <a:t>33% </a:t>
            </a:r>
            <a:r>
              <a:rPr lang="en-US" sz="1800" dirty="0">
                <a:latin typeface="+mj-lt"/>
              </a:rPr>
              <a:t>permanently lost or reduced their source of work income</a:t>
            </a:r>
          </a:p>
          <a:p>
            <a:pPr marL="109538" indent="-109538">
              <a:spcAft>
                <a:spcPts val="300"/>
              </a:spcAft>
              <a:buFont typeface="Arial" panose="020B0604020202020204" pitchFamily="34" charset="0"/>
              <a:buChar char="•"/>
            </a:pPr>
            <a:r>
              <a:rPr lang="en-US" sz="1800" b="1" dirty="0">
                <a:solidFill>
                  <a:srgbClr val="7A9B3D"/>
                </a:solidFill>
                <a:latin typeface="+mj-lt"/>
              </a:rPr>
              <a:t>44% </a:t>
            </a:r>
            <a:r>
              <a:rPr lang="en-US" sz="1800" dirty="0">
                <a:latin typeface="+mj-lt"/>
              </a:rPr>
              <a:t>took on their care responsibilities by default</a:t>
            </a:r>
          </a:p>
          <a:p>
            <a:pPr marL="109538" indent="-109538">
              <a:spcAft>
                <a:spcPts val="300"/>
              </a:spcAft>
              <a:buFont typeface="Arial" panose="020B0604020202020204" pitchFamily="34" charset="0"/>
              <a:buChar char="•"/>
            </a:pPr>
            <a:r>
              <a:rPr lang="en-US" sz="1800" b="1" dirty="0">
                <a:solidFill>
                  <a:srgbClr val="7A9B3D"/>
                </a:solidFill>
                <a:latin typeface="+mj-lt"/>
              </a:rPr>
              <a:t>26% </a:t>
            </a:r>
            <a:r>
              <a:rPr lang="en-US" sz="1800" dirty="0">
                <a:latin typeface="+mj-lt"/>
              </a:rPr>
              <a:t>report personal burnout</a:t>
            </a:r>
          </a:p>
        </p:txBody>
      </p:sp>
    </p:spTree>
    <p:extLst>
      <p:ext uri="{BB962C8B-B14F-4D97-AF65-F5344CB8AC3E}">
        <p14:creationId xmlns:p14="http://schemas.microsoft.com/office/powerpoint/2010/main" val="31745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par>
                          <p:cTn id="17" fill="hold">
                            <p:stCondLst>
                              <p:cond delay="1000"/>
                            </p:stCondLst>
                            <p:childTnLst>
                              <p:par>
                                <p:cTn id="18" presetID="22" presetClass="entr" presetSubtype="1"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23" grpId="0">
        <p:bldAsOne/>
      </p:bldGraphic>
      <p:bldP spid="8" grpId="0"/>
      <p:bldP spid="9"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F892AC7-C581-6745-BC60-BA3C1CCAABA6}"/>
              </a:ext>
            </a:extLst>
          </p:cNvPr>
          <p:cNvSpPr>
            <a:spLocks noGrp="1"/>
          </p:cNvSpPr>
          <p:nvPr>
            <p:ph type="ftr" sz="quarter" idx="3"/>
          </p:nvPr>
        </p:nvSpPr>
        <p:spPr/>
        <p:txBody>
          <a:bodyPr/>
          <a:lstStyle/>
          <a:p>
            <a:pPr algn="l">
              <a:defRPr/>
            </a:pPr>
            <a:r>
              <a:rPr lang="en-US" dirty="0"/>
              <a:t>For investor use.</a:t>
            </a:r>
          </a:p>
        </p:txBody>
      </p:sp>
      <p:sp>
        <p:nvSpPr>
          <p:cNvPr id="4" name="Title 2">
            <a:extLst>
              <a:ext uri="{FF2B5EF4-FFF2-40B4-BE49-F238E27FC236}">
                <a16:creationId xmlns:a16="http://schemas.microsoft.com/office/drawing/2014/main" id="{287A464F-B4B9-8B42-9EE6-B7C1E5BAF1D1}"/>
              </a:ext>
            </a:extLst>
          </p:cNvPr>
          <p:cNvSpPr txBox="1">
            <a:spLocks/>
          </p:cNvSpPr>
          <p:nvPr/>
        </p:nvSpPr>
        <p:spPr>
          <a:xfrm>
            <a:off x="0" y="537881"/>
            <a:ext cx="12192000" cy="838200"/>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pPr algn="ctr"/>
            <a:r>
              <a:rPr lang="en-US" sz="3600" kern="0" dirty="0"/>
              <a:t>As a caregiver, you can provide help in many ways</a:t>
            </a:r>
          </a:p>
        </p:txBody>
      </p:sp>
      <p:sp>
        <p:nvSpPr>
          <p:cNvPr id="8" name="Slide Number Placeholder 8">
            <a:extLst>
              <a:ext uri="{FF2B5EF4-FFF2-40B4-BE49-F238E27FC236}">
                <a16:creationId xmlns:a16="http://schemas.microsoft.com/office/drawing/2014/main" id="{0FA7E322-8481-0A4E-BC36-AA092F5B3A04}"/>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31</a:t>
            </a:fld>
            <a:endParaRPr lang="en-US" dirty="0">
              <a:solidFill>
                <a:schemeClr val="tx1"/>
              </a:solidFill>
            </a:endParaRPr>
          </a:p>
        </p:txBody>
      </p:sp>
      <p:sp>
        <p:nvSpPr>
          <p:cNvPr id="12" name="Rectangle 11">
            <a:extLst>
              <a:ext uri="{FF2B5EF4-FFF2-40B4-BE49-F238E27FC236}">
                <a16:creationId xmlns:a16="http://schemas.microsoft.com/office/drawing/2014/main" id="{2DBBFE5C-ED4A-D444-AB34-33A041296676}"/>
              </a:ext>
            </a:extLst>
          </p:cNvPr>
          <p:cNvSpPr/>
          <p:nvPr/>
        </p:nvSpPr>
        <p:spPr>
          <a:xfrm>
            <a:off x="261036" y="2013912"/>
            <a:ext cx="3835471" cy="861641"/>
          </a:xfrm>
          <a:prstGeom prst="rect">
            <a:avLst/>
          </a:prstGeom>
          <a:noFill/>
        </p:spPr>
        <p:txBody>
          <a:bodyPr wrap="square" lIns="182880">
            <a:noAutofit/>
          </a:bodyPr>
          <a:lstStyle/>
          <a:p>
            <a:pPr algn="ctr">
              <a:lnSpc>
                <a:spcPts val="2480"/>
              </a:lnSpc>
            </a:pPr>
            <a:r>
              <a:rPr lang="en-US" sz="2400" dirty="0">
                <a:solidFill>
                  <a:schemeClr val="accent3"/>
                </a:solidFill>
              </a:rPr>
              <a:t>Taking stock of </a:t>
            </a:r>
            <a:br>
              <a:rPr lang="en-US" sz="2400" dirty="0">
                <a:solidFill>
                  <a:schemeClr val="accent3"/>
                </a:solidFill>
              </a:rPr>
            </a:br>
            <a:r>
              <a:rPr lang="en-US" sz="2400" dirty="0">
                <a:solidFill>
                  <a:schemeClr val="accent3"/>
                </a:solidFill>
              </a:rPr>
              <a:t>available resources.</a:t>
            </a:r>
          </a:p>
          <a:p>
            <a:pPr lvl="0" algn="ctr">
              <a:lnSpc>
                <a:spcPts val="2480"/>
              </a:lnSpc>
              <a:spcBef>
                <a:spcPts val="1200"/>
              </a:spcBef>
            </a:pPr>
            <a:r>
              <a:rPr lang="en-US" sz="2000" dirty="0">
                <a:solidFill>
                  <a:srgbClr val="333F48"/>
                </a:solidFill>
              </a:rPr>
              <a:t>Review existing</a:t>
            </a:r>
          </a:p>
          <a:p>
            <a:pPr lvl="0" algn="ctr">
              <a:lnSpc>
                <a:spcPts val="2480"/>
              </a:lnSpc>
            </a:pPr>
            <a:r>
              <a:rPr lang="en-US" sz="2000" dirty="0">
                <a:solidFill>
                  <a:srgbClr val="333F48"/>
                </a:solidFill>
              </a:rPr>
              <a:t>resources, such as Medicare, other insurance, and </a:t>
            </a:r>
            <a:br>
              <a:rPr lang="en-US" sz="2000" dirty="0">
                <a:solidFill>
                  <a:srgbClr val="333F48"/>
                </a:solidFill>
              </a:rPr>
            </a:br>
            <a:r>
              <a:rPr lang="en-US" sz="2000" dirty="0">
                <a:solidFill>
                  <a:srgbClr val="333F48"/>
                </a:solidFill>
              </a:rPr>
              <a:t>income from pensions, Social Security, and savings. Consult your local Area Agency </a:t>
            </a:r>
            <a:br>
              <a:rPr lang="en-US" sz="2000" dirty="0">
                <a:solidFill>
                  <a:srgbClr val="333F48"/>
                </a:solidFill>
              </a:rPr>
            </a:br>
            <a:r>
              <a:rPr lang="en-US" sz="2000" dirty="0">
                <a:solidFill>
                  <a:srgbClr val="333F48"/>
                </a:solidFill>
              </a:rPr>
              <a:t>on Aging for information on other potential resources.</a:t>
            </a:r>
          </a:p>
          <a:p>
            <a:pPr algn="ctr">
              <a:lnSpc>
                <a:spcPts val="2480"/>
              </a:lnSpc>
            </a:pPr>
            <a:endParaRPr lang="en-US" sz="2400" b="1" dirty="0">
              <a:solidFill>
                <a:schemeClr val="accent3"/>
              </a:solidFill>
            </a:endParaRPr>
          </a:p>
        </p:txBody>
      </p:sp>
      <p:sp>
        <p:nvSpPr>
          <p:cNvPr id="34" name="Rectangle 33">
            <a:extLst>
              <a:ext uri="{FF2B5EF4-FFF2-40B4-BE49-F238E27FC236}">
                <a16:creationId xmlns:a16="http://schemas.microsoft.com/office/drawing/2014/main" id="{54CEB54A-87AB-3648-B9F8-860256BCD55A}"/>
              </a:ext>
            </a:extLst>
          </p:cNvPr>
          <p:cNvSpPr/>
          <p:nvPr/>
        </p:nvSpPr>
        <p:spPr>
          <a:xfrm>
            <a:off x="4331768" y="2013912"/>
            <a:ext cx="3835471" cy="861641"/>
          </a:xfrm>
          <a:prstGeom prst="rect">
            <a:avLst/>
          </a:prstGeom>
          <a:noFill/>
        </p:spPr>
        <p:txBody>
          <a:bodyPr wrap="square" lIns="182880">
            <a:noAutofit/>
          </a:bodyPr>
          <a:lstStyle/>
          <a:p>
            <a:pPr algn="ctr">
              <a:lnSpc>
                <a:spcPts val="2480"/>
              </a:lnSpc>
            </a:pPr>
            <a:r>
              <a:rPr lang="en-US" sz="2400" dirty="0">
                <a:solidFill>
                  <a:schemeClr val="accent3"/>
                </a:solidFill>
              </a:rPr>
              <a:t>Becoming a health </a:t>
            </a:r>
            <a:br>
              <a:rPr lang="en-US" sz="2400" dirty="0">
                <a:solidFill>
                  <a:schemeClr val="accent3"/>
                </a:solidFill>
              </a:rPr>
            </a:br>
            <a:r>
              <a:rPr lang="en-US" sz="2400" dirty="0">
                <a:solidFill>
                  <a:schemeClr val="accent3"/>
                </a:solidFill>
              </a:rPr>
              <a:t>care advocate. </a:t>
            </a:r>
          </a:p>
          <a:p>
            <a:pPr algn="ctr">
              <a:lnSpc>
                <a:spcPts val="2480"/>
              </a:lnSpc>
              <a:spcBef>
                <a:spcPts val="1200"/>
              </a:spcBef>
            </a:pPr>
            <a:r>
              <a:rPr lang="en-US" sz="2000" dirty="0">
                <a:solidFill>
                  <a:srgbClr val="333F48"/>
                </a:solidFill>
              </a:rPr>
              <a:t>The health care system</a:t>
            </a:r>
          </a:p>
          <a:p>
            <a:pPr algn="ctr">
              <a:lnSpc>
                <a:spcPts val="2480"/>
              </a:lnSpc>
            </a:pPr>
            <a:r>
              <a:rPr lang="en-US" sz="2000" dirty="0">
                <a:solidFill>
                  <a:srgbClr val="333F48"/>
                </a:solidFill>
              </a:rPr>
              <a:t>can be confusing at best. Having one person keeping track of everything can </a:t>
            </a:r>
            <a:br>
              <a:rPr lang="en-US" sz="2000" dirty="0">
                <a:solidFill>
                  <a:srgbClr val="333F48"/>
                </a:solidFill>
              </a:rPr>
            </a:br>
            <a:r>
              <a:rPr lang="en-US" sz="2000" dirty="0">
                <a:solidFill>
                  <a:srgbClr val="333F48"/>
                </a:solidFill>
              </a:rPr>
              <a:t>help ensure nothing falls through the cracks.</a:t>
            </a:r>
          </a:p>
          <a:p>
            <a:pPr algn="ctr">
              <a:lnSpc>
                <a:spcPts val="2480"/>
              </a:lnSpc>
            </a:pPr>
            <a:endParaRPr lang="en-US" sz="2400" b="1" dirty="0">
              <a:solidFill>
                <a:schemeClr val="accent3"/>
              </a:solidFill>
            </a:endParaRPr>
          </a:p>
        </p:txBody>
      </p:sp>
      <p:grpSp>
        <p:nvGrpSpPr>
          <p:cNvPr id="37" name="Group 36">
            <a:extLst>
              <a:ext uri="{FF2B5EF4-FFF2-40B4-BE49-F238E27FC236}">
                <a16:creationId xmlns:a16="http://schemas.microsoft.com/office/drawing/2014/main" id="{52EDD2FE-380F-5349-A5AA-BE782B7C8FC8}"/>
              </a:ext>
            </a:extLst>
          </p:cNvPr>
          <p:cNvGrpSpPr/>
          <p:nvPr/>
        </p:nvGrpSpPr>
        <p:grpSpPr>
          <a:xfrm>
            <a:off x="4341476" y="2013912"/>
            <a:ext cx="3895344" cy="3271320"/>
            <a:chOff x="4341476" y="2013912"/>
            <a:chExt cx="3895344" cy="3033576"/>
          </a:xfrm>
        </p:grpSpPr>
        <p:cxnSp>
          <p:nvCxnSpPr>
            <p:cNvPr id="21" name="Straight Connector 20">
              <a:extLst>
                <a:ext uri="{FF2B5EF4-FFF2-40B4-BE49-F238E27FC236}">
                  <a16:creationId xmlns:a16="http://schemas.microsoft.com/office/drawing/2014/main" id="{D4857759-C4F8-2B40-8A60-77CB63D3394C}"/>
                </a:ext>
              </a:extLst>
            </p:cNvPr>
            <p:cNvCxnSpPr>
              <a:cxnSpLocks/>
            </p:cNvCxnSpPr>
            <p:nvPr/>
          </p:nvCxnSpPr>
          <p:spPr bwMode="auto">
            <a:xfrm>
              <a:off x="4341476" y="2013912"/>
              <a:ext cx="0" cy="3033576"/>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08CFC7C0-907E-0B45-8289-5581302F95FB}"/>
                </a:ext>
              </a:extLst>
            </p:cNvPr>
            <p:cNvCxnSpPr>
              <a:cxnSpLocks/>
            </p:cNvCxnSpPr>
            <p:nvPr/>
          </p:nvCxnSpPr>
          <p:spPr bwMode="auto">
            <a:xfrm>
              <a:off x="8236820" y="2013912"/>
              <a:ext cx="0" cy="3033576"/>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grpSp>
      <p:sp>
        <p:nvSpPr>
          <p:cNvPr id="36" name="Rectangle 35">
            <a:extLst>
              <a:ext uri="{FF2B5EF4-FFF2-40B4-BE49-F238E27FC236}">
                <a16:creationId xmlns:a16="http://schemas.microsoft.com/office/drawing/2014/main" id="{78010FB6-E188-C448-BF40-80F8DB259C17}"/>
              </a:ext>
            </a:extLst>
          </p:cNvPr>
          <p:cNvSpPr/>
          <p:nvPr/>
        </p:nvSpPr>
        <p:spPr>
          <a:xfrm>
            <a:off x="8234604" y="2013912"/>
            <a:ext cx="3835471" cy="861641"/>
          </a:xfrm>
          <a:prstGeom prst="rect">
            <a:avLst/>
          </a:prstGeom>
          <a:noFill/>
        </p:spPr>
        <p:txBody>
          <a:bodyPr wrap="square" lIns="182880">
            <a:noAutofit/>
          </a:bodyPr>
          <a:lstStyle/>
          <a:p>
            <a:pPr algn="ctr">
              <a:lnSpc>
                <a:spcPts val="2480"/>
              </a:lnSpc>
              <a:spcBef>
                <a:spcPts val="600"/>
              </a:spcBef>
            </a:pPr>
            <a:r>
              <a:rPr lang="en-US" sz="2400" dirty="0">
                <a:solidFill>
                  <a:schemeClr val="accent3"/>
                </a:solidFill>
              </a:rPr>
              <a:t>Exploring </a:t>
            </a:r>
            <a:br>
              <a:rPr lang="en-US" sz="2400" dirty="0">
                <a:solidFill>
                  <a:schemeClr val="accent3"/>
                </a:solidFill>
              </a:rPr>
            </a:br>
            <a:r>
              <a:rPr lang="en-US" sz="2400" dirty="0">
                <a:solidFill>
                  <a:schemeClr val="accent3"/>
                </a:solidFill>
              </a:rPr>
              <a:t>care options.</a:t>
            </a:r>
          </a:p>
          <a:p>
            <a:pPr algn="ctr">
              <a:lnSpc>
                <a:spcPts val="2480"/>
              </a:lnSpc>
              <a:spcBef>
                <a:spcPts val="1200"/>
              </a:spcBef>
            </a:pPr>
            <a:r>
              <a:rPr lang="en-US" sz="2000" dirty="0">
                <a:solidFill>
                  <a:srgbClr val="333F48"/>
                </a:solidFill>
              </a:rPr>
              <a:t>From independent </a:t>
            </a:r>
            <a:br>
              <a:rPr lang="en-US" sz="2000" dirty="0">
                <a:solidFill>
                  <a:srgbClr val="333F48"/>
                </a:solidFill>
              </a:rPr>
            </a:br>
            <a:r>
              <a:rPr lang="en-US" sz="2000" dirty="0">
                <a:solidFill>
                  <a:srgbClr val="333F48"/>
                </a:solidFill>
              </a:rPr>
              <a:t>living communities to </a:t>
            </a:r>
            <a:br>
              <a:rPr lang="en-US" sz="2000" dirty="0">
                <a:solidFill>
                  <a:srgbClr val="333F48"/>
                </a:solidFill>
              </a:rPr>
            </a:br>
            <a:r>
              <a:rPr lang="en-US" sz="2000" dirty="0">
                <a:solidFill>
                  <a:srgbClr val="333F48"/>
                </a:solidFill>
              </a:rPr>
              <a:t>home health care to </a:t>
            </a:r>
            <a:br>
              <a:rPr lang="en-US" sz="2000" dirty="0">
                <a:solidFill>
                  <a:srgbClr val="333F48"/>
                </a:solidFill>
              </a:rPr>
            </a:br>
            <a:r>
              <a:rPr lang="en-US" sz="2000" dirty="0">
                <a:solidFill>
                  <a:srgbClr val="333F48"/>
                </a:solidFill>
              </a:rPr>
              <a:t>memory care, you can </a:t>
            </a:r>
            <a:br>
              <a:rPr lang="en-US" sz="2000" dirty="0">
                <a:solidFill>
                  <a:srgbClr val="333F48"/>
                </a:solidFill>
              </a:rPr>
            </a:br>
            <a:r>
              <a:rPr lang="en-US" sz="2000" dirty="0">
                <a:solidFill>
                  <a:srgbClr val="333F48"/>
                </a:solidFill>
              </a:rPr>
              <a:t>help your loved ones find </a:t>
            </a:r>
            <a:br>
              <a:rPr lang="en-US" sz="2000" dirty="0">
                <a:solidFill>
                  <a:srgbClr val="333F48"/>
                </a:solidFill>
              </a:rPr>
            </a:br>
            <a:r>
              <a:rPr lang="en-US" sz="2000" dirty="0">
                <a:solidFill>
                  <a:srgbClr val="333F48"/>
                </a:solidFill>
              </a:rPr>
              <a:t>the support they need.</a:t>
            </a:r>
            <a:endParaRPr lang="en-US" sz="2400" b="1" dirty="0">
              <a:solidFill>
                <a:schemeClr val="accent3"/>
              </a:solidFill>
            </a:endParaRPr>
          </a:p>
        </p:txBody>
      </p:sp>
    </p:spTree>
    <p:extLst>
      <p:ext uri="{BB962C8B-B14F-4D97-AF65-F5344CB8AC3E}">
        <p14:creationId xmlns:p14="http://schemas.microsoft.com/office/powerpoint/2010/main" val="3545213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CF85A2-16FB-D44C-A0E9-67A60A17D201}"/>
              </a:ext>
            </a:extLst>
          </p:cNvPr>
          <p:cNvSpPr>
            <a:spLocks noGrp="1"/>
          </p:cNvSpPr>
          <p:nvPr>
            <p:ph type="ftr" sz="quarter" idx="3"/>
          </p:nvPr>
        </p:nvSpPr>
        <p:spPr/>
        <p:txBody>
          <a:bodyPr/>
          <a:lstStyle/>
          <a:p>
            <a:pPr algn="l">
              <a:defRPr/>
            </a:pPr>
            <a:r>
              <a:rPr lang="en-US"/>
              <a:t>For investor use.</a:t>
            </a:r>
            <a:endParaRPr lang="en-US" dirty="0"/>
          </a:p>
        </p:txBody>
      </p:sp>
      <p:sp>
        <p:nvSpPr>
          <p:cNvPr id="4" name="Title 2">
            <a:extLst>
              <a:ext uri="{FF2B5EF4-FFF2-40B4-BE49-F238E27FC236}">
                <a16:creationId xmlns:a16="http://schemas.microsoft.com/office/drawing/2014/main" id="{05341D21-EF04-CA4C-9219-AAA60786667B}"/>
              </a:ext>
            </a:extLst>
          </p:cNvPr>
          <p:cNvSpPr txBox="1">
            <a:spLocks/>
          </p:cNvSpPr>
          <p:nvPr/>
        </p:nvSpPr>
        <p:spPr>
          <a:xfrm>
            <a:off x="0" y="537881"/>
            <a:ext cx="12192000" cy="838200"/>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pPr algn="ctr"/>
            <a:r>
              <a:rPr lang="en-US" sz="3600" kern="0" dirty="0"/>
              <a:t>But self-care is equally important</a:t>
            </a:r>
          </a:p>
        </p:txBody>
      </p:sp>
      <p:sp>
        <p:nvSpPr>
          <p:cNvPr id="5" name="Slide Number Placeholder 8">
            <a:extLst>
              <a:ext uri="{FF2B5EF4-FFF2-40B4-BE49-F238E27FC236}">
                <a16:creationId xmlns:a16="http://schemas.microsoft.com/office/drawing/2014/main" id="{338E68C9-A861-6F48-AC48-566535F979D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32</a:t>
            </a:fld>
            <a:endParaRPr lang="en-US" dirty="0">
              <a:solidFill>
                <a:schemeClr val="tx1"/>
              </a:solidFill>
            </a:endParaRPr>
          </a:p>
        </p:txBody>
      </p:sp>
      <p:sp>
        <p:nvSpPr>
          <p:cNvPr id="7" name="Rectangle 6">
            <a:extLst>
              <a:ext uri="{FF2B5EF4-FFF2-40B4-BE49-F238E27FC236}">
                <a16:creationId xmlns:a16="http://schemas.microsoft.com/office/drawing/2014/main" id="{F93F89DC-EAA4-4E40-B2E0-CF7E7F1A7648}"/>
              </a:ext>
            </a:extLst>
          </p:cNvPr>
          <p:cNvSpPr/>
          <p:nvPr/>
        </p:nvSpPr>
        <p:spPr>
          <a:xfrm>
            <a:off x="660399" y="3866144"/>
            <a:ext cx="2461832" cy="541603"/>
          </a:xfrm>
          <a:prstGeom prst="rect">
            <a:avLst/>
          </a:prstGeom>
        </p:spPr>
        <p:txBody>
          <a:bodyPr wrap="none">
            <a:noAutofit/>
          </a:bodyPr>
          <a:lstStyle/>
          <a:p>
            <a:pPr algn="ctr">
              <a:lnSpc>
                <a:spcPct val="90000"/>
              </a:lnSpc>
            </a:pPr>
            <a:r>
              <a:rPr lang="en-US" sz="2000" dirty="0">
                <a:solidFill>
                  <a:srgbClr val="333F48"/>
                </a:solidFill>
              </a:rPr>
              <a:t>Accept that </a:t>
            </a:r>
            <a:br>
              <a:rPr lang="en-US" sz="2000" dirty="0">
                <a:solidFill>
                  <a:srgbClr val="333F48"/>
                </a:solidFill>
              </a:rPr>
            </a:br>
            <a:r>
              <a:rPr lang="en-US" sz="2000" dirty="0">
                <a:solidFill>
                  <a:srgbClr val="333F48"/>
                </a:solidFill>
              </a:rPr>
              <a:t>you’re human</a:t>
            </a:r>
          </a:p>
        </p:txBody>
      </p:sp>
      <p:sp>
        <p:nvSpPr>
          <p:cNvPr id="8" name="Rectangle 7">
            <a:extLst>
              <a:ext uri="{FF2B5EF4-FFF2-40B4-BE49-F238E27FC236}">
                <a16:creationId xmlns:a16="http://schemas.microsoft.com/office/drawing/2014/main" id="{6108196A-82CB-C640-AD91-198BE406FCFA}"/>
              </a:ext>
            </a:extLst>
          </p:cNvPr>
          <p:cNvSpPr/>
          <p:nvPr/>
        </p:nvSpPr>
        <p:spPr>
          <a:xfrm>
            <a:off x="3492709" y="3866144"/>
            <a:ext cx="2461832" cy="541603"/>
          </a:xfrm>
          <a:prstGeom prst="rect">
            <a:avLst/>
          </a:prstGeom>
        </p:spPr>
        <p:txBody>
          <a:bodyPr wrap="none">
            <a:noAutofit/>
          </a:bodyPr>
          <a:lstStyle/>
          <a:p>
            <a:pPr algn="ctr">
              <a:lnSpc>
                <a:spcPct val="90000"/>
              </a:lnSpc>
            </a:pPr>
            <a:r>
              <a:rPr lang="en-US" sz="2000" dirty="0">
                <a:solidFill>
                  <a:srgbClr val="333F48"/>
                </a:solidFill>
              </a:rPr>
              <a:t>Set boundaries</a:t>
            </a:r>
          </a:p>
        </p:txBody>
      </p:sp>
      <p:sp>
        <p:nvSpPr>
          <p:cNvPr id="9" name="Rectangle 8">
            <a:extLst>
              <a:ext uri="{FF2B5EF4-FFF2-40B4-BE49-F238E27FC236}">
                <a16:creationId xmlns:a16="http://schemas.microsoft.com/office/drawing/2014/main" id="{ACE7F2BB-278B-6A45-80E7-72C602340DC6}"/>
              </a:ext>
            </a:extLst>
          </p:cNvPr>
          <p:cNvSpPr/>
          <p:nvPr/>
        </p:nvSpPr>
        <p:spPr>
          <a:xfrm>
            <a:off x="6325020" y="3866144"/>
            <a:ext cx="2461832" cy="541603"/>
          </a:xfrm>
          <a:prstGeom prst="rect">
            <a:avLst/>
          </a:prstGeom>
        </p:spPr>
        <p:txBody>
          <a:bodyPr wrap="none">
            <a:noAutofit/>
          </a:bodyPr>
          <a:lstStyle/>
          <a:p>
            <a:pPr algn="ctr">
              <a:lnSpc>
                <a:spcPct val="90000"/>
              </a:lnSpc>
            </a:pPr>
            <a:r>
              <a:rPr lang="en-US" sz="2000" dirty="0">
                <a:solidFill>
                  <a:srgbClr val="333F48"/>
                </a:solidFill>
              </a:rPr>
              <a:t>Identify your </a:t>
            </a:r>
            <a:br>
              <a:rPr lang="en-US" sz="2000" dirty="0">
                <a:solidFill>
                  <a:srgbClr val="333F48"/>
                </a:solidFill>
              </a:rPr>
            </a:br>
            <a:r>
              <a:rPr lang="en-US" sz="2000" dirty="0">
                <a:solidFill>
                  <a:srgbClr val="333F48"/>
                </a:solidFill>
              </a:rPr>
              <a:t>own needs</a:t>
            </a:r>
          </a:p>
        </p:txBody>
      </p:sp>
      <p:sp>
        <p:nvSpPr>
          <p:cNvPr id="14" name="Rectangle 13">
            <a:extLst>
              <a:ext uri="{FF2B5EF4-FFF2-40B4-BE49-F238E27FC236}">
                <a16:creationId xmlns:a16="http://schemas.microsoft.com/office/drawing/2014/main" id="{9AD72B2A-10F5-F04D-8685-AF00E516E3A1}"/>
              </a:ext>
            </a:extLst>
          </p:cNvPr>
          <p:cNvSpPr/>
          <p:nvPr/>
        </p:nvSpPr>
        <p:spPr>
          <a:xfrm>
            <a:off x="9157330" y="3866144"/>
            <a:ext cx="2461832" cy="541603"/>
          </a:xfrm>
          <a:prstGeom prst="rect">
            <a:avLst/>
          </a:prstGeom>
        </p:spPr>
        <p:txBody>
          <a:bodyPr wrap="none">
            <a:noAutofit/>
          </a:bodyPr>
          <a:lstStyle/>
          <a:p>
            <a:pPr algn="ctr">
              <a:lnSpc>
                <a:spcPct val="90000"/>
              </a:lnSpc>
            </a:pPr>
            <a:r>
              <a:rPr lang="en-US" sz="2000" dirty="0">
                <a:solidFill>
                  <a:srgbClr val="333F48"/>
                </a:solidFill>
              </a:rPr>
              <a:t>Find help</a:t>
            </a:r>
          </a:p>
        </p:txBody>
      </p:sp>
      <p:grpSp>
        <p:nvGrpSpPr>
          <p:cNvPr id="18" name="Group 17">
            <a:extLst>
              <a:ext uri="{FF2B5EF4-FFF2-40B4-BE49-F238E27FC236}">
                <a16:creationId xmlns:a16="http://schemas.microsoft.com/office/drawing/2014/main" id="{881B865D-382C-C64B-ABEC-A9EA3DD4945A}"/>
              </a:ext>
            </a:extLst>
          </p:cNvPr>
          <p:cNvGrpSpPr/>
          <p:nvPr/>
        </p:nvGrpSpPr>
        <p:grpSpPr>
          <a:xfrm>
            <a:off x="3295940" y="2773232"/>
            <a:ext cx="5687681" cy="1859997"/>
            <a:chOff x="2480441" y="3078304"/>
            <a:chExt cx="4225159" cy="1371600"/>
          </a:xfrm>
        </p:grpSpPr>
        <p:cxnSp>
          <p:nvCxnSpPr>
            <p:cNvPr id="19" name="Straight Connector 18">
              <a:extLst>
                <a:ext uri="{FF2B5EF4-FFF2-40B4-BE49-F238E27FC236}">
                  <a16:creationId xmlns:a16="http://schemas.microsoft.com/office/drawing/2014/main" id="{C99A74D8-67B0-794A-B42F-5E5362B8105F}"/>
                </a:ext>
              </a:extLst>
            </p:cNvPr>
            <p:cNvCxnSpPr/>
            <p:nvPr/>
          </p:nvCxnSpPr>
          <p:spPr bwMode="auto">
            <a:xfrm>
              <a:off x="2480441"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EECAA033-89C3-C44E-9EBC-A1D019257A56}"/>
                </a:ext>
              </a:extLst>
            </p:cNvPr>
            <p:cNvCxnSpPr/>
            <p:nvPr/>
          </p:nvCxnSpPr>
          <p:spPr bwMode="auto">
            <a:xfrm>
              <a:off x="4593021"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cxnSp>
          <p:nvCxnSpPr>
            <p:cNvPr id="21" name="Straight Connector 20">
              <a:extLst>
                <a:ext uri="{FF2B5EF4-FFF2-40B4-BE49-F238E27FC236}">
                  <a16:creationId xmlns:a16="http://schemas.microsoft.com/office/drawing/2014/main" id="{2C6634CB-31C1-A74C-AA70-E68540F5E0F3}"/>
                </a:ext>
              </a:extLst>
            </p:cNvPr>
            <p:cNvCxnSpPr/>
            <p:nvPr/>
          </p:nvCxnSpPr>
          <p:spPr bwMode="auto">
            <a:xfrm>
              <a:off x="6705600" y="3078304"/>
              <a:ext cx="0" cy="1371600"/>
            </a:xfrm>
            <a:prstGeom prst="line">
              <a:avLst/>
            </a:prstGeom>
            <a:solidFill>
              <a:schemeClr val="hlink"/>
            </a:solidFill>
            <a:ln w="19050" cap="flat" cmpd="sng" algn="ctr">
              <a:solidFill>
                <a:schemeClr val="accent5">
                  <a:lumMod val="40000"/>
                  <a:lumOff val="60000"/>
                </a:schemeClr>
              </a:solidFill>
              <a:prstDash val="sysDot"/>
              <a:round/>
              <a:headEnd type="none" w="med" len="med"/>
              <a:tailEnd type="none" w="med" len="med"/>
            </a:ln>
            <a:effectLst/>
          </p:spPr>
        </p:cxnSp>
      </p:grpSp>
      <p:pic>
        <p:nvPicPr>
          <p:cNvPr id="31" name="Picture 30">
            <a:extLst>
              <a:ext uri="{FF2B5EF4-FFF2-40B4-BE49-F238E27FC236}">
                <a16:creationId xmlns:a16="http://schemas.microsoft.com/office/drawing/2014/main" id="{92D8C08D-B29B-9D4D-8175-466DCAFDB4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7365" y="2876568"/>
            <a:ext cx="654585" cy="723489"/>
          </a:xfrm>
          <a:prstGeom prst="rect">
            <a:avLst/>
          </a:prstGeom>
        </p:spPr>
      </p:pic>
      <p:pic>
        <p:nvPicPr>
          <p:cNvPr id="32" name="Picture 31">
            <a:extLst>
              <a:ext uri="{FF2B5EF4-FFF2-40B4-BE49-F238E27FC236}">
                <a16:creationId xmlns:a16="http://schemas.microsoft.com/office/drawing/2014/main" id="{D1E8FAD4-CE2F-3243-AC0C-CC3753EBB1C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80228" y="2913263"/>
            <a:ext cx="686794" cy="686794"/>
          </a:xfrm>
          <a:prstGeom prst="rect">
            <a:avLst/>
          </a:prstGeom>
        </p:spPr>
      </p:pic>
      <p:pic>
        <p:nvPicPr>
          <p:cNvPr id="35" name="Picture 34">
            <a:extLst>
              <a:ext uri="{FF2B5EF4-FFF2-40B4-BE49-F238E27FC236}">
                <a16:creationId xmlns:a16="http://schemas.microsoft.com/office/drawing/2014/main" id="{25C16741-6732-A941-9745-AC1CF28D270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225128" y="2938441"/>
            <a:ext cx="661616" cy="661616"/>
          </a:xfrm>
          <a:prstGeom prst="rect">
            <a:avLst/>
          </a:prstGeom>
        </p:spPr>
      </p:pic>
      <p:grpSp>
        <p:nvGrpSpPr>
          <p:cNvPr id="2" name="Group 4">
            <a:extLst>
              <a:ext uri="{FF2B5EF4-FFF2-40B4-BE49-F238E27FC236}">
                <a16:creationId xmlns:a16="http://schemas.microsoft.com/office/drawing/2014/main" id="{ACF4A284-EA7B-4154-AB30-43EB909E2067}"/>
              </a:ext>
            </a:extLst>
          </p:cNvPr>
          <p:cNvGrpSpPr>
            <a:grpSpLocks noChangeAspect="1"/>
          </p:cNvGrpSpPr>
          <p:nvPr/>
        </p:nvGrpSpPr>
        <p:grpSpPr bwMode="auto">
          <a:xfrm>
            <a:off x="9928225" y="2863850"/>
            <a:ext cx="801688" cy="736600"/>
            <a:chOff x="6254" y="1804"/>
            <a:chExt cx="505" cy="464"/>
          </a:xfrm>
        </p:grpSpPr>
        <p:sp>
          <p:nvSpPr>
            <p:cNvPr id="6" name="AutoShape 3">
              <a:extLst>
                <a:ext uri="{FF2B5EF4-FFF2-40B4-BE49-F238E27FC236}">
                  <a16:creationId xmlns:a16="http://schemas.microsoft.com/office/drawing/2014/main" id="{147709DE-5FBB-4211-B21A-D41DC2D52B3D}"/>
                </a:ext>
              </a:extLst>
            </p:cNvPr>
            <p:cNvSpPr>
              <a:spLocks noChangeAspect="1" noChangeArrowheads="1" noTextEdit="1"/>
            </p:cNvSpPr>
            <p:nvPr/>
          </p:nvSpPr>
          <p:spPr bwMode="auto">
            <a:xfrm>
              <a:off x="6254" y="1804"/>
              <a:ext cx="50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a:extLst>
                <a:ext uri="{FF2B5EF4-FFF2-40B4-BE49-F238E27FC236}">
                  <a16:creationId xmlns:a16="http://schemas.microsoft.com/office/drawing/2014/main" id="{D06B777C-7F6B-4144-8AF0-9DB452850CC7}"/>
                </a:ext>
              </a:extLst>
            </p:cNvPr>
            <p:cNvSpPr>
              <a:spLocks/>
            </p:cNvSpPr>
            <p:nvPr/>
          </p:nvSpPr>
          <p:spPr bwMode="auto">
            <a:xfrm>
              <a:off x="6264" y="1801"/>
              <a:ext cx="506" cy="456"/>
            </a:xfrm>
            <a:custGeom>
              <a:avLst/>
              <a:gdLst>
                <a:gd name="T0" fmla="*/ 307 w 307"/>
                <a:gd name="T1" fmla="*/ 124 h 282"/>
                <a:gd name="T2" fmla="*/ 307 w 307"/>
                <a:gd name="T3" fmla="*/ 124 h 282"/>
                <a:gd name="T4" fmla="*/ 153 w 307"/>
                <a:gd name="T5" fmla="*/ 249 h 282"/>
                <a:gd name="T6" fmla="*/ 100 w 307"/>
                <a:gd name="T7" fmla="*/ 241 h 282"/>
                <a:gd name="T8" fmla="*/ 12 w 307"/>
                <a:gd name="T9" fmla="*/ 282 h 282"/>
                <a:gd name="T10" fmla="*/ 46 w 307"/>
                <a:gd name="T11" fmla="*/ 213 h 282"/>
                <a:gd name="T12" fmla="*/ 0 w 307"/>
                <a:gd name="T13" fmla="*/ 124 h 282"/>
                <a:gd name="T14" fmla="*/ 153 w 307"/>
                <a:gd name="T15" fmla="*/ 0 h 282"/>
                <a:gd name="T16" fmla="*/ 307 w 307"/>
                <a:gd name="T17" fmla="*/ 124 h 282"/>
                <a:gd name="T18" fmla="*/ 307 w 307"/>
                <a:gd name="T19" fmla="*/ 12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282">
                  <a:moveTo>
                    <a:pt x="307" y="124"/>
                  </a:moveTo>
                  <a:lnTo>
                    <a:pt x="307" y="124"/>
                  </a:lnTo>
                  <a:cubicBezTo>
                    <a:pt x="307" y="193"/>
                    <a:pt x="238" y="249"/>
                    <a:pt x="153" y="249"/>
                  </a:cubicBezTo>
                  <a:cubicBezTo>
                    <a:pt x="135" y="249"/>
                    <a:pt x="116" y="246"/>
                    <a:pt x="100" y="241"/>
                  </a:cubicBezTo>
                  <a:lnTo>
                    <a:pt x="12" y="282"/>
                  </a:lnTo>
                  <a:lnTo>
                    <a:pt x="46" y="213"/>
                  </a:lnTo>
                  <a:cubicBezTo>
                    <a:pt x="18" y="190"/>
                    <a:pt x="0" y="159"/>
                    <a:pt x="0" y="124"/>
                  </a:cubicBezTo>
                  <a:cubicBezTo>
                    <a:pt x="0" y="55"/>
                    <a:pt x="69" y="0"/>
                    <a:pt x="153" y="0"/>
                  </a:cubicBezTo>
                  <a:cubicBezTo>
                    <a:pt x="238" y="0"/>
                    <a:pt x="307" y="55"/>
                    <a:pt x="307" y="124"/>
                  </a:cubicBezTo>
                  <a:lnTo>
                    <a:pt x="307" y="124"/>
                  </a:lnTo>
                  <a:close/>
                </a:path>
              </a:pathLst>
            </a:custGeom>
            <a:noFill/>
            <a:ln w="33338" cap="flat">
              <a:solidFill>
                <a:srgbClr val="74A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13A7D036-FADE-420E-B1E6-06204CC7B224}"/>
                </a:ext>
              </a:extLst>
            </p:cNvPr>
            <p:cNvSpPr>
              <a:spLocks/>
            </p:cNvSpPr>
            <p:nvPr/>
          </p:nvSpPr>
          <p:spPr bwMode="auto">
            <a:xfrm>
              <a:off x="6516" y="2091"/>
              <a:ext cx="23" cy="21"/>
            </a:xfrm>
            <a:custGeom>
              <a:avLst/>
              <a:gdLst>
                <a:gd name="T0" fmla="*/ 14 w 14"/>
                <a:gd name="T1" fmla="*/ 6 h 13"/>
                <a:gd name="T2" fmla="*/ 14 w 14"/>
                <a:gd name="T3" fmla="*/ 6 h 13"/>
                <a:gd name="T4" fmla="*/ 7 w 14"/>
                <a:gd name="T5" fmla="*/ 13 h 13"/>
                <a:gd name="T6" fmla="*/ 0 w 14"/>
                <a:gd name="T7" fmla="*/ 6 h 13"/>
                <a:gd name="T8" fmla="*/ 7 w 14"/>
                <a:gd name="T9" fmla="*/ 0 h 13"/>
                <a:gd name="T10" fmla="*/ 14 w 14"/>
                <a:gd name="T11" fmla="*/ 6 h 13"/>
                <a:gd name="T12" fmla="*/ 14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4" y="6"/>
                  </a:moveTo>
                  <a:lnTo>
                    <a:pt x="14" y="6"/>
                  </a:lnTo>
                  <a:cubicBezTo>
                    <a:pt x="14" y="10"/>
                    <a:pt x="11" y="13"/>
                    <a:pt x="7" y="13"/>
                  </a:cubicBezTo>
                  <a:cubicBezTo>
                    <a:pt x="3" y="13"/>
                    <a:pt x="0" y="10"/>
                    <a:pt x="0" y="6"/>
                  </a:cubicBezTo>
                  <a:cubicBezTo>
                    <a:pt x="0" y="3"/>
                    <a:pt x="3" y="0"/>
                    <a:pt x="7" y="0"/>
                  </a:cubicBezTo>
                  <a:cubicBezTo>
                    <a:pt x="11" y="0"/>
                    <a:pt x="14" y="3"/>
                    <a:pt x="14" y="6"/>
                  </a:cubicBezTo>
                  <a:lnTo>
                    <a:pt x="14" y="6"/>
                  </a:lnTo>
                  <a:close/>
                </a:path>
              </a:pathLst>
            </a:custGeom>
            <a:noFill/>
            <a:ln w="33338" cap="flat">
              <a:solidFill>
                <a:srgbClr val="74A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15207A3F-9D96-4183-A2E4-A33899475AB8}"/>
                </a:ext>
              </a:extLst>
            </p:cNvPr>
            <p:cNvSpPr>
              <a:spLocks/>
            </p:cNvSpPr>
            <p:nvPr/>
          </p:nvSpPr>
          <p:spPr bwMode="auto">
            <a:xfrm>
              <a:off x="6462" y="1885"/>
              <a:ext cx="132" cy="162"/>
            </a:xfrm>
            <a:custGeom>
              <a:avLst/>
              <a:gdLst>
                <a:gd name="T0" fmla="*/ 0 w 80"/>
                <a:gd name="T1" fmla="*/ 40 h 100"/>
                <a:gd name="T2" fmla="*/ 0 w 80"/>
                <a:gd name="T3" fmla="*/ 40 h 100"/>
                <a:gd name="T4" fmla="*/ 40 w 80"/>
                <a:gd name="T5" fmla="*/ 0 h 100"/>
                <a:gd name="T6" fmla="*/ 80 w 80"/>
                <a:gd name="T7" fmla="*/ 40 h 100"/>
                <a:gd name="T8" fmla="*/ 40 w 80"/>
                <a:gd name="T9" fmla="*/ 80 h 100"/>
                <a:gd name="T10" fmla="*/ 40 w 80"/>
                <a:gd name="T11" fmla="*/ 100 h 100"/>
              </a:gdLst>
              <a:ahLst/>
              <a:cxnLst>
                <a:cxn ang="0">
                  <a:pos x="T0" y="T1"/>
                </a:cxn>
                <a:cxn ang="0">
                  <a:pos x="T2" y="T3"/>
                </a:cxn>
                <a:cxn ang="0">
                  <a:pos x="T4" y="T5"/>
                </a:cxn>
                <a:cxn ang="0">
                  <a:pos x="T6" y="T7"/>
                </a:cxn>
                <a:cxn ang="0">
                  <a:pos x="T8" y="T9"/>
                </a:cxn>
                <a:cxn ang="0">
                  <a:pos x="T10" y="T11"/>
                </a:cxn>
              </a:cxnLst>
              <a:rect l="0" t="0" r="r" b="b"/>
              <a:pathLst>
                <a:path w="80" h="100">
                  <a:moveTo>
                    <a:pt x="0" y="40"/>
                  </a:moveTo>
                  <a:lnTo>
                    <a:pt x="0" y="40"/>
                  </a:lnTo>
                  <a:cubicBezTo>
                    <a:pt x="0" y="18"/>
                    <a:pt x="18" y="0"/>
                    <a:pt x="40" y="0"/>
                  </a:cubicBezTo>
                  <a:cubicBezTo>
                    <a:pt x="62" y="0"/>
                    <a:pt x="80" y="18"/>
                    <a:pt x="80" y="40"/>
                  </a:cubicBezTo>
                  <a:cubicBezTo>
                    <a:pt x="80" y="62"/>
                    <a:pt x="62" y="80"/>
                    <a:pt x="40" y="80"/>
                  </a:cubicBezTo>
                  <a:lnTo>
                    <a:pt x="40" y="100"/>
                  </a:lnTo>
                </a:path>
              </a:pathLst>
            </a:custGeom>
            <a:noFill/>
            <a:ln w="33338" cap="rnd">
              <a:solidFill>
                <a:srgbClr val="74A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28430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33</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6112097"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MAKE A PLAN TOGETHER</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4" y="1795880"/>
            <a:ext cx="8364704"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Encourage your loved ones to complete key documents, including a living will, HIPPA authorization, and a health care proxy or durable power of attorney.</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Talk with your family about goals for care, management of household duties, and other needs of aging parents.</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Triangle 40">
            <a:extLst>
              <a:ext uri="{FF2B5EF4-FFF2-40B4-BE49-F238E27FC236}">
                <a16:creationId xmlns:a16="http://schemas.microsoft.com/office/drawing/2014/main" id="{1C4D9725-5C68-2A4F-9E66-480C170B7962}"/>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3258849"/>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405146"/>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riangle 40">
            <a:extLst>
              <a:ext uri="{FF2B5EF4-FFF2-40B4-BE49-F238E27FC236}">
                <a16:creationId xmlns:a16="http://schemas.microsoft.com/office/drawing/2014/main" id="{344C4953-C116-1A44-A72B-788CE9C5CBD2}"/>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4" name="Straight Connector 23">
            <a:extLst>
              <a:ext uri="{FF2B5EF4-FFF2-40B4-BE49-F238E27FC236}">
                <a16:creationId xmlns:a16="http://schemas.microsoft.com/office/drawing/2014/main" id="{FA420CAD-7B91-A243-9C31-A05FE0574EC6}"/>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6" name="Fidelity Logo White">
            <a:extLst>
              <a:ext uri="{FF2B5EF4-FFF2-40B4-BE49-F238E27FC236}">
                <a16:creationId xmlns:a16="http://schemas.microsoft.com/office/drawing/2014/main" id="{31DF3209-44D4-0346-99E0-5CED1A0EAEFE}"/>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651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ck sitting on top of a wooden table&#10;&#10;Description automatically generated">
            <a:extLst>
              <a:ext uri="{FF2B5EF4-FFF2-40B4-BE49-F238E27FC236}">
                <a16:creationId xmlns:a16="http://schemas.microsoft.com/office/drawing/2014/main" id="{EE1C44AC-D853-B04F-B6DA-B0248449BA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8545"/>
            <a:ext cx="12192000" cy="6820910"/>
          </a:xfrm>
          <a:prstGeom prst="rect">
            <a:avLst/>
          </a:prstGeom>
        </p:spPr>
      </p:pic>
      <p:sp>
        <p:nvSpPr>
          <p:cNvPr id="13" name="Rectangle 12">
            <a:extLst>
              <a:ext uri="{FF2B5EF4-FFF2-40B4-BE49-F238E27FC236}">
                <a16:creationId xmlns:a16="http://schemas.microsoft.com/office/drawing/2014/main" id="{CBD20E94-2CC8-1049-B096-0534FC1E5532}"/>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a typeface="ＭＳ Ｐゴシック" charset="-128"/>
            </a:endParaRPr>
          </a:p>
        </p:txBody>
      </p:sp>
      <p:sp>
        <p:nvSpPr>
          <p:cNvPr id="14" name="Fidelity Logo White">
            <a:extLst>
              <a:ext uri="{FF2B5EF4-FFF2-40B4-BE49-F238E27FC236}">
                <a16:creationId xmlns:a16="http://schemas.microsoft.com/office/drawing/2014/main" id="{3CD2B579-C72E-EE46-BB78-881DAF57E091}"/>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1EA5AAF4-2318-A04C-9545-5A8CAD2F6172}"/>
              </a:ext>
            </a:extLst>
          </p:cNvPr>
          <p:cNvGrpSpPr/>
          <p:nvPr/>
        </p:nvGrpSpPr>
        <p:grpSpPr>
          <a:xfrm>
            <a:off x="0" y="0"/>
            <a:ext cx="7190153" cy="2895600"/>
            <a:chOff x="0" y="0"/>
            <a:chExt cx="5392615" cy="2171700"/>
          </a:xfrm>
        </p:grpSpPr>
        <p:sp>
          <p:nvSpPr>
            <p:cNvPr id="16" name="Triangle 40">
              <a:extLst>
                <a:ext uri="{FF2B5EF4-FFF2-40B4-BE49-F238E27FC236}">
                  <a16:creationId xmlns:a16="http://schemas.microsoft.com/office/drawing/2014/main" id="{89C5C284-257F-5F45-8147-705AA03A331B}"/>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7" name="Straight Connector 16">
              <a:extLst>
                <a:ext uri="{FF2B5EF4-FFF2-40B4-BE49-F238E27FC236}">
                  <a16:creationId xmlns:a16="http://schemas.microsoft.com/office/drawing/2014/main" id="{1C812188-ABD9-9148-AB61-CBA3935FB4A4}"/>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3C9A1DB9-3FAD-B94E-A39D-2A441143A2A7}"/>
              </a:ext>
            </a:extLst>
          </p:cNvPr>
          <p:cNvGrpSpPr/>
          <p:nvPr/>
        </p:nvGrpSpPr>
        <p:grpSpPr>
          <a:xfrm>
            <a:off x="5589822" y="3212721"/>
            <a:ext cx="6602177" cy="3626734"/>
            <a:chOff x="4192367" y="2409541"/>
            <a:chExt cx="4951633" cy="2720051"/>
          </a:xfrm>
        </p:grpSpPr>
        <p:cxnSp>
          <p:nvCxnSpPr>
            <p:cNvPr id="19" name="Straight Connector 18">
              <a:extLst>
                <a:ext uri="{FF2B5EF4-FFF2-40B4-BE49-F238E27FC236}">
                  <a16:creationId xmlns:a16="http://schemas.microsoft.com/office/drawing/2014/main" id="{C9FAB85B-50E9-CA40-AC77-0701D172CBBE}"/>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02594E3-AAC4-F640-9F6A-74CA3304373C}"/>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1" name="Title 1">
            <a:extLst>
              <a:ext uri="{FF2B5EF4-FFF2-40B4-BE49-F238E27FC236}">
                <a16:creationId xmlns:a16="http://schemas.microsoft.com/office/drawing/2014/main" id="{884D93E2-FE42-1340-AC96-3793FD7F5E6F}"/>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Legacy</a:t>
            </a:r>
          </a:p>
        </p:txBody>
      </p:sp>
    </p:spTree>
    <p:extLst>
      <p:ext uri="{BB962C8B-B14F-4D97-AF65-F5344CB8AC3E}">
        <p14:creationId xmlns:p14="http://schemas.microsoft.com/office/powerpoint/2010/main" val="1391135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DCF0EA0-C1D9-6B4D-9E15-F360A63117B6}"/>
              </a:ext>
            </a:extLst>
          </p:cNvPr>
          <p:cNvSpPr>
            <a:spLocks noGrp="1"/>
          </p:cNvSpPr>
          <p:nvPr>
            <p:ph type="ftr" sz="quarter" idx="3"/>
          </p:nvPr>
        </p:nvSpPr>
        <p:spPr/>
        <p:txBody>
          <a:bodyPr/>
          <a:lstStyle/>
          <a:p>
            <a:pPr algn="l">
              <a:defRPr/>
            </a:pPr>
            <a:r>
              <a:rPr lang="en-US"/>
              <a:t>For investor use.</a:t>
            </a:r>
            <a:endParaRPr lang="en-US" dirty="0"/>
          </a:p>
        </p:txBody>
      </p:sp>
      <p:sp>
        <p:nvSpPr>
          <p:cNvPr id="6" name="Title 2">
            <a:extLst>
              <a:ext uri="{FF2B5EF4-FFF2-40B4-BE49-F238E27FC236}">
                <a16:creationId xmlns:a16="http://schemas.microsoft.com/office/drawing/2014/main" id="{9E74D538-F075-5B48-AD60-2BA397FBC356}"/>
              </a:ext>
            </a:extLst>
          </p:cNvPr>
          <p:cNvSpPr txBox="1">
            <a:spLocks/>
          </p:cNvSpPr>
          <p:nvPr/>
        </p:nvSpPr>
        <p:spPr>
          <a:xfrm>
            <a:off x="0" y="537881"/>
            <a:ext cx="12192000" cy="838200"/>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pPr algn="ctr"/>
            <a:r>
              <a:rPr lang="en-US" sz="3600" kern="0" dirty="0"/>
              <a:t> Are you prepared?</a:t>
            </a:r>
          </a:p>
        </p:txBody>
      </p:sp>
      <p:sp>
        <p:nvSpPr>
          <p:cNvPr id="8" name="TextBox 7">
            <a:extLst>
              <a:ext uri="{FF2B5EF4-FFF2-40B4-BE49-F238E27FC236}">
                <a16:creationId xmlns:a16="http://schemas.microsoft.com/office/drawing/2014/main" id="{49455A12-C545-194F-B75E-4E642C235037}"/>
              </a:ext>
            </a:extLst>
          </p:cNvPr>
          <p:cNvSpPr txBox="1"/>
          <p:nvPr/>
        </p:nvSpPr>
        <p:spPr>
          <a:xfrm>
            <a:off x="2392495" y="2645188"/>
            <a:ext cx="2754716" cy="1323439"/>
          </a:xfrm>
          <a:prstGeom prst="rect">
            <a:avLst/>
          </a:prstGeom>
          <a:noFill/>
        </p:spPr>
        <p:txBody>
          <a:bodyPr wrap="square" rtlCol="0">
            <a:spAutoFit/>
          </a:bodyPr>
          <a:lstStyle/>
          <a:p>
            <a:pPr algn="ctr"/>
            <a:r>
              <a:rPr lang="en-US" sz="8000" spc="-150" dirty="0">
                <a:solidFill>
                  <a:schemeClr val="accent1"/>
                </a:solidFill>
              </a:rPr>
              <a:t>92%</a:t>
            </a:r>
          </a:p>
        </p:txBody>
      </p:sp>
      <p:sp>
        <p:nvSpPr>
          <p:cNvPr id="9" name="TextBox 8">
            <a:extLst>
              <a:ext uri="{FF2B5EF4-FFF2-40B4-BE49-F238E27FC236}">
                <a16:creationId xmlns:a16="http://schemas.microsoft.com/office/drawing/2014/main" id="{4DD6E104-AA34-7E4B-8F7D-459BDA0E7E00}"/>
              </a:ext>
            </a:extLst>
          </p:cNvPr>
          <p:cNvSpPr txBox="1"/>
          <p:nvPr/>
        </p:nvSpPr>
        <p:spPr>
          <a:xfrm>
            <a:off x="1981017" y="3892057"/>
            <a:ext cx="3577673" cy="1200329"/>
          </a:xfrm>
          <a:prstGeom prst="rect">
            <a:avLst/>
          </a:prstGeom>
          <a:noFill/>
        </p:spPr>
        <p:txBody>
          <a:bodyPr wrap="square" rtlCol="0">
            <a:spAutoFit/>
          </a:bodyPr>
          <a:lstStyle/>
          <a:p>
            <a:pPr algn="ctr"/>
            <a:r>
              <a:rPr lang="en-US" sz="2400" dirty="0">
                <a:solidFill>
                  <a:srgbClr val="333F48"/>
                </a:solidFill>
              </a:rPr>
              <a:t>Say it’s important to discuss their end-of-life care</a:t>
            </a:r>
          </a:p>
        </p:txBody>
      </p:sp>
      <p:sp>
        <p:nvSpPr>
          <p:cNvPr id="11" name="TextBox 10">
            <a:extLst>
              <a:ext uri="{FF2B5EF4-FFF2-40B4-BE49-F238E27FC236}">
                <a16:creationId xmlns:a16="http://schemas.microsoft.com/office/drawing/2014/main" id="{1680D27F-F7ED-6846-8AB9-8B760DC9D35C}"/>
              </a:ext>
            </a:extLst>
          </p:cNvPr>
          <p:cNvSpPr txBox="1"/>
          <p:nvPr/>
        </p:nvSpPr>
        <p:spPr>
          <a:xfrm>
            <a:off x="7286243" y="2645188"/>
            <a:ext cx="2180405" cy="1323439"/>
          </a:xfrm>
          <a:prstGeom prst="rect">
            <a:avLst/>
          </a:prstGeom>
          <a:noFill/>
        </p:spPr>
        <p:txBody>
          <a:bodyPr wrap="none" rtlCol="0">
            <a:spAutoFit/>
          </a:bodyPr>
          <a:lstStyle/>
          <a:p>
            <a:pPr algn="ctr"/>
            <a:r>
              <a:rPr lang="en-US" sz="8000" spc="-150" dirty="0">
                <a:solidFill>
                  <a:schemeClr val="accent3"/>
                </a:solidFill>
              </a:rPr>
              <a:t>32%</a:t>
            </a:r>
          </a:p>
        </p:txBody>
      </p:sp>
      <p:sp>
        <p:nvSpPr>
          <p:cNvPr id="12" name="TextBox 11">
            <a:extLst>
              <a:ext uri="{FF2B5EF4-FFF2-40B4-BE49-F238E27FC236}">
                <a16:creationId xmlns:a16="http://schemas.microsoft.com/office/drawing/2014/main" id="{057242CC-422C-D645-A72F-B329C9038723}"/>
              </a:ext>
            </a:extLst>
          </p:cNvPr>
          <p:cNvSpPr txBox="1"/>
          <p:nvPr/>
        </p:nvSpPr>
        <p:spPr>
          <a:xfrm>
            <a:off x="6984630" y="3919387"/>
            <a:ext cx="2783628" cy="1200329"/>
          </a:xfrm>
          <a:prstGeom prst="rect">
            <a:avLst/>
          </a:prstGeom>
          <a:noFill/>
        </p:spPr>
        <p:txBody>
          <a:bodyPr wrap="square" rtlCol="0">
            <a:spAutoFit/>
          </a:bodyPr>
          <a:lstStyle/>
          <a:p>
            <a:pPr algn="ctr"/>
            <a:r>
              <a:rPr lang="en-US" sz="2400" dirty="0">
                <a:solidFill>
                  <a:srgbClr val="333F48"/>
                </a:solidFill>
              </a:rPr>
              <a:t>Have had a conversation with their loved ones</a:t>
            </a:r>
          </a:p>
        </p:txBody>
      </p:sp>
      <p:grpSp>
        <p:nvGrpSpPr>
          <p:cNvPr id="13" name="Group 12">
            <a:extLst>
              <a:ext uri="{FF2B5EF4-FFF2-40B4-BE49-F238E27FC236}">
                <a16:creationId xmlns:a16="http://schemas.microsoft.com/office/drawing/2014/main" id="{BEE3962E-F63C-124E-88D3-DA2ADE3C9418}"/>
              </a:ext>
            </a:extLst>
          </p:cNvPr>
          <p:cNvGrpSpPr/>
          <p:nvPr/>
        </p:nvGrpSpPr>
        <p:grpSpPr>
          <a:xfrm>
            <a:off x="5677496" y="2397902"/>
            <a:ext cx="825195" cy="2149748"/>
            <a:chOff x="4159402" y="2397902"/>
            <a:chExt cx="825195" cy="2149748"/>
          </a:xfrm>
        </p:grpSpPr>
        <p:cxnSp>
          <p:nvCxnSpPr>
            <p:cNvPr id="14" name="Straight Connector 13">
              <a:extLst>
                <a:ext uri="{FF2B5EF4-FFF2-40B4-BE49-F238E27FC236}">
                  <a16:creationId xmlns:a16="http://schemas.microsoft.com/office/drawing/2014/main" id="{6B98233B-00D3-8645-AED4-4182EF188734}"/>
                </a:ext>
              </a:extLst>
            </p:cNvPr>
            <p:cNvCxnSpPr>
              <a:cxnSpLocks/>
            </p:cNvCxnSpPr>
            <p:nvPr/>
          </p:nvCxnSpPr>
          <p:spPr bwMode="auto">
            <a:xfrm>
              <a:off x="4572001" y="2397902"/>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sp>
          <p:nvSpPr>
            <p:cNvPr id="15" name="Freeform 9">
              <a:extLst>
                <a:ext uri="{FF2B5EF4-FFF2-40B4-BE49-F238E27FC236}">
                  <a16:creationId xmlns:a16="http://schemas.microsoft.com/office/drawing/2014/main" id="{9DACC718-ADD8-964F-BD27-F8D3C8F53386}"/>
                </a:ext>
              </a:extLst>
            </p:cNvPr>
            <p:cNvSpPr>
              <a:spLocks noChangeAspect="1" noEditPoints="1"/>
            </p:cNvSpPr>
            <p:nvPr/>
          </p:nvSpPr>
          <p:spPr bwMode="auto">
            <a:xfrm>
              <a:off x="4159402" y="3061296"/>
              <a:ext cx="825195" cy="822960"/>
            </a:xfrm>
            <a:custGeom>
              <a:avLst/>
              <a:gdLst>
                <a:gd name="T0" fmla="*/ 26 w 92"/>
                <a:gd name="T1" fmla="*/ 18 h 92"/>
                <a:gd name="T2" fmla="*/ 14 w 92"/>
                <a:gd name="T3" fmla="*/ 30 h 92"/>
                <a:gd name="T4" fmla="*/ 8 w 92"/>
                <a:gd name="T5" fmla="*/ 24 h 92"/>
                <a:gd name="T6" fmla="*/ 8 w 92"/>
                <a:gd name="T7" fmla="*/ 46 h 92"/>
                <a:gd name="T8" fmla="*/ 14 w 92"/>
                <a:gd name="T9" fmla="*/ 52 h 92"/>
                <a:gd name="T10" fmla="*/ 26 w 92"/>
                <a:gd name="T11" fmla="*/ 40 h 92"/>
                <a:gd name="T12" fmla="*/ 56 w 92"/>
                <a:gd name="T13" fmla="*/ 64 h 92"/>
                <a:gd name="T14" fmla="*/ 56 w 92"/>
                <a:gd name="T15" fmla="*/ 8 h 92"/>
                <a:gd name="T16" fmla="*/ 0 w 92"/>
                <a:gd name="T17" fmla="*/ 8 h 92"/>
                <a:gd name="T18" fmla="*/ 0 w 92"/>
                <a:gd name="T19" fmla="*/ 84 h 92"/>
                <a:gd name="T20" fmla="*/ 36 w 92"/>
                <a:gd name="T21" fmla="*/ 84 h 92"/>
                <a:gd name="T22" fmla="*/ 56 w 92"/>
                <a:gd name="T23" fmla="*/ 64 h 92"/>
                <a:gd name="T24" fmla="*/ 56 w 92"/>
                <a:gd name="T25" fmla="*/ 64 h 92"/>
                <a:gd name="T26" fmla="*/ 36 w 92"/>
                <a:gd name="T27" fmla="*/ 64 h 92"/>
                <a:gd name="T28" fmla="*/ 36 w 92"/>
                <a:gd name="T29" fmla="*/ 84 h 92"/>
                <a:gd name="T30" fmla="*/ 68 w 92"/>
                <a:gd name="T31" fmla="*/ 74 h 92"/>
                <a:gd name="T32" fmla="*/ 84 w 92"/>
                <a:gd name="T33" fmla="*/ 74 h 92"/>
                <a:gd name="T34" fmla="*/ 84 w 92"/>
                <a:gd name="T35" fmla="*/ 32 h 92"/>
                <a:gd name="T36" fmla="*/ 68 w 92"/>
                <a:gd name="T37" fmla="*/ 32 h 92"/>
                <a:gd name="T38" fmla="*/ 68 w 92"/>
                <a:gd name="T39" fmla="*/ 74 h 92"/>
                <a:gd name="T40" fmla="*/ 92 w 92"/>
                <a:gd name="T41" fmla="*/ 44 h 92"/>
                <a:gd name="T42" fmla="*/ 92 w 92"/>
                <a:gd name="T43" fmla="*/ 12 h 92"/>
                <a:gd name="T44" fmla="*/ 84 w 92"/>
                <a:gd name="T45" fmla="*/ 4 h 92"/>
                <a:gd name="T46" fmla="*/ 76 w 92"/>
                <a:gd name="T47" fmla="*/ 82 h 92"/>
                <a:gd name="T48" fmla="*/ 76 w 92"/>
                <a:gd name="T49" fmla="*/ 92 h 92"/>
                <a:gd name="T50" fmla="*/ 84 w 92"/>
                <a:gd name="T51" fmla="*/ 0 h 92"/>
                <a:gd name="T52" fmla="*/ 68 w 92"/>
                <a:gd name="T53" fmla="*/ 0 h 92"/>
                <a:gd name="T54" fmla="*/ 68 w 92"/>
                <a:gd name="T55" fmla="*/ 32 h 92"/>
                <a:gd name="T56" fmla="*/ 84 w 92"/>
                <a:gd name="T57" fmla="*/ 32 h 92"/>
                <a:gd name="T58" fmla="*/ 84 w 92"/>
                <a:gd name="T59" fmla="*/ 0 h 92"/>
                <a:gd name="T60" fmla="*/ 72 w 92"/>
                <a:gd name="T61" fmla="*/ 82 h 92"/>
                <a:gd name="T62" fmla="*/ 80 w 92"/>
                <a:gd name="T63" fmla="*/ 82 h 92"/>
                <a:gd name="T64" fmla="*/ 80 w 92"/>
                <a:gd name="T65" fmla="*/ 74 h 92"/>
                <a:gd name="T66" fmla="*/ 72 w 92"/>
                <a:gd name="T67" fmla="*/ 74 h 92"/>
                <a:gd name="T68" fmla="*/ 72 w 92"/>
                <a:gd name="T69" fmla="*/ 82 h 92"/>
                <a:gd name="T70" fmla="*/ 32 w 92"/>
                <a:gd name="T71" fmla="*/ 28 h 92"/>
                <a:gd name="T72" fmla="*/ 46 w 92"/>
                <a:gd name="T73" fmla="*/ 28 h 92"/>
                <a:gd name="T74" fmla="*/ 32 w 92"/>
                <a:gd name="T75" fmla="*/ 48 h 92"/>
                <a:gd name="T76" fmla="*/ 46 w 92"/>
                <a:gd name="T77" fmla="*/ 4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92">
                  <a:moveTo>
                    <a:pt x="26" y="18"/>
                  </a:moveTo>
                  <a:cubicBezTo>
                    <a:pt x="14" y="30"/>
                    <a:pt x="14" y="30"/>
                    <a:pt x="14" y="30"/>
                  </a:cubicBezTo>
                  <a:cubicBezTo>
                    <a:pt x="8" y="24"/>
                    <a:pt x="8" y="24"/>
                    <a:pt x="8" y="24"/>
                  </a:cubicBezTo>
                  <a:moveTo>
                    <a:pt x="8" y="46"/>
                  </a:moveTo>
                  <a:cubicBezTo>
                    <a:pt x="14" y="52"/>
                    <a:pt x="14" y="52"/>
                    <a:pt x="14" y="52"/>
                  </a:cubicBezTo>
                  <a:cubicBezTo>
                    <a:pt x="26" y="40"/>
                    <a:pt x="26" y="40"/>
                    <a:pt x="26" y="40"/>
                  </a:cubicBezTo>
                  <a:moveTo>
                    <a:pt x="56" y="64"/>
                  </a:moveTo>
                  <a:cubicBezTo>
                    <a:pt x="56" y="8"/>
                    <a:pt x="56" y="8"/>
                    <a:pt x="56" y="8"/>
                  </a:cubicBezTo>
                  <a:cubicBezTo>
                    <a:pt x="0" y="8"/>
                    <a:pt x="0" y="8"/>
                    <a:pt x="0" y="8"/>
                  </a:cubicBezTo>
                  <a:cubicBezTo>
                    <a:pt x="0" y="84"/>
                    <a:pt x="0" y="84"/>
                    <a:pt x="0" y="84"/>
                  </a:cubicBezTo>
                  <a:cubicBezTo>
                    <a:pt x="36" y="84"/>
                    <a:pt x="36" y="84"/>
                    <a:pt x="36" y="84"/>
                  </a:cubicBezTo>
                  <a:lnTo>
                    <a:pt x="56" y="64"/>
                  </a:lnTo>
                  <a:close/>
                  <a:moveTo>
                    <a:pt x="56" y="64"/>
                  </a:moveTo>
                  <a:cubicBezTo>
                    <a:pt x="36" y="64"/>
                    <a:pt x="36" y="64"/>
                    <a:pt x="36" y="64"/>
                  </a:cubicBezTo>
                  <a:cubicBezTo>
                    <a:pt x="36" y="84"/>
                    <a:pt x="36" y="84"/>
                    <a:pt x="36" y="84"/>
                  </a:cubicBezTo>
                  <a:moveTo>
                    <a:pt x="68" y="74"/>
                  </a:moveTo>
                  <a:cubicBezTo>
                    <a:pt x="84" y="74"/>
                    <a:pt x="84" y="74"/>
                    <a:pt x="84" y="74"/>
                  </a:cubicBezTo>
                  <a:cubicBezTo>
                    <a:pt x="84" y="32"/>
                    <a:pt x="84" y="32"/>
                    <a:pt x="84" y="32"/>
                  </a:cubicBezTo>
                  <a:cubicBezTo>
                    <a:pt x="68" y="32"/>
                    <a:pt x="68" y="32"/>
                    <a:pt x="68" y="32"/>
                  </a:cubicBezTo>
                  <a:lnTo>
                    <a:pt x="68" y="74"/>
                  </a:lnTo>
                  <a:close/>
                  <a:moveTo>
                    <a:pt x="92" y="44"/>
                  </a:moveTo>
                  <a:cubicBezTo>
                    <a:pt x="92" y="12"/>
                    <a:pt x="92" y="12"/>
                    <a:pt x="92" y="12"/>
                  </a:cubicBezTo>
                  <a:cubicBezTo>
                    <a:pt x="92" y="8"/>
                    <a:pt x="88" y="4"/>
                    <a:pt x="84" y="4"/>
                  </a:cubicBezTo>
                  <a:moveTo>
                    <a:pt x="76" y="82"/>
                  </a:moveTo>
                  <a:cubicBezTo>
                    <a:pt x="76" y="92"/>
                    <a:pt x="76" y="92"/>
                    <a:pt x="76" y="92"/>
                  </a:cubicBezTo>
                  <a:moveTo>
                    <a:pt x="84" y="0"/>
                  </a:moveTo>
                  <a:cubicBezTo>
                    <a:pt x="68" y="0"/>
                    <a:pt x="68" y="0"/>
                    <a:pt x="68" y="0"/>
                  </a:cubicBezTo>
                  <a:cubicBezTo>
                    <a:pt x="68" y="32"/>
                    <a:pt x="68" y="32"/>
                    <a:pt x="68" y="32"/>
                  </a:cubicBezTo>
                  <a:cubicBezTo>
                    <a:pt x="84" y="32"/>
                    <a:pt x="84" y="32"/>
                    <a:pt x="84" y="32"/>
                  </a:cubicBezTo>
                  <a:lnTo>
                    <a:pt x="84" y="0"/>
                  </a:lnTo>
                  <a:close/>
                  <a:moveTo>
                    <a:pt x="72" y="82"/>
                  </a:moveTo>
                  <a:cubicBezTo>
                    <a:pt x="80" y="82"/>
                    <a:pt x="80" y="82"/>
                    <a:pt x="80" y="82"/>
                  </a:cubicBezTo>
                  <a:cubicBezTo>
                    <a:pt x="80" y="74"/>
                    <a:pt x="80" y="74"/>
                    <a:pt x="80" y="74"/>
                  </a:cubicBezTo>
                  <a:cubicBezTo>
                    <a:pt x="72" y="74"/>
                    <a:pt x="72" y="74"/>
                    <a:pt x="72" y="74"/>
                  </a:cubicBezTo>
                  <a:lnTo>
                    <a:pt x="72" y="82"/>
                  </a:lnTo>
                  <a:close/>
                  <a:moveTo>
                    <a:pt x="32" y="28"/>
                  </a:moveTo>
                  <a:cubicBezTo>
                    <a:pt x="46" y="28"/>
                    <a:pt x="46" y="28"/>
                    <a:pt x="46" y="28"/>
                  </a:cubicBezTo>
                  <a:moveTo>
                    <a:pt x="32" y="48"/>
                  </a:moveTo>
                  <a:cubicBezTo>
                    <a:pt x="46" y="48"/>
                    <a:pt x="46" y="48"/>
                    <a:pt x="46" y="48"/>
                  </a:cubicBezTo>
                </a:path>
              </a:pathLst>
            </a:custGeom>
            <a:noFill/>
            <a:ln w="254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cxnSp>
          <p:nvCxnSpPr>
            <p:cNvPr id="16" name="Straight Connector 15">
              <a:extLst>
                <a:ext uri="{FF2B5EF4-FFF2-40B4-BE49-F238E27FC236}">
                  <a16:creationId xmlns:a16="http://schemas.microsoft.com/office/drawing/2014/main" id="{75DDBB6E-D2F0-784A-A284-5EB698DCE3B8}"/>
                </a:ext>
              </a:extLst>
            </p:cNvPr>
            <p:cNvCxnSpPr>
              <a:cxnSpLocks/>
            </p:cNvCxnSpPr>
            <p:nvPr/>
          </p:nvCxnSpPr>
          <p:spPr bwMode="auto">
            <a:xfrm>
              <a:off x="4572001" y="3999010"/>
              <a:ext cx="0" cy="548640"/>
            </a:xfrm>
            <a:prstGeom prst="line">
              <a:avLst/>
            </a:prstGeom>
            <a:solidFill>
              <a:schemeClr val="hlink"/>
            </a:solidFill>
            <a:ln w="28575" cap="rnd" cmpd="sng" algn="ctr">
              <a:solidFill>
                <a:schemeClr val="accent5">
                  <a:lumMod val="40000"/>
                  <a:lumOff val="60000"/>
                </a:schemeClr>
              </a:solidFill>
              <a:prstDash val="sysDot"/>
              <a:round/>
              <a:headEnd type="none" w="med" len="med"/>
              <a:tailEnd type="none" w="med" len="med"/>
            </a:ln>
            <a:effectLst/>
          </p:spPr>
        </p:cxnSp>
      </p:grpSp>
      <p:sp>
        <p:nvSpPr>
          <p:cNvPr id="17" name="Text Box 21">
            <a:extLst>
              <a:ext uri="{FF2B5EF4-FFF2-40B4-BE49-F238E27FC236}">
                <a16:creationId xmlns:a16="http://schemas.microsoft.com/office/drawing/2014/main" id="{7B39C171-9362-2848-AB33-EC260FD6AA94}"/>
              </a:ext>
            </a:extLst>
          </p:cNvPr>
          <p:cNvSpPr txBox="1">
            <a:spLocks noChangeArrowheads="1"/>
          </p:cNvSpPr>
          <p:nvPr/>
        </p:nvSpPr>
        <p:spPr bwMode="auto">
          <a:xfrm>
            <a:off x="444868" y="6287607"/>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FontTx/>
              <a:buNone/>
            </a:pPr>
            <a:r>
              <a:rPr lang="en-US" sz="1000" dirty="0">
                <a:solidFill>
                  <a:srgbClr val="000000"/>
                </a:solidFill>
                <a:latin typeface="+mj-lt"/>
              </a:rPr>
              <a:t>Source: The Conversation Project, 2018.</a:t>
            </a:r>
          </a:p>
        </p:txBody>
      </p:sp>
      <p:sp>
        <p:nvSpPr>
          <p:cNvPr id="18" name="Slide Number Placeholder 8">
            <a:extLst>
              <a:ext uri="{FF2B5EF4-FFF2-40B4-BE49-F238E27FC236}">
                <a16:creationId xmlns:a16="http://schemas.microsoft.com/office/drawing/2014/main" id="{1EA50C1C-7BC6-114E-99A6-9116A3F28098}"/>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35</a:t>
            </a:fld>
            <a:endParaRPr lang="en-US" dirty="0">
              <a:solidFill>
                <a:schemeClr val="tx1"/>
              </a:solidFill>
            </a:endParaRPr>
          </a:p>
        </p:txBody>
      </p:sp>
    </p:spTree>
    <p:extLst>
      <p:ext uri="{BB962C8B-B14F-4D97-AF65-F5344CB8AC3E}">
        <p14:creationId xmlns:p14="http://schemas.microsoft.com/office/powerpoint/2010/main" val="785618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FB88ED-4E93-3B46-9D55-529DF9F6DE8D}"/>
              </a:ext>
            </a:extLst>
          </p:cNvPr>
          <p:cNvSpPr>
            <a:spLocks noGrp="1"/>
          </p:cNvSpPr>
          <p:nvPr>
            <p:ph type="ftr" sz="quarter" idx="3"/>
          </p:nvPr>
        </p:nvSpPr>
        <p:spPr/>
        <p:txBody>
          <a:bodyPr/>
          <a:lstStyle/>
          <a:p>
            <a:pPr algn="l">
              <a:defRPr/>
            </a:pPr>
            <a:r>
              <a:rPr lang="en-US"/>
              <a:t>For investor use.</a:t>
            </a:r>
            <a:endParaRPr lang="en-US" dirty="0"/>
          </a:p>
        </p:txBody>
      </p:sp>
      <p:sp>
        <p:nvSpPr>
          <p:cNvPr id="4" name="Content Placeholder 2">
            <a:extLst>
              <a:ext uri="{FF2B5EF4-FFF2-40B4-BE49-F238E27FC236}">
                <a16:creationId xmlns:a16="http://schemas.microsoft.com/office/drawing/2014/main" id="{0CE5F009-8EAA-014A-AD24-8269C859A368}"/>
              </a:ext>
            </a:extLst>
          </p:cNvPr>
          <p:cNvSpPr txBox="1">
            <a:spLocks/>
          </p:cNvSpPr>
          <p:nvPr/>
        </p:nvSpPr>
        <p:spPr bwMode="auto">
          <a:xfrm>
            <a:off x="426722" y="575471"/>
            <a:ext cx="10481910" cy="42418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14300" indent="-114300" algn="l" rtl="0" eaLnBrk="1" fontAlgn="base" hangingPunct="1">
              <a:spcBef>
                <a:spcPts val="600"/>
              </a:spcBef>
              <a:spcAft>
                <a:spcPct val="0"/>
              </a:spcAft>
              <a:buSzPct val="40000"/>
              <a:defRPr sz="1600" b="1">
                <a:solidFill>
                  <a:srgbClr val="7A9B3D"/>
                </a:solidFill>
                <a:latin typeface="+mn-lt"/>
                <a:ea typeface="+mn-ea"/>
                <a:cs typeface="+mn-cs"/>
              </a:defRPr>
            </a:lvl1pPr>
            <a:lvl2pPr marL="342900" indent="-114300" algn="l" rtl="0" eaLnBrk="1" fontAlgn="base" hangingPunct="1">
              <a:spcBef>
                <a:spcPts val="600"/>
              </a:spcBef>
              <a:spcAft>
                <a:spcPct val="0"/>
              </a:spcAft>
              <a:buClr>
                <a:srgbClr val="7A9B3D"/>
              </a:buClr>
              <a:buChar char="•"/>
              <a:defRPr sz="1400">
                <a:solidFill>
                  <a:srgbClr val="000000"/>
                </a:solidFill>
                <a:latin typeface="+mn-lt"/>
              </a:defRPr>
            </a:lvl2pPr>
            <a:lvl3pPr marL="571500" indent="-114300" algn="l" rtl="0" eaLnBrk="1" fontAlgn="base" hangingPunct="1">
              <a:spcBef>
                <a:spcPts val="600"/>
              </a:spcBef>
              <a:spcAft>
                <a:spcPct val="0"/>
              </a:spcAft>
              <a:buClr>
                <a:srgbClr val="768692"/>
              </a:buClr>
              <a:buFont typeface="Arial" pitchFamily="34" charset="0"/>
              <a:buChar char="–"/>
              <a:defRPr sz="1200">
                <a:solidFill>
                  <a:srgbClr val="000000"/>
                </a:solidFill>
                <a:latin typeface="+mn-lt"/>
              </a:defRPr>
            </a:lvl3pPr>
            <a:lvl4pPr marL="800100" indent="-114300" algn="l" rtl="0" eaLnBrk="1" fontAlgn="base" hangingPunct="1">
              <a:spcBef>
                <a:spcPts val="600"/>
              </a:spcBef>
              <a:spcAft>
                <a:spcPct val="0"/>
              </a:spcAft>
              <a:buFont typeface="Arial" pitchFamily="34" charset="0"/>
              <a:buChar char="•"/>
              <a:defRPr sz="1200">
                <a:solidFill>
                  <a:srgbClr val="000000"/>
                </a:solidFill>
                <a:latin typeface="+mn-lt"/>
              </a:defRPr>
            </a:lvl4pPr>
            <a:lvl5pPr marL="2057400" indent="-228600" algn="l" rtl="0" eaLnBrk="1" fontAlgn="base" hangingPunct="1">
              <a:lnSpc>
                <a:spcPts val="2400"/>
              </a:lnSpc>
              <a:spcBef>
                <a:spcPct val="0"/>
              </a:spcBef>
              <a:spcAft>
                <a:spcPct val="0"/>
              </a:spcAft>
              <a:defRPr sz="1400">
                <a:solidFill>
                  <a:schemeClr val="tx1"/>
                </a:solidFill>
                <a:latin typeface="+mn-lt"/>
              </a:defRPr>
            </a:lvl5pPr>
            <a:lvl6pPr marL="2514600" indent="-228600" algn="l" rtl="0" eaLnBrk="1" fontAlgn="base" hangingPunct="1">
              <a:lnSpc>
                <a:spcPts val="2400"/>
              </a:lnSpc>
              <a:spcBef>
                <a:spcPct val="0"/>
              </a:spcBef>
              <a:spcAft>
                <a:spcPct val="0"/>
              </a:spcAft>
              <a:defRPr sz="1400">
                <a:solidFill>
                  <a:schemeClr val="tx1"/>
                </a:solidFill>
                <a:latin typeface="+mn-lt"/>
              </a:defRPr>
            </a:lvl6pPr>
            <a:lvl7pPr marL="2971800" indent="-228600" algn="l" rtl="0" eaLnBrk="1" fontAlgn="base" hangingPunct="1">
              <a:lnSpc>
                <a:spcPts val="2400"/>
              </a:lnSpc>
              <a:spcBef>
                <a:spcPct val="0"/>
              </a:spcBef>
              <a:spcAft>
                <a:spcPct val="0"/>
              </a:spcAft>
              <a:defRPr sz="1400">
                <a:solidFill>
                  <a:schemeClr val="tx1"/>
                </a:solidFill>
                <a:latin typeface="+mn-lt"/>
              </a:defRPr>
            </a:lvl7pPr>
            <a:lvl8pPr marL="3429000" indent="-228600" algn="l" rtl="0" eaLnBrk="1" fontAlgn="base" hangingPunct="1">
              <a:lnSpc>
                <a:spcPts val="2400"/>
              </a:lnSpc>
              <a:spcBef>
                <a:spcPct val="0"/>
              </a:spcBef>
              <a:spcAft>
                <a:spcPct val="0"/>
              </a:spcAft>
              <a:defRPr sz="1400">
                <a:solidFill>
                  <a:schemeClr val="tx1"/>
                </a:solidFill>
                <a:latin typeface="+mn-lt"/>
              </a:defRPr>
            </a:lvl8pPr>
            <a:lvl9pPr marL="3886200" indent="-228600" algn="l" rtl="0" eaLnBrk="1" fontAlgn="base" hangingPunct="1">
              <a:lnSpc>
                <a:spcPts val="2400"/>
              </a:lnSpc>
              <a:spcBef>
                <a:spcPct val="0"/>
              </a:spcBef>
              <a:spcAft>
                <a:spcPct val="0"/>
              </a:spcAft>
              <a:defRPr sz="1400">
                <a:solidFill>
                  <a:schemeClr val="tx1"/>
                </a:solidFill>
                <a:latin typeface="+mn-lt"/>
              </a:defRPr>
            </a:lvl9pPr>
          </a:lstStyle>
          <a:p>
            <a:pPr marL="0" lvl="0" indent="0">
              <a:spcBef>
                <a:spcPct val="0"/>
              </a:spcBef>
              <a:spcAft>
                <a:spcPts val="1800"/>
              </a:spcAft>
              <a:buSzTx/>
            </a:pPr>
            <a:r>
              <a:rPr lang="en-US" sz="2400" cap="all" dirty="0">
                <a:solidFill>
                  <a:srgbClr val="333F48"/>
                </a:solidFill>
                <a:latin typeface="Arial" pitchFamily="34" charset="0"/>
                <a:ea typeface="ＭＳ Ｐゴシック"/>
                <a:cs typeface="Arial" panose="020B0604020202020204" pitchFamily="34" charset="0"/>
              </a:rPr>
              <a:t>Conversations To have</a:t>
            </a:r>
            <a:endParaRPr lang="en-US" sz="2400" b="0" dirty="0">
              <a:solidFill>
                <a:srgbClr val="333F48"/>
              </a:solidFill>
              <a:latin typeface="Arial" pitchFamily="34" charset="0"/>
              <a:ea typeface="ＭＳ Ｐゴシック"/>
            </a:endParaRPr>
          </a:p>
          <a:p>
            <a:pPr marL="0" lvl="0" indent="0">
              <a:lnSpc>
                <a:spcPct val="114000"/>
              </a:lnSpc>
              <a:spcBef>
                <a:spcPts val="0"/>
              </a:spcBef>
              <a:buSzTx/>
            </a:pPr>
            <a:r>
              <a:rPr lang="en-US" sz="4000" b="0" kern="0" dirty="0">
                <a:solidFill>
                  <a:srgbClr val="768692">
                    <a:lumMod val="40000"/>
                    <a:lumOff val="60000"/>
                  </a:srgbClr>
                </a:solidFill>
                <a:latin typeface="Arial" pitchFamily="34" charset="0"/>
                <a:ea typeface="ＭＳ Ｐゴシック"/>
              </a:rPr>
              <a:t>Is there a </a:t>
            </a:r>
            <a:r>
              <a:rPr lang="en-US" sz="4000" b="0" kern="0" dirty="0">
                <a:latin typeface="Arial" pitchFamily="34" charset="0"/>
                <a:ea typeface="ＭＳ Ｐゴシック"/>
              </a:rPr>
              <a:t>current will</a:t>
            </a:r>
            <a:r>
              <a:rPr lang="en-US" sz="4000" b="0" kern="0" dirty="0">
                <a:solidFill>
                  <a:srgbClr val="768692">
                    <a:lumMod val="40000"/>
                    <a:lumOff val="60000"/>
                  </a:srgbClr>
                </a:solidFill>
                <a:latin typeface="Arial" pitchFamily="34" charset="0"/>
                <a:ea typeface="ＭＳ Ｐゴシック"/>
              </a:rPr>
              <a:t>? • Are </a:t>
            </a:r>
            <a:r>
              <a:rPr lang="en-US" sz="4000" b="0" kern="0" dirty="0">
                <a:solidFill>
                  <a:srgbClr val="768692"/>
                </a:solidFill>
                <a:latin typeface="Arial" pitchFamily="34" charset="0"/>
                <a:ea typeface="ＭＳ Ｐゴシック"/>
              </a:rPr>
              <a:t>account beneficiaries current</a:t>
            </a:r>
            <a:r>
              <a:rPr lang="en-US" sz="4000" b="0" kern="0" dirty="0">
                <a:solidFill>
                  <a:srgbClr val="768692">
                    <a:lumMod val="40000"/>
                    <a:lumOff val="60000"/>
                  </a:srgbClr>
                </a:solidFill>
                <a:latin typeface="Arial" pitchFamily="34" charset="0"/>
                <a:ea typeface="ＭＳ Ｐゴシック"/>
              </a:rPr>
              <a:t>? • Who is </a:t>
            </a:r>
            <a:r>
              <a:rPr lang="en-US" sz="4000" b="0" kern="0" dirty="0">
                <a:latin typeface="Arial" pitchFamily="34" charset="0"/>
                <a:ea typeface="ＭＳ Ｐゴシック"/>
              </a:rPr>
              <a:t>your personal representative</a:t>
            </a:r>
            <a:r>
              <a:rPr lang="en-US" sz="4000" b="0" kern="0" dirty="0">
                <a:solidFill>
                  <a:srgbClr val="768692">
                    <a:lumMod val="40000"/>
                    <a:lumOff val="60000"/>
                  </a:srgbClr>
                </a:solidFill>
                <a:latin typeface="Arial" pitchFamily="34" charset="0"/>
                <a:ea typeface="ＭＳ Ｐゴシック"/>
              </a:rPr>
              <a:t>? • Does your family know </a:t>
            </a:r>
            <a:r>
              <a:rPr lang="en-US" sz="4000" b="0" kern="0" dirty="0">
                <a:solidFill>
                  <a:srgbClr val="768692"/>
                </a:solidFill>
                <a:latin typeface="Arial" pitchFamily="34" charset="0"/>
                <a:ea typeface="ＭＳ Ｐゴシック"/>
              </a:rPr>
              <a:t>where key documents can be found</a:t>
            </a:r>
            <a:r>
              <a:rPr lang="en-US" sz="4000" b="0" kern="0" dirty="0">
                <a:solidFill>
                  <a:srgbClr val="768692">
                    <a:lumMod val="40000"/>
                    <a:lumOff val="60000"/>
                  </a:srgbClr>
                </a:solidFill>
                <a:latin typeface="Arial" pitchFamily="34" charset="0"/>
                <a:ea typeface="ＭＳ Ｐゴシック"/>
              </a:rPr>
              <a:t>?</a:t>
            </a:r>
            <a:endParaRPr lang="en-US" sz="4000" b="0" kern="0" dirty="0">
              <a:solidFill>
                <a:srgbClr val="768692">
                  <a:lumMod val="60000"/>
                  <a:lumOff val="40000"/>
                </a:srgbClr>
              </a:solidFill>
            </a:endParaRPr>
          </a:p>
        </p:txBody>
      </p:sp>
      <p:sp>
        <p:nvSpPr>
          <p:cNvPr id="5" name="Slide Number Placeholder 8">
            <a:extLst>
              <a:ext uri="{FF2B5EF4-FFF2-40B4-BE49-F238E27FC236}">
                <a16:creationId xmlns:a16="http://schemas.microsoft.com/office/drawing/2014/main" id="{3630F8FF-805F-0144-972A-77C4555CBBAC}"/>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36</a:t>
            </a:fld>
            <a:endParaRPr lang="en-US" dirty="0">
              <a:solidFill>
                <a:schemeClr val="tx1"/>
              </a:solidFill>
            </a:endParaRPr>
          </a:p>
        </p:txBody>
      </p:sp>
    </p:spTree>
    <p:extLst>
      <p:ext uri="{BB962C8B-B14F-4D97-AF65-F5344CB8AC3E}">
        <p14:creationId xmlns:p14="http://schemas.microsoft.com/office/powerpoint/2010/main" val="34780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9B6E2B32-5C21-8B41-80A2-6D38147DF6EF}"/>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16" name="Slide Number Placeholder 8">
            <a:extLst>
              <a:ext uri="{FF2B5EF4-FFF2-40B4-BE49-F238E27FC236}">
                <a16:creationId xmlns:a16="http://schemas.microsoft.com/office/drawing/2014/main" id="{EC7C8308-3430-244B-8656-192C5FF80E06}"/>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37</a:t>
            </a:fld>
            <a:endParaRPr lang="en-US" dirty="0">
              <a:solidFill>
                <a:schemeClr val="tx1"/>
              </a:solidFill>
            </a:endParaRPr>
          </a:p>
        </p:txBody>
      </p:sp>
      <p:sp>
        <p:nvSpPr>
          <p:cNvPr id="17" name="Rectangle 16">
            <a:extLst>
              <a:ext uri="{FF2B5EF4-FFF2-40B4-BE49-F238E27FC236}">
                <a16:creationId xmlns:a16="http://schemas.microsoft.com/office/drawing/2014/main" id="{72E199FA-FB31-F34C-8C13-A26B253C5459}"/>
              </a:ext>
            </a:extLst>
          </p:cNvPr>
          <p:cNvSpPr/>
          <p:nvPr/>
        </p:nvSpPr>
        <p:spPr>
          <a:xfrm>
            <a:off x="433082" y="984688"/>
            <a:ext cx="6112097"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INHERITANCE BASICS</a:t>
            </a:r>
          </a:p>
        </p:txBody>
      </p:sp>
      <p:sp>
        <p:nvSpPr>
          <p:cNvPr id="18" name="Rectangle 17">
            <a:extLst>
              <a:ext uri="{FF2B5EF4-FFF2-40B4-BE49-F238E27FC236}">
                <a16:creationId xmlns:a16="http://schemas.microsoft.com/office/drawing/2014/main" id="{C20E0D2A-7E56-E54C-9FAD-1CC1C413CE63}"/>
              </a:ext>
            </a:extLst>
          </p:cNvPr>
          <p:cNvSpPr/>
          <p:nvPr/>
        </p:nvSpPr>
        <p:spPr>
          <a:xfrm>
            <a:off x="1375644" y="1795880"/>
            <a:ext cx="9007221"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Settling investment accounts, trusts, life insurance, and forms of guaranteed income can be complicated.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Understanding what to expect when transferring different asset types is vital.</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Family meetings can facilitate dialogue.</a:t>
            </a:r>
          </a:p>
        </p:txBody>
      </p:sp>
      <p:sp>
        <p:nvSpPr>
          <p:cNvPr id="19" name="Oval 18">
            <a:extLst>
              <a:ext uri="{FF2B5EF4-FFF2-40B4-BE49-F238E27FC236}">
                <a16:creationId xmlns:a16="http://schemas.microsoft.com/office/drawing/2014/main" id="{AE38EB73-6C66-1745-9B3D-322900FB2D5E}"/>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Triangle 40">
            <a:extLst>
              <a:ext uri="{FF2B5EF4-FFF2-40B4-BE49-F238E27FC236}">
                <a16:creationId xmlns:a16="http://schemas.microsoft.com/office/drawing/2014/main" id="{1C4D9725-5C68-2A4F-9E66-480C170B7962}"/>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a:blip r:embed="rId3" cstate="email">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1" name="Oval 20">
            <a:extLst>
              <a:ext uri="{FF2B5EF4-FFF2-40B4-BE49-F238E27FC236}">
                <a16:creationId xmlns:a16="http://schemas.microsoft.com/office/drawing/2014/main" id="{B489D47D-5D0C-264E-AFA7-57753711EC7E}"/>
              </a:ext>
            </a:extLst>
          </p:cNvPr>
          <p:cNvSpPr/>
          <p:nvPr/>
        </p:nvSpPr>
        <p:spPr bwMode="auto">
          <a:xfrm>
            <a:off x="516836" y="3485846"/>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2" name="Freeform 5">
            <a:extLst>
              <a:ext uri="{FF2B5EF4-FFF2-40B4-BE49-F238E27FC236}">
                <a16:creationId xmlns:a16="http://schemas.microsoft.com/office/drawing/2014/main" id="{4D12CBB5-889C-C84C-A1EB-0A1DAC727FA7}"/>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3" name="Freeform 13">
            <a:extLst>
              <a:ext uri="{FF2B5EF4-FFF2-40B4-BE49-F238E27FC236}">
                <a16:creationId xmlns:a16="http://schemas.microsoft.com/office/drawing/2014/main" id="{6247A940-E297-5B41-8924-8DE5D6A73DAE}"/>
              </a:ext>
            </a:extLst>
          </p:cNvPr>
          <p:cNvSpPr>
            <a:spLocks noChangeAspect="1" noEditPoints="1"/>
          </p:cNvSpPr>
          <p:nvPr/>
        </p:nvSpPr>
        <p:spPr bwMode="auto">
          <a:xfrm>
            <a:off x="682351" y="3632143"/>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Triangle 40">
            <a:extLst>
              <a:ext uri="{FF2B5EF4-FFF2-40B4-BE49-F238E27FC236}">
                <a16:creationId xmlns:a16="http://schemas.microsoft.com/office/drawing/2014/main" id="{CE7D1BFF-34A9-0E4B-8494-29DB0028FF29}"/>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24" name="Straight Connector 23">
            <a:extLst>
              <a:ext uri="{FF2B5EF4-FFF2-40B4-BE49-F238E27FC236}">
                <a16:creationId xmlns:a16="http://schemas.microsoft.com/office/drawing/2014/main" id="{DC58B1CA-8238-CC42-BA2D-C559B6A47BBD}"/>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6" name="Fidelity Logo White">
            <a:extLst>
              <a:ext uri="{FF2B5EF4-FFF2-40B4-BE49-F238E27FC236}">
                <a16:creationId xmlns:a16="http://schemas.microsoft.com/office/drawing/2014/main" id="{BB3BA543-34AB-2148-811B-43F495CBCA2D}"/>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3870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C664DF-92E5-1D4F-BEFE-40C339AC35AC}"/>
              </a:ext>
            </a:extLst>
          </p:cNvPr>
          <p:cNvSpPr>
            <a:spLocks noGrp="1"/>
          </p:cNvSpPr>
          <p:nvPr>
            <p:ph type="ftr" sz="quarter" idx="3"/>
          </p:nvPr>
        </p:nvSpPr>
        <p:spPr/>
        <p:txBody>
          <a:bodyPr/>
          <a:lstStyle/>
          <a:p>
            <a:pPr algn="l">
              <a:defRPr/>
            </a:pPr>
            <a:r>
              <a:rPr lang="en-US"/>
              <a:t>For investor use.</a:t>
            </a:r>
            <a:endParaRPr lang="en-US" dirty="0"/>
          </a:p>
        </p:txBody>
      </p:sp>
      <p:sp>
        <p:nvSpPr>
          <p:cNvPr id="6" name="Rectangle 5">
            <a:extLst>
              <a:ext uri="{FF2B5EF4-FFF2-40B4-BE49-F238E27FC236}">
                <a16:creationId xmlns:a16="http://schemas.microsoft.com/office/drawing/2014/main" id="{2C54C5F9-1D47-FE44-87FB-5E16C5C4D2AD}"/>
              </a:ext>
            </a:extLst>
          </p:cNvPr>
          <p:cNvSpPr/>
          <p:nvPr/>
        </p:nvSpPr>
        <p:spPr bwMode="auto">
          <a:xfrm rot="6420000">
            <a:off x="1235421" y="1914292"/>
            <a:ext cx="8229600" cy="2990821"/>
          </a:xfrm>
          <a:prstGeom prst="rect">
            <a:avLst/>
          </a:prstGeom>
          <a:gradFill flip="none" rotWithShape="1">
            <a:gsLst>
              <a:gs pos="0">
                <a:schemeClr val="bg1">
                  <a:alpha val="10000"/>
                </a:schemeClr>
              </a:gs>
              <a:gs pos="90000">
                <a:schemeClr val="bg1">
                  <a:alpha val="0"/>
                </a:schemeClr>
              </a:gs>
            </a:gsLst>
            <a:lin ang="2058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a:latin typeface="Arial" charset="0"/>
              <a:ea typeface="ＭＳ Ｐゴシック" charset="-128"/>
            </a:endParaRPr>
          </a:p>
        </p:txBody>
      </p:sp>
      <p:sp>
        <p:nvSpPr>
          <p:cNvPr id="11" name="Footer Placeholder 2">
            <a:extLst>
              <a:ext uri="{FF2B5EF4-FFF2-40B4-BE49-F238E27FC236}">
                <a16:creationId xmlns:a16="http://schemas.microsoft.com/office/drawing/2014/main" id="{FCEC4446-F6D0-5543-A8AB-D8499D51A34D}"/>
              </a:ext>
            </a:extLst>
          </p:cNvPr>
          <p:cNvSpPr txBox="1">
            <a:spLocks/>
          </p:cNvSpPr>
          <p:nvPr/>
        </p:nvSpPr>
        <p:spPr>
          <a:xfrm>
            <a:off x="320040" y="6483290"/>
            <a:ext cx="3933825" cy="172486"/>
          </a:xfrm>
          <a:prstGeom prst="rect">
            <a:avLst/>
          </a:prstGeom>
        </p:spPr>
        <p:txBody>
          <a:bodyPr/>
          <a:lstStyle>
            <a:defPPr>
              <a:defRPr lang="en-US"/>
            </a:defPPr>
            <a:lvl1pPr algn="l" rtl="0" fontAlgn="base">
              <a:spcBef>
                <a:spcPct val="0"/>
              </a:spcBef>
              <a:spcAft>
                <a:spcPct val="0"/>
              </a:spcAft>
              <a:defRPr sz="1500" kern="1200">
                <a:solidFill>
                  <a:schemeClr val="tx1"/>
                </a:solidFill>
                <a:latin typeface="Arial" pitchFamily="34" charset="0"/>
                <a:ea typeface="ＭＳ Ｐゴシック"/>
                <a:cs typeface="ＭＳ Ｐゴシック"/>
              </a:defRPr>
            </a:lvl1pPr>
            <a:lvl2pPr marL="566029"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58"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087"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16"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45" algn="l" defTabSz="1132058" rtl="0" eaLnBrk="1" latinLnBrk="0" hangingPunct="1">
              <a:defRPr sz="1500" kern="1200">
                <a:solidFill>
                  <a:schemeClr val="tx1"/>
                </a:solidFill>
                <a:latin typeface="Arial" pitchFamily="34" charset="0"/>
                <a:ea typeface="ＭＳ Ｐゴシック"/>
                <a:cs typeface="ＭＳ Ｐゴシック"/>
              </a:defRPr>
            </a:lvl6pPr>
            <a:lvl7pPr marL="3396174" algn="l" defTabSz="1132058" rtl="0" eaLnBrk="1" latinLnBrk="0" hangingPunct="1">
              <a:defRPr sz="1500" kern="1200">
                <a:solidFill>
                  <a:schemeClr val="tx1"/>
                </a:solidFill>
                <a:latin typeface="Arial" pitchFamily="34" charset="0"/>
                <a:ea typeface="ＭＳ Ｐゴシック"/>
                <a:cs typeface="ＭＳ Ｐゴシック"/>
              </a:defRPr>
            </a:lvl7pPr>
            <a:lvl8pPr marL="3962203" algn="l" defTabSz="1132058" rtl="0" eaLnBrk="1" latinLnBrk="0" hangingPunct="1">
              <a:defRPr sz="1500" kern="1200">
                <a:solidFill>
                  <a:schemeClr val="tx1"/>
                </a:solidFill>
                <a:latin typeface="Arial" pitchFamily="34" charset="0"/>
                <a:ea typeface="ＭＳ Ｐゴシック"/>
                <a:cs typeface="ＭＳ Ｐゴシック"/>
              </a:defRPr>
            </a:lvl8pPr>
            <a:lvl9pPr marL="4528232" algn="l" defTabSz="1132058" rtl="0" eaLnBrk="1" latinLnBrk="0" hangingPunct="1">
              <a:defRPr sz="1500" kern="1200">
                <a:solidFill>
                  <a:schemeClr val="tx1"/>
                </a:solidFill>
                <a:latin typeface="Arial" pitchFamily="34" charset="0"/>
                <a:ea typeface="ＭＳ Ｐゴシック"/>
                <a:cs typeface="ＭＳ Ｐゴシック"/>
              </a:defRPr>
            </a:lvl9pPr>
          </a:lstStyle>
          <a:p>
            <a:pPr>
              <a:defRPr/>
            </a:pPr>
            <a:r>
              <a:rPr lang="en-US">
                <a:solidFill>
                  <a:schemeClr val="bg1"/>
                </a:solidFill>
              </a:rPr>
              <a:t>For investor use.</a:t>
            </a:r>
            <a:endParaRPr lang="en-US" dirty="0">
              <a:solidFill>
                <a:schemeClr val="bg1"/>
              </a:solidFill>
            </a:endParaRPr>
          </a:p>
        </p:txBody>
      </p:sp>
      <p:pic>
        <p:nvPicPr>
          <p:cNvPr id="4" name="Picture 3">
            <a:extLst>
              <a:ext uri="{FF2B5EF4-FFF2-40B4-BE49-F238E27FC236}">
                <a16:creationId xmlns:a16="http://schemas.microsoft.com/office/drawing/2014/main" id="{DA9699BF-3865-034E-B394-5EB682C8C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5" name="Rectangle 4">
            <a:extLst>
              <a:ext uri="{FF2B5EF4-FFF2-40B4-BE49-F238E27FC236}">
                <a16:creationId xmlns:a16="http://schemas.microsoft.com/office/drawing/2014/main" id="{3466A6AE-EEAD-764F-82B0-CC5A89E4C115}"/>
              </a:ext>
            </a:extLst>
          </p:cNvPr>
          <p:cNvSpPr/>
          <p:nvPr/>
        </p:nvSpPr>
        <p:spPr bwMode="auto">
          <a:xfrm>
            <a:off x="0" y="-1"/>
            <a:ext cx="12192000" cy="6858001"/>
          </a:xfrm>
          <a:prstGeom prst="rect">
            <a:avLst/>
          </a:prstGeom>
          <a:gradFill flip="none" rotWithShape="1">
            <a:gsLst>
              <a:gs pos="13000">
                <a:schemeClr val="bg1">
                  <a:alpha val="85000"/>
                </a:schemeClr>
              </a:gs>
              <a:gs pos="100000">
                <a:schemeClr val="bg1">
                  <a:alpha val="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Rectangle 13">
            <a:extLst>
              <a:ext uri="{FF2B5EF4-FFF2-40B4-BE49-F238E27FC236}">
                <a16:creationId xmlns:a16="http://schemas.microsoft.com/office/drawing/2014/main" id="{13F42F78-2F3E-3D47-9589-BDE304EEC30F}"/>
              </a:ext>
            </a:extLst>
          </p:cNvPr>
          <p:cNvSpPr/>
          <p:nvPr/>
        </p:nvSpPr>
        <p:spPr>
          <a:xfrm>
            <a:off x="0" y="3712106"/>
            <a:ext cx="12192000" cy="1020279"/>
          </a:xfrm>
          <a:prstGeom prst="rect">
            <a:avLst/>
          </a:prstGeom>
          <a:solidFill>
            <a:schemeClr val="bg1">
              <a:alpha val="75000"/>
            </a:schemeClr>
          </a:solidFill>
        </p:spPr>
        <p:txBody>
          <a:bodyPr wrap="square" tIns="182880" bIns="182880">
            <a:spAutoFit/>
          </a:bodyPr>
          <a:lstStyle/>
          <a:p>
            <a:pPr algn="ctr">
              <a:lnSpc>
                <a:spcPct val="90000"/>
              </a:lnSpc>
            </a:pPr>
            <a:r>
              <a:rPr lang="en-US" sz="2300" dirty="0">
                <a:solidFill>
                  <a:srgbClr val="333F48"/>
                </a:solidFill>
                <a:cs typeface="Arial" panose="020B0604020202020204" pitchFamily="34" charset="0"/>
              </a:rPr>
              <a:t>Give yourself the gift of financial confidence.</a:t>
            </a:r>
          </a:p>
          <a:p>
            <a:pPr algn="ctr">
              <a:lnSpc>
                <a:spcPct val="90000"/>
              </a:lnSpc>
            </a:pPr>
            <a:r>
              <a:rPr lang="en-US" sz="2300" b="1" dirty="0">
                <a:solidFill>
                  <a:srgbClr val="333F48"/>
                </a:solidFill>
                <a:cs typeface="Arial" panose="020B0604020202020204" pitchFamily="34" charset="0"/>
              </a:rPr>
              <a:t>Make an appointment with your financial representative today</a:t>
            </a:r>
            <a:r>
              <a:rPr lang="en-US" sz="2400" b="1" dirty="0">
                <a:solidFill>
                  <a:srgbClr val="333F48"/>
                </a:solidFill>
                <a:cs typeface="Arial" panose="020B0604020202020204" pitchFamily="34" charset="0"/>
              </a:rPr>
              <a:t>.</a:t>
            </a:r>
          </a:p>
        </p:txBody>
      </p:sp>
      <p:sp>
        <p:nvSpPr>
          <p:cNvPr id="15" name="Rectangle 14">
            <a:extLst>
              <a:ext uri="{FF2B5EF4-FFF2-40B4-BE49-F238E27FC236}">
                <a16:creationId xmlns:a16="http://schemas.microsoft.com/office/drawing/2014/main" id="{7733DE30-48DC-5248-92D0-DE1CD2638648}"/>
              </a:ext>
            </a:extLst>
          </p:cNvPr>
          <p:cNvSpPr/>
          <p:nvPr/>
        </p:nvSpPr>
        <p:spPr>
          <a:xfrm>
            <a:off x="4254" y="1829215"/>
            <a:ext cx="12191998" cy="590931"/>
          </a:xfrm>
          <a:prstGeom prst="rect">
            <a:avLst/>
          </a:prstGeom>
        </p:spPr>
        <p:txBody>
          <a:bodyPr wrap="square">
            <a:spAutoFit/>
          </a:bodyPr>
          <a:lstStyle/>
          <a:p>
            <a:pPr algn="ctr">
              <a:lnSpc>
                <a:spcPct val="90000"/>
              </a:lnSpc>
            </a:pPr>
            <a:r>
              <a:rPr lang="en-US" sz="3600" dirty="0">
                <a:solidFill>
                  <a:srgbClr val="333F48"/>
                </a:solidFill>
                <a:cs typeface="Arial" panose="020B0604020202020204" pitchFamily="34" charset="0"/>
              </a:rPr>
              <a:t>Life is a journey</a:t>
            </a:r>
          </a:p>
        </p:txBody>
      </p:sp>
      <p:sp>
        <p:nvSpPr>
          <p:cNvPr id="16" name="Rectangle 15">
            <a:extLst>
              <a:ext uri="{FF2B5EF4-FFF2-40B4-BE49-F238E27FC236}">
                <a16:creationId xmlns:a16="http://schemas.microsoft.com/office/drawing/2014/main" id="{6EFBBB07-FD8C-824D-829C-DD146CAEA182}"/>
              </a:ext>
            </a:extLst>
          </p:cNvPr>
          <p:cNvSpPr/>
          <p:nvPr/>
        </p:nvSpPr>
        <p:spPr>
          <a:xfrm>
            <a:off x="2261645" y="2546420"/>
            <a:ext cx="7677217" cy="646331"/>
          </a:xfrm>
          <a:prstGeom prst="rect">
            <a:avLst/>
          </a:prstGeom>
        </p:spPr>
        <p:txBody>
          <a:bodyPr wrap="square">
            <a:spAutoFit/>
          </a:bodyPr>
          <a:lstStyle/>
          <a:p>
            <a:pPr lvl="0" algn="ctr" defTabSz="1462928" fontAlgn="auto">
              <a:spcBef>
                <a:spcPts val="600"/>
              </a:spcBef>
              <a:spcAft>
                <a:spcPts val="0"/>
              </a:spcAft>
              <a:defRPr/>
            </a:pPr>
            <a:r>
              <a:rPr lang="en-US" sz="1800" dirty="0">
                <a:solidFill>
                  <a:srgbClr val="333F48"/>
                </a:solidFill>
                <a:cs typeface="Arial" panose="020B0604020202020204" pitchFamily="34" charset="0"/>
              </a:rPr>
              <a:t>Having trusted support elevates many of life’s moments and makes getting through the difficult ones a bit easier. </a:t>
            </a:r>
          </a:p>
        </p:txBody>
      </p:sp>
      <p:sp>
        <p:nvSpPr>
          <p:cNvPr id="37" name="Fidelity Logo White">
            <a:extLst>
              <a:ext uri="{FF2B5EF4-FFF2-40B4-BE49-F238E27FC236}">
                <a16:creationId xmlns:a16="http://schemas.microsoft.com/office/drawing/2014/main" id="{39C0B4ED-1BB8-113B-FE08-B8FEFE936937}"/>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421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3" name="Content Placeholder 2"/>
          <p:cNvSpPr>
            <a:spLocks noGrp="1"/>
          </p:cNvSpPr>
          <p:nvPr>
            <p:ph idx="1"/>
          </p:nvPr>
        </p:nvSpPr>
        <p:spPr>
          <a:xfrm>
            <a:off x="373659" y="1076325"/>
            <a:ext cx="11415217" cy="5311164"/>
          </a:xfrm>
        </p:spPr>
        <p:txBody>
          <a:bodyPr>
            <a:normAutofit/>
          </a:bodyPr>
          <a:lstStyle/>
          <a:p>
            <a:pPr>
              <a:spcBef>
                <a:spcPts val="800"/>
              </a:spcBef>
            </a:pPr>
            <a:r>
              <a:rPr lang="en-US" sz="1050" b="1" dirty="0"/>
              <a:t>Slide 15</a:t>
            </a:r>
            <a:br>
              <a:rPr lang="en-US" sz="1050" b="1" dirty="0"/>
            </a:br>
            <a:r>
              <a:rPr lang="en-US" sz="1050" dirty="0"/>
              <a:t>The</a:t>
            </a:r>
            <a:r>
              <a:rPr lang="en-US" sz="1050" b="1" dirty="0"/>
              <a:t> </a:t>
            </a:r>
            <a:r>
              <a:rPr lang="en-US" sz="1100" dirty="0">
                <a:solidFill>
                  <a:srgbClr val="000000"/>
                </a:solidFill>
                <a:latin typeface="+mj-lt"/>
              </a:rPr>
              <a:t>2022 Fidelity College Savings Indicator Study </a:t>
            </a:r>
            <a:r>
              <a:rPr lang="en-US" sz="1100" dirty="0"/>
              <a:t>was calculated by Fidelity Personal and Workplace Advisors LLC in collaboration with Fidelity Investments Research and Analysis. Boston Research Technologies, an independent research firm, conducted the online study on behalf of Fidelity Investments from April 18 to May 30, 2022, among a sample of 1,858 families nationwide with children aged 18 and younger who are expected to attend college. The survey respondents had household incomes of at least $30,000 a year or more and were the financial decision-makers in their household. </a:t>
            </a:r>
          </a:p>
          <a:p>
            <a:pPr>
              <a:spcBef>
                <a:spcPts val="800"/>
              </a:spcBef>
            </a:pPr>
            <a:r>
              <a:rPr lang="en-US" sz="1100" b="1" dirty="0"/>
              <a:t>Slide 20</a:t>
            </a:r>
            <a:br>
              <a:rPr lang="en-US" sz="1100" b="1" dirty="0"/>
            </a:br>
            <a:r>
              <a:rPr lang="en-US" sz="1100" dirty="0"/>
              <a:t>This news release presents statistics from two major surveys, the Current Population Survey (CPS; household survey) and the Current Employment Statistics survey (CES; establishment survey). The household survey provides information on the labor force, employment, and unemployment that appears in the "A" tables, marked HOUSEHOLD DATA. It is a sample survey of about 60,000 eligible households conducted by the U.S. Census Bureau for the U.S. Bureau of Labor Statistics (BLS).</a:t>
            </a:r>
          </a:p>
          <a:p>
            <a:pPr>
              <a:spcBef>
                <a:spcPts val="800"/>
              </a:spcBef>
            </a:pPr>
            <a:r>
              <a:rPr lang="en-US" sz="1100" b="1" dirty="0"/>
              <a:t>Slide 23</a:t>
            </a:r>
            <a:br>
              <a:rPr lang="en-US" sz="1100" b="1" dirty="0"/>
            </a:br>
            <a:r>
              <a:rPr lang="en-US" sz="1100" dirty="0"/>
              <a:t>The</a:t>
            </a:r>
            <a:r>
              <a:rPr lang="en-US" sz="1100" b="1" dirty="0"/>
              <a:t> </a:t>
            </a:r>
            <a:r>
              <a:rPr lang="en-US" sz="1100" dirty="0"/>
              <a:t>2023 Retiree Health Care Cost estimate is based on a single person retiring in 2023, 65 years old, with life expectancies that align with Society of Actuaries' RP-2014 Healthy Annuitant rates projected with the Mortality Improvements Scale MP-2020 as of 2022. Actual assets needed may be more or less depending on actual health status, area of residence, and longevity. Estimate is net of taxes. The Fidelity Retiree Health Care Cost Estimate assumes individuals do not have employer-provided retiree health care coverage, but do qualify for the federal government’s insurance program, original Medicare. The calculation takes into account Medicare Part B base premiums and cost-sharing provisions (such as deductibles and coinsurance) associated with Medicare Part A and Part B (inpatient and outpatient medical insurance). It also considers Medicare Part D (prescription drug coverage) premiums and out-of-pocket costs, as well as certain services excluded by original Medicare. The estimate does not include other health-related expenses, such as over-the-counter medications, most dental services, and long-term care. </a:t>
            </a:r>
          </a:p>
          <a:p>
            <a:pPr>
              <a:spcBef>
                <a:spcPts val="800"/>
              </a:spcBef>
            </a:pPr>
            <a:r>
              <a:rPr lang="en-US" sz="1100" b="1" dirty="0"/>
              <a:t>Slide 30</a:t>
            </a:r>
            <a:br>
              <a:rPr lang="en-US" sz="1100" b="1" dirty="0"/>
            </a:br>
            <a:r>
              <a:rPr lang="en-US" sz="1100" dirty="0"/>
              <a:t>The 2022 Fidelity Investments</a:t>
            </a:r>
            <a:r>
              <a:rPr lang="en-US" sz="1100" baseline="30000" dirty="0"/>
              <a:t>®</a:t>
            </a:r>
            <a:r>
              <a:rPr lang="en-US" sz="1100" dirty="0"/>
              <a:t> American Caregivers Study presents findings from a nationwide survey of 766 U.S. adults ages 18+ who have current caregiving responsibilities for a family member or loved one with special health care needs or expect to in the future. Interviewing for this survey was conducted May 20-30, 2022, by Engine Insights, Inc., which is not affiliated with Fidelity Investments. The results of this survey may not be representative of all adults meeting the same criteria as those surveyed for this study.</a:t>
            </a:r>
            <a:endParaRPr lang="en-US" sz="1050" dirty="0"/>
          </a:p>
        </p:txBody>
      </p:sp>
      <p:sp>
        <p:nvSpPr>
          <p:cNvPr id="7" name="Slide Number Placeholder 8">
            <a:extLst>
              <a:ext uri="{FF2B5EF4-FFF2-40B4-BE49-F238E27FC236}">
                <a16:creationId xmlns:a16="http://schemas.microsoft.com/office/drawing/2014/main" id="{D27A0A55-9A5E-444F-B543-B07337D641AB}"/>
              </a:ext>
            </a:extLst>
          </p:cNvPr>
          <p:cNvSpPr txBox="1">
            <a:spLocks/>
          </p:cNvSpPr>
          <p:nvPr/>
        </p:nvSpPr>
        <p:spPr bwMode="auto">
          <a:xfrm>
            <a:off x="183418" y="6443467"/>
            <a:ext cx="437173" cy="268288"/>
          </a:xfrm>
          <a:prstGeom prst="rect">
            <a:avLst/>
          </a:prstGeom>
          <a:noFill/>
          <a:ln w="9525">
            <a:noFill/>
            <a:miter lim="800000"/>
            <a:headEnd/>
            <a:tailEnd/>
          </a:ln>
        </p:spPr>
        <p:txBody>
          <a:bodyPr vert="horz" wrap="square" lIns="113211" tIns="56605" rIns="113211" bIns="56605" numCol="1" anchor="t" anchorCtr="0" compatLnSpc="1">
            <a:prstTxWarp prst="textNoShape">
              <a:avLst/>
            </a:prstTxWarp>
          </a:bodyPr>
          <a:lstStyle>
            <a:lvl1pPr marL="169816" indent="-169816" algn="l" rtl="0" eaLnBrk="1" fontAlgn="base" hangingPunct="1">
              <a:spcBef>
                <a:spcPts val="891"/>
              </a:spcBef>
              <a:spcAft>
                <a:spcPct val="0"/>
              </a:spcAft>
              <a:buSzPct val="40000"/>
              <a:defRPr sz="2100" b="1">
                <a:solidFill>
                  <a:srgbClr val="7A9B3D"/>
                </a:solidFill>
                <a:latin typeface="+mn-lt"/>
                <a:ea typeface="+mn-ea"/>
                <a:cs typeface="+mn-cs"/>
              </a:defRPr>
            </a:lvl1pPr>
            <a:lvl2pPr marL="169816" indent="-169816" algn="l" rtl="0" eaLnBrk="1" fontAlgn="base" hangingPunct="1">
              <a:spcBef>
                <a:spcPts val="891"/>
              </a:spcBef>
              <a:spcAft>
                <a:spcPct val="0"/>
              </a:spcAft>
              <a:buClr>
                <a:srgbClr val="7A9B3D"/>
              </a:buClr>
              <a:buChar char="•"/>
              <a:defRPr sz="1800">
                <a:solidFill>
                  <a:srgbClr val="000000"/>
                </a:solidFill>
                <a:latin typeface="+mn-lt"/>
              </a:defRPr>
            </a:lvl2pPr>
            <a:lvl3pPr marL="339631" indent="-169816" algn="l" rtl="0" eaLnBrk="1" fontAlgn="base" hangingPunct="1">
              <a:spcBef>
                <a:spcPts val="891"/>
              </a:spcBef>
              <a:spcAft>
                <a:spcPct val="0"/>
              </a:spcAft>
              <a:buClr>
                <a:srgbClr val="768692"/>
              </a:buClr>
              <a:buFont typeface="Arial" pitchFamily="34" charset="0"/>
              <a:buChar char="–"/>
              <a:defRPr sz="1600">
                <a:solidFill>
                  <a:srgbClr val="000000"/>
                </a:solidFill>
                <a:latin typeface="+mn-lt"/>
              </a:defRPr>
            </a:lvl3pPr>
            <a:lvl4pPr marL="509447" indent="-169816" algn="l" rtl="0" eaLnBrk="1" fontAlgn="base" hangingPunct="1">
              <a:spcBef>
                <a:spcPts val="891"/>
              </a:spcBef>
              <a:spcAft>
                <a:spcPct val="0"/>
              </a:spcAft>
              <a:buClr>
                <a:srgbClr val="000000"/>
              </a:buClr>
              <a:buFont typeface="Arial" pitchFamily="34" charset="0"/>
              <a:buChar char="•"/>
              <a:defRPr sz="1600">
                <a:solidFill>
                  <a:srgbClr val="000000"/>
                </a:solidFill>
                <a:latin typeface="+mn-lt"/>
              </a:defRPr>
            </a:lvl4pPr>
            <a:lvl5pPr marL="3056679" indent="-339631" algn="l" rtl="0" eaLnBrk="1" fontAlgn="base" hangingPunct="1">
              <a:lnSpc>
                <a:spcPts val="3566"/>
              </a:lnSpc>
              <a:spcBef>
                <a:spcPct val="0"/>
              </a:spcBef>
              <a:spcAft>
                <a:spcPct val="0"/>
              </a:spcAft>
              <a:defRPr sz="1600">
                <a:solidFill>
                  <a:schemeClr val="tx1"/>
                </a:solidFill>
                <a:latin typeface="+mn-lt"/>
              </a:defRPr>
            </a:lvl5pPr>
            <a:lvl6pPr marL="3735941" indent="-339631" algn="l" rtl="0" eaLnBrk="1" fontAlgn="base" hangingPunct="1">
              <a:lnSpc>
                <a:spcPts val="3566"/>
              </a:lnSpc>
              <a:spcBef>
                <a:spcPct val="0"/>
              </a:spcBef>
              <a:spcAft>
                <a:spcPct val="0"/>
              </a:spcAft>
              <a:defRPr sz="2700">
                <a:solidFill>
                  <a:schemeClr val="tx1"/>
                </a:solidFill>
                <a:latin typeface="+mn-lt"/>
              </a:defRPr>
            </a:lvl6pPr>
            <a:lvl7pPr marL="4415203" indent="-339631" algn="l" rtl="0" eaLnBrk="1" fontAlgn="base" hangingPunct="1">
              <a:lnSpc>
                <a:spcPts val="3566"/>
              </a:lnSpc>
              <a:spcBef>
                <a:spcPct val="0"/>
              </a:spcBef>
              <a:spcAft>
                <a:spcPct val="0"/>
              </a:spcAft>
              <a:defRPr sz="2700">
                <a:solidFill>
                  <a:schemeClr val="tx1"/>
                </a:solidFill>
                <a:latin typeface="+mn-lt"/>
              </a:defRPr>
            </a:lvl7pPr>
            <a:lvl8pPr marL="5094465" indent="-339631" algn="l" rtl="0" eaLnBrk="1" fontAlgn="base" hangingPunct="1">
              <a:lnSpc>
                <a:spcPts val="3566"/>
              </a:lnSpc>
              <a:spcBef>
                <a:spcPct val="0"/>
              </a:spcBef>
              <a:spcAft>
                <a:spcPct val="0"/>
              </a:spcAft>
              <a:defRPr sz="2700">
                <a:solidFill>
                  <a:schemeClr val="tx1"/>
                </a:solidFill>
                <a:latin typeface="+mn-lt"/>
              </a:defRPr>
            </a:lvl8pPr>
            <a:lvl9pPr marL="5773727" indent="-339631" algn="l" rtl="0" eaLnBrk="1" fontAlgn="base" hangingPunct="1">
              <a:lnSpc>
                <a:spcPts val="3566"/>
              </a:lnSpc>
              <a:spcBef>
                <a:spcPct val="0"/>
              </a:spcBef>
              <a:spcAft>
                <a:spcPct val="0"/>
              </a:spcAft>
              <a:defRPr sz="2700">
                <a:solidFill>
                  <a:schemeClr val="tx1"/>
                </a:solidFill>
                <a:latin typeface="+mn-lt"/>
              </a:defRPr>
            </a:lvl9pPr>
          </a:lstStyle>
          <a:p>
            <a:pPr>
              <a:defRPr/>
            </a:pPr>
            <a:fld id="{E6474CC2-1230-4213-AD1A-4B2FEEABA7A1}" type="slidenum">
              <a:rPr lang="en-US" sz="1000" kern="0">
                <a:solidFill>
                  <a:schemeClr val="tx1"/>
                </a:solidFill>
              </a:rPr>
              <a:pPr>
                <a:defRPr/>
              </a:pPr>
              <a:t>39</a:t>
            </a:fld>
            <a:endParaRPr lang="en-US" sz="1000" kern="0" dirty="0">
              <a:solidFill>
                <a:schemeClr val="tx1"/>
              </a:solidFill>
            </a:endParaRPr>
          </a:p>
        </p:txBody>
      </p:sp>
      <p:sp>
        <p:nvSpPr>
          <p:cNvPr id="10" name="Footer Placeholder 3">
            <a:extLst>
              <a:ext uri="{FF2B5EF4-FFF2-40B4-BE49-F238E27FC236}">
                <a16:creationId xmlns:a16="http://schemas.microsoft.com/office/drawing/2014/main" id="{00AD9E82-CD6C-4BAF-BBF0-E1225A7021FB}"/>
              </a:ext>
            </a:extLst>
          </p:cNvPr>
          <p:cNvSpPr txBox="1">
            <a:spLocks/>
          </p:cNvSpPr>
          <p:nvPr/>
        </p:nvSpPr>
        <p:spPr bwMode="auto">
          <a:xfrm>
            <a:off x="559257" y="6483292"/>
            <a:ext cx="5245100" cy="17248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lgn="l">
              <a:defRPr/>
            </a:pPr>
            <a:r>
              <a:rPr lang="en-US" b="0" dirty="0"/>
              <a:t>For investor use.</a:t>
            </a:r>
          </a:p>
        </p:txBody>
      </p:sp>
    </p:spTree>
    <p:custDataLst>
      <p:tags r:id="rId1"/>
    </p:custDataLst>
    <p:extLst>
      <p:ext uri="{BB962C8B-B14F-4D97-AF65-F5344CB8AC3E}">
        <p14:creationId xmlns:p14="http://schemas.microsoft.com/office/powerpoint/2010/main" val="52942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2A5BA462-EA6A-AA4E-81CE-D7FFA9A3FD15}"/>
              </a:ext>
            </a:extLst>
          </p:cNvPr>
          <p:cNvGrpSpPr/>
          <p:nvPr/>
        </p:nvGrpSpPr>
        <p:grpSpPr>
          <a:xfrm>
            <a:off x="0" y="0"/>
            <a:ext cx="12192000" cy="6858000"/>
            <a:chOff x="0" y="1714500"/>
            <a:chExt cx="9144001" cy="5143501"/>
          </a:xfrm>
        </p:grpSpPr>
        <p:pic>
          <p:nvPicPr>
            <p:cNvPr id="37" name="Picture 36">
              <a:extLst>
                <a:ext uri="{FF2B5EF4-FFF2-40B4-BE49-F238E27FC236}">
                  <a16:creationId xmlns:a16="http://schemas.microsoft.com/office/drawing/2014/main" id="{C946253C-7003-7547-993F-2719023B60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1714500"/>
              <a:ext cx="9144000" cy="5139328"/>
            </a:xfrm>
            <a:prstGeom prst="rect">
              <a:avLst/>
            </a:prstGeom>
          </p:spPr>
        </p:pic>
        <p:sp>
          <p:nvSpPr>
            <p:cNvPr id="38" name="Rectangle 37">
              <a:extLst>
                <a:ext uri="{FF2B5EF4-FFF2-40B4-BE49-F238E27FC236}">
                  <a16:creationId xmlns:a16="http://schemas.microsoft.com/office/drawing/2014/main" id="{9831206B-A0F6-7B42-8362-1BE7AC3C1D33}"/>
                </a:ext>
              </a:extLst>
            </p:cNvPr>
            <p:cNvSpPr/>
            <p:nvPr/>
          </p:nvSpPr>
          <p:spPr bwMode="auto">
            <a:xfrm>
              <a:off x="1" y="2103120"/>
              <a:ext cx="9144000" cy="2286000"/>
            </a:xfrm>
            <a:prstGeom prst="rect">
              <a:avLst/>
            </a:prstGeom>
            <a:gradFill flip="none" rotWithShape="1">
              <a:gsLst>
                <a:gs pos="0">
                  <a:schemeClr val="bg1">
                    <a:alpha val="0"/>
                  </a:schemeClr>
                </a:gs>
                <a:gs pos="100000">
                  <a:schemeClr val="bg1">
                    <a:alpha val="0"/>
                  </a:schemeClr>
                </a:gs>
                <a:gs pos="70000">
                  <a:srgbClr val="FFFFFF">
                    <a:alpha val="50000"/>
                  </a:srgbClr>
                </a:gs>
                <a:gs pos="40000">
                  <a:schemeClr val="bg1">
                    <a:alpha val="50000"/>
                  </a:schemeClr>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39" name="Rectangle 38">
              <a:extLst>
                <a:ext uri="{FF2B5EF4-FFF2-40B4-BE49-F238E27FC236}">
                  <a16:creationId xmlns:a16="http://schemas.microsoft.com/office/drawing/2014/main" id="{6EE317D4-1AFE-B245-8523-88DB831D6C5E}"/>
                </a:ext>
              </a:extLst>
            </p:cNvPr>
            <p:cNvSpPr/>
            <p:nvPr/>
          </p:nvSpPr>
          <p:spPr bwMode="auto">
            <a:xfrm>
              <a:off x="0" y="4583329"/>
              <a:ext cx="9144000" cy="2274672"/>
            </a:xfrm>
            <a:prstGeom prst="rect">
              <a:avLst/>
            </a:prstGeom>
            <a:gradFill flip="none" rotWithShape="1">
              <a:gsLst>
                <a:gs pos="40000">
                  <a:schemeClr val="bg2">
                    <a:alpha val="40000"/>
                  </a:schemeClr>
                </a:gs>
                <a:gs pos="10000">
                  <a:schemeClr val="bg2"/>
                </a:gs>
                <a:gs pos="100000">
                  <a:schemeClr val="bg2">
                    <a:alpha val="0"/>
                  </a:scheme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grpSp>
      <p:sp>
        <p:nvSpPr>
          <p:cNvPr id="12" name="Footer Placeholder 3">
            <a:extLst>
              <a:ext uri="{FF2B5EF4-FFF2-40B4-BE49-F238E27FC236}">
                <a16:creationId xmlns:a16="http://schemas.microsoft.com/office/drawing/2014/main" id="{7126107C-2B0B-6046-96F6-E2E11904724F}"/>
              </a:ext>
            </a:extLst>
          </p:cNvPr>
          <p:cNvSpPr>
            <a:spLocks noGrp="1"/>
          </p:cNvSpPr>
          <p:nvPr>
            <p:ph type="ftr" sz="quarter" idx="3"/>
          </p:nvPr>
        </p:nvSpPr>
        <p:spPr>
          <a:xfrm>
            <a:off x="426722" y="6471100"/>
            <a:ext cx="5245100" cy="172485"/>
          </a:xfrm>
        </p:spPr>
        <p:txBody>
          <a:bodyPr/>
          <a:lstStyle/>
          <a:p>
            <a:pPr algn="l">
              <a:defRPr/>
            </a:pPr>
            <a:r>
              <a:rPr lang="en-US" dirty="0">
                <a:solidFill>
                  <a:schemeClr val="bg1"/>
                </a:solidFill>
              </a:rPr>
              <a:t>For investor use.</a:t>
            </a:r>
          </a:p>
        </p:txBody>
      </p:sp>
      <p:sp>
        <p:nvSpPr>
          <p:cNvPr id="13" name="Text Box 21">
            <a:extLst>
              <a:ext uri="{FF2B5EF4-FFF2-40B4-BE49-F238E27FC236}">
                <a16:creationId xmlns:a16="http://schemas.microsoft.com/office/drawing/2014/main" id="{6124419C-62C7-8944-B54E-402F596A3569}"/>
              </a:ext>
            </a:extLst>
          </p:cNvPr>
          <p:cNvSpPr txBox="1">
            <a:spLocks noChangeArrowheads="1"/>
          </p:cNvSpPr>
          <p:nvPr/>
        </p:nvSpPr>
        <p:spPr bwMode="auto">
          <a:xfrm>
            <a:off x="432334" y="6260785"/>
            <a:ext cx="6784582" cy="24622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FontTx/>
              <a:buNone/>
            </a:pPr>
            <a:r>
              <a:rPr lang="en-US" sz="1000" dirty="0">
                <a:solidFill>
                  <a:schemeClr val="bg1"/>
                </a:solidFill>
              </a:rPr>
              <a:t>For illustrative purposes only.</a:t>
            </a:r>
          </a:p>
        </p:txBody>
      </p:sp>
      <p:sp>
        <p:nvSpPr>
          <p:cNvPr id="14" name="Slide Number Placeholder 8">
            <a:extLst>
              <a:ext uri="{FF2B5EF4-FFF2-40B4-BE49-F238E27FC236}">
                <a16:creationId xmlns:a16="http://schemas.microsoft.com/office/drawing/2014/main" id="{9118B8B3-9CB3-0E4C-80BE-990F3C31E15F}"/>
              </a:ext>
            </a:extLst>
          </p:cNvPr>
          <p:cNvSpPr txBox="1">
            <a:spLocks/>
          </p:cNvSpPr>
          <p:nvPr/>
        </p:nvSpPr>
        <p:spPr bwMode="auto">
          <a:xfrm>
            <a:off x="0" y="6382513"/>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bg1"/>
                </a:solidFill>
              </a:rPr>
              <a:pPr>
                <a:defRPr/>
              </a:pPr>
              <a:t>4</a:t>
            </a:fld>
            <a:endParaRPr lang="en-US" dirty="0">
              <a:solidFill>
                <a:schemeClr val="bg1"/>
              </a:solidFill>
            </a:endParaRPr>
          </a:p>
        </p:txBody>
      </p:sp>
      <p:sp>
        <p:nvSpPr>
          <p:cNvPr id="40" name="Rectangle 39">
            <a:extLst>
              <a:ext uri="{FF2B5EF4-FFF2-40B4-BE49-F238E27FC236}">
                <a16:creationId xmlns:a16="http://schemas.microsoft.com/office/drawing/2014/main" id="{D42A1209-0CA8-8143-A225-1E0AAA92BA1E}"/>
              </a:ext>
            </a:extLst>
          </p:cNvPr>
          <p:cNvSpPr/>
          <p:nvPr/>
        </p:nvSpPr>
        <p:spPr>
          <a:xfrm>
            <a:off x="1" y="590899"/>
            <a:ext cx="12191998" cy="1089529"/>
          </a:xfrm>
          <a:prstGeom prst="rect">
            <a:avLst/>
          </a:prstGeom>
        </p:spPr>
        <p:txBody>
          <a:bodyPr wrap="square">
            <a:spAutoFit/>
          </a:bodyPr>
          <a:lstStyle/>
          <a:p>
            <a:pPr algn="ctr">
              <a:lnSpc>
                <a:spcPct val="90000"/>
              </a:lnSpc>
            </a:pPr>
            <a:r>
              <a:rPr lang="en-US" sz="3600" dirty="0">
                <a:solidFill>
                  <a:schemeClr val="bg1"/>
                </a:solidFill>
                <a:cs typeface="Arial" panose="020B0604020202020204" pitchFamily="34" charset="0"/>
              </a:rPr>
              <a:t>Financial confidence means being prepared </a:t>
            </a:r>
            <a:br>
              <a:rPr lang="en-US" sz="3600" dirty="0">
                <a:solidFill>
                  <a:schemeClr val="bg1"/>
                </a:solidFill>
                <a:cs typeface="Arial" panose="020B0604020202020204" pitchFamily="34" charset="0"/>
              </a:rPr>
            </a:br>
            <a:r>
              <a:rPr lang="en-US" sz="3600" dirty="0">
                <a:solidFill>
                  <a:schemeClr val="bg1"/>
                </a:solidFill>
                <a:cs typeface="Arial" panose="020B0604020202020204" pitchFamily="34" charset="0"/>
              </a:rPr>
              <a:t>for dreams and detours alike</a:t>
            </a:r>
          </a:p>
        </p:txBody>
      </p:sp>
      <p:sp>
        <p:nvSpPr>
          <p:cNvPr id="42" name="Rectangle 41">
            <a:extLst>
              <a:ext uri="{FF2B5EF4-FFF2-40B4-BE49-F238E27FC236}">
                <a16:creationId xmlns:a16="http://schemas.microsoft.com/office/drawing/2014/main" id="{F5F9D7F4-716D-7A4E-953A-EBE34CCC6B91}"/>
              </a:ext>
            </a:extLst>
          </p:cNvPr>
          <p:cNvSpPr/>
          <p:nvPr/>
        </p:nvSpPr>
        <p:spPr>
          <a:xfrm>
            <a:off x="1768852" y="3154598"/>
            <a:ext cx="2011680" cy="861168"/>
          </a:xfrm>
          <a:prstGeom prst="rect">
            <a:avLst/>
          </a:prstGeom>
        </p:spPr>
        <p:txBody>
          <a:bodyPr wrap="square">
            <a:noAutofit/>
          </a:bodyPr>
          <a:lstStyle/>
          <a:p>
            <a:pPr lvl="0" algn="ctr" defTabSz="1462928" fontAlgn="auto">
              <a:spcBef>
                <a:spcPts val="600"/>
              </a:spcBef>
              <a:spcAft>
                <a:spcPts val="0"/>
              </a:spcAft>
              <a:defRPr/>
            </a:pPr>
            <a:r>
              <a:rPr lang="en-US" sz="1800" dirty="0">
                <a:solidFill>
                  <a:srgbClr val="333F48"/>
                </a:solidFill>
                <a:cs typeface="Arial" panose="020B0604020202020204" pitchFamily="34" charset="0"/>
              </a:rPr>
              <a:t>Work with trusted professionals </a:t>
            </a:r>
            <a:endParaRPr lang="en-US" sz="1800" strike="sngStrike" dirty="0">
              <a:solidFill>
                <a:srgbClr val="333F48"/>
              </a:solidFill>
              <a:cs typeface="Arial" panose="020B0604020202020204" pitchFamily="34" charset="0"/>
            </a:endParaRPr>
          </a:p>
        </p:txBody>
      </p:sp>
      <p:sp>
        <p:nvSpPr>
          <p:cNvPr id="43" name="Freeform 9">
            <a:extLst>
              <a:ext uri="{FF2B5EF4-FFF2-40B4-BE49-F238E27FC236}">
                <a16:creationId xmlns:a16="http://schemas.microsoft.com/office/drawing/2014/main" id="{C4360E13-685F-CF43-A328-2CD41124F5BB}"/>
              </a:ext>
            </a:extLst>
          </p:cNvPr>
          <p:cNvSpPr>
            <a:spLocks noChangeAspect="1" noEditPoints="1"/>
          </p:cNvSpPr>
          <p:nvPr/>
        </p:nvSpPr>
        <p:spPr bwMode="auto">
          <a:xfrm>
            <a:off x="2445999" y="2137453"/>
            <a:ext cx="577875" cy="577875"/>
          </a:xfrm>
          <a:custGeom>
            <a:avLst/>
            <a:gdLst>
              <a:gd name="T0" fmla="*/ 0 w 92"/>
              <a:gd name="T1" fmla="*/ 40 h 92"/>
              <a:gd name="T2" fmla="*/ 4 w 92"/>
              <a:gd name="T3" fmla="*/ 33 h 92"/>
              <a:gd name="T4" fmla="*/ 14 w 92"/>
              <a:gd name="T5" fmla="*/ 24 h 92"/>
              <a:gd name="T6" fmla="*/ 40 w 92"/>
              <a:gd name="T7" fmla="*/ 40 h 92"/>
              <a:gd name="T8" fmla="*/ 36 w 92"/>
              <a:gd name="T9" fmla="*/ 33 h 92"/>
              <a:gd name="T10" fmla="*/ 26 w 92"/>
              <a:gd name="T11" fmla="*/ 24 h 92"/>
              <a:gd name="T12" fmla="*/ 8 w 92"/>
              <a:gd name="T13" fmla="*/ 13 h 92"/>
              <a:gd name="T14" fmla="*/ 32 w 92"/>
              <a:gd name="T15" fmla="*/ 13 h 92"/>
              <a:gd name="T16" fmla="*/ 8 w 92"/>
              <a:gd name="T17" fmla="*/ 10 h 92"/>
              <a:gd name="T18" fmla="*/ 32 w 92"/>
              <a:gd name="T19" fmla="*/ 11 h 92"/>
              <a:gd name="T20" fmla="*/ 66 w 92"/>
              <a:gd name="T21" fmla="*/ 30 h 92"/>
              <a:gd name="T22" fmla="*/ 52 w 92"/>
              <a:gd name="T23" fmla="*/ 38 h 92"/>
              <a:gd name="T24" fmla="*/ 74 w 92"/>
              <a:gd name="T25" fmla="*/ 40 h 92"/>
              <a:gd name="T26" fmla="*/ 92 w 92"/>
              <a:gd name="T27" fmla="*/ 40 h 92"/>
              <a:gd name="T28" fmla="*/ 88 w 92"/>
              <a:gd name="T29" fmla="*/ 33 h 92"/>
              <a:gd name="T30" fmla="*/ 78 w 92"/>
              <a:gd name="T31" fmla="*/ 24 h 92"/>
              <a:gd name="T32" fmla="*/ 60 w 92"/>
              <a:gd name="T33" fmla="*/ 13 h 92"/>
              <a:gd name="T34" fmla="*/ 84 w 92"/>
              <a:gd name="T35" fmla="*/ 13 h 92"/>
              <a:gd name="T36" fmla="*/ 60 w 92"/>
              <a:gd name="T37" fmla="*/ 10 h 92"/>
              <a:gd name="T38" fmla="*/ 84 w 92"/>
              <a:gd name="T39" fmla="*/ 11 h 92"/>
              <a:gd name="T40" fmla="*/ 40 w 92"/>
              <a:gd name="T41" fmla="*/ 82 h 92"/>
              <a:gd name="T42" fmla="*/ 26 w 92"/>
              <a:gd name="T43" fmla="*/ 90 h 92"/>
              <a:gd name="T44" fmla="*/ 48 w 92"/>
              <a:gd name="T45" fmla="*/ 92 h 92"/>
              <a:gd name="T46" fmla="*/ 66 w 92"/>
              <a:gd name="T47" fmla="*/ 92 h 92"/>
              <a:gd name="T48" fmla="*/ 62 w 92"/>
              <a:gd name="T49" fmla="*/ 85 h 92"/>
              <a:gd name="T50" fmla="*/ 52 w 92"/>
              <a:gd name="T51" fmla="*/ 76 h 92"/>
              <a:gd name="T52" fmla="*/ 34 w 92"/>
              <a:gd name="T53" fmla="*/ 65 h 92"/>
              <a:gd name="T54" fmla="*/ 58 w 92"/>
              <a:gd name="T55" fmla="*/ 65 h 92"/>
              <a:gd name="T56" fmla="*/ 34 w 92"/>
              <a:gd name="T57" fmla="*/ 62 h 92"/>
              <a:gd name="T58" fmla="*/ 58 w 92"/>
              <a:gd name="T59" fmla="*/ 63 h 92"/>
              <a:gd name="T60" fmla="*/ 24 w 92"/>
              <a:gd name="T61" fmla="*/ 58 h 92"/>
              <a:gd name="T62" fmla="*/ 68 w 92"/>
              <a:gd name="T6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92">
                <a:moveTo>
                  <a:pt x="22" y="40"/>
                </a:moveTo>
                <a:cubicBezTo>
                  <a:pt x="0" y="40"/>
                  <a:pt x="0" y="40"/>
                  <a:pt x="0" y="40"/>
                </a:cubicBezTo>
                <a:cubicBezTo>
                  <a:pt x="0" y="38"/>
                  <a:pt x="0" y="38"/>
                  <a:pt x="0" y="38"/>
                </a:cubicBezTo>
                <a:cubicBezTo>
                  <a:pt x="0" y="36"/>
                  <a:pt x="2" y="34"/>
                  <a:pt x="4" y="33"/>
                </a:cubicBezTo>
                <a:cubicBezTo>
                  <a:pt x="14" y="30"/>
                  <a:pt x="14" y="30"/>
                  <a:pt x="14" y="30"/>
                </a:cubicBezTo>
                <a:cubicBezTo>
                  <a:pt x="14" y="24"/>
                  <a:pt x="14" y="24"/>
                  <a:pt x="14" y="24"/>
                </a:cubicBezTo>
                <a:moveTo>
                  <a:pt x="18" y="40"/>
                </a:moveTo>
                <a:cubicBezTo>
                  <a:pt x="40" y="40"/>
                  <a:pt x="40" y="40"/>
                  <a:pt x="40" y="40"/>
                </a:cubicBezTo>
                <a:cubicBezTo>
                  <a:pt x="40" y="38"/>
                  <a:pt x="40" y="38"/>
                  <a:pt x="40" y="38"/>
                </a:cubicBezTo>
                <a:cubicBezTo>
                  <a:pt x="40" y="36"/>
                  <a:pt x="38" y="34"/>
                  <a:pt x="36" y="33"/>
                </a:cubicBezTo>
                <a:cubicBezTo>
                  <a:pt x="26" y="30"/>
                  <a:pt x="26" y="30"/>
                  <a:pt x="26" y="30"/>
                </a:cubicBezTo>
                <a:cubicBezTo>
                  <a:pt x="26" y="24"/>
                  <a:pt x="26" y="24"/>
                  <a:pt x="26" y="24"/>
                </a:cubicBezTo>
                <a:moveTo>
                  <a:pt x="20" y="0"/>
                </a:moveTo>
                <a:cubicBezTo>
                  <a:pt x="13" y="0"/>
                  <a:pt x="8" y="6"/>
                  <a:pt x="8" y="13"/>
                </a:cubicBezTo>
                <a:cubicBezTo>
                  <a:pt x="8" y="20"/>
                  <a:pt x="13" y="26"/>
                  <a:pt x="20" y="26"/>
                </a:cubicBezTo>
                <a:cubicBezTo>
                  <a:pt x="27" y="26"/>
                  <a:pt x="32" y="20"/>
                  <a:pt x="32" y="13"/>
                </a:cubicBezTo>
                <a:cubicBezTo>
                  <a:pt x="32" y="6"/>
                  <a:pt x="27" y="0"/>
                  <a:pt x="20" y="0"/>
                </a:cubicBezTo>
                <a:close/>
                <a:moveTo>
                  <a:pt x="8" y="10"/>
                </a:moveTo>
                <a:cubicBezTo>
                  <a:pt x="11" y="13"/>
                  <a:pt x="18" y="13"/>
                  <a:pt x="22" y="9"/>
                </a:cubicBezTo>
                <a:cubicBezTo>
                  <a:pt x="24" y="13"/>
                  <a:pt x="30" y="13"/>
                  <a:pt x="32" y="11"/>
                </a:cubicBezTo>
                <a:moveTo>
                  <a:pt x="66" y="24"/>
                </a:moveTo>
                <a:cubicBezTo>
                  <a:pt x="66" y="30"/>
                  <a:pt x="66" y="30"/>
                  <a:pt x="66" y="30"/>
                </a:cubicBezTo>
                <a:cubicBezTo>
                  <a:pt x="56" y="33"/>
                  <a:pt x="56" y="33"/>
                  <a:pt x="56" y="33"/>
                </a:cubicBezTo>
                <a:cubicBezTo>
                  <a:pt x="54" y="34"/>
                  <a:pt x="52" y="36"/>
                  <a:pt x="52" y="38"/>
                </a:cubicBezTo>
                <a:cubicBezTo>
                  <a:pt x="52" y="40"/>
                  <a:pt x="52" y="40"/>
                  <a:pt x="52" y="40"/>
                </a:cubicBezTo>
                <a:cubicBezTo>
                  <a:pt x="74" y="40"/>
                  <a:pt x="74" y="40"/>
                  <a:pt x="74" y="40"/>
                </a:cubicBezTo>
                <a:moveTo>
                  <a:pt x="70" y="40"/>
                </a:moveTo>
                <a:cubicBezTo>
                  <a:pt x="92" y="40"/>
                  <a:pt x="92" y="40"/>
                  <a:pt x="92" y="40"/>
                </a:cubicBezTo>
                <a:cubicBezTo>
                  <a:pt x="92" y="38"/>
                  <a:pt x="92" y="38"/>
                  <a:pt x="92" y="38"/>
                </a:cubicBezTo>
                <a:cubicBezTo>
                  <a:pt x="92" y="36"/>
                  <a:pt x="90" y="34"/>
                  <a:pt x="88" y="33"/>
                </a:cubicBezTo>
                <a:cubicBezTo>
                  <a:pt x="78" y="30"/>
                  <a:pt x="78" y="30"/>
                  <a:pt x="78" y="30"/>
                </a:cubicBezTo>
                <a:cubicBezTo>
                  <a:pt x="78" y="24"/>
                  <a:pt x="78" y="24"/>
                  <a:pt x="78" y="24"/>
                </a:cubicBezTo>
                <a:moveTo>
                  <a:pt x="72" y="0"/>
                </a:moveTo>
                <a:cubicBezTo>
                  <a:pt x="65" y="0"/>
                  <a:pt x="60" y="6"/>
                  <a:pt x="60" y="13"/>
                </a:cubicBezTo>
                <a:cubicBezTo>
                  <a:pt x="60" y="20"/>
                  <a:pt x="65" y="26"/>
                  <a:pt x="72" y="26"/>
                </a:cubicBezTo>
                <a:cubicBezTo>
                  <a:pt x="79" y="26"/>
                  <a:pt x="84" y="20"/>
                  <a:pt x="84" y="13"/>
                </a:cubicBezTo>
                <a:cubicBezTo>
                  <a:pt x="84" y="6"/>
                  <a:pt x="79" y="0"/>
                  <a:pt x="72" y="0"/>
                </a:cubicBezTo>
                <a:close/>
                <a:moveTo>
                  <a:pt x="60" y="10"/>
                </a:moveTo>
                <a:cubicBezTo>
                  <a:pt x="63" y="13"/>
                  <a:pt x="70" y="13"/>
                  <a:pt x="74" y="9"/>
                </a:cubicBezTo>
                <a:cubicBezTo>
                  <a:pt x="76" y="13"/>
                  <a:pt x="82" y="13"/>
                  <a:pt x="84" y="11"/>
                </a:cubicBezTo>
                <a:moveTo>
                  <a:pt x="40" y="76"/>
                </a:moveTo>
                <a:cubicBezTo>
                  <a:pt x="40" y="82"/>
                  <a:pt x="40" y="82"/>
                  <a:pt x="40" y="82"/>
                </a:cubicBezTo>
                <a:cubicBezTo>
                  <a:pt x="30" y="85"/>
                  <a:pt x="30" y="85"/>
                  <a:pt x="30" y="85"/>
                </a:cubicBezTo>
                <a:cubicBezTo>
                  <a:pt x="28" y="86"/>
                  <a:pt x="26" y="88"/>
                  <a:pt x="26" y="90"/>
                </a:cubicBezTo>
                <a:cubicBezTo>
                  <a:pt x="26" y="92"/>
                  <a:pt x="26" y="92"/>
                  <a:pt x="26" y="92"/>
                </a:cubicBezTo>
                <a:cubicBezTo>
                  <a:pt x="48" y="92"/>
                  <a:pt x="48" y="92"/>
                  <a:pt x="48" y="92"/>
                </a:cubicBezTo>
                <a:moveTo>
                  <a:pt x="44" y="92"/>
                </a:moveTo>
                <a:cubicBezTo>
                  <a:pt x="66" y="92"/>
                  <a:pt x="66" y="92"/>
                  <a:pt x="66" y="92"/>
                </a:cubicBezTo>
                <a:cubicBezTo>
                  <a:pt x="66" y="90"/>
                  <a:pt x="66" y="90"/>
                  <a:pt x="66" y="90"/>
                </a:cubicBezTo>
                <a:cubicBezTo>
                  <a:pt x="66" y="88"/>
                  <a:pt x="64" y="86"/>
                  <a:pt x="62" y="85"/>
                </a:cubicBezTo>
                <a:cubicBezTo>
                  <a:pt x="52" y="82"/>
                  <a:pt x="52" y="82"/>
                  <a:pt x="52" y="82"/>
                </a:cubicBezTo>
                <a:cubicBezTo>
                  <a:pt x="52" y="76"/>
                  <a:pt x="52" y="76"/>
                  <a:pt x="52" y="76"/>
                </a:cubicBezTo>
                <a:moveTo>
                  <a:pt x="46" y="52"/>
                </a:moveTo>
                <a:cubicBezTo>
                  <a:pt x="39" y="52"/>
                  <a:pt x="34" y="58"/>
                  <a:pt x="34" y="65"/>
                </a:cubicBezTo>
                <a:cubicBezTo>
                  <a:pt x="34" y="72"/>
                  <a:pt x="39" y="78"/>
                  <a:pt x="46" y="78"/>
                </a:cubicBezTo>
                <a:cubicBezTo>
                  <a:pt x="53" y="78"/>
                  <a:pt x="58" y="72"/>
                  <a:pt x="58" y="65"/>
                </a:cubicBezTo>
                <a:cubicBezTo>
                  <a:pt x="58" y="58"/>
                  <a:pt x="53" y="52"/>
                  <a:pt x="46" y="52"/>
                </a:cubicBezTo>
                <a:close/>
                <a:moveTo>
                  <a:pt x="34" y="62"/>
                </a:moveTo>
                <a:cubicBezTo>
                  <a:pt x="37" y="65"/>
                  <a:pt x="44" y="65"/>
                  <a:pt x="48" y="61"/>
                </a:cubicBezTo>
                <a:cubicBezTo>
                  <a:pt x="50" y="65"/>
                  <a:pt x="56" y="65"/>
                  <a:pt x="58" y="63"/>
                </a:cubicBezTo>
                <a:moveTo>
                  <a:pt x="14" y="48"/>
                </a:moveTo>
                <a:cubicBezTo>
                  <a:pt x="24" y="58"/>
                  <a:pt x="24" y="58"/>
                  <a:pt x="24" y="58"/>
                </a:cubicBezTo>
                <a:moveTo>
                  <a:pt x="78" y="48"/>
                </a:moveTo>
                <a:cubicBezTo>
                  <a:pt x="68" y="58"/>
                  <a:pt x="68" y="58"/>
                  <a:pt x="68" y="58"/>
                </a:cubicBezTo>
              </a:path>
            </a:pathLst>
          </a:custGeom>
          <a:noFill/>
          <a:ln w="25400" cap="flat">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n>
                <a:solidFill>
                  <a:schemeClr val="tx2"/>
                </a:solidFill>
              </a:ln>
            </a:endParaRPr>
          </a:p>
        </p:txBody>
      </p:sp>
      <p:sp>
        <p:nvSpPr>
          <p:cNvPr id="45" name="Rectangle 44">
            <a:extLst>
              <a:ext uri="{FF2B5EF4-FFF2-40B4-BE49-F238E27FC236}">
                <a16:creationId xmlns:a16="http://schemas.microsoft.com/office/drawing/2014/main" id="{C103AD23-3F73-4842-BB29-F7D2106B963C}"/>
              </a:ext>
            </a:extLst>
          </p:cNvPr>
          <p:cNvSpPr/>
          <p:nvPr/>
        </p:nvSpPr>
        <p:spPr>
          <a:xfrm>
            <a:off x="6054071" y="3154598"/>
            <a:ext cx="2011680" cy="861168"/>
          </a:xfrm>
          <a:prstGeom prst="rect">
            <a:avLst/>
          </a:prstGeom>
        </p:spPr>
        <p:txBody>
          <a:bodyPr wrap="square">
            <a:noAutofit/>
          </a:bodyPr>
          <a:lstStyle/>
          <a:p>
            <a:pPr lvl="0" algn="ctr" defTabSz="1462928" fontAlgn="auto">
              <a:spcBef>
                <a:spcPts val="600"/>
              </a:spcBef>
              <a:spcAft>
                <a:spcPts val="0"/>
              </a:spcAft>
              <a:defRPr/>
            </a:pPr>
            <a:r>
              <a:rPr lang="en-US" sz="1800" dirty="0">
                <a:solidFill>
                  <a:srgbClr val="333F48"/>
                </a:solidFill>
              </a:rPr>
              <a:t>Make a plan</a:t>
            </a:r>
            <a:endParaRPr lang="en-US" sz="1800" dirty="0">
              <a:solidFill>
                <a:srgbClr val="333F48"/>
              </a:solidFill>
              <a:cs typeface="Arial" panose="020B0604020202020204" pitchFamily="34" charset="0"/>
            </a:endParaRPr>
          </a:p>
        </p:txBody>
      </p:sp>
      <p:sp>
        <p:nvSpPr>
          <p:cNvPr id="46" name="Freeform 13">
            <a:extLst>
              <a:ext uri="{FF2B5EF4-FFF2-40B4-BE49-F238E27FC236}">
                <a16:creationId xmlns:a16="http://schemas.microsoft.com/office/drawing/2014/main" id="{B1ADD868-4FBE-7B4B-9F2B-947701F65C12}"/>
              </a:ext>
            </a:extLst>
          </p:cNvPr>
          <p:cNvSpPr>
            <a:spLocks noChangeAspect="1" noEditPoints="1"/>
          </p:cNvSpPr>
          <p:nvPr/>
        </p:nvSpPr>
        <p:spPr bwMode="auto">
          <a:xfrm>
            <a:off x="6758751" y="2126767"/>
            <a:ext cx="539781" cy="599247"/>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idelity Logo White">
            <a:extLst>
              <a:ext uri="{FF2B5EF4-FFF2-40B4-BE49-F238E27FC236}">
                <a16:creationId xmlns:a16="http://schemas.microsoft.com/office/drawing/2014/main" id="{9B3E0557-CE81-1E46-901D-4E800F4D8EF5}"/>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8">
            <a:extLst>
              <a:ext uri="{FF2B5EF4-FFF2-40B4-BE49-F238E27FC236}">
                <a16:creationId xmlns:a16="http://schemas.microsoft.com/office/drawing/2014/main" id="{25B346AE-CA27-434F-BFD5-9A563B8E4462}"/>
              </a:ext>
            </a:extLst>
          </p:cNvPr>
          <p:cNvSpPr/>
          <p:nvPr/>
        </p:nvSpPr>
        <p:spPr>
          <a:xfrm>
            <a:off x="8234146" y="3154598"/>
            <a:ext cx="2011680" cy="861168"/>
          </a:xfrm>
          <a:prstGeom prst="rect">
            <a:avLst/>
          </a:prstGeom>
        </p:spPr>
        <p:txBody>
          <a:bodyPr wrap="square">
            <a:noAutofit/>
          </a:bodyPr>
          <a:lstStyle/>
          <a:p>
            <a:pPr lvl="0" algn="ctr" defTabSz="1462928" fontAlgn="auto">
              <a:spcBef>
                <a:spcPts val="600"/>
              </a:spcBef>
              <a:spcAft>
                <a:spcPts val="0"/>
              </a:spcAft>
              <a:defRPr/>
            </a:pPr>
            <a:r>
              <a:rPr lang="en-US" sz="1800" dirty="0">
                <a:solidFill>
                  <a:srgbClr val="333F48"/>
                </a:solidFill>
                <a:cs typeface="Arial" panose="020B0604020202020204" pitchFamily="34" charset="0"/>
              </a:rPr>
              <a:t>Proceed with confidence</a:t>
            </a:r>
          </a:p>
        </p:txBody>
      </p:sp>
      <p:grpSp>
        <p:nvGrpSpPr>
          <p:cNvPr id="50" name="Group 49">
            <a:extLst>
              <a:ext uri="{FF2B5EF4-FFF2-40B4-BE49-F238E27FC236}">
                <a16:creationId xmlns:a16="http://schemas.microsoft.com/office/drawing/2014/main" id="{94EAB676-DE2F-CA4D-8415-FA2D089FF491}"/>
              </a:ext>
            </a:extLst>
          </p:cNvPr>
          <p:cNvGrpSpPr>
            <a:grpSpLocks noChangeAspect="1"/>
          </p:cNvGrpSpPr>
          <p:nvPr/>
        </p:nvGrpSpPr>
        <p:grpSpPr bwMode="auto">
          <a:xfrm>
            <a:off x="9010109" y="2148536"/>
            <a:ext cx="410281" cy="555709"/>
            <a:chOff x="2808" y="2059"/>
            <a:chExt cx="426" cy="577"/>
          </a:xfrm>
        </p:grpSpPr>
        <p:sp>
          <p:nvSpPr>
            <p:cNvPr id="51" name="Freeform 6">
              <a:extLst>
                <a:ext uri="{FF2B5EF4-FFF2-40B4-BE49-F238E27FC236}">
                  <a16:creationId xmlns:a16="http://schemas.microsoft.com/office/drawing/2014/main" id="{37D717CE-30D4-6D48-88EE-3E1AEC97D980}"/>
                </a:ext>
              </a:extLst>
            </p:cNvPr>
            <p:cNvSpPr>
              <a:spLocks/>
            </p:cNvSpPr>
            <p:nvPr/>
          </p:nvSpPr>
          <p:spPr bwMode="auto">
            <a:xfrm>
              <a:off x="2808" y="2059"/>
              <a:ext cx="426" cy="577"/>
            </a:xfrm>
            <a:custGeom>
              <a:avLst/>
              <a:gdLst>
                <a:gd name="T0" fmla="*/ 426 w 426"/>
                <a:gd name="T1" fmla="*/ 577 h 577"/>
                <a:gd name="T2" fmla="*/ 213 w 426"/>
                <a:gd name="T3" fmla="*/ 439 h 577"/>
                <a:gd name="T4" fmla="*/ 0 w 426"/>
                <a:gd name="T5" fmla="*/ 577 h 577"/>
                <a:gd name="T6" fmla="*/ 0 w 426"/>
                <a:gd name="T7" fmla="*/ 0 h 577"/>
                <a:gd name="T8" fmla="*/ 426 w 426"/>
                <a:gd name="T9" fmla="*/ 0 h 577"/>
                <a:gd name="T10" fmla="*/ 426 w 426"/>
                <a:gd name="T11" fmla="*/ 577 h 577"/>
              </a:gdLst>
              <a:ahLst/>
              <a:cxnLst>
                <a:cxn ang="0">
                  <a:pos x="T0" y="T1"/>
                </a:cxn>
                <a:cxn ang="0">
                  <a:pos x="T2" y="T3"/>
                </a:cxn>
                <a:cxn ang="0">
                  <a:pos x="T4" y="T5"/>
                </a:cxn>
                <a:cxn ang="0">
                  <a:pos x="T6" y="T7"/>
                </a:cxn>
                <a:cxn ang="0">
                  <a:pos x="T8" y="T9"/>
                </a:cxn>
                <a:cxn ang="0">
                  <a:pos x="T10" y="T11"/>
                </a:cxn>
              </a:cxnLst>
              <a:rect l="0" t="0" r="r" b="b"/>
              <a:pathLst>
                <a:path w="426" h="577">
                  <a:moveTo>
                    <a:pt x="426" y="577"/>
                  </a:moveTo>
                  <a:lnTo>
                    <a:pt x="213" y="439"/>
                  </a:lnTo>
                  <a:lnTo>
                    <a:pt x="0" y="577"/>
                  </a:lnTo>
                  <a:lnTo>
                    <a:pt x="0" y="0"/>
                  </a:lnTo>
                  <a:lnTo>
                    <a:pt x="426" y="0"/>
                  </a:lnTo>
                  <a:lnTo>
                    <a:pt x="426" y="577"/>
                  </a:lnTo>
                  <a:close/>
                </a:path>
              </a:pathLst>
            </a:custGeom>
            <a:noFill/>
            <a:ln w="25400"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7">
              <a:extLst>
                <a:ext uri="{FF2B5EF4-FFF2-40B4-BE49-F238E27FC236}">
                  <a16:creationId xmlns:a16="http://schemas.microsoft.com/office/drawing/2014/main" id="{A87F9776-66DB-D345-A4CB-429855B503D4}"/>
                </a:ext>
              </a:extLst>
            </p:cNvPr>
            <p:cNvSpPr>
              <a:spLocks/>
            </p:cNvSpPr>
            <p:nvPr/>
          </p:nvSpPr>
          <p:spPr bwMode="auto">
            <a:xfrm>
              <a:off x="2883" y="2159"/>
              <a:ext cx="275" cy="263"/>
            </a:xfrm>
            <a:custGeom>
              <a:avLst/>
              <a:gdLst>
                <a:gd name="T0" fmla="*/ 138 w 275"/>
                <a:gd name="T1" fmla="*/ 0 h 263"/>
                <a:gd name="T2" fmla="*/ 175 w 275"/>
                <a:gd name="T3" fmla="*/ 100 h 263"/>
                <a:gd name="T4" fmla="*/ 275 w 275"/>
                <a:gd name="T5" fmla="*/ 100 h 263"/>
                <a:gd name="T6" fmla="*/ 200 w 275"/>
                <a:gd name="T7" fmla="*/ 163 h 263"/>
                <a:gd name="T8" fmla="*/ 225 w 275"/>
                <a:gd name="T9" fmla="*/ 263 h 263"/>
                <a:gd name="T10" fmla="*/ 138 w 275"/>
                <a:gd name="T11" fmla="*/ 201 h 263"/>
                <a:gd name="T12" fmla="*/ 50 w 275"/>
                <a:gd name="T13" fmla="*/ 263 h 263"/>
                <a:gd name="T14" fmla="*/ 75 w 275"/>
                <a:gd name="T15" fmla="*/ 163 h 263"/>
                <a:gd name="T16" fmla="*/ 0 w 275"/>
                <a:gd name="T17" fmla="*/ 100 h 263"/>
                <a:gd name="T18" fmla="*/ 100 w 275"/>
                <a:gd name="T19" fmla="*/ 100 h 263"/>
                <a:gd name="T20" fmla="*/ 138 w 275"/>
                <a:gd name="T21"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63">
                  <a:moveTo>
                    <a:pt x="138" y="0"/>
                  </a:moveTo>
                  <a:lnTo>
                    <a:pt x="175" y="100"/>
                  </a:lnTo>
                  <a:lnTo>
                    <a:pt x="275" y="100"/>
                  </a:lnTo>
                  <a:lnTo>
                    <a:pt x="200" y="163"/>
                  </a:lnTo>
                  <a:lnTo>
                    <a:pt x="225" y="263"/>
                  </a:lnTo>
                  <a:lnTo>
                    <a:pt x="138" y="201"/>
                  </a:lnTo>
                  <a:lnTo>
                    <a:pt x="50" y="263"/>
                  </a:lnTo>
                  <a:lnTo>
                    <a:pt x="75" y="163"/>
                  </a:lnTo>
                  <a:lnTo>
                    <a:pt x="0" y="100"/>
                  </a:lnTo>
                  <a:lnTo>
                    <a:pt x="100" y="100"/>
                  </a:lnTo>
                  <a:lnTo>
                    <a:pt x="138" y="0"/>
                  </a:lnTo>
                  <a:close/>
                </a:path>
              </a:pathLst>
            </a:custGeom>
            <a:noFill/>
            <a:ln w="25400" cap="flat">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4" name="Rectangle 53">
            <a:extLst>
              <a:ext uri="{FF2B5EF4-FFF2-40B4-BE49-F238E27FC236}">
                <a16:creationId xmlns:a16="http://schemas.microsoft.com/office/drawing/2014/main" id="{A5C7D47D-76E4-8B47-A1C9-2A0D292D3B80}"/>
              </a:ext>
            </a:extLst>
          </p:cNvPr>
          <p:cNvSpPr/>
          <p:nvPr/>
        </p:nvSpPr>
        <p:spPr>
          <a:xfrm>
            <a:off x="3992716" y="3154490"/>
            <a:ext cx="2011680" cy="861168"/>
          </a:xfrm>
          <a:prstGeom prst="rect">
            <a:avLst/>
          </a:prstGeom>
        </p:spPr>
        <p:txBody>
          <a:bodyPr wrap="square">
            <a:noAutofit/>
          </a:bodyPr>
          <a:lstStyle/>
          <a:p>
            <a:pPr lvl="0" algn="ctr" defTabSz="1462928" fontAlgn="auto">
              <a:spcBef>
                <a:spcPts val="600"/>
              </a:spcBef>
              <a:spcAft>
                <a:spcPts val="0"/>
              </a:spcAft>
              <a:defRPr/>
            </a:pPr>
            <a:r>
              <a:rPr lang="en-US" sz="1800" dirty="0">
                <a:solidFill>
                  <a:srgbClr val="333F48"/>
                </a:solidFill>
                <a:cs typeface="Arial" panose="020B0604020202020204" pitchFamily="34" charset="0"/>
              </a:rPr>
              <a:t>Get organized</a:t>
            </a:r>
          </a:p>
        </p:txBody>
      </p:sp>
      <p:sp>
        <p:nvSpPr>
          <p:cNvPr id="55" name="Freeform 5">
            <a:extLst>
              <a:ext uri="{FF2B5EF4-FFF2-40B4-BE49-F238E27FC236}">
                <a16:creationId xmlns:a16="http://schemas.microsoft.com/office/drawing/2014/main" id="{F32AC962-0325-AD46-AEF9-8860266D43CB}"/>
              </a:ext>
            </a:extLst>
          </p:cNvPr>
          <p:cNvSpPr>
            <a:spLocks noChangeAspect="1" noEditPoints="1"/>
          </p:cNvSpPr>
          <p:nvPr/>
        </p:nvSpPr>
        <p:spPr bwMode="auto">
          <a:xfrm>
            <a:off x="4672938" y="2126303"/>
            <a:ext cx="576729" cy="600174"/>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333F4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5" name="Oval 24">
            <a:extLst>
              <a:ext uri="{FF2B5EF4-FFF2-40B4-BE49-F238E27FC236}">
                <a16:creationId xmlns:a16="http://schemas.microsoft.com/office/drawing/2014/main" id="{DF5EF806-ACAE-A141-8996-DAE28756E40C}"/>
              </a:ext>
            </a:extLst>
          </p:cNvPr>
          <p:cNvSpPr/>
          <p:nvPr/>
        </p:nvSpPr>
        <p:spPr bwMode="auto">
          <a:xfrm>
            <a:off x="2247919" y="1939373"/>
            <a:ext cx="974034" cy="974034"/>
          </a:xfrm>
          <a:prstGeom prst="ellipse">
            <a:avLst/>
          </a:prstGeom>
          <a:noFill/>
          <a:ln w="19050" cap="flat" cmpd="sng" algn="ctr">
            <a:solidFill>
              <a:srgbClr val="333F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6" name="Oval 25">
            <a:extLst>
              <a:ext uri="{FF2B5EF4-FFF2-40B4-BE49-F238E27FC236}">
                <a16:creationId xmlns:a16="http://schemas.microsoft.com/office/drawing/2014/main" id="{A9BB161E-A267-FA47-A9D9-AA26382C6008}"/>
              </a:ext>
            </a:extLst>
          </p:cNvPr>
          <p:cNvSpPr/>
          <p:nvPr/>
        </p:nvSpPr>
        <p:spPr bwMode="auto">
          <a:xfrm>
            <a:off x="4474285" y="1939373"/>
            <a:ext cx="974034" cy="974034"/>
          </a:xfrm>
          <a:prstGeom prst="ellipse">
            <a:avLst/>
          </a:prstGeom>
          <a:noFill/>
          <a:ln w="19050" cap="flat" cmpd="sng" algn="ctr">
            <a:solidFill>
              <a:srgbClr val="333F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7" name="Oval 26">
            <a:extLst>
              <a:ext uri="{FF2B5EF4-FFF2-40B4-BE49-F238E27FC236}">
                <a16:creationId xmlns:a16="http://schemas.microsoft.com/office/drawing/2014/main" id="{ADDDDCA0-43E6-134B-9825-650E45A95038}"/>
              </a:ext>
            </a:extLst>
          </p:cNvPr>
          <p:cNvSpPr/>
          <p:nvPr/>
        </p:nvSpPr>
        <p:spPr bwMode="auto">
          <a:xfrm>
            <a:off x="6541624" y="1939373"/>
            <a:ext cx="974034" cy="974034"/>
          </a:xfrm>
          <a:prstGeom prst="ellipse">
            <a:avLst/>
          </a:prstGeom>
          <a:noFill/>
          <a:ln w="19050" cap="flat" cmpd="sng" algn="ctr">
            <a:solidFill>
              <a:srgbClr val="333F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32" name="Oval 31">
            <a:extLst>
              <a:ext uri="{FF2B5EF4-FFF2-40B4-BE49-F238E27FC236}">
                <a16:creationId xmlns:a16="http://schemas.microsoft.com/office/drawing/2014/main" id="{9BDA5D00-7F0F-8B4E-A43C-EF2F4C415FF1}"/>
              </a:ext>
            </a:extLst>
          </p:cNvPr>
          <p:cNvSpPr/>
          <p:nvPr/>
        </p:nvSpPr>
        <p:spPr bwMode="auto">
          <a:xfrm>
            <a:off x="8728232" y="1939373"/>
            <a:ext cx="974034" cy="974034"/>
          </a:xfrm>
          <a:prstGeom prst="ellipse">
            <a:avLst/>
          </a:prstGeom>
          <a:noFill/>
          <a:ln w="19050" cap="flat" cmpd="sng" algn="ctr">
            <a:solidFill>
              <a:srgbClr val="333F4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Tree>
    <p:custDataLst>
      <p:tags r:id="rId1"/>
    </p:custDataLst>
    <p:extLst>
      <p:ext uri="{BB962C8B-B14F-4D97-AF65-F5344CB8AC3E}">
        <p14:creationId xmlns:p14="http://schemas.microsoft.com/office/powerpoint/2010/main" val="3335113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21"/>
          <p:cNvSpPr txBox="1">
            <a:spLocks noChangeArrowheads="1"/>
          </p:cNvSpPr>
          <p:nvPr/>
        </p:nvSpPr>
        <p:spPr bwMode="auto">
          <a:xfrm>
            <a:off x="373660" y="3234022"/>
            <a:ext cx="11316462" cy="326243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657" tIns="0" rIns="108657"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FontTx/>
              <a:buNone/>
            </a:pPr>
            <a:r>
              <a:rPr lang="en-US" sz="1100" b="1" dirty="0"/>
              <a:t>Information provided in, and presentation of, this document are for informational and educational purposes only and are not a recommendation to take any particular action, or any action at all, nor an offer or solicitation to buy or sell any securities or services presented. It is not investment advice. Fidelity does not provide legal or tax advice. </a:t>
            </a:r>
          </a:p>
          <a:p>
            <a:pPr eaLnBrk="1" hangingPunct="1">
              <a:spcBef>
                <a:spcPts val="300"/>
              </a:spcBef>
              <a:buClrTx/>
              <a:buSzTx/>
              <a:buFontTx/>
              <a:buNone/>
            </a:pPr>
            <a:r>
              <a:rPr lang="en-US" sz="1100" dirty="0"/>
              <a:t>Before making any investment decisions, you should consult with your own professional advisers and take into account all of the particular facts and circumstances of your individual situation. Fidelity and its representatives may have a conflict of interest in the products or services mentioned in these materials because they have a financial interest in them, and receive compensation, directly or indirectly, in connection with the management, distribution, and/or servicing of these products or services, including Fidelity funds, certain third-party funds and products, and certain investment services.</a:t>
            </a:r>
          </a:p>
          <a:p>
            <a:pPr eaLnBrk="1" hangingPunct="1">
              <a:spcBef>
                <a:spcPts val="300"/>
              </a:spcBef>
              <a:buClrTx/>
              <a:buSzTx/>
              <a:buFontTx/>
              <a:buNone/>
            </a:pPr>
            <a:r>
              <a:rPr lang="en-US" sz="1100" dirty="0"/>
              <a:t>Not NCUA or NCUSIF insured. May lose value. No credit union guarantee.</a:t>
            </a:r>
          </a:p>
          <a:p>
            <a:pPr eaLnBrk="1" hangingPunct="1">
              <a:spcBef>
                <a:spcPts val="300"/>
              </a:spcBef>
              <a:buClrTx/>
              <a:buSzTx/>
              <a:buFontTx/>
              <a:buNone/>
            </a:pPr>
            <a:r>
              <a:rPr lang="en-US" sz="1100" dirty="0"/>
              <a:t>For investor use.</a:t>
            </a:r>
          </a:p>
          <a:p>
            <a:pPr eaLnBrk="1" hangingPunct="1">
              <a:spcBef>
                <a:spcPts val="300"/>
              </a:spcBef>
              <a:buClrTx/>
              <a:buSzTx/>
              <a:buFontTx/>
              <a:buNone/>
            </a:pPr>
            <a:r>
              <a:rPr lang="en-US" sz="1100" b="1" dirty="0"/>
              <a:t>Fidelity Investments and [Firm Name] are not affiliated.</a:t>
            </a:r>
          </a:p>
          <a:p>
            <a:pPr eaLnBrk="1" hangingPunct="1">
              <a:spcBef>
                <a:spcPts val="300"/>
              </a:spcBef>
              <a:buClrTx/>
              <a:buSzTx/>
              <a:buFontTx/>
              <a:buNone/>
            </a:pPr>
            <a:r>
              <a:rPr lang="en-US" sz="1100" dirty="0"/>
              <a:t>Third-party trademarks and service marks are the property of their respective owners. All other trademarks and service marks are the property of FMR LLC or an affiliated company.</a:t>
            </a:r>
          </a:p>
          <a:p>
            <a:pPr eaLnBrk="1" hangingPunct="1">
              <a:spcBef>
                <a:spcPts val="300"/>
              </a:spcBef>
              <a:buClrTx/>
              <a:buSzTx/>
              <a:buFontTx/>
              <a:buNone/>
            </a:pPr>
            <a:r>
              <a:rPr lang="en-US" sz="1100" dirty="0"/>
              <a:t>Fidelity Investments® provides investment products through Fidelity Distributors Company LLC; clearing, custody, or other brokerage services through National Financial Services LLC or Fidelity Brokerage Services LLC (Members NYSE, SIPC); and institutional advisory services through Fidelity Institutional Wealth Adviser LLC.</a:t>
            </a:r>
          </a:p>
          <a:p>
            <a:pPr eaLnBrk="1" hangingPunct="1">
              <a:spcBef>
                <a:spcPts val="300"/>
              </a:spcBef>
              <a:buClrTx/>
              <a:buSzTx/>
              <a:buFontTx/>
              <a:buNone/>
            </a:pPr>
            <a:r>
              <a:rPr lang="en-US" sz="1100" dirty="0"/>
              <a:t>Personal and workplace investment products are provided by Fidelity Brokerage Services LLC, Member NYSE, SIPC.</a:t>
            </a:r>
          </a:p>
          <a:p>
            <a:pPr eaLnBrk="1" hangingPunct="1">
              <a:spcBef>
                <a:spcPts val="300"/>
              </a:spcBef>
              <a:buClrTx/>
              <a:buSzTx/>
              <a:buFontTx/>
              <a:buNone/>
            </a:pPr>
            <a:r>
              <a:rPr lang="en-US" sz="1100" dirty="0"/>
              <a:t>Institutional asset management is provided by FIAM LLC and Fidelity Institutional Asset Management Trust Company</a:t>
            </a:r>
          </a:p>
          <a:p>
            <a:pPr eaLnBrk="1" hangingPunct="1">
              <a:spcBef>
                <a:spcPts val="300"/>
              </a:spcBef>
              <a:buClrTx/>
              <a:buSzTx/>
              <a:buFontTx/>
              <a:buNone/>
            </a:pPr>
            <a:r>
              <a:rPr lang="en-US" sz="1100" dirty="0"/>
              <a:t>© 2023 FMR LLC. All rights reserved</a:t>
            </a:r>
          </a:p>
          <a:p>
            <a:pPr eaLnBrk="1" hangingPunct="1">
              <a:spcBef>
                <a:spcPts val="300"/>
              </a:spcBef>
              <a:buClrTx/>
              <a:buSzTx/>
              <a:buFontTx/>
              <a:buNone/>
            </a:pPr>
            <a:endParaRPr lang="en-US" sz="1100" dirty="0"/>
          </a:p>
        </p:txBody>
      </p:sp>
      <p:sp>
        <p:nvSpPr>
          <p:cNvPr id="39" name="Content Placeholder 38"/>
          <p:cNvSpPr>
            <a:spLocks noGrp="1"/>
          </p:cNvSpPr>
          <p:nvPr>
            <p:ph sz="quarter" idx="15"/>
          </p:nvPr>
        </p:nvSpPr>
        <p:spPr>
          <a:xfrm>
            <a:off x="385233" y="6565047"/>
            <a:ext cx="948267" cy="214312"/>
          </a:xfrm>
        </p:spPr>
        <p:txBody>
          <a:bodyPr/>
          <a:lstStyle/>
          <a:p>
            <a:r>
              <a:rPr lang="en-US" dirty="0"/>
              <a:t>836035.11.0</a:t>
            </a:r>
          </a:p>
        </p:txBody>
      </p:sp>
      <p:sp>
        <p:nvSpPr>
          <p:cNvPr id="42" name="Content Placeholder 39"/>
          <p:cNvSpPr>
            <a:spLocks noGrp="1"/>
          </p:cNvSpPr>
          <p:nvPr>
            <p:ph sz="quarter" idx="16"/>
          </p:nvPr>
        </p:nvSpPr>
        <p:spPr>
          <a:xfrm>
            <a:off x="10655300" y="6488722"/>
            <a:ext cx="1210733" cy="377825"/>
          </a:xfrm>
        </p:spPr>
        <p:txBody>
          <a:bodyPr/>
          <a:lstStyle/>
          <a:p>
            <a:r>
              <a:rPr lang="en-US" dirty="0"/>
              <a:t>1.9887595.106</a:t>
            </a:r>
          </a:p>
          <a:p>
            <a:r>
              <a:rPr lang="en-US" dirty="0"/>
              <a:t>0823</a:t>
            </a:r>
          </a:p>
        </p:txBody>
      </p:sp>
      <p:grpSp>
        <p:nvGrpSpPr>
          <p:cNvPr id="33" name="Group 32">
            <a:extLst>
              <a:ext uri="{FF2B5EF4-FFF2-40B4-BE49-F238E27FC236}">
                <a16:creationId xmlns:a16="http://schemas.microsoft.com/office/drawing/2014/main" id="{8E42AAB1-3C5C-4986-B23C-33B19A76FECE}"/>
              </a:ext>
            </a:extLst>
          </p:cNvPr>
          <p:cNvGrpSpPr/>
          <p:nvPr/>
        </p:nvGrpSpPr>
        <p:grpSpPr>
          <a:xfrm>
            <a:off x="510984" y="2700120"/>
            <a:ext cx="1527048" cy="338328"/>
            <a:chOff x="6923088" y="4475163"/>
            <a:chExt cx="1873251" cy="403225"/>
          </a:xfrm>
        </p:grpSpPr>
        <p:sp>
          <p:nvSpPr>
            <p:cNvPr id="34" name="AutoShape 4">
              <a:extLst>
                <a:ext uri="{FF2B5EF4-FFF2-40B4-BE49-F238E27FC236}">
                  <a16:creationId xmlns:a16="http://schemas.microsoft.com/office/drawing/2014/main" id="{C9BF6B05-6068-4757-9813-3E6E12588786}"/>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6">
              <a:extLst>
                <a:ext uri="{FF2B5EF4-FFF2-40B4-BE49-F238E27FC236}">
                  <a16:creationId xmlns:a16="http://schemas.microsoft.com/office/drawing/2014/main" id="{3BE3E152-66F5-4285-A2F6-B976B579A738}"/>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8E36D365-FA5F-44B5-93D4-E66A18205D25}"/>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ACF5F2CD-55CB-4FA7-9835-12A33C2CB7F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4">
              <a:extLst>
                <a:ext uri="{FF2B5EF4-FFF2-40B4-BE49-F238E27FC236}">
                  <a16:creationId xmlns:a16="http://schemas.microsoft.com/office/drawing/2014/main" id="{956BB6E6-BCC5-4A08-B193-6151D056CFDE}"/>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6F7525AC-515B-4311-BF61-1778A5C9E4A0}"/>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638FBDFD-958D-4072-BC9B-F947DF22AD92}"/>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8595B00A-CD51-4C0A-A11C-C5EA781E02C0}"/>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9D6919E3-608E-4C54-B44E-041721EDBA38}"/>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3BDD8EE7-EAB1-4460-AD02-7E4AA4BAD84E}"/>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44F34A65-9D4A-4B48-B33A-2238CBA95905}"/>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2177E05-E08E-4568-8194-94CE338154EF}"/>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CA07DA6A-5FD2-47E7-B5C2-5DF115D6AD89}"/>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67E23A35-D077-46E2-BDCB-733C138171F6}"/>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7BE4A336-D383-4292-A07E-609F75C062B9}"/>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B71C1BBD-1622-44BE-8EFD-BF6663300B80}"/>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A4C03F48-DF88-40DB-B5BA-422A9EA43FC5}"/>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6DFE88A7-A817-4B01-A688-CC81B29D3D4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C32F4B1E-B820-4EEC-8F11-6CC2FCB7C4AA}"/>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770B50E8-E47A-4404-971A-F9D3033C9ACF}"/>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8B984874-A063-4F2C-87BE-6B79416E2275}"/>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47AB3EE6-A798-4ACB-AC9D-D62AB9C9D7A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779BB2A3-5F3E-4128-AA15-255EA0691B22}"/>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2CDC3A5E-C1DC-4A1D-8A30-809A1536234D}"/>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36B2E81D-6AEB-47F4-8A44-7441BDA8B12C}"/>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4DE27493-22F1-405F-B211-B8FBE84221FF}"/>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362036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window, table, sitting&#10;&#10;Description automatically generated">
            <a:extLst>
              <a:ext uri="{FF2B5EF4-FFF2-40B4-BE49-F238E27FC236}">
                <a16:creationId xmlns:a16="http://schemas.microsoft.com/office/drawing/2014/main" id="{4385E1E5-1B32-144F-9955-F1454D81933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63"/>
          <a:stretch/>
        </p:blipFill>
        <p:spPr>
          <a:xfrm>
            <a:off x="14913" y="18545"/>
            <a:ext cx="12215424" cy="6820910"/>
          </a:xfrm>
          <a:prstGeom prst="rect">
            <a:avLst/>
          </a:prstGeom>
        </p:spPr>
      </p:pic>
      <p:sp>
        <p:nvSpPr>
          <p:cNvPr id="3" name="Rectangle 2">
            <a:extLst>
              <a:ext uri="{FF2B5EF4-FFF2-40B4-BE49-F238E27FC236}">
                <a16:creationId xmlns:a16="http://schemas.microsoft.com/office/drawing/2014/main" id="{5DA541D2-DDDF-064C-BB42-A1CB2B4B1B6C}"/>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2" name="Fidelity Logo White">
            <a:extLst>
              <a:ext uri="{FF2B5EF4-FFF2-40B4-BE49-F238E27FC236}">
                <a16:creationId xmlns:a16="http://schemas.microsoft.com/office/drawing/2014/main" id="{17CAF02A-E88B-344D-A82E-86371976FB95}"/>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a:extLst>
              <a:ext uri="{FF2B5EF4-FFF2-40B4-BE49-F238E27FC236}">
                <a16:creationId xmlns:a16="http://schemas.microsoft.com/office/drawing/2014/main" id="{BE1D6E93-33C3-DB4E-B18C-0D030F050BF4}"/>
              </a:ext>
            </a:extLst>
          </p:cNvPr>
          <p:cNvGrpSpPr/>
          <p:nvPr/>
        </p:nvGrpSpPr>
        <p:grpSpPr>
          <a:xfrm>
            <a:off x="0" y="0"/>
            <a:ext cx="7190153" cy="2895600"/>
            <a:chOff x="0" y="0"/>
            <a:chExt cx="5392615" cy="2171700"/>
          </a:xfrm>
        </p:grpSpPr>
        <p:sp>
          <p:nvSpPr>
            <p:cNvPr id="14" name="Triangle 40">
              <a:extLst>
                <a:ext uri="{FF2B5EF4-FFF2-40B4-BE49-F238E27FC236}">
                  <a16:creationId xmlns:a16="http://schemas.microsoft.com/office/drawing/2014/main" id="{197D96B1-1521-034F-B567-C8FF93662AA9}"/>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6" name="Straight Connector 15">
              <a:extLst>
                <a:ext uri="{FF2B5EF4-FFF2-40B4-BE49-F238E27FC236}">
                  <a16:creationId xmlns:a16="http://schemas.microsoft.com/office/drawing/2014/main" id="{76385A42-B1CB-A64F-971C-791A8A1C751E}"/>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id="{5FFE329D-1526-F042-AB54-3B533DD833BD}"/>
              </a:ext>
            </a:extLst>
          </p:cNvPr>
          <p:cNvGrpSpPr/>
          <p:nvPr/>
        </p:nvGrpSpPr>
        <p:grpSpPr>
          <a:xfrm>
            <a:off x="5589822" y="3212721"/>
            <a:ext cx="6602177" cy="3626734"/>
            <a:chOff x="4192367" y="2409541"/>
            <a:chExt cx="4951633" cy="2720051"/>
          </a:xfrm>
        </p:grpSpPr>
        <p:cxnSp>
          <p:nvCxnSpPr>
            <p:cNvPr id="18" name="Straight Connector 17">
              <a:extLst>
                <a:ext uri="{FF2B5EF4-FFF2-40B4-BE49-F238E27FC236}">
                  <a16:creationId xmlns:a16="http://schemas.microsoft.com/office/drawing/2014/main" id="{50CCA5E5-9E75-AD4C-90A4-F8E0693CB8F0}"/>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C13BE8A-70F6-C54E-93FF-CD209339882D}"/>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0" name="Title 1">
            <a:extLst>
              <a:ext uri="{FF2B5EF4-FFF2-40B4-BE49-F238E27FC236}">
                <a16:creationId xmlns:a16="http://schemas.microsoft.com/office/drawing/2014/main" id="{0E846C2E-F809-1B40-BEC7-E65B94C51A0D}"/>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Relationships</a:t>
            </a:r>
          </a:p>
        </p:txBody>
      </p:sp>
    </p:spTree>
    <p:extLst>
      <p:ext uri="{BB962C8B-B14F-4D97-AF65-F5344CB8AC3E}">
        <p14:creationId xmlns:p14="http://schemas.microsoft.com/office/powerpoint/2010/main" val="319687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ECAB62A-A7E0-2C43-B385-B1AE6108C6B5}"/>
              </a:ext>
            </a:extLst>
          </p:cNvPr>
          <p:cNvSpPr>
            <a:spLocks noGrp="1"/>
          </p:cNvSpPr>
          <p:nvPr>
            <p:ph type="ftr" sz="quarter" idx="3"/>
          </p:nvPr>
        </p:nvSpPr>
        <p:spPr/>
        <p:txBody>
          <a:bodyPr/>
          <a:lstStyle/>
          <a:p>
            <a:pPr algn="l">
              <a:defRPr/>
            </a:pPr>
            <a:r>
              <a:rPr lang="en-US" dirty="0"/>
              <a:t>For investor use.</a:t>
            </a:r>
          </a:p>
        </p:txBody>
      </p:sp>
      <p:sp>
        <p:nvSpPr>
          <p:cNvPr id="6" name="Slide Number Placeholder 8">
            <a:extLst>
              <a:ext uri="{FF2B5EF4-FFF2-40B4-BE49-F238E27FC236}">
                <a16:creationId xmlns:a16="http://schemas.microsoft.com/office/drawing/2014/main" id="{0252A350-1775-DE46-8A10-D74E79D75C2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6</a:t>
            </a:fld>
            <a:endParaRPr lang="en-US" dirty="0">
              <a:solidFill>
                <a:schemeClr val="tx1"/>
              </a:solidFill>
            </a:endParaRPr>
          </a:p>
        </p:txBody>
      </p:sp>
      <p:sp>
        <p:nvSpPr>
          <p:cNvPr id="7" name="Content Placeholder 2">
            <a:extLst>
              <a:ext uri="{FF2B5EF4-FFF2-40B4-BE49-F238E27FC236}">
                <a16:creationId xmlns:a16="http://schemas.microsoft.com/office/drawing/2014/main" id="{CB7667E4-47F3-8147-9995-F7E453C42CD6}"/>
              </a:ext>
            </a:extLst>
          </p:cNvPr>
          <p:cNvSpPr txBox="1">
            <a:spLocks/>
          </p:cNvSpPr>
          <p:nvPr/>
        </p:nvSpPr>
        <p:spPr>
          <a:xfrm>
            <a:off x="414261" y="1636727"/>
            <a:ext cx="11512695" cy="4036725"/>
          </a:xfrm>
          <a:prstGeom prst="rect">
            <a:avLst/>
          </a:prstGeom>
          <a:noFill/>
        </p:spPr>
        <p:txBody>
          <a:bodyPr anchor="ctr" anchorCtr="0"/>
          <a:lstStyle>
            <a:lvl1pPr marL="141508" indent="-141508" algn="l" rtl="0" eaLnBrk="1" fontAlgn="base" hangingPunct="1">
              <a:spcBef>
                <a:spcPts val="742"/>
              </a:spcBef>
              <a:spcAft>
                <a:spcPct val="0"/>
              </a:spcAft>
              <a:buSzPct val="40000"/>
              <a:defRPr sz="2000" b="1">
                <a:solidFill>
                  <a:srgbClr val="7A9B3D"/>
                </a:solidFill>
                <a:latin typeface="+mn-lt"/>
                <a:ea typeface="+mn-ea"/>
                <a:cs typeface="+mn-cs"/>
              </a:defRPr>
            </a:lvl1pPr>
            <a:lvl2pPr marL="424522" indent="-141508" algn="l" rtl="0" eaLnBrk="1" fontAlgn="base" hangingPunct="1">
              <a:spcBef>
                <a:spcPts val="742"/>
              </a:spcBef>
              <a:spcAft>
                <a:spcPct val="0"/>
              </a:spcAft>
              <a:buClr>
                <a:srgbClr val="7A9B3D"/>
              </a:buClr>
              <a:buChar char="•"/>
              <a:defRPr sz="1750">
                <a:solidFill>
                  <a:srgbClr val="000000"/>
                </a:solidFill>
                <a:latin typeface="+mn-lt"/>
              </a:defRPr>
            </a:lvl2pPr>
            <a:lvl3pPr marL="707537" indent="-141508" algn="l" rtl="0" eaLnBrk="1" fontAlgn="base" hangingPunct="1">
              <a:spcBef>
                <a:spcPts val="742"/>
              </a:spcBef>
              <a:spcAft>
                <a:spcPct val="0"/>
              </a:spcAft>
              <a:buClr>
                <a:srgbClr val="768692"/>
              </a:buClr>
              <a:buFont typeface="Arial" pitchFamily="34" charset="0"/>
              <a:buChar char="–"/>
              <a:defRPr sz="1500">
                <a:solidFill>
                  <a:srgbClr val="000000"/>
                </a:solidFill>
                <a:latin typeface="+mn-lt"/>
              </a:defRPr>
            </a:lvl3pPr>
            <a:lvl4pPr marL="990551" indent="-141508" algn="l" rtl="0" eaLnBrk="1" fontAlgn="base" hangingPunct="1">
              <a:spcBef>
                <a:spcPts val="742"/>
              </a:spcBef>
              <a:spcAft>
                <a:spcPct val="0"/>
              </a:spcAft>
              <a:buFont typeface="Arial" pitchFamily="34" charset="0"/>
              <a:buChar char="•"/>
              <a:defRPr sz="1500">
                <a:solidFill>
                  <a:srgbClr val="000000"/>
                </a:solidFill>
                <a:latin typeface="+mn-lt"/>
              </a:defRPr>
            </a:lvl4pPr>
            <a:lvl5pPr marL="2547131" indent="-283015" algn="l" rtl="0" eaLnBrk="1" fontAlgn="base" hangingPunct="1">
              <a:lnSpc>
                <a:spcPts val="2972"/>
              </a:lnSpc>
              <a:spcBef>
                <a:spcPct val="0"/>
              </a:spcBef>
              <a:spcAft>
                <a:spcPct val="0"/>
              </a:spcAft>
              <a:defRPr sz="1750">
                <a:solidFill>
                  <a:schemeClr val="tx1"/>
                </a:solidFill>
                <a:latin typeface="+mn-lt"/>
              </a:defRPr>
            </a:lvl5pPr>
            <a:lvl6pPr marL="3113160" indent="-283015" algn="l" rtl="0" eaLnBrk="1" fontAlgn="base" hangingPunct="1">
              <a:lnSpc>
                <a:spcPts val="2972"/>
              </a:lnSpc>
              <a:spcBef>
                <a:spcPct val="0"/>
              </a:spcBef>
              <a:spcAft>
                <a:spcPct val="0"/>
              </a:spcAft>
              <a:defRPr sz="1750">
                <a:solidFill>
                  <a:schemeClr val="tx1"/>
                </a:solidFill>
                <a:latin typeface="+mn-lt"/>
              </a:defRPr>
            </a:lvl6pPr>
            <a:lvl7pPr marL="3679189" indent="-283015" algn="l" rtl="0" eaLnBrk="1" fontAlgn="base" hangingPunct="1">
              <a:lnSpc>
                <a:spcPts val="2972"/>
              </a:lnSpc>
              <a:spcBef>
                <a:spcPct val="0"/>
              </a:spcBef>
              <a:spcAft>
                <a:spcPct val="0"/>
              </a:spcAft>
              <a:defRPr sz="1750">
                <a:solidFill>
                  <a:schemeClr val="tx1"/>
                </a:solidFill>
                <a:latin typeface="+mn-lt"/>
              </a:defRPr>
            </a:lvl7pPr>
            <a:lvl8pPr marL="4245218" indent="-283015" algn="l" rtl="0" eaLnBrk="1" fontAlgn="base" hangingPunct="1">
              <a:lnSpc>
                <a:spcPts val="2972"/>
              </a:lnSpc>
              <a:spcBef>
                <a:spcPct val="0"/>
              </a:spcBef>
              <a:spcAft>
                <a:spcPct val="0"/>
              </a:spcAft>
              <a:defRPr sz="1750">
                <a:solidFill>
                  <a:schemeClr val="tx1"/>
                </a:solidFill>
                <a:latin typeface="+mn-lt"/>
              </a:defRPr>
            </a:lvl8pPr>
            <a:lvl9pPr marL="4811247" indent="-283015" algn="l" rtl="0" eaLnBrk="1" fontAlgn="base" hangingPunct="1">
              <a:lnSpc>
                <a:spcPts val="2972"/>
              </a:lnSpc>
              <a:spcBef>
                <a:spcPct val="0"/>
              </a:spcBef>
              <a:spcAft>
                <a:spcPct val="0"/>
              </a:spcAft>
              <a:defRPr sz="1750">
                <a:solidFill>
                  <a:schemeClr val="tx1"/>
                </a:solidFill>
                <a:latin typeface="+mn-lt"/>
              </a:defRPr>
            </a:lvl9pPr>
          </a:lstStyle>
          <a:p>
            <a:pPr marL="0" indent="0">
              <a:spcBef>
                <a:spcPct val="0"/>
              </a:spcBef>
              <a:spcAft>
                <a:spcPts val="1800"/>
              </a:spcAft>
              <a:buSzTx/>
            </a:pPr>
            <a:r>
              <a:rPr lang="en-US" sz="2400" kern="1200" dirty="0">
                <a:solidFill>
                  <a:srgbClr val="333F48"/>
                </a:solidFill>
                <a:latin typeface="Arial" pitchFamily="34" charset="0"/>
                <a:ea typeface="ＭＳ Ｐゴシック"/>
                <a:cs typeface="Arial" panose="020B0604020202020204" pitchFamily="34" charset="0"/>
              </a:rPr>
              <a:t>CONSIDERATIONS AS YOU COMBINE</a:t>
            </a:r>
            <a:endParaRPr lang="en-US" sz="2400" kern="1200" dirty="0">
              <a:solidFill>
                <a:srgbClr val="333F48"/>
              </a:solidFill>
              <a:latin typeface="Arial" pitchFamily="34" charset="0"/>
              <a:ea typeface="ＭＳ Ｐゴシック"/>
            </a:endParaRPr>
          </a:p>
          <a:p>
            <a:pPr marL="0" indent="0">
              <a:lnSpc>
                <a:spcPct val="114000"/>
              </a:lnSpc>
              <a:spcBef>
                <a:spcPts val="0"/>
              </a:spcBef>
            </a:pPr>
            <a:r>
              <a:rPr lang="en-US" sz="4000" b="0" kern="0" dirty="0">
                <a:solidFill>
                  <a:schemeClr val="accent5">
                    <a:lumMod val="40000"/>
                    <a:lumOff val="60000"/>
                  </a:schemeClr>
                </a:solidFill>
              </a:rPr>
              <a:t>How will you </a:t>
            </a:r>
            <a:r>
              <a:rPr lang="en-US" sz="4000" b="0" kern="0" dirty="0">
                <a:solidFill>
                  <a:schemeClr val="accent3"/>
                </a:solidFill>
              </a:rPr>
              <a:t>share expenses and assets</a:t>
            </a:r>
            <a:r>
              <a:rPr lang="en-US" sz="4000" b="0" kern="0" dirty="0">
                <a:solidFill>
                  <a:schemeClr val="accent5">
                    <a:lumMod val="40000"/>
                    <a:lumOff val="60000"/>
                  </a:schemeClr>
                </a:solidFill>
              </a:rPr>
              <a:t>? • Have you discussed </a:t>
            </a:r>
            <a:r>
              <a:rPr lang="en-US" sz="4000" b="0" kern="0" dirty="0">
                <a:solidFill>
                  <a:schemeClr val="accent5"/>
                </a:solidFill>
              </a:rPr>
              <a:t>sharing debt</a:t>
            </a:r>
            <a:r>
              <a:rPr lang="en-US" sz="4000" b="0" kern="0" dirty="0">
                <a:solidFill>
                  <a:schemeClr val="accent5">
                    <a:lumMod val="40000"/>
                    <a:lumOff val="60000"/>
                  </a:schemeClr>
                </a:solidFill>
              </a:rPr>
              <a:t>? • What are the </a:t>
            </a:r>
            <a:r>
              <a:rPr lang="en-US" sz="4000" b="0" kern="0" dirty="0">
                <a:solidFill>
                  <a:schemeClr val="accent3"/>
                </a:solidFill>
              </a:rPr>
              <a:t>tax implications</a:t>
            </a:r>
            <a:r>
              <a:rPr lang="en-US" sz="4000" b="0" kern="0" dirty="0">
                <a:solidFill>
                  <a:schemeClr val="accent5">
                    <a:lumMod val="40000"/>
                    <a:lumOff val="60000"/>
                  </a:schemeClr>
                </a:solidFill>
              </a:rPr>
              <a:t>? • Whose </a:t>
            </a:r>
            <a:r>
              <a:rPr lang="en-US" sz="4000" b="0" kern="0" dirty="0">
                <a:solidFill>
                  <a:schemeClr val="accent5"/>
                </a:solidFill>
              </a:rPr>
              <a:t>health care plans </a:t>
            </a:r>
            <a:r>
              <a:rPr lang="en-US" sz="4000" b="0" kern="0" dirty="0">
                <a:solidFill>
                  <a:schemeClr val="accent5">
                    <a:lumMod val="40000"/>
                    <a:lumOff val="60000"/>
                  </a:schemeClr>
                </a:solidFill>
              </a:rPr>
              <a:t>will you use? • Have you updated your </a:t>
            </a:r>
            <a:r>
              <a:rPr lang="en-US" sz="4000" b="0" kern="0" dirty="0">
                <a:solidFill>
                  <a:schemeClr val="accent3"/>
                </a:solidFill>
              </a:rPr>
              <a:t>beneficiary designations</a:t>
            </a:r>
            <a:r>
              <a:rPr lang="en-US" sz="4000" b="0" kern="0" dirty="0">
                <a:solidFill>
                  <a:schemeClr val="accent5">
                    <a:lumMod val="40000"/>
                    <a:lumOff val="60000"/>
                  </a:schemeClr>
                </a:solidFill>
              </a:rPr>
              <a:t>? • Should you change your </a:t>
            </a:r>
            <a:r>
              <a:rPr lang="en-US" sz="4000" b="0" kern="0" dirty="0">
                <a:solidFill>
                  <a:srgbClr val="768692"/>
                </a:solidFill>
              </a:rPr>
              <a:t>health care proxy</a:t>
            </a:r>
            <a:r>
              <a:rPr lang="en-US" sz="4000" b="0" kern="0" dirty="0">
                <a:solidFill>
                  <a:schemeClr val="accent5">
                    <a:lumMod val="40000"/>
                    <a:lumOff val="60000"/>
                  </a:schemeClr>
                </a:solidFill>
              </a:rPr>
              <a:t>?</a:t>
            </a:r>
          </a:p>
          <a:p>
            <a:pPr marL="0" indent="0">
              <a:spcBef>
                <a:spcPts val="0"/>
              </a:spcBef>
            </a:pPr>
            <a:endParaRPr lang="en-US" sz="3200" b="0" kern="0" dirty="0">
              <a:solidFill>
                <a:schemeClr val="accent1"/>
              </a:solidFill>
            </a:endParaRPr>
          </a:p>
        </p:txBody>
      </p:sp>
    </p:spTree>
    <p:extLst>
      <p:ext uri="{BB962C8B-B14F-4D97-AF65-F5344CB8AC3E}">
        <p14:creationId xmlns:p14="http://schemas.microsoft.com/office/powerpoint/2010/main" val="427431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iterate type="lt">
                                    <p:tmPct val="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wd">
                                    <p:tmPct val="10000"/>
                                  </p:iterate>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5"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1000" tmFilter="0,0; .5, 1; 1, 1"/>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443906" y="6097631"/>
            <a:ext cx="6784582" cy="43858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45720" rIns="87763" bIns="4572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baseline="30000" dirty="0">
                <a:solidFill>
                  <a:srgbClr val="000000"/>
                </a:solidFill>
                <a:latin typeface="+mj-lt"/>
              </a:rPr>
              <a:t>1</a:t>
            </a:r>
            <a:r>
              <a:rPr lang="en-US" sz="1000" dirty="0">
                <a:solidFill>
                  <a:srgbClr val="000000"/>
                </a:solidFill>
                <a:latin typeface="+mj-lt"/>
              </a:rPr>
              <a:t> Source: PEW Research Center, “8 facts about love and marriage in America,” 2019. </a:t>
            </a:r>
          </a:p>
          <a:p>
            <a:pPr eaLnBrk="1" hangingPunct="1">
              <a:spcBef>
                <a:spcPts val="300"/>
              </a:spcBef>
              <a:buClrTx/>
              <a:buSzTx/>
              <a:buNone/>
            </a:pPr>
            <a:r>
              <a:rPr lang="en-US" sz="1000" baseline="30000" dirty="0">
                <a:solidFill>
                  <a:srgbClr val="000000"/>
                </a:solidFill>
                <a:latin typeface="+mj-lt"/>
              </a:rPr>
              <a:t>2</a:t>
            </a:r>
            <a:r>
              <a:rPr lang="en-US" sz="1000" dirty="0">
                <a:solidFill>
                  <a:srgbClr val="000000"/>
                </a:solidFill>
                <a:latin typeface="+mj-lt"/>
              </a:rPr>
              <a:t> Source: Centers for Disease Control and Prevention, 2021.</a:t>
            </a:r>
          </a:p>
        </p:txBody>
      </p:sp>
      <p:grpSp>
        <p:nvGrpSpPr>
          <p:cNvPr id="9" name="Group 8"/>
          <p:cNvGrpSpPr/>
          <p:nvPr/>
        </p:nvGrpSpPr>
        <p:grpSpPr>
          <a:xfrm>
            <a:off x="1335014" y="2261778"/>
            <a:ext cx="9747491" cy="2432746"/>
            <a:chOff x="1075038" y="2650634"/>
            <a:chExt cx="6993924" cy="1745520"/>
          </a:xfrm>
        </p:grpSpPr>
        <p:sp>
          <p:nvSpPr>
            <p:cNvPr id="23" name="Rectangle 22">
              <a:extLst>
                <a:ext uri="{FF2B5EF4-FFF2-40B4-BE49-F238E27FC236}">
                  <a16:creationId xmlns:a16="http://schemas.microsoft.com/office/drawing/2014/main" id="{490B855B-E8A4-4A14-B1A3-2F4C37CCD24D}"/>
                </a:ext>
              </a:extLst>
            </p:cNvPr>
            <p:cNvSpPr/>
            <p:nvPr/>
          </p:nvSpPr>
          <p:spPr>
            <a:xfrm>
              <a:off x="1342504" y="3482137"/>
              <a:ext cx="2665468" cy="258532"/>
            </a:xfrm>
            <a:prstGeom prst="rect">
              <a:avLst/>
            </a:prstGeom>
          </p:spPr>
          <p:txBody>
            <a:bodyPr wrap="none">
              <a:noAutofit/>
            </a:bodyPr>
            <a:lstStyle/>
            <a:p>
              <a:pPr algn="ctr">
                <a:lnSpc>
                  <a:spcPct val="90000"/>
                </a:lnSpc>
              </a:pPr>
              <a:r>
                <a:rPr lang="en-US" sz="2800" dirty="0">
                  <a:solidFill>
                    <a:srgbClr val="333F48"/>
                  </a:solidFill>
                </a:rPr>
                <a:t>of all married</a:t>
              </a:r>
              <a:br>
                <a:rPr lang="en-US" sz="2800" dirty="0">
                  <a:solidFill>
                    <a:srgbClr val="333F48"/>
                  </a:solidFill>
                </a:rPr>
              </a:br>
              <a:r>
                <a:rPr lang="en-US" sz="2800" dirty="0">
                  <a:solidFill>
                    <a:srgbClr val="333F48"/>
                  </a:solidFill>
                </a:rPr>
                <a:t>persons have been</a:t>
              </a:r>
              <a:br>
                <a:rPr lang="en-US" sz="2800" dirty="0">
                  <a:solidFill>
                    <a:srgbClr val="333F48"/>
                  </a:solidFill>
                </a:rPr>
              </a:br>
              <a:r>
                <a:rPr lang="en-US" sz="2800" dirty="0">
                  <a:solidFill>
                    <a:srgbClr val="333F48"/>
                  </a:solidFill>
                </a:rPr>
                <a:t>married before</a:t>
              </a:r>
              <a:r>
                <a:rPr lang="en-US" sz="2800" baseline="30000" dirty="0">
                  <a:solidFill>
                    <a:srgbClr val="333F48"/>
                  </a:solidFill>
                </a:rPr>
                <a:t>1</a:t>
              </a:r>
            </a:p>
          </p:txBody>
        </p:sp>
        <p:sp>
          <p:nvSpPr>
            <p:cNvPr id="24" name="Rectangle 23">
              <a:extLst>
                <a:ext uri="{FF2B5EF4-FFF2-40B4-BE49-F238E27FC236}">
                  <a16:creationId xmlns:a16="http://schemas.microsoft.com/office/drawing/2014/main" id="{CB506FDC-01B6-41C1-B592-82652371C02B}"/>
                </a:ext>
              </a:extLst>
            </p:cNvPr>
            <p:cNvSpPr/>
            <p:nvPr/>
          </p:nvSpPr>
          <p:spPr>
            <a:xfrm>
              <a:off x="5136029" y="3482137"/>
              <a:ext cx="2468284" cy="258532"/>
            </a:xfrm>
            <a:prstGeom prst="rect">
              <a:avLst/>
            </a:prstGeom>
          </p:spPr>
          <p:txBody>
            <a:bodyPr wrap="none">
              <a:noAutofit/>
            </a:bodyPr>
            <a:lstStyle/>
            <a:p>
              <a:pPr algn="ctr">
                <a:lnSpc>
                  <a:spcPct val="90000"/>
                </a:lnSpc>
              </a:pPr>
              <a:r>
                <a:rPr lang="en-US" sz="2800" dirty="0">
                  <a:solidFill>
                    <a:srgbClr val="333F48"/>
                  </a:solidFill>
                </a:rPr>
                <a:t>couples who divorce </a:t>
              </a:r>
              <a:br>
                <a:rPr lang="en-US" sz="2800" dirty="0">
                  <a:solidFill>
                    <a:srgbClr val="333F48"/>
                  </a:solidFill>
                </a:rPr>
              </a:br>
              <a:r>
                <a:rPr lang="en-US" sz="2800" dirty="0">
                  <a:solidFill>
                    <a:srgbClr val="333F48"/>
                  </a:solidFill>
                </a:rPr>
                <a:t>per year</a:t>
              </a:r>
              <a:r>
                <a:rPr lang="en-US" sz="2800" baseline="30000" dirty="0">
                  <a:solidFill>
                    <a:srgbClr val="333F48"/>
                  </a:solidFill>
                </a:rPr>
                <a:t>2</a:t>
              </a:r>
            </a:p>
          </p:txBody>
        </p:sp>
        <p:sp>
          <p:nvSpPr>
            <p:cNvPr id="25" name="Rectangle 24">
              <a:extLst>
                <a:ext uri="{FF2B5EF4-FFF2-40B4-BE49-F238E27FC236}">
                  <a16:creationId xmlns:a16="http://schemas.microsoft.com/office/drawing/2014/main" id="{3513FA7D-670E-47D2-A58A-6EC2EED8A8E2}"/>
                </a:ext>
              </a:extLst>
            </p:cNvPr>
            <p:cNvSpPr/>
            <p:nvPr/>
          </p:nvSpPr>
          <p:spPr>
            <a:xfrm>
              <a:off x="1075038" y="2681102"/>
              <a:ext cx="3200400" cy="640080"/>
            </a:xfrm>
            <a:prstGeom prst="rect">
              <a:avLst/>
            </a:prstGeom>
            <a:noFill/>
          </p:spPr>
          <p:txBody>
            <a:bodyPr wrap="square" lIns="274320" rIns="91440">
              <a:noAutofit/>
            </a:bodyPr>
            <a:lstStyle/>
            <a:p>
              <a:pPr algn="ctr">
                <a:lnSpc>
                  <a:spcPct val="90000"/>
                </a:lnSpc>
              </a:pPr>
              <a:r>
                <a:rPr lang="en-US" sz="6600" dirty="0">
                  <a:solidFill>
                    <a:schemeClr val="accent3"/>
                  </a:solidFill>
                </a:rPr>
                <a:t>23%</a:t>
              </a:r>
              <a:endParaRPr lang="en-US" sz="2800" b="1" dirty="0">
                <a:solidFill>
                  <a:schemeClr val="accent3"/>
                </a:solidFill>
              </a:endParaRPr>
            </a:p>
          </p:txBody>
        </p:sp>
        <p:sp>
          <p:nvSpPr>
            <p:cNvPr id="26" name="Rectangle 25">
              <a:extLst>
                <a:ext uri="{FF2B5EF4-FFF2-40B4-BE49-F238E27FC236}">
                  <a16:creationId xmlns:a16="http://schemas.microsoft.com/office/drawing/2014/main" id="{456FCC3C-B3E7-4178-9351-55762961E16B}"/>
                </a:ext>
              </a:extLst>
            </p:cNvPr>
            <p:cNvSpPr/>
            <p:nvPr/>
          </p:nvSpPr>
          <p:spPr>
            <a:xfrm>
              <a:off x="4868562" y="2652159"/>
              <a:ext cx="3200400" cy="640080"/>
            </a:xfrm>
            <a:prstGeom prst="rect">
              <a:avLst/>
            </a:prstGeom>
            <a:noFill/>
          </p:spPr>
          <p:txBody>
            <a:bodyPr wrap="square" lIns="274320" rIns="91440">
              <a:noAutofit/>
            </a:bodyPr>
            <a:lstStyle/>
            <a:p>
              <a:pPr algn="ctr">
                <a:lnSpc>
                  <a:spcPct val="90000"/>
                </a:lnSpc>
              </a:pPr>
              <a:r>
                <a:rPr lang="en-US" sz="6600" dirty="0">
                  <a:solidFill>
                    <a:srgbClr val="298FC2"/>
                  </a:solidFill>
                </a:rPr>
                <a:t>680k+</a:t>
              </a:r>
              <a:endParaRPr lang="en-US" sz="2800" b="1" dirty="0">
                <a:solidFill>
                  <a:srgbClr val="298FC2"/>
                </a:solidFill>
              </a:endParaRPr>
            </a:p>
          </p:txBody>
        </p:sp>
        <p:cxnSp>
          <p:nvCxnSpPr>
            <p:cNvPr id="30" name="Straight Connector 29">
              <a:extLst>
                <a:ext uri="{FF2B5EF4-FFF2-40B4-BE49-F238E27FC236}">
                  <a16:creationId xmlns:a16="http://schemas.microsoft.com/office/drawing/2014/main" id="{B9C452B1-5AFB-49D7-A181-6C5F8A51ED11}"/>
                </a:ext>
              </a:extLst>
            </p:cNvPr>
            <p:cNvCxnSpPr/>
            <p:nvPr/>
          </p:nvCxnSpPr>
          <p:spPr bwMode="auto">
            <a:xfrm>
              <a:off x="4572001" y="2651760"/>
              <a:ext cx="0" cy="1744394"/>
            </a:xfrm>
            <a:prstGeom prst="line">
              <a:avLst/>
            </a:prstGeom>
            <a:solidFill>
              <a:schemeClr val="hlink"/>
            </a:solidFill>
            <a:ln w="38100" cap="rnd" cmpd="sng" algn="ctr">
              <a:solidFill>
                <a:schemeClr val="accent5">
                  <a:lumMod val="40000"/>
                  <a:lumOff val="60000"/>
                </a:schemeClr>
              </a:solidFill>
              <a:prstDash val="sysDot"/>
              <a:round/>
              <a:headEnd type="none" w="med" len="med"/>
              <a:tailEnd type="none" w="med" len="med"/>
            </a:ln>
            <a:effectLst/>
          </p:spPr>
        </p:cxnSp>
        <p:grpSp>
          <p:nvGrpSpPr>
            <p:cNvPr id="60" name="Group 5"/>
            <p:cNvGrpSpPr>
              <a:grpSpLocks noChangeAspect="1"/>
            </p:cNvGrpSpPr>
            <p:nvPr/>
          </p:nvGrpSpPr>
          <p:grpSpPr bwMode="auto">
            <a:xfrm>
              <a:off x="1298181" y="2650634"/>
              <a:ext cx="649288" cy="649288"/>
              <a:chOff x="2611" y="1869"/>
              <a:chExt cx="551" cy="551"/>
            </a:xfrm>
          </p:grpSpPr>
          <p:sp>
            <p:nvSpPr>
              <p:cNvPr id="61" name="Freeform 6"/>
              <p:cNvSpPr>
                <a:spLocks/>
              </p:cNvSpPr>
              <p:nvPr/>
            </p:nvSpPr>
            <p:spPr bwMode="auto">
              <a:xfrm>
                <a:off x="2759" y="1986"/>
                <a:ext cx="372" cy="397"/>
              </a:xfrm>
              <a:custGeom>
                <a:avLst/>
                <a:gdLst>
                  <a:gd name="T0" fmla="*/ 30 w 60"/>
                  <a:gd name="T1" fmla="*/ 64 h 64"/>
                  <a:gd name="T2" fmla="*/ 60 w 60"/>
                  <a:gd name="T3" fmla="*/ 23 h 64"/>
                  <a:gd name="T4" fmla="*/ 30 w 60"/>
                  <a:gd name="T5" fmla="*/ 22 h 64"/>
                  <a:gd name="T6" fmla="*/ 0 w 60"/>
                  <a:gd name="T7" fmla="*/ 25 h 64"/>
                  <a:gd name="T8" fmla="*/ 30 w 60"/>
                  <a:gd name="T9" fmla="*/ 64 h 64"/>
                </a:gdLst>
                <a:ahLst/>
                <a:cxnLst>
                  <a:cxn ang="0">
                    <a:pos x="T0" y="T1"/>
                  </a:cxn>
                  <a:cxn ang="0">
                    <a:pos x="T2" y="T3"/>
                  </a:cxn>
                  <a:cxn ang="0">
                    <a:pos x="T4" y="T5"/>
                  </a:cxn>
                  <a:cxn ang="0">
                    <a:pos x="T6" y="T7"/>
                  </a:cxn>
                  <a:cxn ang="0">
                    <a:pos x="T8" y="T9"/>
                  </a:cxn>
                </a:cxnLst>
                <a:rect l="0" t="0" r="r" b="b"/>
                <a:pathLst>
                  <a:path w="60" h="64">
                    <a:moveTo>
                      <a:pt x="30" y="64"/>
                    </a:moveTo>
                    <a:cubicBezTo>
                      <a:pt x="30" y="64"/>
                      <a:pt x="60" y="46"/>
                      <a:pt x="60" y="23"/>
                    </a:cubicBezTo>
                    <a:cubicBezTo>
                      <a:pt x="60" y="1"/>
                      <a:pt x="33" y="0"/>
                      <a:pt x="30" y="22"/>
                    </a:cubicBezTo>
                    <a:cubicBezTo>
                      <a:pt x="27" y="0"/>
                      <a:pt x="0" y="1"/>
                      <a:pt x="0" y="25"/>
                    </a:cubicBezTo>
                    <a:cubicBezTo>
                      <a:pt x="0" y="49"/>
                      <a:pt x="30" y="64"/>
                      <a:pt x="30" y="64"/>
                    </a:cubicBezTo>
                    <a:close/>
                  </a:path>
                </a:pathLst>
              </a:custGeom>
              <a:noFill/>
              <a:ln w="28575" cap="flat">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2" name="Line 7"/>
              <p:cNvSpPr>
                <a:spLocks noChangeShapeType="1"/>
              </p:cNvSpPr>
              <p:nvPr/>
            </p:nvSpPr>
            <p:spPr bwMode="auto">
              <a:xfrm>
                <a:off x="3044" y="2302"/>
                <a:ext cx="118" cy="118"/>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3" name="Line 8"/>
              <p:cNvSpPr>
                <a:spLocks noChangeShapeType="1"/>
              </p:cNvSpPr>
              <p:nvPr/>
            </p:nvSpPr>
            <p:spPr bwMode="auto">
              <a:xfrm>
                <a:off x="2654" y="1912"/>
                <a:ext cx="136" cy="136"/>
              </a:xfrm>
              <a:prstGeom prst="line">
                <a:avLst/>
              </a:prstGeom>
              <a:noFill/>
              <a:ln w="28575" cap="rnd">
                <a:solidFill>
                  <a:srgbClr val="7A9B3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4" name="Freeform 9"/>
              <p:cNvSpPr>
                <a:spLocks/>
              </p:cNvSpPr>
              <p:nvPr/>
            </p:nvSpPr>
            <p:spPr bwMode="auto">
              <a:xfrm>
                <a:off x="3050" y="2308"/>
                <a:ext cx="112" cy="112"/>
              </a:xfrm>
              <a:custGeom>
                <a:avLst/>
                <a:gdLst>
                  <a:gd name="T0" fmla="*/ 0 w 112"/>
                  <a:gd name="T1" fmla="*/ 93 h 112"/>
                  <a:gd name="T2" fmla="*/ 112 w 112"/>
                  <a:gd name="T3" fmla="*/ 112 h 112"/>
                  <a:gd name="T4" fmla="*/ 93 w 112"/>
                  <a:gd name="T5" fmla="*/ 0 h 112"/>
                </a:gdLst>
                <a:ahLst/>
                <a:cxnLst>
                  <a:cxn ang="0">
                    <a:pos x="T0" y="T1"/>
                  </a:cxn>
                  <a:cxn ang="0">
                    <a:pos x="T2" y="T3"/>
                  </a:cxn>
                  <a:cxn ang="0">
                    <a:pos x="T4" y="T5"/>
                  </a:cxn>
                </a:cxnLst>
                <a:rect l="0" t="0" r="r" b="b"/>
                <a:pathLst>
                  <a:path w="112" h="112">
                    <a:moveTo>
                      <a:pt x="0" y="93"/>
                    </a:moveTo>
                    <a:lnTo>
                      <a:pt x="112" y="112"/>
                    </a:lnTo>
                    <a:lnTo>
                      <a:pt x="93" y="0"/>
                    </a:lnTo>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65" name="Freeform 10"/>
              <p:cNvSpPr>
                <a:spLocks/>
              </p:cNvSpPr>
              <p:nvPr/>
            </p:nvSpPr>
            <p:spPr bwMode="auto">
              <a:xfrm>
                <a:off x="2611" y="1869"/>
                <a:ext cx="142" cy="142"/>
              </a:xfrm>
              <a:custGeom>
                <a:avLst/>
                <a:gdLst>
                  <a:gd name="T0" fmla="*/ 74 w 142"/>
                  <a:gd name="T1" fmla="*/ 80 h 142"/>
                  <a:gd name="T2" fmla="*/ 0 w 142"/>
                  <a:gd name="T3" fmla="*/ 86 h 142"/>
                  <a:gd name="T4" fmla="*/ 55 w 142"/>
                  <a:gd name="T5" fmla="*/ 136 h 142"/>
                  <a:gd name="T6" fmla="*/ 142 w 142"/>
                  <a:gd name="T7" fmla="*/ 142 h 142"/>
                  <a:gd name="T8" fmla="*/ 142 w 142"/>
                  <a:gd name="T9" fmla="*/ 49 h 142"/>
                  <a:gd name="T10" fmla="*/ 86 w 142"/>
                  <a:gd name="T11" fmla="*/ 0 h 142"/>
                  <a:gd name="T12" fmla="*/ 80 w 142"/>
                  <a:gd name="T13" fmla="*/ 74 h 142"/>
                </a:gdLst>
                <a:ahLst/>
                <a:cxnLst>
                  <a:cxn ang="0">
                    <a:pos x="T0" y="T1"/>
                  </a:cxn>
                  <a:cxn ang="0">
                    <a:pos x="T2" y="T3"/>
                  </a:cxn>
                  <a:cxn ang="0">
                    <a:pos x="T4" y="T5"/>
                  </a:cxn>
                  <a:cxn ang="0">
                    <a:pos x="T6" y="T7"/>
                  </a:cxn>
                  <a:cxn ang="0">
                    <a:pos x="T8" y="T9"/>
                  </a:cxn>
                  <a:cxn ang="0">
                    <a:pos x="T10" y="T11"/>
                  </a:cxn>
                  <a:cxn ang="0">
                    <a:pos x="T12" y="T13"/>
                  </a:cxn>
                </a:cxnLst>
                <a:rect l="0" t="0" r="r" b="b"/>
                <a:pathLst>
                  <a:path w="142" h="142">
                    <a:moveTo>
                      <a:pt x="74" y="80"/>
                    </a:moveTo>
                    <a:lnTo>
                      <a:pt x="0" y="86"/>
                    </a:lnTo>
                    <a:lnTo>
                      <a:pt x="55" y="136"/>
                    </a:lnTo>
                    <a:lnTo>
                      <a:pt x="142" y="142"/>
                    </a:lnTo>
                    <a:lnTo>
                      <a:pt x="142" y="49"/>
                    </a:lnTo>
                    <a:lnTo>
                      <a:pt x="86" y="0"/>
                    </a:lnTo>
                    <a:lnTo>
                      <a:pt x="80" y="74"/>
                    </a:lnTo>
                  </a:path>
                </a:pathLst>
              </a:custGeom>
              <a:noFill/>
              <a:ln w="28575"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grpSp>
        <p:sp>
          <p:nvSpPr>
            <p:cNvPr id="67" name="Freeform 6"/>
            <p:cNvSpPr>
              <a:spLocks/>
            </p:cNvSpPr>
            <p:nvPr/>
          </p:nvSpPr>
          <p:spPr bwMode="auto">
            <a:xfrm>
              <a:off x="5282606" y="2711324"/>
              <a:ext cx="438358" cy="467818"/>
            </a:xfrm>
            <a:custGeom>
              <a:avLst/>
              <a:gdLst>
                <a:gd name="T0" fmla="*/ 30 w 60"/>
                <a:gd name="T1" fmla="*/ 64 h 64"/>
                <a:gd name="T2" fmla="*/ 60 w 60"/>
                <a:gd name="T3" fmla="*/ 23 h 64"/>
                <a:gd name="T4" fmla="*/ 30 w 60"/>
                <a:gd name="T5" fmla="*/ 22 h 64"/>
                <a:gd name="T6" fmla="*/ 0 w 60"/>
                <a:gd name="T7" fmla="*/ 25 h 64"/>
                <a:gd name="T8" fmla="*/ 30 w 60"/>
                <a:gd name="T9" fmla="*/ 64 h 64"/>
              </a:gdLst>
              <a:ahLst/>
              <a:cxnLst>
                <a:cxn ang="0">
                  <a:pos x="T0" y="T1"/>
                </a:cxn>
                <a:cxn ang="0">
                  <a:pos x="T2" y="T3"/>
                </a:cxn>
                <a:cxn ang="0">
                  <a:pos x="T4" y="T5"/>
                </a:cxn>
                <a:cxn ang="0">
                  <a:pos x="T6" y="T7"/>
                </a:cxn>
                <a:cxn ang="0">
                  <a:pos x="T8" y="T9"/>
                </a:cxn>
              </a:cxnLst>
              <a:rect l="0" t="0" r="r" b="b"/>
              <a:pathLst>
                <a:path w="60" h="64">
                  <a:moveTo>
                    <a:pt x="30" y="64"/>
                  </a:moveTo>
                  <a:cubicBezTo>
                    <a:pt x="30" y="64"/>
                    <a:pt x="60" y="46"/>
                    <a:pt x="60" y="23"/>
                  </a:cubicBezTo>
                  <a:cubicBezTo>
                    <a:pt x="60" y="1"/>
                    <a:pt x="33" y="0"/>
                    <a:pt x="30" y="22"/>
                  </a:cubicBezTo>
                  <a:cubicBezTo>
                    <a:pt x="27" y="0"/>
                    <a:pt x="0" y="1"/>
                    <a:pt x="0" y="25"/>
                  </a:cubicBezTo>
                  <a:cubicBezTo>
                    <a:pt x="0" y="49"/>
                    <a:pt x="30" y="64"/>
                    <a:pt x="30" y="64"/>
                  </a:cubicBezTo>
                  <a:close/>
                </a:path>
              </a:pathLst>
            </a:custGeom>
            <a:noFill/>
            <a:ln w="28575" cap="flat">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7"/>
            <p:cNvSpPr/>
            <p:nvPr/>
          </p:nvSpPr>
          <p:spPr bwMode="auto">
            <a:xfrm>
              <a:off x="5486400" y="2841274"/>
              <a:ext cx="45720" cy="312420"/>
            </a:xfrm>
            <a:custGeom>
              <a:avLst/>
              <a:gdLst>
                <a:gd name="connsiteX0" fmla="*/ 7620 w 45720"/>
                <a:gd name="connsiteY0" fmla="*/ 0 h 312420"/>
                <a:gd name="connsiteX1" fmla="*/ 45720 w 45720"/>
                <a:gd name="connsiteY1" fmla="*/ 60960 h 312420"/>
                <a:gd name="connsiteX2" fmla="*/ 0 w 45720"/>
                <a:gd name="connsiteY2" fmla="*/ 106680 h 312420"/>
                <a:gd name="connsiteX3" fmla="*/ 45720 w 45720"/>
                <a:gd name="connsiteY3" fmla="*/ 152400 h 312420"/>
                <a:gd name="connsiteX4" fmla="*/ 7620 w 45720"/>
                <a:gd name="connsiteY4" fmla="*/ 213360 h 312420"/>
                <a:gd name="connsiteX5" fmla="*/ 45720 w 45720"/>
                <a:gd name="connsiteY5" fmla="*/ 251460 h 312420"/>
                <a:gd name="connsiteX6" fmla="*/ 7620 w 45720"/>
                <a:gd name="connsiteY6" fmla="*/ 312420 h 312420"/>
                <a:gd name="connsiteX7" fmla="*/ 7620 w 45720"/>
                <a:gd name="connsiteY7" fmla="*/ 312420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 h="312420">
                  <a:moveTo>
                    <a:pt x="7620" y="0"/>
                  </a:moveTo>
                  <a:lnTo>
                    <a:pt x="45720" y="60960"/>
                  </a:lnTo>
                  <a:lnTo>
                    <a:pt x="0" y="106680"/>
                  </a:lnTo>
                  <a:lnTo>
                    <a:pt x="45720" y="152400"/>
                  </a:lnTo>
                  <a:lnTo>
                    <a:pt x="7620" y="213360"/>
                  </a:lnTo>
                  <a:lnTo>
                    <a:pt x="45720" y="251460"/>
                  </a:lnTo>
                  <a:lnTo>
                    <a:pt x="7620" y="312420"/>
                  </a:lnTo>
                  <a:lnTo>
                    <a:pt x="7620" y="312420"/>
                  </a:lnTo>
                </a:path>
              </a:pathLst>
            </a:custGeom>
            <a:noFill/>
            <a:ln w="28575" cap="flat" cmpd="sng" algn="ctr">
              <a:solidFill>
                <a:srgbClr val="298FC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hangingPunct="0"/>
              <a:endParaRPr lang="en-US" sz="1600">
                <a:latin typeface="Arial" charset="0"/>
                <a:ea typeface="ＭＳ Ｐゴシック" charset="-128"/>
              </a:endParaRPr>
            </a:p>
          </p:txBody>
        </p:sp>
      </p:grpSp>
      <p:sp>
        <p:nvSpPr>
          <p:cNvPr id="3" name="Title 2">
            <a:extLst>
              <a:ext uri="{FF2B5EF4-FFF2-40B4-BE49-F238E27FC236}">
                <a16:creationId xmlns:a16="http://schemas.microsoft.com/office/drawing/2014/main" id="{E9408673-650D-B24C-8D28-44FF0745B752}"/>
              </a:ext>
            </a:extLst>
          </p:cNvPr>
          <p:cNvSpPr>
            <a:spLocks noGrp="1"/>
          </p:cNvSpPr>
          <p:nvPr>
            <p:ph type="title"/>
          </p:nvPr>
        </p:nvSpPr>
        <p:spPr>
          <a:xfrm>
            <a:off x="0" y="537881"/>
            <a:ext cx="12192000" cy="838200"/>
          </a:xfrm>
        </p:spPr>
        <p:txBody>
          <a:bodyPr/>
          <a:lstStyle/>
          <a:p>
            <a:pPr algn="ctr"/>
            <a:r>
              <a:rPr lang="en-US" sz="3600" dirty="0"/>
              <a:t>Divorce and remarriage</a:t>
            </a:r>
          </a:p>
        </p:txBody>
      </p:sp>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7</a:t>
            </a:fld>
            <a:endParaRPr lang="en-US" dirty="0">
              <a:solidFill>
                <a:schemeClr val="tx1"/>
              </a:solidFill>
            </a:endParaRPr>
          </a:p>
        </p:txBody>
      </p:sp>
    </p:spTree>
    <p:extLst>
      <p:ext uri="{BB962C8B-B14F-4D97-AF65-F5344CB8AC3E}">
        <p14:creationId xmlns:p14="http://schemas.microsoft.com/office/powerpoint/2010/main" val="21916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a:extLst>
              <a:ext uri="{FF2B5EF4-FFF2-40B4-BE49-F238E27FC236}">
                <a16:creationId xmlns:a16="http://schemas.microsoft.com/office/drawing/2014/main" id="{C85C8E91-4BB3-DE4A-A5EB-0C4A5704476D}"/>
              </a:ext>
            </a:extLst>
          </p:cNvPr>
          <p:cNvSpPr>
            <a:spLocks noGrp="1"/>
          </p:cNvSpPr>
          <p:nvPr>
            <p:ph type="ftr" sz="quarter" idx="3"/>
          </p:nvPr>
        </p:nvSpPr>
        <p:spPr>
          <a:xfrm>
            <a:off x="426722" y="6471100"/>
            <a:ext cx="5245100" cy="172485"/>
          </a:xfrm>
        </p:spPr>
        <p:txBody>
          <a:bodyPr/>
          <a:lstStyle/>
          <a:p>
            <a:pPr algn="l">
              <a:defRPr/>
            </a:pPr>
            <a:r>
              <a:rPr lang="en-US"/>
              <a:t>For investor use.</a:t>
            </a:r>
            <a:endParaRPr lang="en-US" dirty="0"/>
          </a:p>
        </p:txBody>
      </p:sp>
      <p:sp>
        <p:nvSpPr>
          <p:cNvPr id="28" name="Slide Number Placeholder 8">
            <a:extLst>
              <a:ext uri="{FF2B5EF4-FFF2-40B4-BE49-F238E27FC236}">
                <a16:creationId xmlns:a16="http://schemas.microsoft.com/office/drawing/2014/main" id="{514E7B71-925A-C34B-9E28-9F6FD487C4CD}"/>
              </a:ext>
            </a:extLst>
          </p:cNvPr>
          <p:cNvSpPr txBox="1">
            <a:spLocks/>
          </p:cNvSpPr>
          <p:nvPr/>
        </p:nvSpPr>
        <p:spPr bwMode="auto">
          <a:xfrm>
            <a:off x="0" y="6392345"/>
            <a:ext cx="437173" cy="268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defPPr>
              <a:defRPr lang="en-US"/>
            </a:defPPr>
            <a:lvl1pPr algn="r" rtl="0" eaLnBrk="0" fontAlgn="base" hangingPunct="0">
              <a:spcBef>
                <a:spcPct val="0"/>
              </a:spcBef>
              <a:spcAft>
                <a:spcPct val="0"/>
              </a:spcAft>
              <a:defRPr sz="1000" b="1" kern="1200">
                <a:solidFill>
                  <a:srgbClr val="000000"/>
                </a:solidFill>
                <a:latin typeface="Arial" charset="0"/>
                <a:ea typeface="ＭＳ Ｐゴシック"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pPr>
              <a:defRPr/>
            </a:pPr>
            <a:fld id="{E6474CC2-1230-4213-AD1A-4B2FEEABA7A1}" type="slidenum">
              <a:rPr lang="en-US" smtClean="0">
                <a:solidFill>
                  <a:schemeClr val="tx1"/>
                </a:solidFill>
              </a:rPr>
              <a:pPr>
                <a:defRPr/>
              </a:pPr>
              <a:t>8</a:t>
            </a:fld>
            <a:endParaRPr lang="en-US" dirty="0">
              <a:solidFill>
                <a:schemeClr val="tx1"/>
              </a:solidFill>
            </a:endParaRPr>
          </a:p>
        </p:txBody>
      </p:sp>
      <p:sp>
        <p:nvSpPr>
          <p:cNvPr id="34" name="Rectangle 33">
            <a:extLst>
              <a:ext uri="{FF2B5EF4-FFF2-40B4-BE49-F238E27FC236}">
                <a16:creationId xmlns:a16="http://schemas.microsoft.com/office/drawing/2014/main" id="{965FC0A9-0142-E947-B24D-7ED1D8FA36FB}"/>
              </a:ext>
            </a:extLst>
          </p:cNvPr>
          <p:cNvSpPr/>
          <p:nvPr/>
        </p:nvSpPr>
        <p:spPr>
          <a:xfrm>
            <a:off x="433083" y="984688"/>
            <a:ext cx="3474720" cy="461665"/>
          </a:xfrm>
          <a:prstGeom prst="rect">
            <a:avLst/>
          </a:prstGeom>
        </p:spPr>
        <p:txBody>
          <a:bodyPr wrap="square" anchor="b" anchorCtr="0">
            <a:spAutoFit/>
          </a:bodyPr>
          <a:lstStyle/>
          <a:p>
            <a:pPr lvl="0" defTabSz="1462928" fontAlgn="auto">
              <a:spcBef>
                <a:spcPts val="0"/>
              </a:spcBef>
              <a:spcAft>
                <a:spcPts val="0"/>
              </a:spcAft>
              <a:defRPr/>
            </a:pPr>
            <a:r>
              <a:rPr lang="en-US" sz="2400" b="1" dirty="0">
                <a:solidFill>
                  <a:srgbClr val="333F48"/>
                </a:solidFill>
                <a:cs typeface="Arial" panose="020B0604020202020204" pitchFamily="34" charset="0"/>
              </a:rPr>
              <a:t>SEPARATING ASSETS</a:t>
            </a:r>
          </a:p>
        </p:txBody>
      </p:sp>
      <p:sp>
        <p:nvSpPr>
          <p:cNvPr id="35" name="Rectangle 34">
            <a:extLst>
              <a:ext uri="{FF2B5EF4-FFF2-40B4-BE49-F238E27FC236}">
                <a16:creationId xmlns:a16="http://schemas.microsoft.com/office/drawing/2014/main" id="{9CDDE200-E929-674B-8D92-ED38E7C9C58D}"/>
              </a:ext>
            </a:extLst>
          </p:cNvPr>
          <p:cNvSpPr/>
          <p:nvPr/>
        </p:nvSpPr>
        <p:spPr>
          <a:xfrm>
            <a:off x="1375644" y="1795880"/>
            <a:ext cx="10299519" cy="2656852"/>
          </a:xfrm>
          <a:prstGeom prst="rect">
            <a:avLst/>
          </a:prstGeom>
        </p:spPr>
        <p:txBody>
          <a:bodyPr wrap="square" anchor="t" anchorCtr="0">
            <a:noAutofit/>
          </a:bodyPr>
          <a:lstStyle/>
          <a:p>
            <a:pPr defTabSz="1462928" fontAlgn="auto">
              <a:spcBef>
                <a:spcPts val="3600"/>
              </a:spcBef>
              <a:spcAft>
                <a:spcPts val="0"/>
              </a:spcAft>
              <a:defRPr/>
            </a:pPr>
            <a:r>
              <a:rPr lang="en-US" sz="2400" dirty="0">
                <a:solidFill>
                  <a:schemeClr val="accent3"/>
                </a:solidFill>
                <a:cs typeface="Arial" panose="020B0604020202020204" pitchFamily="34" charset="0"/>
              </a:rPr>
              <a:t>Get organized</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Legal advice is different than financial advice.</a:t>
            </a:r>
          </a:p>
          <a:p>
            <a:pPr lvl="0" defTabSz="1462928" fontAlgn="auto">
              <a:spcBef>
                <a:spcPts val="3600"/>
              </a:spcBef>
              <a:spcAft>
                <a:spcPts val="0"/>
              </a:spcAft>
              <a:defRPr/>
            </a:pPr>
            <a:r>
              <a:rPr lang="en-US" sz="2400" dirty="0">
                <a:solidFill>
                  <a:schemeClr val="accent3"/>
                </a:solidFill>
                <a:cs typeface="Arial" panose="020B0604020202020204" pitchFamily="34" charset="0"/>
              </a:rPr>
              <a:t>Make a plan</a:t>
            </a:r>
          </a:p>
          <a:p>
            <a:pPr marL="11430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Work together with trusted professionals, friends, and family.</a:t>
            </a:r>
          </a:p>
          <a:p>
            <a:pPr marL="114300" lvl="0" indent="-114300" defTabSz="1462928" fontAlgn="auto">
              <a:spcBef>
                <a:spcPts val="600"/>
              </a:spcBef>
              <a:spcAft>
                <a:spcPts val="0"/>
              </a:spcAft>
              <a:buClr>
                <a:srgbClr val="7A9B3D"/>
              </a:buClr>
              <a:buFont typeface="Arial" panose="020B0604020202020204" pitchFamily="34" charset="0"/>
              <a:buChar char="•"/>
              <a:defRPr/>
            </a:pPr>
            <a:r>
              <a:rPr lang="en-US" sz="1800" dirty="0">
                <a:solidFill>
                  <a:schemeClr val="bg2"/>
                </a:solidFill>
                <a:cs typeface="Arial" panose="020B0604020202020204" pitchFamily="34" charset="0"/>
              </a:rPr>
              <a:t>Understand implications to dividing retirement accounts and Social Security benefits.</a:t>
            </a:r>
          </a:p>
        </p:txBody>
      </p:sp>
      <p:sp>
        <p:nvSpPr>
          <p:cNvPr id="2" name="Oval 1">
            <a:extLst>
              <a:ext uri="{FF2B5EF4-FFF2-40B4-BE49-F238E27FC236}">
                <a16:creationId xmlns:a16="http://schemas.microsoft.com/office/drawing/2014/main" id="{26EC1818-3ECD-4F4E-8D77-5433B28E7766}"/>
              </a:ext>
            </a:extLst>
          </p:cNvPr>
          <p:cNvSpPr/>
          <p:nvPr/>
        </p:nvSpPr>
        <p:spPr bwMode="auto">
          <a:xfrm>
            <a:off x="516836" y="17760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5" name="Triangle 40">
            <a:extLst>
              <a:ext uri="{FF2B5EF4-FFF2-40B4-BE49-F238E27FC236}">
                <a16:creationId xmlns:a16="http://schemas.microsoft.com/office/drawing/2014/main" id="{89B7B20F-3408-2C47-B6C1-BD64B6A63B0A}"/>
              </a:ext>
            </a:extLst>
          </p:cNvPr>
          <p:cNvSpPr/>
          <p:nvPr/>
        </p:nvSpPr>
        <p:spPr bwMode="auto">
          <a:xfrm>
            <a:off x="5001847"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blipFill>
            <a:blip r:embed="rId3" cstate="hqprint">
              <a:extLst>
                <a:ext uri="{28A0092B-C50C-407E-A947-70E740481C1C}">
                  <a14:useLocalDpi xmlns:a14="http://schemas.microsoft.com/office/drawing/2010/main"/>
                </a:ext>
              </a:extLst>
            </a:blip>
            <a:stretch>
              <a:fillRect l="498" r="1"/>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8" name="Oval 17">
            <a:extLst>
              <a:ext uri="{FF2B5EF4-FFF2-40B4-BE49-F238E27FC236}">
                <a16:creationId xmlns:a16="http://schemas.microsoft.com/office/drawing/2014/main" id="{44DDA9D4-9E4C-B248-8244-4639226FA0BD}"/>
              </a:ext>
            </a:extLst>
          </p:cNvPr>
          <p:cNvSpPr/>
          <p:nvPr/>
        </p:nvSpPr>
        <p:spPr bwMode="auto">
          <a:xfrm>
            <a:off x="516836" y="2995202"/>
            <a:ext cx="679907" cy="679907"/>
          </a:xfrm>
          <a:prstGeom prst="ellipse">
            <a:avLst/>
          </a:prstGeom>
          <a:noFill/>
          <a:ln w="19050" cap="flat" cmpd="sng" algn="ctr">
            <a:solidFill>
              <a:srgbClr val="7A9B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20" name="Freeform 5">
            <a:extLst>
              <a:ext uri="{FF2B5EF4-FFF2-40B4-BE49-F238E27FC236}">
                <a16:creationId xmlns:a16="http://schemas.microsoft.com/office/drawing/2014/main" id="{34B35A7E-313F-A140-9EFF-034CCC342B73}"/>
              </a:ext>
            </a:extLst>
          </p:cNvPr>
          <p:cNvSpPr>
            <a:spLocks noChangeAspect="1" noEditPoints="1"/>
          </p:cNvSpPr>
          <p:nvPr/>
        </p:nvSpPr>
        <p:spPr bwMode="auto">
          <a:xfrm>
            <a:off x="657709" y="1908782"/>
            <a:ext cx="398160" cy="414346"/>
          </a:xfrm>
          <a:custGeom>
            <a:avLst/>
            <a:gdLst>
              <a:gd name="T0" fmla="*/ 39 w 123"/>
              <a:gd name="T1" fmla="*/ 45 h 128"/>
              <a:gd name="T2" fmla="*/ 39 w 123"/>
              <a:gd name="T3" fmla="*/ 8 h 128"/>
              <a:gd name="T4" fmla="*/ 67 w 123"/>
              <a:gd name="T5" fmla="*/ 17 h 128"/>
              <a:gd name="T6" fmla="*/ 95 w 123"/>
              <a:gd name="T7" fmla="*/ 8 h 128"/>
              <a:gd name="T8" fmla="*/ 95 w 123"/>
              <a:gd name="T9" fmla="*/ 45 h 128"/>
              <a:gd name="T10" fmla="*/ 67 w 123"/>
              <a:gd name="T11" fmla="*/ 56 h 128"/>
              <a:gd name="T12" fmla="*/ 39 w 123"/>
              <a:gd name="T13" fmla="*/ 45 h 128"/>
              <a:gd name="T14" fmla="*/ 95 w 123"/>
              <a:gd name="T15" fmla="*/ 8 h 128"/>
              <a:gd name="T16" fmla="*/ 67 w 123"/>
              <a:gd name="T17" fmla="*/ 0 h 128"/>
              <a:gd name="T18" fmla="*/ 39 w 123"/>
              <a:gd name="T19" fmla="*/ 8 h 128"/>
              <a:gd name="T20" fmla="*/ 67 w 123"/>
              <a:gd name="T21" fmla="*/ 17 h 128"/>
              <a:gd name="T22" fmla="*/ 67 w 123"/>
              <a:gd name="T23" fmla="*/ 56 h 128"/>
              <a:gd name="T24" fmla="*/ 100 w 123"/>
              <a:gd name="T25" fmla="*/ 103 h 128"/>
              <a:gd name="T26" fmla="*/ 123 w 123"/>
              <a:gd name="T27" fmla="*/ 92 h 128"/>
              <a:gd name="T28" fmla="*/ 123 w 123"/>
              <a:gd name="T29" fmla="*/ 67 h 128"/>
              <a:gd name="T30" fmla="*/ 100 w 123"/>
              <a:gd name="T31" fmla="*/ 75 h 128"/>
              <a:gd name="T32" fmla="*/ 78 w 123"/>
              <a:gd name="T33" fmla="*/ 67 h 128"/>
              <a:gd name="T34" fmla="*/ 78 w 123"/>
              <a:gd name="T35" fmla="*/ 92 h 128"/>
              <a:gd name="T36" fmla="*/ 100 w 123"/>
              <a:gd name="T37" fmla="*/ 103 h 128"/>
              <a:gd name="T38" fmla="*/ 123 w 123"/>
              <a:gd name="T39" fmla="*/ 67 h 128"/>
              <a:gd name="T40" fmla="*/ 100 w 123"/>
              <a:gd name="T41" fmla="*/ 58 h 128"/>
              <a:gd name="T42" fmla="*/ 78 w 123"/>
              <a:gd name="T43" fmla="*/ 67 h 128"/>
              <a:gd name="T44" fmla="*/ 100 w 123"/>
              <a:gd name="T45" fmla="*/ 75 h 128"/>
              <a:gd name="T46" fmla="*/ 100 w 123"/>
              <a:gd name="T47" fmla="*/ 103 h 128"/>
              <a:gd name="T48" fmla="*/ 33 w 123"/>
              <a:gd name="T49" fmla="*/ 128 h 128"/>
              <a:gd name="T50" fmla="*/ 67 w 123"/>
              <a:gd name="T51" fmla="*/ 117 h 128"/>
              <a:gd name="T52" fmla="*/ 67 w 123"/>
              <a:gd name="T53" fmla="*/ 72 h 128"/>
              <a:gd name="T54" fmla="*/ 33 w 123"/>
              <a:gd name="T55" fmla="*/ 84 h 128"/>
              <a:gd name="T56" fmla="*/ 0 w 123"/>
              <a:gd name="T57" fmla="*/ 72 h 128"/>
              <a:gd name="T58" fmla="*/ 0 w 123"/>
              <a:gd name="T59" fmla="*/ 117 h 128"/>
              <a:gd name="T60" fmla="*/ 33 w 123"/>
              <a:gd name="T61" fmla="*/ 128 h 128"/>
              <a:gd name="T62" fmla="*/ 67 w 123"/>
              <a:gd name="T63" fmla="*/ 72 h 128"/>
              <a:gd name="T64" fmla="*/ 33 w 123"/>
              <a:gd name="T65" fmla="*/ 61 h 128"/>
              <a:gd name="T66" fmla="*/ 0 w 123"/>
              <a:gd name="T67" fmla="*/ 72 h 128"/>
              <a:gd name="T68" fmla="*/ 33 w 123"/>
              <a:gd name="T69" fmla="*/ 84 h 128"/>
              <a:gd name="T70" fmla="*/ 33 w 123"/>
              <a:gd name="T7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128">
                <a:moveTo>
                  <a:pt x="39" y="45"/>
                </a:moveTo>
                <a:lnTo>
                  <a:pt x="39" y="8"/>
                </a:lnTo>
                <a:lnTo>
                  <a:pt x="67" y="17"/>
                </a:lnTo>
                <a:lnTo>
                  <a:pt x="95" y="8"/>
                </a:lnTo>
                <a:lnTo>
                  <a:pt x="95" y="45"/>
                </a:lnTo>
                <a:lnTo>
                  <a:pt x="67" y="56"/>
                </a:lnTo>
                <a:lnTo>
                  <a:pt x="39" y="45"/>
                </a:lnTo>
                <a:moveTo>
                  <a:pt x="95" y="8"/>
                </a:moveTo>
                <a:lnTo>
                  <a:pt x="67" y="0"/>
                </a:lnTo>
                <a:lnTo>
                  <a:pt x="39" y="8"/>
                </a:lnTo>
                <a:moveTo>
                  <a:pt x="67" y="17"/>
                </a:moveTo>
                <a:lnTo>
                  <a:pt x="67" y="56"/>
                </a:lnTo>
                <a:moveTo>
                  <a:pt x="100" y="103"/>
                </a:moveTo>
                <a:lnTo>
                  <a:pt x="123" y="92"/>
                </a:lnTo>
                <a:lnTo>
                  <a:pt x="123" y="67"/>
                </a:lnTo>
                <a:lnTo>
                  <a:pt x="100" y="75"/>
                </a:lnTo>
                <a:lnTo>
                  <a:pt x="78" y="67"/>
                </a:lnTo>
                <a:lnTo>
                  <a:pt x="78" y="92"/>
                </a:lnTo>
                <a:lnTo>
                  <a:pt x="100" y="103"/>
                </a:lnTo>
                <a:moveTo>
                  <a:pt x="123" y="67"/>
                </a:moveTo>
                <a:lnTo>
                  <a:pt x="100" y="58"/>
                </a:lnTo>
                <a:lnTo>
                  <a:pt x="78" y="67"/>
                </a:lnTo>
                <a:moveTo>
                  <a:pt x="100" y="75"/>
                </a:moveTo>
                <a:lnTo>
                  <a:pt x="100" y="103"/>
                </a:lnTo>
                <a:moveTo>
                  <a:pt x="33" y="128"/>
                </a:moveTo>
                <a:lnTo>
                  <a:pt x="67" y="117"/>
                </a:lnTo>
                <a:lnTo>
                  <a:pt x="67" y="72"/>
                </a:lnTo>
                <a:lnTo>
                  <a:pt x="33" y="84"/>
                </a:lnTo>
                <a:lnTo>
                  <a:pt x="0" y="72"/>
                </a:lnTo>
                <a:lnTo>
                  <a:pt x="0" y="117"/>
                </a:lnTo>
                <a:lnTo>
                  <a:pt x="33" y="128"/>
                </a:lnTo>
                <a:moveTo>
                  <a:pt x="67" y="72"/>
                </a:moveTo>
                <a:lnTo>
                  <a:pt x="33" y="61"/>
                </a:lnTo>
                <a:lnTo>
                  <a:pt x="0" y="72"/>
                </a:lnTo>
                <a:moveTo>
                  <a:pt x="33" y="84"/>
                </a:moveTo>
                <a:lnTo>
                  <a:pt x="33" y="128"/>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a:solidFill>
                  <a:schemeClr val="tx2"/>
                </a:solidFill>
              </a:ln>
            </a:endParaRPr>
          </a:p>
        </p:txBody>
      </p:sp>
      <p:sp>
        <p:nvSpPr>
          <p:cNvPr id="21" name="Freeform 13">
            <a:extLst>
              <a:ext uri="{FF2B5EF4-FFF2-40B4-BE49-F238E27FC236}">
                <a16:creationId xmlns:a16="http://schemas.microsoft.com/office/drawing/2014/main" id="{6611F0EB-98E2-FF4B-A80F-7099A8E15DBF}"/>
              </a:ext>
            </a:extLst>
          </p:cNvPr>
          <p:cNvSpPr>
            <a:spLocks noChangeAspect="1" noEditPoints="1"/>
          </p:cNvSpPr>
          <p:nvPr/>
        </p:nvSpPr>
        <p:spPr bwMode="auto">
          <a:xfrm>
            <a:off x="682351" y="3141499"/>
            <a:ext cx="348877" cy="387312"/>
          </a:xfrm>
          <a:custGeom>
            <a:avLst/>
            <a:gdLst>
              <a:gd name="T0" fmla="*/ 95 w 118"/>
              <a:gd name="T1" fmla="*/ 5 h 131"/>
              <a:gd name="T2" fmla="*/ 118 w 118"/>
              <a:gd name="T3" fmla="*/ 5 h 131"/>
              <a:gd name="T4" fmla="*/ 118 w 118"/>
              <a:gd name="T5" fmla="*/ 123 h 131"/>
              <a:gd name="T6" fmla="*/ 73 w 118"/>
              <a:gd name="T7" fmla="*/ 123 h 131"/>
              <a:gd name="T8" fmla="*/ 67 w 118"/>
              <a:gd name="T9" fmla="*/ 0 h 131"/>
              <a:gd name="T10" fmla="*/ 67 w 118"/>
              <a:gd name="T11" fmla="*/ 39 h 131"/>
              <a:gd name="T12" fmla="*/ 50 w 118"/>
              <a:gd name="T13" fmla="*/ 39 h 131"/>
              <a:gd name="T14" fmla="*/ 50 w 118"/>
              <a:gd name="T15" fmla="*/ 67 h 131"/>
              <a:gd name="T16" fmla="*/ 34 w 118"/>
              <a:gd name="T17" fmla="*/ 67 h 131"/>
              <a:gd name="T18" fmla="*/ 34 w 118"/>
              <a:gd name="T19" fmla="*/ 100 h 131"/>
              <a:gd name="T20" fmla="*/ 56 w 118"/>
              <a:gd name="T21" fmla="*/ 100 h 131"/>
              <a:gd name="T22" fmla="*/ 56 w 118"/>
              <a:gd name="T23" fmla="*/ 131 h 131"/>
              <a:gd name="T24" fmla="*/ 84 w 118"/>
              <a:gd name="T25" fmla="*/ 17 h 131"/>
              <a:gd name="T26" fmla="*/ 67 w 118"/>
              <a:gd name="T27" fmla="*/ 0 h 131"/>
              <a:gd name="T28" fmla="*/ 50 w 118"/>
              <a:gd name="T29" fmla="*/ 17 h 131"/>
              <a:gd name="T30" fmla="*/ 17 w 118"/>
              <a:gd name="T31" fmla="*/ 5 h 131"/>
              <a:gd name="T32" fmla="*/ 17 w 118"/>
              <a:gd name="T33" fmla="*/ 33 h 131"/>
              <a:gd name="T34" fmla="*/ 0 w 118"/>
              <a:gd name="T35" fmla="*/ 50 h 131"/>
              <a:gd name="T36" fmla="*/ 34 w 118"/>
              <a:gd name="T37" fmla="*/ 50 h 131"/>
              <a:gd name="T38" fmla="*/ 34 w 118"/>
              <a:gd name="T39" fmla="*/ 28 h 131"/>
              <a:gd name="T40" fmla="*/ 73 w 118"/>
              <a:gd name="T41" fmla="*/ 106 h 131"/>
              <a:gd name="T42" fmla="*/ 73 w 118"/>
              <a:gd name="T43" fmla="*/ 83 h 131"/>
              <a:gd name="T44" fmla="*/ 45 w 118"/>
              <a:gd name="T45" fmla="*/ 83 h 131"/>
              <a:gd name="T46" fmla="*/ 39 w 118"/>
              <a:gd name="T47" fmla="*/ 5 h 131"/>
              <a:gd name="T48" fmla="*/ 0 w 118"/>
              <a:gd name="T49" fmla="*/ 5 h 131"/>
              <a:gd name="T50" fmla="*/ 0 w 118"/>
              <a:gd name="T51" fmla="*/ 123 h 131"/>
              <a:gd name="T52" fmla="*/ 39 w 118"/>
              <a:gd name="T53" fmla="*/ 123 h 131"/>
              <a:gd name="T54" fmla="*/ 39 w 118"/>
              <a:gd name="T55" fmla="*/ 111 h 131"/>
              <a:gd name="T56" fmla="*/ 17 w 118"/>
              <a:gd name="T57" fmla="*/ 111 h 131"/>
              <a:gd name="T58" fmla="*/ 17 w 118"/>
              <a:gd name="T59" fmla="*/ 67 h 131"/>
              <a:gd name="T60" fmla="*/ 101 w 118"/>
              <a:gd name="T61" fmla="*/ 72 h 131"/>
              <a:gd name="T62" fmla="*/ 90 w 118"/>
              <a:gd name="T63" fmla="*/ 72 h 131"/>
              <a:gd name="T64" fmla="*/ 90 w 118"/>
              <a:gd name="T65" fmla="*/ 123 h 131"/>
              <a:gd name="T66" fmla="*/ 118 w 118"/>
              <a:gd name="T67" fmla="*/ 106 h 131"/>
              <a:gd name="T68" fmla="*/ 106 w 118"/>
              <a:gd name="T69" fmla="*/ 106 h 131"/>
              <a:gd name="T70" fmla="*/ 118 w 118"/>
              <a:gd name="T71" fmla="*/ 89 h 131"/>
              <a:gd name="T72" fmla="*/ 106 w 118"/>
              <a:gd name="T73" fmla="*/ 89 h 131"/>
              <a:gd name="T74" fmla="*/ 118 w 118"/>
              <a:gd name="T75" fmla="*/ 56 h 131"/>
              <a:gd name="T76" fmla="*/ 67 w 118"/>
              <a:gd name="T77" fmla="*/ 56 h 131"/>
              <a:gd name="T78" fmla="*/ 67 w 118"/>
              <a:gd name="T79" fmla="*/ 67 h 131"/>
              <a:gd name="T80" fmla="*/ 101 w 118"/>
              <a:gd name="T81" fmla="*/ 39 h 131"/>
              <a:gd name="T82" fmla="*/ 101 w 118"/>
              <a:gd name="T83" fmla="*/ 28 h 131"/>
              <a:gd name="T84" fmla="*/ 84 w 118"/>
              <a:gd name="T85" fmla="*/ 28 h 131"/>
              <a:gd name="T86" fmla="*/ 84 w 118"/>
              <a:gd name="T87"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31">
                <a:moveTo>
                  <a:pt x="95" y="5"/>
                </a:moveTo>
                <a:lnTo>
                  <a:pt x="118" y="5"/>
                </a:lnTo>
                <a:lnTo>
                  <a:pt x="118" y="123"/>
                </a:lnTo>
                <a:lnTo>
                  <a:pt x="73" y="123"/>
                </a:lnTo>
                <a:moveTo>
                  <a:pt x="67" y="0"/>
                </a:moveTo>
                <a:lnTo>
                  <a:pt x="67" y="39"/>
                </a:lnTo>
                <a:lnTo>
                  <a:pt x="50" y="39"/>
                </a:lnTo>
                <a:lnTo>
                  <a:pt x="50" y="67"/>
                </a:lnTo>
                <a:lnTo>
                  <a:pt x="34" y="67"/>
                </a:lnTo>
                <a:lnTo>
                  <a:pt x="34" y="100"/>
                </a:lnTo>
                <a:lnTo>
                  <a:pt x="56" y="100"/>
                </a:lnTo>
                <a:lnTo>
                  <a:pt x="56" y="131"/>
                </a:lnTo>
                <a:moveTo>
                  <a:pt x="84" y="17"/>
                </a:moveTo>
                <a:lnTo>
                  <a:pt x="67" y="0"/>
                </a:lnTo>
                <a:lnTo>
                  <a:pt x="50" y="17"/>
                </a:lnTo>
                <a:moveTo>
                  <a:pt x="17" y="5"/>
                </a:moveTo>
                <a:lnTo>
                  <a:pt x="17" y="33"/>
                </a:lnTo>
                <a:moveTo>
                  <a:pt x="0" y="50"/>
                </a:moveTo>
                <a:lnTo>
                  <a:pt x="34" y="50"/>
                </a:lnTo>
                <a:lnTo>
                  <a:pt x="34" y="28"/>
                </a:lnTo>
                <a:moveTo>
                  <a:pt x="73" y="106"/>
                </a:moveTo>
                <a:lnTo>
                  <a:pt x="73" y="83"/>
                </a:lnTo>
                <a:lnTo>
                  <a:pt x="45" y="83"/>
                </a:lnTo>
                <a:moveTo>
                  <a:pt x="39" y="5"/>
                </a:moveTo>
                <a:lnTo>
                  <a:pt x="0" y="5"/>
                </a:lnTo>
                <a:lnTo>
                  <a:pt x="0" y="123"/>
                </a:lnTo>
                <a:lnTo>
                  <a:pt x="39" y="123"/>
                </a:lnTo>
                <a:lnTo>
                  <a:pt x="39" y="111"/>
                </a:lnTo>
                <a:lnTo>
                  <a:pt x="17" y="111"/>
                </a:lnTo>
                <a:lnTo>
                  <a:pt x="17" y="67"/>
                </a:lnTo>
                <a:moveTo>
                  <a:pt x="101" y="72"/>
                </a:moveTo>
                <a:lnTo>
                  <a:pt x="90" y="72"/>
                </a:lnTo>
                <a:lnTo>
                  <a:pt x="90" y="123"/>
                </a:lnTo>
                <a:moveTo>
                  <a:pt x="118" y="106"/>
                </a:moveTo>
                <a:lnTo>
                  <a:pt x="106" y="106"/>
                </a:lnTo>
                <a:moveTo>
                  <a:pt x="118" y="89"/>
                </a:moveTo>
                <a:lnTo>
                  <a:pt x="106" y="89"/>
                </a:lnTo>
                <a:moveTo>
                  <a:pt x="118" y="56"/>
                </a:moveTo>
                <a:lnTo>
                  <a:pt x="67" y="56"/>
                </a:lnTo>
                <a:lnTo>
                  <a:pt x="67" y="67"/>
                </a:lnTo>
                <a:moveTo>
                  <a:pt x="101" y="39"/>
                </a:moveTo>
                <a:lnTo>
                  <a:pt x="101" y="28"/>
                </a:lnTo>
                <a:lnTo>
                  <a:pt x="84" y="28"/>
                </a:lnTo>
                <a:lnTo>
                  <a:pt x="84" y="56"/>
                </a:lnTo>
              </a:path>
            </a:pathLst>
          </a:custGeom>
          <a:noFill/>
          <a:ln w="25400" cap="rnd">
            <a:solidFill>
              <a:srgbClr val="7A9B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riangle 40">
            <a:extLst>
              <a:ext uri="{FF2B5EF4-FFF2-40B4-BE49-F238E27FC236}">
                <a16:creationId xmlns:a16="http://schemas.microsoft.com/office/drawing/2014/main" id="{071BECD3-7112-0C48-876B-16F3D85AF93F}"/>
              </a:ext>
            </a:extLst>
          </p:cNvPr>
          <p:cNvSpPr/>
          <p:nvPr/>
        </p:nvSpPr>
        <p:spPr bwMode="auto">
          <a:xfrm>
            <a:off x="5001846" y="4222551"/>
            <a:ext cx="7190153" cy="26568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333F48">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3" name="Straight Connector 12">
            <a:extLst>
              <a:ext uri="{FF2B5EF4-FFF2-40B4-BE49-F238E27FC236}">
                <a16:creationId xmlns:a16="http://schemas.microsoft.com/office/drawing/2014/main" id="{D51D5253-9AC0-414D-AD95-C68B21A31CEF}"/>
              </a:ext>
            </a:extLst>
          </p:cNvPr>
          <p:cNvCxnSpPr>
            <a:cxnSpLocks/>
          </p:cNvCxnSpPr>
          <p:nvPr/>
        </p:nvCxnSpPr>
        <p:spPr bwMode="auto">
          <a:xfrm flipV="1">
            <a:off x="6096000" y="3528811"/>
            <a:ext cx="6096000" cy="3329189"/>
          </a:xfrm>
          <a:prstGeom prst="line">
            <a:avLst/>
          </a:prstGeom>
          <a:solidFill>
            <a:schemeClr val="hlink"/>
          </a:solidFill>
          <a:ln w="19050" cap="flat" cmpd="sng" algn="ctr">
            <a:solidFill>
              <a:srgbClr val="7A9B3D"/>
            </a:solidFill>
            <a:prstDash val="solid"/>
            <a:round/>
            <a:headEnd type="none" w="med" len="med"/>
            <a:tailEnd type="none" w="med" len="med"/>
          </a:ln>
          <a:effectLst/>
        </p:spPr>
      </p:cxnSp>
      <p:sp>
        <p:nvSpPr>
          <p:cNvPr id="25" name="Fidelity Logo White">
            <a:extLst>
              <a:ext uri="{FF2B5EF4-FFF2-40B4-BE49-F238E27FC236}">
                <a16:creationId xmlns:a16="http://schemas.microsoft.com/office/drawing/2014/main" id="{E860FFD0-6726-5343-A6A9-4E0523D96469}"/>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879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omputer sitting on top of a wooden table&#10;&#10;Description automatically generated">
            <a:extLst>
              <a:ext uri="{FF2B5EF4-FFF2-40B4-BE49-F238E27FC236}">
                <a16:creationId xmlns:a16="http://schemas.microsoft.com/office/drawing/2014/main" id="{6D99FC52-06A5-0D49-BACC-969DCE0869A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96"/>
          <a:stretch/>
        </p:blipFill>
        <p:spPr>
          <a:xfrm>
            <a:off x="0" y="18544"/>
            <a:ext cx="12215424" cy="6820911"/>
          </a:xfrm>
          <a:prstGeom prst="rect">
            <a:avLst/>
          </a:prstGeom>
        </p:spPr>
      </p:pic>
      <p:sp>
        <p:nvSpPr>
          <p:cNvPr id="13" name="Rectangle 12">
            <a:extLst>
              <a:ext uri="{FF2B5EF4-FFF2-40B4-BE49-F238E27FC236}">
                <a16:creationId xmlns:a16="http://schemas.microsoft.com/office/drawing/2014/main" id="{226B39D4-E281-1440-B55E-8B9433BC50DB}"/>
              </a:ext>
            </a:extLst>
          </p:cNvPr>
          <p:cNvSpPr/>
          <p:nvPr/>
        </p:nvSpPr>
        <p:spPr bwMode="auto">
          <a:xfrm>
            <a:off x="0" y="0"/>
            <a:ext cx="12215424" cy="6858000"/>
          </a:xfrm>
          <a:prstGeom prst="rect">
            <a:avLst/>
          </a:prstGeom>
          <a:solidFill>
            <a:srgbClr val="333F4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sp>
        <p:nvSpPr>
          <p:cNvPr id="14" name="Fidelity Logo White">
            <a:extLst>
              <a:ext uri="{FF2B5EF4-FFF2-40B4-BE49-F238E27FC236}">
                <a16:creationId xmlns:a16="http://schemas.microsoft.com/office/drawing/2014/main" id="{2EC93497-71A4-6B4C-9081-6E34A9BEFE7E}"/>
              </a:ext>
            </a:extLst>
          </p:cNvPr>
          <p:cNvSpPr>
            <a:spLocks noEditPoints="1"/>
          </p:cNvSpPr>
          <p:nvPr/>
        </p:nvSpPr>
        <p:spPr bwMode="gray">
          <a:xfrm>
            <a:off x="10186192" y="6264912"/>
            <a:ext cx="1717852" cy="382010"/>
          </a:xfrm>
          <a:custGeom>
            <a:avLst/>
            <a:gdLst>
              <a:gd name="T0" fmla="*/ 320 w 1057"/>
              <a:gd name="T1" fmla="*/ 73 h 232"/>
              <a:gd name="T2" fmla="*/ 451 w 1057"/>
              <a:gd name="T3" fmla="*/ 38 h 232"/>
              <a:gd name="T4" fmla="*/ 388 w 1057"/>
              <a:gd name="T5" fmla="*/ 78 h 232"/>
              <a:gd name="T6" fmla="*/ 502 w 1057"/>
              <a:gd name="T7" fmla="*/ 151 h 232"/>
              <a:gd name="T8" fmla="*/ 533 w 1057"/>
              <a:gd name="T9" fmla="*/ 38 h 232"/>
              <a:gd name="T10" fmla="*/ 496 w 1057"/>
              <a:gd name="T11" fmla="*/ 175 h 232"/>
              <a:gd name="T12" fmla="*/ 644 w 1057"/>
              <a:gd name="T13" fmla="*/ 118 h 232"/>
              <a:gd name="T14" fmla="*/ 585 w 1057"/>
              <a:gd name="T15" fmla="*/ 99 h 232"/>
              <a:gd name="T16" fmla="*/ 614 w 1057"/>
              <a:gd name="T17" fmla="*/ 154 h 232"/>
              <a:gd name="T18" fmla="*/ 740 w 1057"/>
              <a:gd name="T19" fmla="*/ 187 h 232"/>
              <a:gd name="T20" fmla="*/ 850 w 1057"/>
              <a:gd name="T21" fmla="*/ 38 h 232"/>
              <a:gd name="T22" fmla="*/ 1004 w 1057"/>
              <a:gd name="T23" fmla="*/ 78 h 232"/>
              <a:gd name="T24" fmla="*/ 913 w 1057"/>
              <a:gd name="T25" fmla="*/ 54 h 232"/>
              <a:gd name="T26" fmla="*/ 906 w 1057"/>
              <a:gd name="T27" fmla="*/ 160 h 232"/>
              <a:gd name="T28" fmla="*/ 934 w 1057"/>
              <a:gd name="T29" fmla="*/ 187 h 232"/>
              <a:gd name="T30" fmla="*/ 909 w 1057"/>
              <a:gd name="T31" fmla="*/ 200 h 232"/>
              <a:gd name="T32" fmla="*/ 235 w 1057"/>
              <a:gd name="T33" fmla="*/ 204 h 232"/>
              <a:gd name="T34" fmla="*/ 283 w 1057"/>
              <a:gd name="T35" fmla="*/ 231 h 232"/>
              <a:gd name="T36" fmla="*/ 309 w 1057"/>
              <a:gd name="T37" fmla="*/ 204 h 232"/>
              <a:gd name="T38" fmla="*/ 350 w 1057"/>
              <a:gd name="T39" fmla="*/ 231 h 232"/>
              <a:gd name="T40" fmla="*/ 344 w 1057"/>
              <a:gd name="T41" fmla="*/ 204 h 232"/>
              <a:gd name="T42" fmla="*/ 419 w 1057"/>
              <a:gd name="T43" fmla="*/ 220 h 232"/>
              <a:gd name="T44" fmla="*/ 441 w 1057"/>
              <a:gd name="T45" fmla="*/ 204 h 232"/>
              <a:gd name="T46" fmla="*/ 560 w 1057"/>
              <a:gd name="T47" fmla="*/ 210 h 232"/>
              <a:gd name="T48" fmla="*/ 581 w 1057"/>
              <a:gd name="T49" fmla="*/ 231 h 232"/>
              <a:gd name="T50" fmla="*/ 626 w 1057"/>
              <a:gd name="T51" fmla="*/ 211 h 232"/>
              <a:gd name="T52" fmla="*/ 609 w 1057"/>
              <a:gd name="T53" fmla="*/ 222 h 232"/>
              <a:gd name="T54" fmla="*/ 725 w 1057"/>
              <a:gd name="T55" fmla="*/ 231 h 232"/>
              <a:gd name="T56" fmla="*/ 751 w 1057"/>
              <a:gd name="T57" fmla="*/ 204 h 232"/>
              <a:gd name="T58" fmla="*/ 787 w 1057"/>
              <a:gd name="T59" fmla="*/ 231 h 232"/>
              <a:gd name="T60" fmla="*/ 783 w 1057"/>
              <a:gd name="T61" fmla="*/ 210 h 232"/>
              <a:gd name="T62" fmla="*/ 490 w 1057"/>
              <a:gd name="T63" fmla="*/ 209 h 232"/>
              <a:gd name="T64" fmla="*/ 486 w 1057"/>
              <a:gd name="T65" fmla="*/ 223 h 232"/>
              <a:gd name="T66" fmla="*/ 478 w 1057"/>
              <a:gd name="T67" fmla="*/ 232 h 232"/>
              <a:gd name="T68" fmla="*/ 689 w 1057"/>
              <a:gd name="T69" fmla="*/ 225 h 232"/>
              <a:gd name="T70" fmla="*/ 677 w 1057"/>
              <a:gd name="T71" fmla="*/ 209 h 232"/>
              <a:gd name="T72" fmla="*/ 851 w 1057"/>
              <a:gd name="T73" fmla="*/ 211 h 232"/>
              <a:gd name="T74" fmla="*/ 838 w 1057"/>
              <a:gd name="T75" fmla="*/ 212 h 232"/>
              <a:gd name="T76" fmla="*/ 846 w 1057"/>
              <a:gd name="T77" fmla="*/ 223 h 232"/>
              <a:gd name="T78" fmla="*/ 1012 w 1057"/>
              <a:gd name="T79" fmla="*/ 164 h 232"/>
              <a:gd name="T80" fmla="*/ 1003 w 1057"/>
              <a:gd name="T81" fmla="*/ 176 h 232"/>
              <a:gd name="T82" fmla="*/ 1008 w 1057"/>
              <a:gd name="T83" fmla="*/ 170 h 232"/>
              <a:gd name="T84" fmla="*/ 1017 w 1057"/>
              <a:gd name="T85" fmla="*/ 182 h 232"/>
              <a:gd name="T86" fmla="*/ 1014 w 1057"/>
              <a:gd name="T87" fmla="*/ 173 h 232"/>
              <a:gd name="T88" fmla="*/ 112 w 1057"/>
              <a:gd name="T89" fmla="*/ 223 h 232"/>
              <a:gd name="T90" fmla="*/ 73 w 1057"/>
              <a:gd name="T91" fmla="*/ 145 h 232"/>
              <a:gd name="T92" fmla="*/ 17 w 1057"/>
              <a:gd name="T93" fmla="*/ 130 h 232"/>
              <a:gd name="T94" fmla="*/ 31 w 1057"/>
              <a:gd name="T95" fmla="*/ 57 h 232"/>
              <a:gd name="T96" fmla="*/ 95 w 1057"/>
              <a:gd name="T97" fmla="*/ 14 h 232"/>
              <a:gd name="T98" fmla="*/ 167 w 1057"/>
              <a:gd name="T99" fmla="*/ 32 h 232"/>
              <a:gd name="T100" fmla="*/ 209 w 1057"/>
              <a:gd name="T101" fmla="*/ 96 h 232"/>
              <a:gd name="T102" fmla="*/ 191 w 1057"/>
              <a:gd name="T103" fmla="*/ 169 h 232"/>
              <a:gd name="T104" fmla="*/ 142 w 1057"/>
              <a:gd name="T105" fmla="*/ 9 h 232"/>
              <a:gd name="T106" fmla="*/ 146 w 1057"/>
              <a:gd name="T107" fmla="*/ 13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7" h="232">
                <a:moveTo>
                  <a:pt x="288" y="187"/>
                </a:moveTo>
                <a:cubicBezTo>
                  <a:pt x="236" y="187"/>
                  <a:pt x="236" y="187"/>
                  <a:pt x="236" y="187"/>
                </a:cubicBezTo>
                <a:cubicBezTo>
                  <a:pt x="278" y="38"/>
                  <a:pt x="278" y="38"/>
                  <a:pt x="278" y="38"/>
                </a:cubicBezTo>
                <a:cubicBezTo>
                  <a:pt x="385" y="38"/>
                  <a:pt x="385" y="38"/>
                  <a:pt x="385" y="38"/>
                </a:cubicBezTo>
                <a:cubicBezTo>
                  <a:pt x="374" y="73"/>
                  <a:pt x="374" y="73"/>
                  <a:pt x="374" y="73"/>
                </a:cubicBezTo>
                <a:cubicBezTo>
                  <a:pt x="320" y="73"/>
                  <a:pt x="320" y="73"/>
                  <a:pt x="320" y="73"/>
                </a:cubicBezTo>
                <a:cubicBezTo>
                  <a:pt x="313" y="99"/>
                  <a:pt x="313" y="99"/>
                  <a:pt x="313" y="99"/>
                </a:cubicBezTo>
                <a:cubicBezTo>
                  <a:pt x="367" y="99"/>
                  <a:pt x="367" y="99"/>
                  <a:pt x="367" y="99"/>
                </a:cubicBezTo>
                <a:cubicBezTo>
                  <a:pt x="358" y="131"/>
                  <a:pt x="358" y="131"/>
                  <a:pt x="358" y="131"/>
                </a:cubicBezTo>
                <a:cubicBezTo>
                  <a:pt x="304" y="131"/>
                  <a:pt x="304" y="131"/>
                  <a:pt x="304" y="131"/>
                </a:cubicBezTo>
                <a:lnTo>
                  <a:pt x="288" y="187"/>
                </a:lnTo>
                <a:close/>
                <a:moveTo>
                  <a:pt x="451" y="38"/>
                </a:moveTo>
                <a:cubicBezTo>
                  <a:pt x="399" y="38"/>
                  <a:pt x="399" y="38"/>
                  <a:pt x="399" y="38"/>
                </a:cubicBezTo>
                <a:cubicBezTo>
                  <a:pt x="391" y="68"/>
                  <a:pt x="391" y="68"/>
                  <a:pt x="391" y="68"/>
                </a:cubicBezTo>
                <a:cubicBezTo>
                  <a:pt x="442" y="68"/>
                  <a:pt x="442" y="68"/>
                  <a:pt x="442" y="68"/>
                </a:cubicBezTo>
                <a:lnTo>
                  <a:pt x="451" y="38"/>
                </a:lnTo>
                <a:close/>
                <a:moveTo>
                  <a:pt x="439" y="78"/>
                </a:moveTo>
                <a:cubicBezTo>
                  <a:pt x="388" y="78"/>
                  <a:pt x="388" y="78"/>
                  <a:pt x="388" y="78"/>
                </a:cubicBezTo>
                <a:cubicBezTo>
                  <a:pt x="357" y="187"/>
                  <a:pt x="357" y="187"/>
                  <a:pt x="357" y="187"/>
                </a:cubicBezTo>
                <a:cubicBezTo>
                  <a:pt x="409" y="187"/>
                  <a:pt x="409" y="187"/>
                  <a:pt x="409" y="187"/>
                </a:cubicBezTo>
                <a:lnTo>
                  <a:pt x="439" y="78"/>
                </a:lnTo>
                <a:close/>
                <a:moveTo>
                  <a:pt x="504" y="111"/>
                </a:moveTo>
                <a:cubicBezTo>
                  <a:pt x="507" y="111"/>
                  <a:pt x="510" y="112"/>
                  <a:pt x="512" y="115"/>
                </a:cubicBezTo>
                <a:cubicBezTo>
                  <a:pt x="502" y="151"/>
                  <a:pt x="502" y="151"/>
                  <a:pt x="502" y="151"/>
                </a:cubicBezTo>
                <a:cubicBezTo>
                  <a:pt x="499" y="152"/>
                  <a:pt x="497" y="153"/>
                  <a:pt x="493" y="153"/>
                </a:cubicBezTo>
                <a:cubicBezTo>
                  <a:pt x="488" y="153"/>
                  <a:pt x="485" y="150"/>
                  <a:pt x="485" y="146"/>
                </a:cubicBezTo>
                <a:cubicBezTo>
                  <a:pt x="485" y="137"/>
                  <a:pt x="488" y="128"/>
                  <a:pt x="492" y="118"/>
                </a:cubicBezTo>
                <a:cubicBezTo>
                  <a:pt x="495" y="112"/>
                  <a:pt x="499" y="111"/>
                  <a:pt x="504" y="111"/>
                </a:cubicBezTo>
                <a:moveTo>
                  <a:pt x="584" y="38"/>
                </a:moveTo>
                <a:cubicBezTo>
                  <a:pt x="533" y="38"/>
                  <a:pt x="533" y="38"/>
                  <a:pt x="533" y="38"/>
                </a:cubicBezTo>
                <a:cubicBezTo>
                  <a:pt x="518" y="91"/>
                  <a:pt x="518" y="91"/>
                  <a:pt x="518" y="91"/>
                </a:cubicBezTo>
                <a:cubicBezTo>
                  <a:pt x="514" y="83"/>
                  <a:pt x="503" y="76"/>
                  <a:pt x="489" y="76"/>
                </a:cubicBezTo>
                <a:cubicBezTo>
                  <a:pt x="472" y="76"/>
                  <a:pt x="457" y="84"/>
                  <a:pt x="449" y="98"/>
                </a:cubicBezTo>
                <a:cubicBezTo>
                  <a:pt x="438" y="118"/>
                  <a:pt x="431" y="146"/>
                  <a:pt x="431" y="165"/>
                </a:cubicBezTo>
                <a:cubicBezTo>
                  <a:pt x="431" y="182"/>
                  <a:pt x="442" y="190"/>
                  <a:pt x="458" y="190"/>
                </a:cubicBezTo>
                <a:cubicBezTo>
                  <a:pt x="475" y="190"/>
                  <a:pt x="485" y="184"/>
                  <a:pt x="496" y="175"/>
                </a:cubicBezTo>
                <a:cubicBezTo>
                  <a:pt x="492" y="187"/>
                  <a:pt x="492" y="187"/>
                  <a:pt x="492" y="187"/>
                </a:cubicBezTo>
                <a:cubicBezTo>
                  <a:pt x="543" y="187"/>
                  <a:pt x="543" y="187"/>
                  <a:pt x="543" y="187"/>
                </a:cubicBezTo>
                <a:lnTo>
                  <a:pt x="584" y="38"/>
                </a:lnTo>
                <a:close/>
                <a:moveTo>
                  <a:pt x="637" y="103"/>
                </a:moveTo>
                <a:cubicBezTo>
                  <a:pt x="642" y="103"/>
                  <a:pt x="646" y="105"/>
                  <a:pt x="646" y="111"/>
                </a:cubicBezTo>
                <a:cubicBezTo>
                  <a:pt x="646" y="113"/>
                  <a:pt x="645" y="116"/>
                  <a:pt x="644" y="118"/>
                </a:cubicBezTo>
                <a:cubicBezTo>
                  <a:pt x="623" y="118"/>
                  <a:pt x="623" y="118"/>
                  <a:pt x="623" y="118"/>
                </a:cubicBezTo>
                <a:cubicBezTo>
                  <a:pt x="626" y="107"/>
                  <a:pt x="630" y="103"/>
                  <a:pt x="637" y="103"/>
                </a:cubicBezTo>
                <a:moveTo>
                  <a:pt x="688" y="140"/>
                </a:moveTo>
                <a:cubicBezTo>
                  <a:pt x="691" y="131"/>
                  <a:pt x="694" y="116"/>
                  <a:pt x="694" y="109"/>
                </a:cubicBezTo>
                <a:cubicBezTo>
                  <a:pt x="694" y="82"/>
                  <a:pt x="673" y="76"/>
                  <a:pt x="641" y="76"/>
                </a:cubicBezTo>
                <a:cubicBezTo>
                  <a:pt x="620" y="76"/>
                  <a:pt x="598" y="82"/>
                  <a:pt x="585" y="99"/>
                </a:cubicBezTo>
                <a:cubicBezTo>
                  <a:pt x="574" y="113"/>
                  <a:pt x="566" y="140"/>
                  <a:pt x="566" y="156"/>
                </a:cubicBezTo>
                <a:cubicBezTo>
                  <a:pt x="566" y="186"/>
                  <a:pt x="589" y="190"/>
                  <a:pt x="620" y="190"/>
                </a:cubicBezTo>
                <a:cubicBezTo>
                  <a:pt x="643" y="190"/>
                  <a:pt x="679" y="179"/>
                  <a:pt x="686" y="148"/>
                </a:cubicBezTo>
                <a:cubicBezTo>
                  <a:pt x="635" y="148"/>
                  <a:pt x="635" y="148"/>
                  <a:pt x="635" y="148"/>
                </a:cubicBezTo>
                <a:cubicBezTo>
                  <a:pt x="632" y="159"/>
                  <a:pt x="629" y="162"/>
                  <a:pt x="622" y="162"/>
                </a:cubicBezTo>
                <a:cubicBezTo>
                  <a:pt x="615" y="162"/>
                  <a:pt x="614" y="156"/>
                  <a:pt x="614" y="154"/>
                </a:cubicBezTo>
                <a:cubicBezTo>
                  <a:pt x="614" y="149"/>
                  <a:pt x="616" y="145"/>
                  <a:pt x="617" y="140"/>
                </a:cubicBezTo>
                <a:cubicBezTo>
                  <a:pt x="688" y="140"/>
                  <a:pt x="688" y="140"/>
                  <a:pt x="688" y="140"/>
                </a:cubicBezTo>
                <a:moveTo>
                  <a:pt x="782" y="38"/>
                </a:moveTo>
                <a:cubicBezTo>
                  <a:pt x="730" y="38"/>
                  <a:pt x="730" y="38"/>
                  <a:pt x="730" y="38"/>
                </a:cubicBezTo>
                <a:cubicBezTo>
                  <a:pt x="688" y="187"/>
                  <a:pt x="688" y="187"/>
                  <a:pt x="688" y="187"/>
                </a:cubicBezTo>
                <a:cubicBezTo>
                  <a:pt x="740" y="187"/>
                  <a:pt x="740" y="187"/>
                  <a:pt x="740" y="187"/>
                </a:cubicBezTo>
                <a:lnTo>
                  <a:pt x="782" y="38"/>
                </a:lnTo>
                <a:close/>
                <a:moveTo>
                  <a:pt x="850" y="38"/>
                </a:moveTo>
                <a:cubicBezTo>
                  <a:pt x="798" y="38"/>
                  <a:pt x="798" y="38"/>
                  <a:pt x="798" y="38"/>
                </a:cubicBezTo>
                <a:cubicBezTo>
                  <a:pt x="790" y="68"/>
                  <a:pt x="790" y="68"/>
                  <a:pt x="790" y="68"/>
                </a:cubicBezTo>
                <a:cubicBezTo>
                  <a:pt x="841" y="68"/>
                  <a:pt x="841" y="68"/>
                  <a:pt x="841" y="68"/>
                </a:cubicBezTo>
                <a:lnTo>
                  <a:pt x="850" y="38"/>
                </a:lnTo>
                <a:close/>
                <a:moveTo>
                  <a:pt x="839" y="78"/>
                </a:moveTo>
                <a:cubicBezTo>
                  <a:pt x="787" y="78"/>
                  <a:pt x="787" y="78"/>
                  <a:pt x="787" y="78"/>
                </a:cubicBezTo>
                <a:cubicBezTo>
                  <a:pt x="756" y="187"/>
                  <a:pt x="756" y="187"/>
                  <a:pt x="756" y="187"/>
                </a:cubicBezTo>
                <a:cubicBezTo>
                  <a:pt x="808" y="187"/>
                  <a:pt x="808" y="187"/>
                  <a:pt x="808" y="187"/>
                </a:cubicBezTo>
                <a:lnTo>
                  <a:pt x="839" y="78"/>
                </a:lnTo>
                <a:close/>
                <a:moveTo>
                  <a:pt x="1004" y="78"/>
                </a:moveTo>
                <a:cubicBezTo>
                  <a:pt x="976" y="139"/>
                  <a:pt x="976" y="139"/>
                  <a:pt x="976" y="139"/>
                </a:cubicBezTo>
                <a:cubicBezTo>
                  <a:pt x="977" y="78"/>
                  <a:pt x="977" y="78"/>
                  <a:pt x="977" y="78"/>
                </a:cubicBezTo>
                <a:cubicBezTo>
                  <a:pt x="977" y="78"/>
                  <a:pt x="977" y="78"/>
                  <a:pt x="977" y="78"/>
                </a:cubicBezTo>
                <a:cubicBezTo>
                  <a:pt x="977" y="78"/>
                  <a:pt x="977" y="78"/>
                  <a:pt x="977" y="78"/>
                </a:cubicBezTo>
                <a:cubicBezTo>
                  <a:pt x="906" y="78"/>
                  <a:pt x="906" y="78"/>
                  <a:pt x="906" y="78"/>
                </a:cubicBezTo>
                <a:cubicBezTo>
                  <a:pt x="913" y="54"/>
                  <a:pt x="913" y="54"/>
                  <a:pt x="913" y="54"/>
                </a:cubicBezTo>
                <a:cubicBezTo>
                  <a:pt x="861" y="54"/>
                  <a:pt x="861" y="54"/>
                  <a:pt x="861" y="54"/>
                </a:cubicBezTo>
                <a:cubicBezTo>
                  <a:pt x="833" y="153"/>
                  <a:pt x="833" y="153"/>
                  <a:pt x="833" y="153"/>
                </a:cubicBezTo>
                <a:cubicBezTo>
                  <a:pt x="832" y="159"/>
                  <a:pt x="831" y="164"/>
                  <a:pt x="831" y="169"/>
                </a:cubicBezTo>
                <a:cubicBezTo>
                  <a:pt x="831" y="180"/>
                  <a:pt x="837" y="187"/>
                  <a:pt x="852" y="187"/>
                </a:cubicBezTo>
                <a:cubicBezTo>
                  <a:pt x="898" y="187"/>
                  <a:pt x="898" y="187"/>
                  <a:pt x="898" y="187"/>
                </a:cubicBezTo>
                <a:cubicBezTo>
                  <a:pt x="906" y="160"/>
                  <a:pt x="906" y="160"/>
                  <a:pt x="906" y="160"/>
                </a:cubicBezTo>
                <a:cubicBezTo>
                  <a:pt x="895" y="160"/>
                  <a:pt x="895" y="160"/>
                  <a:pt x="895" y="160"/>
                </a:cubicBezTo>
                <a:cubicBezTo>
                  <a:pt x="888" y="160"/>
                  <a:pt x="886" y="159"/>
                  <a:pt x="886" y="154"/>
                </a:cubicBezTo>
                <a:cubicBezTo>
                  <a:pt x="886" y="151"/>
                  <a:pt x="887" y="147"/>
                  <a:pt x="888" y="144"/>
                </a:cubicBezTo>
                <a:cubicBezTo>
                  <a:pt x="899" y="103"/>
                  <a:pt x="899" y="103"/>
                  <a:pt x="899" y="103"/>
                </a:cubicBezTo>
                <a:cubicBezTo>
                  <a:pt x="927" y="103"/>
                  <a:pt x="927" y="103"/>
                  <a:pt x="927" y="103"/>
                </a:cubicBezTo>
                <a:cubicBezTo>
                  <a:pt x="934" y="187"/>
                  <a:pt x="934" y="187"/>
                  <a:pt x="934" y="187"/>
                </a:cubicBezTo>
                <a:cubicBezTo>
                  <a:pt x="933" y="192"/>
                  <a:pt x="932" y="195"/>
                  <a:pt x="930" y="197"/>
                </a:cubicBezTo>
                <a:cubicBezTo>
                  <a:pt x="929" y="198"/>
                  <a:pt x="928" y="198"/>
                  <a:pt x="927" y="199"/>
                </a:cubicBezTo>
                <a:cubicBezTo>
                  <a:pt x="923" y="201"/>
                  <a:pt x="913" y="200"/>
                  <a:pt x="909" y="200"/>
                </a:cubicBezTo>
                <a:cubicBezTo>
                  <a:pt x="909" y="200"/>
                  <a:pt x="909" y="200"/>
                  <a:pt x="909" y="200"/>
                </a:cubicBezTo>
                <a:cubicBezTo>
                  <a:pt x="909" y="200"/>
                  <a:pt x="909" y="200"/>
                  <a:pt x="909" y="200"/>
                </a:cubicBezTo>
                <a:cubicBezTo>
                  <a:pt x="909" y="200"/>
                  <a:pt x="909" y="200"/>
                  <a:pt x="909" y="200"/>
                </a:cubicBezTo>
                <a:cubicBezTo>
                  <a:pt x="900" y="230"/>
                  <a:pt x="900" y="230"/>
                  <a:pt x="900" y="230"/>
                </a:cubicBezTo>
                <a:cubicBezTo>
                  <a:pt x="936" y="230"/>
                  <a:pt x="936" y="230"/>
                  <a:pt x="936" y="230"/>
                </a:cubicBezTo>
                <a:cubicBezTo>
                  <a:pt x="956" y="230"/>
                  <a:pt x="967" y="220"/>
                  <a:pt x="981" y="196"/>
                </a:cubicBezTo>
                <a:cubicBezTo>
                  <a:pt x="1057" y="78"/>
                  <a:pt x="1057" y="78"/>
                  <a:pt x="1057" y="78"/>
                </a:cubicBezTo>
                <a:lnTo>
                  <a:pt x="1004" y="78"/>
                </a:lnTo>
                <a:close/>
                <a:moveTo>
                  <a:pt x="235" y="204"/>
                </a:moveTo>
                <a:cubicBezTo>
                  <a:pt x="248" y="204"/>
                  <a:pt x="248" y="204"/>
                  <a:pt x="248" y="204"/>
                </a:cubicBezTo>
                <a:cubicBezTo>
                  <a:pt x="240" y="231"/>
                  <a:pt x="240" y="231"/>
                  <a:pt x="240" y="231"/>
                </a:cubicBezTo>
                <a:cubicBezTo>
                  <a:pt x="227" y="231"/>
                  <a:pt x="227" y="231"/>
                  <a:pt x="227" y="231"/>
                </a:cubicBezTo>
                <a:lnTo>
                  <a:pt x="235" y="204"/>
                </a:lnTo>
                <a:close/>
                <a:moveTo>
                  <a:pt x="272" y="231"/>
                </a:moveTo>
                <a:cubicBezTo>
                  <a:pt x="283" y="231"/>
                  <a:pt x="283" y="231"/>
                  <a:pt x="283" y="231"/>
                </a:cubicBezTo>
                <a:cubicBezTo>
                  <a:pt x="289" y="212"/>
                  <a:pt x="289" y="212"/>
                  <a:pt x="289" y="212"/>
                </a:cubicBezTo>
                <a:cubicBezTo>
                  <a:pt x="289" y="212"/>
                  <a:pt x="289" y="212"/>
                  <a:pt x="289" y="212"/>
                </a:cubicBezTo>
                <a:cubicBezTo>
                  <a:pt x="294" y="231"/>
                  <a:pt x="294" y="231"/>
                  <a:pt x="294" y="231"/>
                </a:cubicBezTo>
                <a:cubicBezTo>
                  <a:pt x="312" y="231"/>
                  <a:pt x="312" y="231"/>
                  <a:pt x="312" y="231"/>
                </a:cubicBezTo>
                <a:cubicBezTo>
                  <a:pt x="320" y="204"/>
                  <a:pt x="320" y="204"/>
                  <a:pt x="320" y="204"/>
                </a:cubicBezTo>
                <a:cubicBezTo>
                  <a:pt x="309" y="204"/>
                  <a:pt x="309" y="204"/>
                  <a:pt x="309" y="204"/>
                </a:cubicBezTo>
                <a:cubicBezTo>
                  <a:pt x="303" y="222"/>
                  <a:pt x="303" y="222"/>
                  <a:pt x="303" y="222"/>
                </a:cubicBezTo>
                <a:cubicBezTo>
                  <a:pt x="303" y="222"/>
                  <a:pt x="303" y="222"/>
                  <a:pt x="303" y="222"/>
                </a:cubicBezTo>
                <a:cubicBezTo>
                  <a:pt x="299" y="204"/>
                  <a:pt x="299" y="204"/>
                  <a:pt x="299" y="204"/>
                </a:cubicBezTo>
                <a:cubicBezTo>
                  <a:pt x="280" y="204"/>
                  <a:pt x="280" y="204"/>
                  <a:pt x="280" y="204"/>
                </a:cubicBezTo>
                <a:lnTo>
                  <a:pt x="272" y="231"/>
                </a:lnTo>
                <a:close/>
                <a:moveTo>
                  <a:pt x="350" y="231"/>
                </a:moveTo>
                <a:cubicBezTo>
                  <a:pt x="365" y="231"/>
                  <a:pt x="365" y="231"/>
                  <a:pt x="365" y="231"/>
                </a:cubicBezTo>
                <a:cubicBezTo>
                  <a:pt x="387" y="204"/>
                  <a:pt x="387" y="204"/>
                  <a:pt x="387" y="204"/>
                </a:cubicBezTo>
                <a:cubicBezTo>
                  <a:pt x="374" y="204"/>
                  <a:pt x="374" y="204"/>
                  <a:pt x="374" y="204"/>
                </a:cubicBezTo>
                <a:cubicBezTo>
                  <a:pt x="361" y="221"/>
                  <a:pt x="361" y="221"/>
                  <a:pt x="361" y="221"/>
                </a:cubicBezTo>
                <a:cubicBezTo>
                  <a:pt x="359" y="204"/>
                  <a:pt x="359" y="204"/>
                  <a:pt x="359" y="204"/>
                </a:cubicBezTo>
                <a:cubicBezTo>
                  <a:pt x="344" y="204"/>
                  <a:pt x="344" y="204"/>
                  <a:pt x="344" y="204"/>
                </a:cubicBezTo>
                <a:lnTo>
                  <a:pt x="350" y="231"/>
                </a:lnTo>
                <a:close/>
                <a:moveTo>
                  <a:pt x="404" y="231"/>
                </a:moveTo>
                <a:cubicBezTo>
                  <a:pt x="433" y="231"/>
                  <a:pt x="433" y="231"/>
                  <a:pt x="433" y="231"/>
                </a:cubicBezTo>
                <a:cubicBezTo>
                  <a:pt x="435" y="225"/>
                  <a:pt x="435" y="225"/>
                  <a:pt x="435" y="225"/>
                </a:cubicBezTo>
                <a:cubicBezTo>
                  <a:pt x="418" y="225"/>
                  <a:pt x="418" y="225"/>
                  <a:pt x="418" y="225"/>
                </a:cubicBezTo>
                <a:cubicBezTo>
                  <a:pt x="419" y="220"/>
                  <a:pt x="419" y="220"/>
                  <a:pt x="419" y="220"/>
                </a:cubicBezTo>
                <a:cubicBezTo>
                  <a:pt x="435" y="220"/>
                  <a:pt x="435" y="220"/>
                  <a:pt x="435" y="220"/>
                </a:cubicBezTo>
                <a:cubicBezTo>
                  <a:pt x="437" y="215"/>
                  <a:pt x="437" y="215"/>
                  <a:pt x="437" y="215"/>
                </a:cubicBezTo>
                <a:cubicBezTo>
                  <a:pt x="421" y="215"/>
                  <a:pt x="421" y="215"/>
                  <a:pt x="421" y="215"/>
                </a:cubicBezTo>
                <a:cubicBezTo>
                  <a:pt x="423" y="209"/>
                  <a:pt x="423" y="209"/>
                  <a:pt x="423" y="209"/>
                </a:cubicBezTo>
                <a:cubicBezTo>
                  <a:pt x="439" y="209"/>
                  <a:pt x="439" y="209"/>
                  <a:pt x="439" y="209"/>
                </a:cubicBezTo>
                <a:cubicBezTo>
                  <a:pt x="441" y="204"/>
                  <a:pt x="441" y="204"/>
                  <a:pt x="441" y="204"/>
                </a:cubicBezTo>
                <a:cubicBezTo>
                  <a:pt x="412" y="204"/>
                  <a:pt x="412" y="204"/>
                  <a:pt x="412" y="204"/>
                </a:cubicBezTo>
                <a:lnTo>
                  <a:pt x="404" y="231"/>
                </a:lnTo>
                <a:close/>
                <a:moveTo>
                  <a:pt x="531" y="231"/>
                </a:moveTo>
                <a:cubicBezTo>
                  <a:pt x="544" y="231"/>
                  <a:pt x="544" y="231"/>
                  <a:pt x="544" y="231"/>
                </a:cubicBezTo>
                <a:cubicBezTo>
                  <a:pt x="550" y="210"/>
                  <a:pt x="550" y="210"/>
                  <a:pt x="550" y="210"/>
                </a:cubicBezTo>
                <a:cubicBezTo>
                  <a:pt x="560" y="210"/>
                  <a:pt x="560" y="210"/>
                  <a:pt x="560" y="210"/>
                </a:cubicBezTo>
                <a:cubicBezTo>
                  <a:pt x="562" y="204"/>
                  <a:pt x="562" y="204"/>
                  <a:pt x="562" y="204"/>
                </a:cubicBezTo>
                <a:cubicBezTo>
                  <a:pt x="529" y="204"/>
                  <a:pt x="529" y="204"/>
                  <a:pt x="529" y="204"/>
                </a:cubicBezTo>
                <a:cubicBezTo>
                  <a:pt x="527" y="210"/>
                  <a:pt x="527" y="210"/>
                  <a:pt x="527" y="210"/>
                </a:cubicBezTo>
                <a:cubicBezTo>
                  <a:pt x="537" y="210"/>
                  <a:pt x="537" y="210"/>
                  <a:pt x="537" y="210"/>
                </a:cubicBezTo>
                <a:lnTo>
                  <a:pt x="531" y="231"/>
                </a:lnTo>
                <a:close/>
                <a:moveTo>
                  <a:pt x="581" y="231"/>
                </a:moveTo>
                <a:cubicBezTo>
                  <a:pt x="592" y="231"/>
                  <a:pt x="592" y="231"/>
                  <a:pt x="592" y="231"/>
                </a:cubicBezTo>
                <a:cubicBezTo>
                  <a:pt x="598" y="211"/>
                  <a:pt x="598" y="211"/>
                  <a:pt x="598" y="211"/>
                </a:cubicBezTo>
                <a:cubicBezTo>
                  <a:pt x="598" y="211"/>
                  <a:pt x="598" y="211"/>
                  <a:pt x="598" y="211"/>
                </a:cubicBezTo>
                <a:cubicBezTo>
                  <a:pt x="599" y="231"/>
                  <a:pt x="599" y="231"/>
                  <a:pt x="599" y="231"/>
                </a:cubicBezTo>
                <a:cubicBezTo>
                  <a:pt x="612" y="231"/>
                  <a:pt x="612" y="231"/>
                  <a:pt x="612" y="231"/>
                </a:cubicBezTo>
                <a:cubicBezTo>
                  <a:pt x="626" y="211"/>
                  <a:pt x="626" y="211"/>
                  <a:pt x="626" y="211"/>
                </a:cubicBezTo>
                <a:cubicBezTo>
                  <a:pt x="626" y="211"/>
                  <a:pt x="626" y="211"/>
                  <a:pt x="626" y="211"/>
                </a:cubicBezTo>
                <a:cubicBezTo>
                  <a:pt x="620" y="231"/>
                  <a:pt x="620" y="231"/>
                  <a:pt x="620" y="231"/>
                </a:cubicBezTo>
                <a:cubicBezTo>
                  <a:pt x="632" y="231"/>
                  <a:pt x="632" y="231"/>
                  <a:pt x="632" y="231"/>
                </a:cubicBezTo>
                <a:cubicBezTo>
                  <a:pt x="640" y="204"/>
                  <a:pt x="640" y="204"/>
                  <a:pt x="640" y="204"/>
                </a:cubicBezTo>
                <a:cubicBezTo>
                  <a:pt x="621" y="204"/>
                  <a:pt x="621" y="204"/>
                  <a:pt x="621" y="204"/>
                </a:cubicBezTo>
                <a:cubicBezTo>
                  <a:pt x="609" y="222"/>
                  <a:pt x="609" y="222"/>
                  <a:pt x="609" y="222"/>
                </a:cubicBezTo>
                <a:cubicBezTo>
                  <a:pt x="609" y="222"/>
                  <a:pt x="609" y="222"/>
                  <a:pt x="609" y="222"/>
                </a:cubicBezTo>
                <a:cubicBezTo>
                  <a:pt x="608" y="204"/>
                  <a:pt x="608" y="204"/>
                  <a:pt x="608" y="204"/>
                </a:cubicBezTo>
                <a:cubicBezTo>
                  <a:pt x="589" y="204"/>
                  <a:pt x="589" y="204"/>
                  <a:pt x="589" y="204"/>
                </a:cubicBezTo>
                <a:lnTo>
                  <a:pt x="581" y="231"/>
                </a:lnTo>
                <a:close/>
                <a:moveTo>
                  <a:pt x="714" y="231"/>
                </a:moveTo>
                <a:cubicBezTo>
                  <a:pt x="725" y="231"/>
                  <a:pt x="725" y="231"/>
                  <a:pt x="725" y="231"/>
                </a:cubicBezTo>
                <a:cubicBezTo>
                  <a:pt x="731" y="212"/>
                  <a:pt x="731" y="212"/>
                  <a:pt x="731" y="212"/>
                </a:cubicBezTo>
                <a:cubicBezTo>
                  <a:pt x="731" y="212"/>
                  <a:pt x="731" y="212"/>
                  <a:pt x="731" y="212"/>
                </a:cubicBezTo>
                <a:cubicBezTo>
                  <a:pt x="736" y="231"/>
                  <a:pt x="736" y="231"/>
                  <a:pt x="736" y="231"/>
                </a:cubicBezTo>
                <a:cubicBezTo>
                  <a:pt x="754" y="231"/>
                  <a:pt x="754" y="231"/>
                  <a:pt x="754" y="231"/>
                </a:cubicBezTo>
                <a:cubicBezTo>
                  <a:pt x="763" y="204"/>
                  <a:pt x="763" y="204"/>
                  <a:pt x="763" y="204"/>
                </a:cubicBezTo>
                <a:cubicBezTo>
                  <a:pt x="751" y="204"/>
                  <a:pt x="751" y="204"/>
                  <a:pt x="751" y="204"/>
                </a:cubicBezTo>
                <a:cubicBezTo>
                  <a:pt x="746" y="222"/>
                  <a:pt x="746" y="222"/>
                  <a:pt x="746" y="222"/>
                </a:cubicBezTo>
                <a:cubicBezTo>
                  <a:pt x="746" y="222"/>
                  <a:pt x="746" y="222"/>
                  <a:pt x="746" y="222"/>
                </a:cubicBezTo>
                <a:cubicBezTo>
                  <a:pt x="741" y="204"/>
                  <a:pt x="741" y="204"/>
                  <a:pt x="741" y="204"/>
                </a:cubicBezTo>
                <a:cubicBezTo>
                  <a:pt x="722" y="204"/>
                  <a:pt x="722" y="204"/>
                  <a:pt x="722" y="204"/>
                </a:cubicBezTo>
                <a:lnTo>
                  <a:pt x="714" y="231"/>
                </a:lnTo>
                <a:close/>
                <a:moveTo>
                  <a:pt x="787" y="231"/>
                </a:moveTo>
                <a:cubicBezTo>
                  <a:pt x="800" y="231"/>
                  <a:pt x="800" y="231"/>
                  <a:pt x="800" y="231"/>
                </a:cubicBezTo>
                <a:cubicBezTo>
                  <a:pt x="806" y="210"/>
                  <a:pt x="806" y="210"/>
                  <a:pt x="806" y="210"/>
                </a:cubicBezTo>
                <a:cubicBezTo>
                  <a:pt x="816" y="210"/>
                  <a:pt x="816" y="210"/>
                  <a:pt x="816" y="210"/>
                </a:cubicBezTo>
                <a:cubicBezTo>
                  <a:pt x="818" y="204"/>
                  <a:pt x="818" y="204"/>
                  <a:pt x="818" y="204"/>
                </a:cubicBezTo>
                <a:cubicBezTo>
                  <a:pt x="785" y="204"/>
                  <a:pt x="785" y="204"/>
                  <a:pt x="785" y="204"/>
                </a:cubicBezTo>
                <a:cubicBezTo>
                  <a:pt x="783" y="210"/>
                  <a:pt x="783" y="210"/>
                  <a:pt x="783" y="210"/>
                </a:cubicBezTo>
                <a:cubicBezTo>
                  <a:pt x="793" y="210"/>
                  <a:pt x="793" y="210"/>
                  <a:pt x="793" y="210"/>
                </a:cubicBezTo>
                <a:lnTo>
                  <a:pt x="787" y="231"/>
                </a:lnTo>
                <a:close/>
                <a:moveTo>
                  <a:pt x="480" y="212"/>
                </a:moveTo>
                <a:cubicBezTo>
                  <a:pt x="480" y="212"/>
                  <a:pt x="480" y="211"/>
                  <a:pt x="480" y="211"/>
                </a:cubicBezTo>
                <a:cubicBezTo>
                  <a:pt x="481" y="209"/>
                  <a:pt x="482" y="209"/>
                  <a:pt x="485" y="209"/>
                </a:cubicBezTo>
                <a:cubicBezTo>
                  <a:pt x="487" y="209"/>
                  <a:pt x="489" y="209"/>
                  <a:pt x="490" y="209"/>
                </a:cubicBezTo>
                <a:cubicBezTo>
                  <a:pt x="491" y="210"/>
                  <a:pt x="491" y="211"/>
                  <a:pt x="491" y="211"/>
                </a:cubicBezTo>
                <a:cubicBezTo>
                  <a:pt x="502" y="211"/>
                  <a:pt x="502" y="211"/>
                  <a:pt x="502" y="211"/>
                </a:cubicBezTo>
                <a:cubicBezTo>
                  <a:pt x="503" y="207"/>
                  <a:pt x="500" y="204"/>
                  <a:pt x="487" y="204"/>
                </a:cubicBezTo>
                <a:cubicBezTo>
                  <a:pt x="475" y="204"/>
                  <a:pt x="468" y="206"/>
                  <a:pt x="466" y="212"/>
                </a:cubicBezTo>
                <a:cubicBezTo>
                  <a:pt x="466" y="214"/>
                  <a:pt x="466" y="215"/>
                  <a:pt x="467" y="217"/>
                </a:cubicBezTo>
                <a:cubicBezTo>
                  <a:pt x="470" y="220"/>
                  <a:pt x="485" y="221"/>
                  <a:pt x="486" y="223"/>
                </a:cubicBezTo>
                <a:cubicBezTo>
                  <a:pt x="486" y="223"/>
                  <a:pt x="486" y="224"/>
                  <a:pt x="486" y="224"/>
                </a:cubicBezTo>
                <a:cubicBezTo>
                  <a:pt x="485" y="226"/>
                  <a:pt x="482" y="227"/>
                  <a:pt x="480" y="227"/>
                </a:cubicBezTo>
                <a:cubicBezTo>
                  <a:pt x="478" y="227"/>
                  <a:pt x="476" y="226"/>
                  <a:pt x="475" y="226"/>
                </a:cubicBezTo>
                <a:cubicBezTo>
                  <a:pt x="474" y="225"/>
                  <a:pt x="474" y="224"/>
                  <a:pt x="475" y="223"/>
                </a:cubicBezTo>
                <a:cubicBezTo>
                  <a:pt x="463" y="223"/>
                  <a:pt x="463" y="223"/>
                  <a:pt x="463" y="223"/>
                </a:cubicBezTo>
                <a:cubicBezTo>
                  <a:pt x="462" y="227"/>
                  <a:pt x="461" y="232"/>
                  <a:pt x="478" y="232"/>
                </a:cubicBezTo>
                <a:cubicBezTo>
                  <a:pt x="492" y="232"/>
                  <a:pt x="498" y="228"/>
                  <a:pt x="500" y="223"/>
                </a:cubicBezTo>
                <a:cubicBezTo>
                  <a:pt x="500" y="220"/>
                  <a:pt x="500" y="219"/>
                  <a:pt x="499" y="218"/>
                </a:cubicBezTo>
                <a:cubicBezTo>
                  <a:pt x="496" y="215"/>
                  <a:pt x="482" y="214"/>
                  <a:pt x="480" y="212"/>
                </a:cubicBezTo>
                <a:moveTo>
                  <a:pt x="658" y="231"/>
                </a:moveTo>
                <a:cubicBezTo>
                  <a:pt x="688" y="231"/>
                  <a:pt x="688" y="231"/>
                  <a:pt x="688" y="231"/>
                </a:cubicBezTo>
                <a:cubicBezTo>
                  <a:pt x="689" y="225"/>
                  <a:pt x="689" y="225"/>
                  <a:pt x="689" y="225"/>
                </a:cubicBezTo>
                <a:cubicBezTo>
                  <a:pt x="672" y="225"/>
                  <a:pt x="672" y="225"/>
                  <a:pt x="672" y="225"/>
                </a:cubicBezTo>
                <a:cubicBezTo>
                  <a:pt x="674" y="220"/>
                  <a:pt x="674" y="220"/>
                  <a:pt x="674" y="220"/>
                </a:cubicBezTo>
                <a:cubicBezTo>
                  <a:pt x="690" y="220"/>
                  <a:pt x="690" y="220"/>
                  <a:pt x="690" y="220"/>
                </a:cubicBezTo>
                <a:cubicBezTo>
                  <a:pt x="691" y="215"/>
                  <a:pt x="691" y="215"/>
                  <a:pt x="691" y="215"/>
                </a:cubicBezTo>
                <a:cubicBezTo>
                  <a:pt x="676" y="215"/>
                  <a:pt x="676" y="215"/>
                  <a:pt x="676" y="215"/>
                </a:cubicBezTo>
                <a:cubicBezTo>
                  <a:pt x="677" y="209"/>
                  <a:pt x="677" y="209"/>
                  <a:pt x="677" y="209"/>
                </a:cubicBezTo>
                <a:cubicBezTo>
                  <a:pt x="694" y="209"/>
                  <a:pt x="694" y="209"/>
                  <a:pt x="694" y="209"/>
                </a:cubicBezTo>
                <a:cubicBezTo>
                  <a:pt x="696" y="204"/>
                  <a:pt x="696" y="204"/>
                  <a:pt x="696" y="204"/>
                </a:cubicBezTo>
                <a:cubicBezTo>
                  <a:pt x="667" y="204"/>
                  <a:pt x="667" y="204"/>
                  <a:pt x="667" y="204"/>
                </a:cubicBezTo>
                <a:lnTo>
                  <a:pt x="658" y="231"/>
                </a:lnTo>
                <a:close/>
                <a:moveTo>
                  <a:pt x="852" y="212"/>
                </a:moveTo>
                <a:cubicBezTo>
                  <a:pt x="851" y="212"/>
                  <a:pt x="851" y="211"/>
                  <a:pt x="851" y="211"/>
                </a:cubicBezTo>
                <a:cubicBezTo>
                  <a:pt x="852" y="209"/>
                  <a:pt x="853" y="209"/>
                  <a:pt x="856" y="209"/>
                </a:cubicBezTo>
                <a:cubicBezTo>
                  <a:pt x="858" y="209"/>
                  <a:pt x="860" y="209"/>
                  <a:pt x="861" y="209"/>
                </a:cubicBezTo>
                <a:cubicBezTo>
                  <a:pt x="862" y="210"/>
                  <a:pt x="862" y="211"/>
                  <a:pt x="862" y="211"/>
                </a:cubicBezTo>
                <a:cubicBezTo>
                  <a:pt x="873" y="211"/>
                  <a:pt x="873" y="211"/>
                  <a:pt x="873" y="211"/>
                </a:cubicBezTo>
                <a:cubicBezTo>
                  <a:pt x="874" y="207"/>
                  <a:pt x="871" y="204"/>
                  <a:pt x="859" y="204"/>
                </a:cubicBezTo>
                <a:cubicBezTo>
                  <a:pt x="846" y="204"/>
                  <a:pt x="839" y="206"/>
                  <a:pt x="838" y="212"/>
                </a:cubicBezTo>
                <a:cubicBezTo>
                  <a:pt x="837" y="214"/>
                  <a:pt x="837" y="215"/>
                  <a:pt x="838" y="217"/>
                </a:cubicBezTo>
                <a:cubicBezTo>
                  <a:pt x="841" y="220"/>
                  <a:pt x="856" y="221"/>
                  <a:pt x="857" y="223"/>
                </a:cubicBezTo>
                <a:cubicBezTo>
                  <a:pt x="857" y="223"/>
                  <a:pt x="857" y="224"/>
                  <a:pt x="857" y="224"/>
                </a:cubicBezTo>
                <a:cubicBezTo>
                  <a:pt x="856" y="226"/>
                  <a:pt x="853" y="227"/>
                  <a:pt x="851" y="227"/>
                </a:cubicBezTo>
                <a:cubicBezTo>
                  <a:pt x="849" y="227"/>
                  <a:pt x="847" y="226"/>
                  <a:pt x="846" y="226"/>
                </a:cubicBezTo>
                <a:cubicBezTo>
                  <a:pt x="846" y="225"/>
                  <a:pt x="846" y="224"/>
                  <a:pt x="846" y="223"/>
                </a:cubicBezTo>
                <a:cubicBezTo>
                  <a:pt x="834" y="223"/>
                  <a:pt x="834" y="223"/>
                  <a:pt x="834" y="223"/>
                </a:cubicBezTo>
                <a:cubicBezTo>
                  <a:pt x="833" y="227"/>
                  <a:pt x="832" y="232"/>
                  <a:pt x="849" y="232"/>
                </a:cubicBezTo>
                <a:cubicBezTo>
                  <a:pt x="863" y="232"/>
                  <a:pt x="869" y="228"/>
                  <a:pt x="871" y="223"/>
                </a:cubicBezTo>
                <a:cubicBezTo>
                  <a:pt x="872" y="220"/>
                  <a:pt x="871" y="219"/>
                  <a:pt x="870" y="218"/>
                </a:cubicBezTo>
                <a:cubicBezTo>
                  <a:pt x="867" y="215"/>
                  <a:pt x="853" y="214"/>
                  <a:pt x="852" y="212"/>
                </a:cubicBezTo>
                <a:moveTo>
                  <a:pt x="1012" y="164"/>
                </a:moveTo>
                <a:cubicBezTo>
                  <a:pt x="1006" y="164"/>
                  <a:pt x="1001" y="170"/>
                  <a:pt x="1001" y="176"/>
                </a:cubicBezTo>
                <a:cubicBezTo>
                  <a:pt x="1001" y="182"/>
                  <a:pt x="1006" y="187"/>
                  <a:pt x="1012" y="187"/>
                </a:cubicBezTo>
                <a:cubicBezTo>
                  <a:pt x="1018" y="187"/>
                  <a:pt x="1023" y="182"/>
                  <a:pt x="1023" y="176"/>
                </a:cubicBezTo>
                <a:cubicBezTo>
                  <a:pt x="1023" y="170"/>
                  <a:pt x="1018" y="164"/>
                  <a:pt x="1012" y="164"/>
                </a:cubicBezTo>
                <a:close/>
                <a:moveTo>
                  <a:pt x="1012" y="185"/>
                </a:moveTo>
                <a:cubicBezTo>
                  <a:pt x="1007" y="185"/>
                  <a:pt x="1003" y="181"/>
                  <a:pt x="1003" y="176"/>
                </a:cubicBezTo>
                <a:cubicBezTo>
                  <a:pt x="1003" y="171"/>
                  <a:pt x="1007" y="166"/>
                  <a:pt x="1012" y="166"/>
                </a:cubicBezTo>
                <a:cubicBezTo>
                  <a:pt x="1017" y="166"/>
                  <a:pt x="1021" y="171"/>
                  <a:pt x="1021" y="176"/>
                </a:cubicBezTo>
                <a:cubicBezTo>
                  <a:pt x="1021" y="181"/>
                  <a:pt x="1017" y="185"/>
                  <a:pt x="1012" y="185"/>
                </a:cubicBezTo>
                <a:close/>
                <a:moveTo>
                  <a:pt x="1016" y="173"/>
                </a:moveTo>
                <a:cubicBezTo>
                  <a:pt x="1016" y="171"/>
                  <a:pt x="1015" y="170"/>
                  <a:pt x="1012" y="170"/>
                </a:cubicBezTo>
                <a:cubicBezTo>
                  <a:pt x="1008" y="170"/>
                  <a:pt x="1008" y="170"/>
                  <a:pt x="1008" y="170"/>
                </a:cubicBezTo>
                <a:cubicBezTo>
                  <a:pt x="1008" y="182"/>
                  <a:pt x="1008" y="182"/>
                  <a:pt x="1008" y="182"/>
                </a:cubicBezTo>
                <a:cubicBezTo>
                  <a:pt x="1010" y="182"/>
                  <a:pt x="1010" y="182"/>
                  <a:pt x="1010" y="182"/>
                </a:cubicBezTo>
                <a:cubicBezTo>
                  <a:pt x="1010" y="177"/>
                  <a:pt x="1010" y="177"/>
                  <a:pt x="1010" y="177"/>
                </a:cubicBezTo>
                <a:cubicBezTo>
                  <a:pt x="1011" y="177"/>
                  <a:pt x="1011" y="177"/>
                  <a:pt x="1011" y="177"/>
                </a:cubicBezTo>
                <a:cubicBezTo>
                  <a:pt x="1014" y="182"/>
                  <a:pt x="1014" y="182"/>
                  <a:pt x="1014" y="182"/>
                </a:cubicBezTo>
                <a:cubicBezTo>
                  <a:pt x="1017" y="182"/>
                  <a:pt x="1017" y="182"/>
                  <a:pt x="1017" y="182"/>
                </a:cubicBezTo>
                <a:cubicBezTo>
                  <a:pt x="1014" y="177"/>
                  <a:pt x="1014" y="177"/>
                  <a:pt x="1014" y="177"/>
                </a:cubicBezTo>
                <a:cubicBezTo>
                  <a:pt x="1015" y="176"/>
                  <a:pt x="1016" y="176"/>
                  <a:pt x="1016" y="173"/>
                </a:cubicBezTo>
                <a:close/>
                <a:moveTo>
                  <a:pt x="1010" y="175"/>
                </a:moveTo>
                <a:cubicBezTo>
                  <a:pt x="1010" y="172"/>
                  <a:pt x="1010" y="172"/>
                  <a:pt x="1010" y="172"/>
                </a:cubicBezTo>
                <a:cubicBezTo>
                  <a:pt x="1011" y="172"/>
                  <a:pt x="1011" y="172"/>
                  <a:pt x="1011" y="172"/>
                </a:cubicBezTo>
                <a:cubicBezTo>
                  <a:pt x="1013" y="172"/>
                  <a:pt x="1014" y="172"/>
                  <a:pt x="1014" y="173"/>
                </a:cubicBezTo>
                <a:cubicBezTo>
                  <a:pt x="1014" y="175"/>
                  <a:pt x="1013" y="175"/>
                  <a:pt x="1011" y="175"/>
                </a:cubicBezTo>
                <a:lnTo>
                  <a:pt x="1010" y="175"/>
                </a:lnTo>
                <a:close/>
                <a:moveTo>
                  <a:pt x="0" y="112"/>
                </a:moveTo>
                <a:cubicBezTo>
                  <a:pt x="0" y="50"/>
                  <a:pt x="50" y="0"/>
                  <a:pt x="112" y="0"/>
                </a:cubicBezTo>
                <a:cubicBezTo>
                  <a:pt x="174" y="0"/>
                  <a:pt x="224" y="50"/>
                  <a:pt x="224" y="112"/>
                </a:cubicBezTo>
                <a:cubicBezTo>
                  <a:pt x="224" y="174"/>
                  <a:pt x="174" y="223"/>
                  <a:pt x="112" y="223"/>
                </a:cubicBezTo>
                <a:cubicBezTo>
                  <a:pt x="50" y="223"/>
                  <a:pt x="0" y="174"/>
                  <a:pt x="0" y="112"/>
                </a:cubicBezTo>
                <a:close/>
                <a:moveTo>
                  <a:pt x="112" y="83"/>
                </a:moveTo>
                <a:cubicBezTo>
                  <a:pt x="86" y="124"/>
                  <a:pt x="86" y="124"/>
                  <a:pt x="86" y="124"/>
                </a:cubicBezTo>
                <a:cubicBezTo>
                  <a:pt x="94" y="130"/>
                  <a:pt x="94" y="130"/>
                  <a:pt x="94" y="130"/>
                </a:cubicBezTo>
                <a:cubicBezTo>
                  <a:pt x="83" y="130"/>
                  <a:pt x="83" y="130"/>
                  <a:pt x="83" y="130"/>
                </a:cubicBezTo>
                <a:cubicBezTo>
                  <a:pt x="73" y="145"/>
                  <a:pt x="73" y="145"/>
                  <a:pt x="73" y="145"/>
                </a:cubicBezTo>
                <a:cubicBezTo>
                  <a:pt x="32" y="167"/>
                  <a:pt x="32" y="167"/>
                  <a:pt x="32" y="167"/>
                </a:cubicBezTo>
                <a:cubicBezTo>
                  <a:pt x="31" y="167"/>
                  <a:pt x="31" y="167"/>
                  <a:pt x="31" y="167"/>
                </a:cubicBezTo>
                <a:cubicBezTo>
                  <a:pt x="31" y="167"/>
                  <a:pt x="31" y="166"/>
                  <a:pt x="31" y="166"/>
                </a:cubicBezTo>
                <a:cubicBezTo>
                  <a:pt x="83" y="123"/>
                  <a:pt x="83" y="123"/>
                  <a:pt x="83" y="123"/>
                </a:cubicBezTo>
                <a:cubicBezTo>
                  <a:pt x="17" y="130"/>
                  <a:pt x="17" y="130"/>
                  <a:pt x="17" y="130"/>
                </a:cubicBezTo>
                <a:cubicBezTo>
                  <a:pt x="17" y="130"/>
                  <a:pt x="17" y="130"/>
                  <a:pt x="17" y="130"/>
                </a:cubicBezTo>
                <a:cubicBezTo>
                  <a:pt x="81" y="111"/>
                  <a:pt x="81" y="111"/>
                  <a:pt x="81" y="111"/>
                </a:cubicBezTo>
                <a:cubicBezTo>
                  <a:pt x="17" y="93"/>
                  <a:pt x="17" y="93"/>
                  <a:pt x="17" y="93"/>
                </a:cubicBezTo>
                <a:cubicBezTo>
                  <a:pt x="17" y="92"/>
                  <a:pt x="17" y="92"/>
                  <a:pt x="17" y="92"/>
                </a:cubicBezTo>
                <a:cubicBezTo>
                  <a:pt x="83" y="99"/>
                  <a:pt x="83" y="99"/>
                  <a:pt x="83" y="99"/>
                </a:cubicBezTo>
                <a:cubicBezTo>
                  <a:pt x="31" y="57"/>
                  <a:pt x="31" y="57"/>
                  <a:pt x="31" y="57"/>
                </a:cubicBezTo>
                <a:cubicBezTo>
                  <a:pt x="31" y="57"/>
                  <a:pt x="31" y="57"/>
                  <a:pt x="31" y="57"/>
                </a:cubicBezTo>
                <a:cubicBezTo>
                  <a:pt x="89" y="88"/>
                  <a:pt x="89" y="88"/>
                  <a:pt x="89" y="88"/>
                </a:cubicBezTo>
                <a:cubicBezTo>
                  <a:pt x="59" y="30"/>
                  <a:pt x="59" y="30"/>
                  <a:pt x="59" y="30"/>
                </a:cubicBezTo>
                <a:cubicBezTo>
                  <a:pt x="59" y="30"/>
                  <a:pt x="59" y="30"/>
                  <a:pt x="59" y="30"/>
                </a:cubicBezTo>
                <a:cubicBezTo>
                  <a:pt x="100" y="82"/>
                  <a:pt x="100" y="82"/>
                  <a:pt x="100" y="82"/>
                </a:cubicBezTo>
                <a:cubicBezTo>
                  <a:pt x="95" y="14"/>
                  <a:pt x="95" y="14"/>
                  <a:pt x="95" y="14"/>
                </a:cubicBezTo>
                <a:cubicBezTo>
                  <a:pt x="95" y="14"/>
                  <a:pt x="95" y="14"/>
                  <a:pt x="95" y="14"/>
                </a:cubicBezTo>
                <a:cubicBezTo>
                  <a:pt x="113" y="80"/>
                  <a:pt x="113" y="80"/>
                  <a:pt x="113" y="80"/>
                </a:cubicBezTo>
                <a:cubicBezTo>
                  <a:pt x="132" y="16"/>
                  <a:pt x="132" y="16"/>
                  <a:pt x="132" y="16"/>
                </a:cubicBezTo>
                <a:cubicBezTo>
                  <a:pt x="132" y="16"/>
                  <a:pt x="133" y="16"/>
                  <a:pt x="133" y="16"/>
                </a:cubicBezTo>
                <a:cubicBezTo>
                  <a:pt x="124" y="82"/>
                  <a:pt x="124" y="82"/>
                  <a:pt x="124" y="82"/>
                </a:cubicBezTo>
                <a:cubicBezTo>
                  <a:pt x="167" y="32"/>
                  <a:pt x="167" y="32"/>
                  <a:pt x="167" y="32"/>
                </a:cubicBezTo>
                <a:cubicBezTo>
                  <a:pt x="167" y="32"/>
                  <a:pt x="167" y="32"/>
                  <a:pt x="167" y="32"/>
                </a:cubicBezTo>
                <a:cubicBezTo>
                  <a:pt x="135" y="90"/>
                  <a:pt x="135" y="90"/>
                  <a:pt x="135" y="90"/>
                </a:cubicBezTo>
                <a:cubicBezTo>
                  <a:pt x="194" y="60"/>
                  <a:pt x="194" y="60"/>
                  <a:pt x="194" y="60"/>
                </a:cubicBezTo>
                <a:cubicBezTo>
                  <a:pt x="194" y="60"/>
                  <a:pt x="194" y="60"/>
                  <a:pt x="194" y="60"/>
                </a:cubicBezTo>
                <a:cubicBezTo>
                  <a:pt x="142" y="100"/>
                  <a:pt x="142" y="100"/>
                  <a:pt x="142" y="100"/>
                </a:cubicBezTo>
                <a:cubicBezTo>
                  <a:pt x="209" y="95"/>
                  <a:pt x="209" y="95"/>
                  <a:pt x="209" y="95"/>
                </a:cubicBezTo>
                <a:cubicBezTo>
                  <a:pt x="209" y="96"/>
                  <a:pt x="209" y="96"/>
                  <a:pt x="209" y="96"/>
                </a:cubicBezTo>
                <a:cubicBezTo>
                  <a:pt x="143" y="112"/>
                  <a:pt x="143" y="112"/>
                  <a:pt x="143" y="112"/>
                </a:cubicBezTo>
                <a:cubicBezTo>
                  <a:pt x="206" y="134"/>
                  <a:pt x="206" y="134"/>
                  <a:pt x="206" y="134"/>
                </a:cubicBezTo>
                <a:cubicBezTo>
                  <a:pt x="207" y="134"/>
                  <a:pt x="207" y="134"/>
                  <a:pt x="207" y="134"/>
                </a:cubicBezTo>
                <a:cubicBezTo>
                  <a:pt x="207" y="134"/>
                  <a:pt x="207" y="134"/>
                  <a:pt x="206" y="134"/>
                </a:cubicBezTo>
                <a:cubicBezTo>
                  <a:pt x="139" y="124"/>
                  <a:pt x="139" y="124"/>
                  <a:pt x="139" y="124"/>
                </a:cubicBezTo>
                <a:cubicBezTo>
                  <a:pt x="191" y="169"/>
                  <a:pt x="191" y="169"/>
                  <a:pt x="191" y="169"/>
                </a:cubicBezTo>
                <a:cubicBezTo>
                  <a:pt x="191" y="169"/>
                  <a:pt x="191" y="169"/>
                  <a:pt x="191" y="169"/>
                </a:cubicBezTo>
                <a:cubicBezTo>
                  <a:pt x="152" y="147"/>
                  <a:pt x="152" y="147"/>
                  <a:pt x="152" y="147"/>
                </a:cubicBezTo>
                <a:cubicBezTo>
                  <a:pt x="180" y="195"/>
                  <a:pt x="180" y="195"/>
                  <a:pt x="180" y="195"/>
                </a:cubicBezTo>
                <a:cubicBezTo>
                  <a:pt x="196" y="181"/>
                  <a:pt x="208" y="163"/>
                  <a:pt x="214" y="144"/>
                </a:cubicBezTo>
                <a:cubicBezTo>
                  <a:pt x="224" y="115"/>
                  <a:pt x="219" y="82"/>
                  <a:pt x="204" y="57"/>
                </a:cubicBezTo>
                <a:cubicBezTo>
                  <a:pt x="190" y="34"/>
                  <a:pt x="167" y="16"/>
                  <a:pt x="142" y="9"/>
                </a:cubicBezTo>
                <a:cubicBezTo>
                  <a:pt x="121" y="2"/>
                  <a:pt x="94" y="3"/>
                  <a:pt x="73" y="12"/>
                </a:cubicBezTo>
                <a:cubicBezTo>
                  <a:pt x="47" y="21"/>
                  <a:pt x="23" y="45"/>
                  <a:pt x="13" y="70"/>
                </a:cubicBezTo>
                <a:cubicBezTo>
                  <a:pt x="2" y="95"/>
                  <a:pt x="2" y="127"/>
                  <a:pt x="13" y="152"/>
                </a:cubicBezTo>
                <a:cubicBezTo>
                  <a:pt x="23" y="177"/>
                  <a:pt x="46" y="200"/>
                  <a:pt x="72" y="210"/>
                </a:cubicBezTo>
                <a:cubicBezTo>
                  <a:pt x="95" y="139"/>
                  <a:pt x="95" y="139"/>
                  <a:pt x="95" y="139"/>
                </a:cubicBezTo>
                <a:cubicBezTo>
                  <a:pt x="146" y="139"/>
                  <a:pt x="146" y="139"/>
                  <a:pt x="146" y="139"/>
                </a:cubicBezTo>
                <a:cubicBezTo>
                  <a:pt x="135" y="132"/>
                  <a:pt x="135" y="132"/>
                  <a:pt x="135" y="132"/>
                </a:cubicBezTo>
                <a:cubicBezTo>
                  <a:pt x="97" y="132"/>
                  <a:pt x="97" y="132"/>
                  <a:pt x="97" y="132"/>
                </a:cubicBezTo>
                <a:lnTo>
                  <a:pt x="112"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11F4442A-9FB6-134D-B82B-FB62A1DC073F}"/>
              </a:ext>
            </a:extLst>
          </p:cNvPr>
          <p:cNvGrpSpPr/>
          <p:nvPr/>
        </p:nvGrpSpPr>
        <p:grpSpPr>
          <a:xfrm>
            <a:off x="0" y="0"/>
            <a:ext cx="7190153" cy="2895600"/>
            <a:chOff x="0" y="0"/>
            <a:chExt cx="5392615" cy="2171700"/>
          </a:xfrm>
        </p:grpSpPr>
        <p:sp>
          <p:nvSpPr>
            <p:cNvPr id="16" name="Triangle 40">
              <a:extLst>
                <a:ext uri="{FF2B5EF4-FFF2-40B4-BE49-F238E27FC236}">
                  <a16:creationId xmlns:a16="http://schemas.microsoft.com/office/drawing/2014/main" id="{94492E7C-71F4-9747-B676-C6BA950A862D}"/>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7" name="Straight Connector 16">
              <a:extLst>
                <a:ext uri="{FF2B5EF4-FFF2-40B4-BE49-F238E27FC236}">
                  <a16:creationId xmlns:a16="http://schemas.microsoft.com/office/drawing/2014/main" id="{533174A2-3A44-ED4A-8163-0A2380C012A9}"/>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8" name="Group 17">
            <a:extLst>
              <a:ext uri="{FF2B5EF4-FFF2-40B4-BE49-F238E27FC236}">
                <a16:creationId xmlns:a16="http://schemas.microsoft.com/office/drawing/2014/main" id="{6B2B0667-31CA-974F-B72E-1DF53F2EA6AB}"/>
              </a:ext>
            </a:extLst>
          </p:cNvPr>
          <p:cNvGrpSpPr/>
          <p:nvPr/>
        </p:nvGrpSpPr>
        <p:grpSpPr>
          <a:xfrm>
            <a:off x="5589822" y="3212721"/>
            <a:ext cx="6602177" cy="3626734"/>
            <a:chOff x="4192367" y="2409541"/>
            <a:chExt cx="4951633" cy="2720051"/>
          </a:xfrm>
        </p:grpSpPr>
        <p:cxnSp>
          <p:nvCxnSpPr>
            <p:cNvPr id="19" name="Straight Connector 18">
              <a:extLst>
                <a:ext uri="{FF2B5EF4-FFF2-40B4-BE49-F238E27FC236}">
                  <a16:creationId xmlns:a16="http://schemas.microsoft.com/office/drawing/2014/main" id="{BB4EA640-913D-6F41-9C2F-13B0C50A257A}"/>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E4D4E44D-D0BF-CB4E-8304-B439E6D1885F}"/>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sp>
        <p:nvSpPr>
          <p:cNvPr id="21" name="Title 1">
            <a:extLst>
              <a:ext uri="{FF2B5EF4-FFF2-40B4-BE49-F238E27FC236}">
                <a16:creationId xmlns:a16="http://schemas.microsoft.com/office/drawing/2014/main" id="{AA0EC401-32E1-5542-8CA4-65B393C5E490}"/>
              </a:ext>
            </a:extLst>
          </p:cNvPr>
          <p:cNvSpPr txBox="1">
            <a:spLocks/>
          </p:cNvSpPr>
          <p:nvPr/>
        </p:nvSpPr>
        <p:spPr>
          <a:xfrm>
            <a:off x="679879" y="3083357"/>
            <a:ext cx="7825945" cy="608013"/>
          </a:xfrm>
          <a:prstGeom prst="rect">
            <a:avLst/>
          </a:prstGeom>
        </p:spPr>
        <p:txBody>
          <a:bodyPr/>
          <a:lstStyle>
            <a:lvl1pPr algn="l" rtl="0" eaLnBrk="1" fontAlgn="base" hangingPunct="1">
              <a:spcBef>
                <a:spcPct val="0"/>
              </a:spcBef>
              <a:spcAft>
                <a:spcPct val="0"/>
              </a:spcAft>
              <a:defRPr sz="3000">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29" algn="l" rtl="0" eaLnBrk="1" fontAlgn="base" hangingPunct="1">
              <a:spcBef>
                <a:spcPct val="0"/>
              </a:spcBef>
              <a:spcAft>
                <a:spcPct val="0"/>
              </a:spcAft>
              <a:defRPr sz="3000">
                <a:solidFill>
                  <a:schemeClr val="tx1"/>
                </a:solidFill>
                <a:latin typeface="Arial" charset="0"/>
              </a:defRPr>
            </a:lvl6pPr>
            <a:lvl7pPr marL="1132058" algn="l" rtl="0" eaLnBrk="1" fontAlgn="base" hangingPunct="1">
              <a:spcBef>
                <a:spcPct val="0"/>
              </a:spcBef>
              <a:spcAft>
                <a:spcPct val="0"/>
              </a:spcAft>
              <a:defRPr sz="3000">
                <a:solidFill>
                  <a:schemeClr val="tx1"/>
                </a:solidFill>
                <a:latin typeface="Arial" charset="0"/>
              </a:defRPr>
            </a:lvl7pPr>
            <a:lvl8pPr marL="1698087" algn="l" rtl="0" eaLnBrk="1" fontAlgn="base" hangingPunct="1">
              <a:spcBef>
                <a:spcPct val="0"/>
              </a:spcBef>
              <a:spcAft>
                <a:spcPct val="0"/>
              </a:spcAft>
              <a:defRPr sz="3000">
                <a:solidFill>
                  <a:schemeClr val="tx1"/>
                </a:solidFill>
                <a:latin typeface="Arial" charset="0"/>
              </a:defRPr>
            </a:lvl8pPr>
            <a:lvl9pPr marL="2264116" algn="l" rtl="0" eaLnBrk="1" fontAlgn="base" hangingPunct="1">
              <a:spcBef>
                <a:spcPct val="0"/>
              </a:spcBef>
              <a:spcAft>
                <a:spcPct val="0"/>
              </a:spcAft>
              <a:defRPr sz="3000">
                <a:solidFill>
                  <a:schemeClr val="tx1"/>
                </a:solidFill>
                <a:latin typeface="Arial" charset="0"/>
              </a:defRPr>
            </a:lvl9pPr>
          </a:lstStyle>
          <a:p>
            <a:r>
              <a:rPr lang="en-US" sz="3800" kern="0" dirty="0">
                <a:solidFill>
                  <a:schemeClr val="bg1"/>
                </a:solidFill>
              </a:rPr>
              <a:t>Making a large purchase</a:t>
            </a:r>
          </a:p>
        </p:txBody>
      </p:sp>
    </p:spTree>
    <p:extLst>
      <p:ext uri="{BB962C8B-B14F-4D97-AF65-F5344CB8AC3E}">
        <p14:creationId xmlns:p14="http://schemas.microsoft.com/office/powerpoint/2010/main" val="2707698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CCS_Onscreen_Presentation_16x9">
  <a:themeElements>
    <a:clrScheme name="107 Evolution">
      <a:dk1>
        <a:srgbClr val="000000"/>
      </a:dk1>
      <a:lt1>
        <a:srgbClr val="FFFFFF"/>
      </a:lt1>
      <a:dk2>
        <a:srgbClr val="212425"/>
      </a:dk2>
      <a:lt2>
        <a:srgbClr val="333F48"/>
      </a:lt2>
      <a:accent1>
        <a:srgbClr val="298FC2"/>
      </a:accent1>
      <a:accent2>
        <a:srgbClr val="4A7729"/>
      </a:accent2>
      <a:accent3>
        <a:srgbClr val="7A9A01"/>
      </a:accent3>
      <a:accent4>
        <a:srgbClr val="6BA4B8"/>
      </a:accent4>
      <a:accent5>
        <a:srgbClr val="768692"/>
      </a:accent5>
      <a:accent6>
        <a:srgbClr val="9BBDAA"/>
      </a:accent6>
      <a:hlink>
        <a:srgbClr val="298FC2"/>
      </a:hlink>
      <a:folHlink>
        <a:srgbClr val="51284F"/>
      </a:folHlink>
    </a:clrScheme>
    <a:fontScheme name="4_pyramis_external_printed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_pyramis_external_printed_presentation_template 1">
        <a:dk1>
          <a:srgbClr val="1A2732"/>
        </a:dk1>
        <a:lt1>
          <a:srgbClr val="FFFFFF"/>
        </a:lt1>
        <a:dk2>
          <a:srgbClr val="D6E1EA"/>
        </a:dk2>
        <a:lt2>
          <a:srgbClr val="B6CADA"/>
        </a:lt2>
        <a:accent1>
          <a:srgbClr val="1A2732"/>
        </a:accent1>
        <a:accent2>
          <a:srgbClr val="5580A3"/>
        </a:accent2>
        <a:accent3>
          <a:srgbClr val="FFFFFF"/>
        </a:accent3>
        <a:accent4>
          <a:srgbClr val="142029"/>
        </a:accent4>
        <a:accent5>
          <a:srgbClr val="ABACAD"/>
        </a:accent5>
        <a:accent6>
          <a:srgbClr val="4C7393"/>
        </a:accent6>
        <a:hlink>
          <a:srgbClr val="81A2BD"/>
        </a:hlink>
        <a:folHlink>
          <a:srgbClr val="42637E"/>
        </a:folHlink>
      </a:clrScheme>
      <a:clrMap bg1="lt1" tx1="dk1" bg2="lt2" tx2="dk2" accent1="accent1" accent2="accent2" accent3="accent3" accent4="accent4" accent5="accent5" accent6="accent6" hlink="hlink" folHlink="folHlink"/>
    </a:extraClrScheme>
    <a:extraClrScheme>
      <a:clrScheme name="4_pyramis_external_printed_presentation_template 2">
        <a:dk1>
          <a:srgbClr val="1A2732"/>
        </a:dk1>
        <a:lt1>
          <a:srgbClr val="FFFFFF"/>
        </a:lt1>
        <a:dk2>
          <a:srgbClr val="1A2732"/>
        </a:dk2>
        <a:lt2>
          <a:srgbClr val="D6E1EA"/>
        </a:lt2>
        <a:accent1>
          <a:srgbClr val="D6E1EA"/>
        </a:accent1>
        <a:accent2>
          <a:srgbClr val="788E78"/>
        </a:accent2>
        <a:accent3>
          <a:srgbClr val="FFFFFF"/>
        </a:accent3>
        <a:accent4>
          <a:srgbClr val="142029"/>
        </a:accent4>
        <a:accent5>
          <a:srgbClr val="E8EEF3"/>
        </a:accent5>
        <a:accent6>
          <a:srgbClr val="6C806C"/>
        </a:accent6>
        <a:hlink>
          <a:srgbClr val="B1C785"/>
        </a:hlink>
        <a:folHlink>
          <a:srgbClr val="6A7029"/>
        </a:folHlink>
      </a:clrScheme>
      <a:clrMap bg1="lt1" tx1="dk1" bg2="lt2" tx2="dk2" accent1="accent1" accent2="accent2" accent3="accent3" accent4="accent4" accent5="accent5" accent6="accent6" hlink="hlink" folHlink="folHlink"/>
    </a:extraClrScheme>
    <a:extraClrScheme>
      <a:clrScheme name="4_pyramis_external_printed_presentation_template 3">
        <a:dk1>
          <a:srgbClr val="788E78"/>
        </a:dk1>
        <a:lt1>
          <a:srgbClr val="FFFFFF"/>
        </a:lt1>
        <a:dk2>
          <a:srgbClr val="1A2732"/>
        </a:dk2>
        <a:lt2>
          <a:srgbClr val="D6E1EA"/>
        </a:lt2>
        <a:accent1>
          <a:srgbClr val="B1C785"/>
        </a:accent1>
        <a:accent2>
          <a:srgbClr val="1A2732"/>
        </a:accent2>
        <a:accent3>
          <a:srgbClr val="FFFFFF"/>
        </a:accent3>
        <a:accent4>
          <a:srgbClr val="657865"/>
        </a:accent4>
        <a:accent5>
          <a:srgbClr val="D5E0C2"/>
        </a:accent5>
        <a:accent6>
          <a:srgbClr val="16222C"/>
        </a:accent6>
        <a:hlink>
          <a:srgbClr val="4C5F6C"/>
        </a:hlink>
        <a:folHlink>
          <a:srgbClr val="81A2BD"/>
        </a:folHlink>
      </a:clrScheme>
      <a:clrMap bg1="lt1" tx1="dk1" bg2="lt2" tx2="dk2" accent1="accent1" accent2="accent2" accent3="accent3" accent4="accent4" accent5="accent5" accent6="accent6" hlink="hlink" folHlink="folHlink"/>
    </a:extraClrScheme>
    <a:extraClrScheme>
      <a:clrScheme name="4_pyramis_external_printed_presentation_template 4">
        <a:dk1>
          <a:srgbClr val="19252F"/>
        </a:dk1>
        <a:lt1>
          <a:srgbClr val="FFFFFF"/>
        </a:lt1>
        <a:dk2>
          <a:srgbClr val="B19401"/>
        </a:dk2>
        <a:lt2>
          <a:srgbClr val="EDE7DD"/>
        </a:lt2>
        <a:accent1>
          <a:srgbClr val="B1C785"/>
        </a:accent1>
        <a:accent2>
          <a:srgbClr val="6A7029"/>
        </a:accent2>
        <a:accent3>
          <a:srgbClr val="FFFFFF"/>
        </a:accent3>
        <a:accent4>
          <a:srgbClr val="141E27"/>
        </a:accent4>
        <a:accent5>
          <a:srgbClr val="D5E0C2"/>
        </a:accent5>
        <a:accent6>
          <a:srgbClr val="5F6524"/>
        </a:accent6>
        <a:hlink>
          <a:srgbClr val="ADBBAD"/>
        </a:hlink>
        <a:folHlink>
          <a:srgbClr val="764200"/>
        </a:folHlink>
      </a:clrScheme>
      <a:clrMap bg1="lt1" tx1="dk1" bg2="lt2" tx2="dk2" accent1="accent1" accent2="accent2" accent3="accent3" accent4="accent4" accent5="accent5" accent6="accent6" hlink="hlink" folHlink="folHlink"/>
    </a:extraClrScheme>
    <a:extraClrScheme>
      <a:clrScheme name="4_pyramis_external_printed_presentation_template 5">
        <a:dk1>
          <a:srgbClr val="1A2732"/>
        </a:dk1>
        <a:lt1>
          <a:srgbClr val="FFFFFF"/>
        </a:lt1>
        <a:dk2>
          <a:srgbClr val="B19401"/>
        </a:dk2>
        <a:lt2>
          <a:srgbClr val="EDE7DD"/>
        </a:lt2>
        <a:accent1>
          <a:srgbClr val="B1C785"/>
        </a:accent1>
        <a:accent2>
          <a:srgbClr val="6A7029"/>
        </a:accent2>
        <a:accent3>
          <a:srgbClr val="FFFFFF"/>
        </a:accent3>
        <a:accent4>
          <a:srgbClr val="142029"/>
        </a:accent4>
        <a:accent5>
          <a:srgbClr val="D5E0C2"/>
        </a:accent5>
        <a:accent6>
          <a:srgbClr val="5F6524"/>
        </a:accent6>
        <a:hlink>
          <a:srgbClr val="AAC3B4"/>
        </a:hlink>
        <a:folHlink>
          <a:srgbClr val="764200"/>
        </a:folHlink>
      </a:clrScheme>
      <a:clrMap bg1="lt1" tx1="dk1" bg2="lt2" tx2="dk2" accent1="accent1" accent2="accent2" accent3="accent3" accent4="accent4" accent5="accent5" accent6="accent6" hlink="hlink" folHlink="folHlink"/>
    </a:extraClrScheme>
    <a:extraClrScheme>
      <a:clrScheme name="4_pyramis_external_printed_presentation_template 6">
        <a:dk1>
          <a:srgbClr val="19252F"/>
        </a:dk1>
        <a:lt1>
          <a:srgbClr val="FFFFFF"/>
        </a:lt1>
        <a:dk2>
          <a:srgbClr val="B19401"/>
        </a:dk2>
        <a:lt2>
          <a:srgbClr val="DCDCCE"/>
        </a:lt2>
        <a:accent1>
          <a:srgbClr val="BDD096"/>
        </a:accent1>
        <a:accent2>
          <a:srgbClr val="6A7029"/>
        </a:accent2>
        <a:accent3>
          <a:srgbClr val="FFFFFF"/>
        </a:accent3>
        <a:accent4>
          <a:srgbClr val="141E27"/>
        </a:accent4>
        <a:accent5>
          <a:srgbClr val="DBE4C9"/>
        </a:accent5>
        <a:accent6>
          <a:srgbClr val="5F6524"/>
        </a:accent6>
        <a:hlink>
          <a:srgbClr val="ADBBAD"/>
        </a:hlink>
        <a:folHlink>
          <a:srgbClr val="462900"/>
        </a:folHlink>
      </a:clrScheme>
      <a:clrMap bg1="lt1" tx1="dk1" bg2="lt2" tx2="dk2" accent1="accent1" accent2="accent2" accent3="accent3" accent4="accent4" accent5="accent5" accent6="accent6" hlink="hlink" folHlink="folHlink"/>
    </a:extraClrScheme>
    <a:extraClrScheme>
      <a:clrScheme name="4_pyramis_external_printed_presentation_template 7">
        <a:dk1>
          <a:srgbClr val="19252F"/>
        </a:dk1>
        <a:lt1>
          <a:srgbClr val="FFFFFF"/>
        </a:lt1>
        <a:dk2>
          <a:srgbClr val="B19401"/>
        </a:dk2>
        <a:lt2>
          <a:srgbClr val="DCDCCE"/>
        </a:lt2>
        <a:accent1>
          <a:srgbClr val="BDD096"/>
        </a:accent1>
        <a:accent2>
          <a:srgbClr val="6A7029"/>
        </a:accent2>
        <a:accent3>
          <a:srgbClr val="FFFFFF"/>
        </a:accent3>
        <a:accent4>
          <a:srgbClr val="141E27"/>
        </a:accent4>
        <a:accent5>
          <a:srgbClr val="DBE4C9"/>
        </a:accent5>
        <a:accent6>
          <a:srgbClr val="5F6524"/>
        </a:accent6>
        <a:hlink>
          <a:srgbClr val="AAC3B4"/>
        </a:hlink>
        <a:folHlink>
          <a:srgbClr val="462900"/>
        </a:folHlink>
      </a:clrScheme>
      <a:clrMap bg1="lt1" tx1="dk1" bg2="lt2" tx2="dk2" accent1="accent1" accent2="accent2" accent3="accent3" accent4="accent4" accent5="accent5" accent6="accent6" hlink="hlink" folHlink="folHlink"/>
    </a:extraClrScheme>
    <a:extraClrScheme>
      <a:clrScheme name="4_pyramis_external_printed_presentation_template 8">
        <a:dk1>
          <a:srgbClr val="1A2732"/>
        </a:dk1>
        <a:lt1>
          <a:srgbClr val="FFFFFF"/>
        </a:lt1>
        <a:dk2>
          <a:srgbClr val="203731"/>
        </a:dk2>
        <a:lt2>
          <a:srgbClr val="A4AEB5"/>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1A2732"/>
        </a:folHlink>
      </a:clrScheme>
      <a:clrMap bg1="lt1" tx1="dk1" bg2="lt2" tx2="dk2" accent1="accent1" accent2="accent2" accent3="accent3" accent4="accent4" accent5="accent5" accent6="accent6" hlink="hlink" folHlink="folHlink"/>
    </a:extraClrScheme>
    <a:extraClrScheme>
      <a:clrScheme name="4_pyramis_external_printed_presentation_template 9">
        <a:dk1>
          <a:srgbClr val="1A2732"/>
        </a:dk1>
        <a:lt1>
          <a:srgbClr val="FFFFFF"/>
        </a:lt1>
        <a:dk2>
          <a:srgbClr val="203731"/>
        </a:dk2>
        <a:lt2>
          <a:srgbClr val="A7B8B4"/>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1A2732"/>
        </a:folHlink>
      </a:clrScheme>
      <a:clrMap bg1="lt1" tx1="dk1" bg2="lt2" tx2="dk2" accent1="accent1" accent2="accent2" accent3="accent3" accent4="accent4" accent5="accent5" accent6="accent6" hlink="hlink" folHlink="folHlink"/>
    </a:extraClrScheme>
    <a:extraClrScheme>
      <a:clrScheme name="4_pyramis_external_printed_presentation_template 10">
        <a:dk1>
          <a:srgbClr val="1A2732"/>
        </a:dk1>
        <a:lt1>
          <a:srgbClr val="FFFFFF"/>
        </a:lt1>
        <a:dk2>
          <a:srgbClr val="203731"/>
        </a:dk2>
        <a:lt2>
          <a:srgbClr val="A7B8B4"/>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1">
        <a:dk1>
          <a:srgbClr val="1A2732"/>
        </a:dk1>
        <a:lt1>
          <a:srgbClr val="FFFFFF"/>
        </a:lt1>
        <a:dk2>
          <a:srgbClr val="203731"/>
        </a:dk2>
        <a:lt2>
          <a:srgbClr val="A4AEB5"/>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2">
        <a:dk1>
          <a:srgbClr val="172934"/>
        </a:dk1>
        <a:lt1>
          <a:srgbClr val="FFFFFF"/>
        </a:lt1>
        <a:dk2>
          <a:srgbClr val="203731"/>
        </a:dk2>
        <a:lt2>
          <a:srgbClr val="A4AEB5"/>
        </a:lt2>
        <a:accent1>
          <a:srgbClr val="51626F"/>
        </a:accent1>
        <a:accent2>
          <a:srgbClr val="3E4519"/>
        </a:accent2>
        <a:accent3>
          <a:srgbClr val="FFFFFF"/>
        </a:accent3>
        <a:accent4>
          <a:srgbClr val="12212B"/>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3">
        <a:dk1>
          <a:srgbClr val="172934"/>
        </a:dk1>
        <a:lt1>
          <a:srgbClr val="FFFFFF"/>
        </a:lt1>
        <a:dk2>
          <a:srgbClr val="203731"/>
        </a:dk2>
        <a:lt2>
          <a:srgbClr val="A4AEB5"/>
        </a:lt2>
        <a:accent1>
          <a:srgbClr val="51626F"/>
        </a:accent1>
        <a:accent2>
          <a:srgbClr val="3E4519"/>
        </a:accent2>
        <a:accent3>
          <a:srgbClr val="FFFFFF"/>
        </a:accent3>
        <a:accent4>
          <a:srgbClr val="12212B"/>
        </a:accent4>
        <a:accent5>
          <a:srgbClr val="B3B7BB"/>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4">
        <a:dk1>
          <a:srgbClr val="172934"/>
        </a:dk1>
        <a:lt1>
          <a:srgbClr val="FFFFFF"/>
        </a:lt1>
        <a:dk2>
          <a:srgbClr val="203731"/>
        </a:dk2>
        <a:lt2>
          <a:srgbClr val="A4AEB5"/>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5">
        <a:dk1>
          <a:srgbClr val="172934"/>
        </a:dk1>
        <a:lt1>
          <a:srgbClr val="FFFFFF"/>
        </a:lt1>
        <a:dk2>
          <a:srgbClr val="203731"/>
        </a:dk2>
        <a:lt2>
          <a:srgbClr val="5D87A1"/>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6">
        <a:dk1>
          <a:srgbClr val="172934"/>
        </a:dk1>
        <a:lt1>
          <a:srgbClr val="FFFFFF"/>
        </a:lt1>
        <a:dk2>
          <a:srgbClr val="172934"/>
        </a:dk2>
        <a:lt2>
          <a:srgbClr val="5D87A1"/>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Lst>
  <a:custClrLst>
    <a:custClr name="7689-100%">
      <a:srgbClr val="298FC2"/>
    </a:custClr>
    <a:custClr name="377-100%">
      <a:srgbClr val="7A9B3D"/>
    </a:custClr>
    <a:custClr name="584-100%">
      <a:srgbClr val="D3D75F"/>
    </a:custClr>
    <a:custClr name="3285-100%">
      <a:srgbClr val="009681"/>
    </a:custClr>
    <a:custClr name="432-100%">
      <a:srgbClr val="333F48"/>
    </a:custClr>
    <a:custClr name="558-100%">
      <a:srgbClr val="9CBDAA"/>
    </a:custClr>
    <a:custClr name="7544-100%">
      <a:srgbClr val="768692"/>
    </a:custClr>
    <a:custClr name="117-100%">
      <a:srgbClr val="C8982C"/>
    </a:custClr>
    <a:custClr name="262-100%">
      <a:srgbClr val="51284F"/>
    </a:custClr>
    <a:custClr name="7413-100%">
      <a:srgbClr val="DC8633"/>
    </a:custClr>
    <a:custClr name="7689-80%">
      <a:srgbClr val="53A5CE"/>
    </a:custClr>
    <a:custClr name="377-80%">
      <a:srgbClr val="94AE3C"/>
    </a:custClr>
    <a:custClr name="584-80%">
      <a:srgbClr val="DBDF77"/>
    </a:custClr>
    <a:custClr name="3285-80%">
      <a:srgbClr val="33AB9A"/>
    </a:custClr>
    <a:custClr name="432-80%">
      <a:srgbClr val="5D656D"/>
    </a:custClr>
    <a:custClr name="558-80%">
      <a:srgbClr val="AFC9BB"/>
    </a:custClr>
    <a:custClr name="7544-80%">
      <a:srgbClr val="919EA8"/>
    </a:custClr>
    <a:custClr name="117-80%">
      <a:srgbClr val="D4AC2F"/>
    </a:custClr>
    <a:custClr name="262-80%">
      <a:srgbClr val="755372"/>
    </a:custClr>
    <a:custClr name="7413-80%">
      <a:srgbClr val="E49E5C"/>
    </a:custClr>
    <a:custClr name="7689-60%">
      <a:srgbClr val="80BCDA"/>
    </a:custClr>
    <a:custClr name="377-60%">
      <a:srgbClr val="AFC267"/>
    </a:custClr>
    <a:custClr name="584-60%">
      <a:srgbClr val="E4E798"/>
    </a:custClr>
    <a:custClr name="3285-60%">
      <a:srgbClr val="66C0B3"/>
    </a:custClr>
    <a:custClr name="432-60%">
      <a:srgbClr val="858C91"/>
    </a:custClr>
    <a:custClr name="558-60%">
      <a:srgbClr val="C3D7CC"/>
    </a:custClr>
    <a:custClr name="7544-60%">
      <a:srgbClr val="ADB6BE"/>
    </a:custClr>
    <a:custClr name="117-60%">
      <a:srgbClr val="DFC165"/>
    </a:custClr>
    <a:custClr name="262-60%">
      <a:srgbClr val="967E95"/>
    </a:custClr>
    <a:custClr name="7413-60%">
      <a:srgbClr val="DFB684"/>
    </a:custClr>
    <a:custClr name="7689-40%">
      <a:srgbClr val="A9D1E6"/>
    </a:custClr>
    <a:custClr name="377-40%">
      <a:srgbClr val="CBD799"/>
    </a:custClr>
    <a:custClr name="584-40%">
      <a:srgbClr val="EDEFBB"/>
    </a:custClr>
    <a:custClr name="3285-40%">
      <a:srgbClr val="99D5CC"/>
    </a:custClr>
    <a:custClr name="432-40%">
      <a:srgbClr val="AEB2B6"/>
    </a:custClr>
    <a:custClr name="558-40%">
      <a:srgbClr val="D7E5DD"/>
    </a:custClr>
    <a:custClr name="7544-40%">
      <a:srgbClr val="C8CFD3"/>
    </a:custClr>
    <a:custClr name="117-40%">
      <a:srgbClr val="DFD599"/>
    </a:custClr>
    <a:custClr name="262-40%">
      <a:srgbClr val="BAAAB9"/>
    </a:custClr>
    <a:custClr name="7413-40%">
      <a:srgbClr val="F1CFAD"/>
    </a:custClr>
  </a:custClrLst>
  <a:extLst>
    <a:ext uri="{05A4C25C-085E-4340-85A3-A5531E510DB2}">
      <thm15:themeFamily xmlns:thm15="http://schemas.microsoft.com/office/thememl/2012/main" name="Presentation12" id="{9804F190-0631-ED44-A81F-23FCDC93386F}" vid="{E8B9C097-6F46-AA49-894A-4E3537DE474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FCCS_Onscreen_Presentation_16x9</Template>
  <TotalTime>8562</TotalTime>
  <Words>9418</Words>
  <Application>Microsoft Office PowerPoint</Application>
  <PresentationFormat>Widescreen</PresentationFormat>
  <Paragraphs>565</Paragraphs>
  <Slides>40</Slides>
  <Notes>40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40</vt:i4>
      </vt:variant>
    </vt:vector>
  </HeadingPairs>
  <TitlesOfParts>
    <vt:vector size="42" baseType="lpstr">
      <vt:lpstr>Arial</vt:lpstr>
      <vt:lpstr>FCCS_Onscreen_Presentation_16x9</vt:lpstr>
      <vt:lpstr>Planning for life’s big moments</vt:lpstr>
      <vt:lpstr>PowerPoint Presentation</vt:lpstr>
      <vt:lpstr>Planning for life’s big moments</vt:lpstr>
      <vt:lpstr>PowerPoint Presentation</vt:lpstr>
      <vt:lpstr>PowerPoint Presentation</vt:lpstr>
      <vt:lpstr>PowerPoint Presentation</vt:lpstr>
      <vt:lpstr>Divorce and remarriage</vt:lpstr>
      <vt:lpstr>PowerPoint Presentation</vt:lpstr>
      <vt:lpstr>PowerPoint Presentation</vt:lpstr>
      <vt:lpstr>Is a large purchase on the horizon?</vt:lpstr>
      <vt:lpstr>PowerPoint Presentation</vt:lpstr>
      <vt:lpstr>PowerPoint Presentation</vt:lpstr>
      <vt:lpstr>PowerPoint Presentation</vt:lpstr>
      <vt:lpstr>PowerPoint Presentation</vt:lpstr>
      <vt:lpstr>Critical conversations</vt:lpstr>
      <vt:lpstr>Comparing college savings options </vt:lpstr>
      <vt:lpstr>PowerPoint Presentation</vt:lpstr>
      <vt:lpstr>PowerPoint Presentation</vt:lpstr>
      <vt:lpstr>PowerPoint Presentation</vt:lpstr>
      <vt:lpstr>Know your expenses</vt:lpstr>
      <vt:lpstr>PowerPoint Presentation</vt:lpstr>
      <vt:lpstr>PowerPoint Presentation</vt:lpstr>
      <vt:lpstr>Can you afford to be healthy in retirement?</vt:lpstr>
      <vt:lpstr>Navigating Medicare</vt:lpstr>
      <vt:lpstr>Your team of professionals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Wright, Danielle</dc:creator>
  <cp:keywords>2;#Prospect</cp:keywords>
  <cp:lastModifiedBy>Cipolla, Christian</cp:lastModifiedBy>
  <cp:revision>103</cp:revision>
  <cp:lastPrinted>2020-06-24T13:02:10Z</cp:lastPrinted>
  <dcterms:created xsi:type="dcterms:W3CDTF">2020-06-05T19:12:48Z</dcterms:created>
  <dcterms:modified xsi:type="dcterms:W3CDTF">2023-10-17T18:24:58Z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viewStatus">
    <vt:lpwstr>Preview Created</vt:lpwstr>
  </property>
  <property fmtid="{D5CDD505-2E9C-101B-9397-08002B2CF9AE}" pid="3" name="UpdateSource">
    <vt:lpwstr>0</vt:lpwstr>
  </property>
  <property fmtid="{D5CDD505-2E9C-101B-9397-08002B2CF9AE}" pid="4" name="Job Number">
    <vt:lpwstr>201007-7986</vt:lpwstr>
  </property>
  <property fmtid="{D5CDD505-2E9C-101B-9397-08002B2CF9AE}" pid="5" name="ContentType">
    <vt:lpwstr>PowerPoint Document</vt:lpwstr>
  </property>
  <property fmtid="{D5CDD505-2E9C-101B-9397-08002B2CF9AE}" pid="6" name="Categories0">
    <vt:lpwstr>13;#|#!Standard Discipline Presentations!#|;#18;#|#!Standard Discipline Presentations!#||#!Pyramis Firm Level!#|;#1;#|#!_internal!#|</vt:lpwstr>
  </property>
  <property fmtid="{D5CDD505-2E9C-101B-9397-08002B2CF9AE}" pid="7" name="Expiration Date0">
    <vt:lpwstr>2010-10-31T00:00:00Z</vt:lpwstr>
  </property>
  <property fmtid="{D5CDD505-2E9C-101B-9397-08002B2CF9AE}" pid="8" name="ContentFileType">
    <vt:lpwstr>Content File</vt:lpwstr>
  </property>
  <property fmtid="{D5CDD505-2E9C-101B-9397-08002B2CF9AE}" pid="9" name="Status">
    <vt:lpwstr>Q2</vt:lpwstr>
  </property>
  <property fmtid="{D5CDD505-2E9C-101B-9397-08002B2CF9AE}" pid="10" name="PreviewPrefix">
    <vt:lpwstr>https://pyramis.xidocs.net/Content/contentpreview/standard discipline presentations/pyramis firm level/Pyramis Overview_1_256_320X240.jpg</vt:lpwstr>
  </property>
  <property fmtid="{D5CDD505-2E9C-101B-9397-08002B2CF9AE}" pid="11" name="LibraryContentId">
    <vt:lpwstr>1249</vt:lpwstr>
  </property>
  <property fmtid="{D5CDD505-2E9C-101B-9397-08002B2CF9AE}" pid="12" name="Content Owner0">
    <vt:lpwstr/>
  </property>
  <property fmtid="{D5CDD505-2E9C-101B-9397-08002B2CF9AE}" pid="13" name="_NewReviewCycle">
    <vt:lpwstr/>
  </property>
</Properties>
</file>